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4" r:id="rId3"/>
    <p:sldId id="313" r:id="rId4"/>
    <p:sldId id="314" r:id="rId5"/>
    <p:sldId id="293" r:id="rId6"/>
    <p:sldId id="347" r:id="rId7"/>
    <p:sldId id="307" r:id="rId8"/>
    <p:sldId id="309" r:id="rId9"/>
    <p:sldId id="348" r:id="rId10"/>
    <p:sldId id="310" r:id="rId11"/>
    <p:sldId id="350" r:id="rId12"/>
    <p:sldId id="311" r:id="rId13"/>
    <p:sldId id="308" r:id="rId14"/>
    <p:sldId id="396" r:id="rId15"/>
    <p:sldId id="401" r:id="rId16"/>
    <p:sldId id="397" r:id="rId17"/>
    <p:sldId id="402" r:id="rId18"/>
    <p:sldId id="398" r:id="rId19"/>
    <p:sldId id="399" r:id="rId20"/>
    <p:sldId id="400" r:id="rId21"/>
    <p:sldId id="312" r:id="rId22"/>
    <p:sldId id="372" r:id="rId23"/>
    <p:sldId id="317" r:id="rId24"/>
    <p:sldId id="373" r:id="rId25"/>
    <p:sldId id="319" r:id="rId26"/>
    <p:sldId id="388" r:id="rId27"/>
    <p:sldId id="387" r:id="rId28"/>
    <p:sldId id="386" r:id="rId29"/>
    <p:sldId id="389" r:id="rId30"/>
    <p:sldId id="351" r:id="rId31"/>
    <p:sldId id="403" r:id="rId32"/>
    <p:sldId id="384" r:id="rId33"/>
    <p:sldId id="346" r:id="rId34"/>
    <p:sldId id="391" r:id="rId35"/>
    <p:sldId id="390" r:id="rId36"/>
    <p:sldId id="352" r:id="rId37"/>
    <p:sldId id="344" r:id="rId38"/>
    <p:sldId id="326" r:id="rId39"/>
    <p:sldId id="355" r:id="rId40"/>
    <p:sldId id="356" r:id="rId41"/>
    <p:sldId id="382" r:id="rId42"/>
    <p:sldId id="328" r:id="rId43"/>
    <p:sldId id="353" r:id="rId44"/>
    <p:sldId id="362" r:id="rId45"/>
    <p:sldId id="360" r:id="rId46"/>
    <p:sldId id="363" r:id="rId47"/>
    <p:sldId id="359" r:id="rId48"/>
    <p:sldId id="383" r:id="rId49"/>
    <p:sldId id="404" r:id="rId50"/>
    <p:sldId id="364" r:id="rId51"/>
    <p:sldId id="358" r:id="rId52"/>
    <p:sldId id="394" r:id="rId53"/>
    <p:sldId id="393" r:id="rId54"/>
    <p:sldId id="374" r:id="rId55"/>
    <p:sldId id="365" r:id="rId56"/>
    <p:sldId id="375" r:id="rId57"/>
    <p:sldId id="392" r:id="rId58"/>
    <p:sldId id="341" r:id="rId59"/>
    <p:sldId id="376" r:id="rId60"/>
    <p:sldId id="367" r:id="rId61"/>
    <p:sldId id="381" r:id="rId62"/>
    <p:sldId id="377" r:id="rId63"/>
    <p:sldId id="379" r:id="rId64"/>
    <p:sldId id="380" r:id="rId65"/>
    <p:sldId id="385" r:id="rId66"/>
    <p:sldId id="405" r:id="rId67"/>
    <p:sldId id="406" r:id="rId68"/>
    <p:sldId id="407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4660"/>
  </p:normalViewPr>
  <p:slideViewPr>
    <p:cSldViewPr>
      <p:cViewPr varScale="1">
        <p:scale>
          <a:sx n="51" d="100"/>
          <a:sy n="51" d="100"/>
        </p:scale>
        <p:origin x="4107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monstrations.wolfram.com/LawOfLargeNumbersDiceRollingExampl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monstrations.wolfram.com/LawOfLargeNumbersDiceRollingExamp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eb.cs.wpi.edu/~imgd2905/d22/groupwork/7-se/hand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.cs.wpi.edu/~imgd2905/d22/groupwork/9-conf-interp/handou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o.org/demos/dice-roll-statistics/" TargetMode="External"/><Relationship Id="rId2" Type="http://schemas.openxmlformats.org/officeDocument/2006/relationships/hyperlink" Target="https://web.cs.wpi.edu/~imgd2905/d22/groupwork/6-prob-dist/handou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2/groupwork/10-hypo-testing/handou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Inferential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72500" y="3070225"/>
            <a:ext cx="2199000" cy="2839383"/>
            <a:chOff x="3501883" y="3276600"/>
            <a:chExt cx="2199000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738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01883" y="3276600"/>
              <a:ext cx="2199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6 &amp;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208038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2200" y="3429000"/>
            <a:ext cx="4286250" cy="2925291"/>
            <a:chOff x="2397125" y="1828800"/>
            <a:chExt cx="4286250" cy="29252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125" y="1828800"/>
              <a:ext cx="4286250" cy="28098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80690" y="4523259"/>
              <a:ext cx="35191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34200" y="4419600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What’s happening to the shape?</a:t>
            </a:r>
          </a:p>
        </p:txBody>
      </p:sp>
    </p:spTree>
    <p:extLst>
      <p:ext uri="{BB962C8B-B14F-4D97-AF65-F5344CB8AC3E}">
        <p14:creationId xmlns:p14="http://schemas.microsoft.com/office/powerpoint/2010/main" val="165532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thrice and sum (i.e., roll 3 dice)</a:t>
            </a:r>
          </a:p>
          <a:p>
            <a:r>
              <a:rPr lang="en-US" dirty="0"/>
              <a:t>What is probability distribution of values?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18459"/>
            <a:ext cx="6832726" cy="2630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5943600"/>
            <a:ext cx="2971800" cy="830997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What’s happening to the shape?</a:t>
            </a:r>
          </a:p>
        </p:txBody>
      </p:sp>
    </p:spTree>
    <p:extLst>
      <p:ext uri="{BB962C8B-B14F-4D97-AF65-F5344CB8AC3E}">
        <p14:creationId xmlns:p14="http://schemas.microsoft.com/office/powerpoint/2010/main" val="116542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(4 of 4)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309687"/>
            <a:ext cx="8581293" cy="1194078"/>
          </a:xfrm>
        </p:spPr>
        <p:txBody>
          <a:bodyPr>
            <a:normAutofit fontScale="92500"/>
          </a:bodyPr>
          <a:lstStyle/>
          <a:p>
            <a:r>
              <a:rPr lang="en-US" dirty="0"/>
              <a:t>Same holds for general experiments with dice (i.e., observing </a:t>
            </a:r>
            <a:r>
              <a:rPr lang="en-US" dirty="0">
                <a:solidFill>
                  <a:srgbClr val="008000"/>
                </a:solidFill>
              </a:rPr>
              <a:t>sample sum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of dice rolls)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2503765"/>
            <a:ext cx="6477000" cy="3441978"/>
            <a:chOff x="838200" y="2134577"/>
            <a:chExt cx="7086600" cy="37467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34577"/>
              <a:ext cx="7086600" cy="35433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667000" y="5650523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http://www.muelaner.com/uncertainty-of-measurement/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50231" y="6096000"/>
            <a:ext cx="5794856" cy="70788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Ok, neat – for “square” distributions (e.g., d6).</a:t>
            </a:r>
          </a:p>
          <a:p>
            <a:r>
              <a:rPr lang="en-US" sz="2000" dirty="0"/>
              <a:t>But what about experiments with </a:t>
            </a:r>
            <a:r>
              <a:rPr lang="en-US" sz="2000" dirty="0">
                <a:solidFill>
                  <a:srgbClr val="0070C0"/>
                </a:solidFill>
              </a:rPr>
              <a:t>other distributions</a:t>
            </a:r>
            <a:r>
              <a:rPr lang="en-US" sz="20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EB305-7FEA-4B28-AD19-A0E862A86DBD}"/>
              </a:ext>
            </a:extLst>
          </p:cNvPr>
          <p:cNvSpPr txBox="1"/>
          <p:nvPr/>
        </p:nvSpPr>
        <p:spPr>
          <a:xfrm>
            <a:off x="6934201" y="3200400"/>
            <a:ext cx="2133600" cy="17543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Resulting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follows a normal distribution</a:t>
            </a:r>
          </a:p>
          <a:p>
            <a:r>
              <a:rPr lang="en-US" dirty="0">
                <a:sym typeface="Wingdings" panose="05000000000000000000" pitchFamily="2" charset="2"/>
              </a:rPr>
              <a:t> Even though base distribution is uniform!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8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457200"/>
            <a:ext cx="1066800" cy="579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F74A4-4D27-4FB1-A480-04A12DCB4B3B}"/>
              </a:ext>
            </a:extLst>
          </p:cNvPr>
          <p:cNvSpPr/>
          <p:nvPr/>
        </p:nvSpPr>
        <p:spPr>
          <a:xfrm>
            <a:off x="4419600" y="1981200"/>
            <a:ext cx="106680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381000"/>
            <a:ext cx="2133600" cy="599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450828"/>
            <a:ext cx="2133600" cy="592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6781800" y="2133600"/>
            <a:ext cx="2133600" cy="423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6566B-B0C1-4D7D-A8B4-6C94F3B4C593}"/>
              </a:ext>
            </a:extLst>
          </p:cNvPr>
          <p:cNvSpPr/>
          <p:nvPr/>
        </p:nvSpPr>
        <p:spPr>
          <a:xfrm>
            <a:off x="7848600" y="2258292"/>
            <a:ext cx="1066800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3200400"/>
            <a:ext cx="4191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01"/>
            <a:ext cx="8229600" cy="53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statistics to infer population parameters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1956900"/>
            <a:ext cx="6133565" cy="3767434"/>
            <a:chOff x="1371600" y="2133600"/>
            <a:chExt cx="6133565" cy="376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33600"/>
              <a:ext cx="6133565" cy="354230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87170" y="5670202"/>
              <a:ext cx="550242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http://3.bp.blogspot.com/_94E2PdKwaXE/S-xQRuoiKAI/AAAAAAAAABY/xvDRcG_Mcj0/s1600/120909_0159_1.png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045F33-2916-4FE3-8E26-3C2901E2C9C0}"/>
              </a:ext>
            </a:extLst>
          </p:cNvPr>
          <p:cNvSpPr/>
          <p:nvPr/>
        </p:nvSpPr>
        <p:spPr>
          <a:xfrm>
            <a:off x="152400" y="4648200"/>
            <a:ext cx="4191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Sampling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large “enough” sample size, looks “bell-shaped”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How many is large enough?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30</a:t>
            </a:r>
            <a:r>
              <a:rPr lang="en-US" dirty="0">
                <a:sym typeface="Wingdings" panose="05000000000000000000" pitchFamily="2" charset="2"/>
              </a:rPr>
              <a:t> (15 if symmetric distribution)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Central Limit Theorem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Sum of independent variables tends towards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457200"/>
            <a:ext cx="4419600" cy="6153096"/>
            <a:chOff x="4267200" y="491236"/>
            <a:chExt cx="4419600" cy="61530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491236"/>
              <a:ext cx="4419600" cy="59222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49800" y="6413500"/>
              <a:ext cx="342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http://flylib.com/books/2/528/1/html/2/images/figu115_1.jpg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8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73C5A-5ECD-4BB1-B102-9FC54F99080B}"/>
              </a:ext>
            </a:extLst>
          </p:cNvPr>
          <p:cNvGrpSpPr/>
          <p:nvPr/>
        </p:nvGrpSpPr>
        <p:grpSpPr>
          <a:xfrm>
            <a:off x="4666213" y="1652167"/>
            <a:ext cx="4005918" cy="3238500"/>
            <a:chOff x="10758530" y="3030049"/>
            <a:chExt cx="4005918" cy="32385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83ACE-5FF7-483A-B079-50D9F9B3B00B}"/>
                </a:ext>
              </a:extLst>
            </p:cNvPr>
            <p:cNvGrpSpPr/>
            <p:nvPr/>
          </p:nvGrpSpPr>
          <p:grpSpPr>
            <a:xfrm>
              <a:off x="10758530" y="3030049"/>
              <a:ext cx="4005918" cy="3238500"/>
              <a:chOff x="4680882" y="1714500"/>
              <a:chExt cx="4005918" cy="32385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CB7CC09-7723-4469-B9FF-C14997BAD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80882" y="1714500"/>
                <a:ext cx="4005918" cy="32385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6B1E37-2D7F-4216-841A-2AF311E93038}"/>
                  </a:ext>
                </a:extLst>
              </p:cNvPr>
              <p:cNvSpPr txBox="1"/>
              <p:nvPr/>
            </p:nvSpPr>
            <p:spPr>
              <a:xfrm>
                <a:off x="6228781" y="3565742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04EEED-56A8-4B7A-A07F-2D61EF3B9618}"/>
                  </a:ext>
                </a:extLst>
              </p:cNvPr>
              <p:cNvSpPr txBox="1"/>
              <p:nvPr/>
            </p:nvSpPr>
            <p:spPr>
              <a:xfrm>
                <a:off x="7162800" y="3769667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E90650-B2D5-4947-8295-859E893D8979}"/>
                </a:ext>
              </a:extLst>
            </p:cNvPr>
            <p:cNvSpPr/>
            <p:nvPr/>
          </p:nvSpPr>
          <p:spPr>
            <a:xfrm>
              <a:off x="11340001" y="3171654"/>
              <a:ext cx="3366600" cy="2693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B0358E-5772-49F5-8F49-7D788AC57602}"/>
              </a:ext>
            </a:extLst>
          </p:cNvPr>
          <p:cNvGrpSpPr/>
          <p:nvPr/>
        </p:nvGrpSpPr>
        <p:grpSpPr>
          <a:xfrm>
            <a:off x="4666213" y="1652167"/>
            <a:ext cx="4005918" cy="3238500"/>
            <a:chOff x="4680882" y="1714500"/>
            <a:chExt cx="4005918" cy="3238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B32359-0348-42D1-8210-359D9C1B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0882" y="1714500"/>
              <a:ext cx="4005918" cy="32385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845B39-E948-4951-ADDE-436021E47D12}"/>
                </a:ext>
              </a:extLst>
            </p:cNvPr>
            <p:cNvSpPr txBox="1"/>
            <p:nvPr/>
          </p:nvSpPr>
          <p:spPr>
            <a:xfrm>
              <a:off x="6228781" y="3565742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94B0E1-EF19-496A-B8D3-B88A6CFB77E5}"/>
                </a:ext>
              </a:extLst>
            </p:cNvPr>
            <p:cNvSpPr txBox="1"/>
            <p:nvPr/>
          </p:nvSpPr>
          <p:spPr>
            <a:xfrm>
              <a:off x="7162800" y="3769667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/>
              <a:t>What if we had only a </a:t>
            </a:r>
            <a:r>
              <a:rPr lang="en-US" dirty="0">
                <a:solidFill>
                  <a:srgbClr val="008000"/>
                </a:solidFill>
              </a:rPr>
              <a:t>sample mean </a:t>
            </a:r>
            <a:r>
              <a:rPr lang="en-US" dirty="0"/>
              <a:t>and no measure of spread</a:t>
            </a:r>
          </a:p>
          <a:p>
            <a:pPr lvl="1"/>
            <a:r>
              <a:rPr lang="en-US" dirty="0"/>
              <a:t>e.g., mean score is 3</a:t>
            </a:r>
          </a:p>
          <a:p>
            <a:r>
              <a:rPr lang="en-US" dirty="0"/>
              <a:t>What can we say about </a:t>
            </a:r>
            <a:r>
              <a:rPr lang="en-US" dirty="0">
                <a:solidFill>
                  <a:srgbClr val="7030A0"/>
                </a:solidFill>
              </a:rPr>
              <a:t>population mean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Not a whole lot!</a:t>
            </a:r>
          </a:p>
          <a:p>
            <a:pPr lvl="1"/>
            <a:r>
              <a:rPr lang="en-US" dirty="0"/>
              <a:t>Yes, </a:t>
            </a:r>
            <a:r>
              <a:rPr lang="en-US" dirty="0">
                <a:solidFill>
                  <a:srgbClr val="7030A0"/>
                </a:solidFill>
              </a:rPr>
              <a:t>population mean </a:t>
            </a:r>
            <a:r>
              <a:rPr lang="en-US" dirty="0"/>
              <a:t>could be 6.  But could be 0.  How likely are each?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No idea!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D4B49-F68B-434C-AD5E-E0755899C9B5}"/>
              </a:ext>
            </a:extLst>
          </p:cNvPr>
          <p:cNvGrpSpPr/>
          <p:nvPr/>
        </p:nvGrpSpPr>
        <p:grpSpPr>
          <a:xfrm>
            <a:off x="5293748" y="4649299"/>
            <a:ext cx="2835135" cy="1523143"/>
            <a:chOff x="5293748" y="4649299"/>
            <a:chExt cx="2835135" cy="1523143"/>
          </a:xfrm>
        </p:grpSpPr>
        <p:sp>
          <p:nvSpPr>
            <p:cNvPr id="5" name="TextBox 4"/>
            <p:cNvSpPr txBox="1"/>
            <p:nvPr/>
          </p:nvSpPr>
          <p:spPr>
            <a:xfrm>
              <a:off x="5517207" y="5226309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</a:rPr>
                <a:t>Sample mean</a:t>
              </a:r>
            </a:p>
          </p:txBody>
        </p:sp>
        <p:cxnSp>
          <p:nvCxnSpPr>
            <p:cNvPr id="6" name="Straight Arrow Connector 5"/>
            <p:cNvCxnSpPr>
              <a:cxnSpLocks/>
              <a:stCxn id="5" idx="0"/>
            </p:cNvCxnSpPr>
            <p:nvPr/>
          </p:nvCxnSpPr>
          <p:spPr>
            <a:xfrm flipV="1">
              <a:off x="6599395" y="4649299"/>
              <a:ext cx="111921" cy="577010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93748" y="5649222"/>
              <a:ext cx="2835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Population mean?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0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1"/>
            <a:ext cx="8382000" cy="609600"/>
          </a:xfrm>
        </p:spPr>
        <p:txBody>
          <a:bodyPr>
            <a:normAutofit/>
          </a:bodyPr>
          <a:lstStyle/>
          <a:p>
            <a:r>
              <a:rPr lang="en-US" dirty="0"/>
              <a:t>Remember this?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0232"/>
            <a:ext cx="4343400" cy="278726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8DDB1-564A-405A-8DA6-4F0D189CD92C}"/>
              </a:ext>
            </a:extLst>
          </p:cNvPr>
          <p:cNvGrpSpPr/>
          <p:nvPr/>
        </p:nvGrpSpPr>
        <p:grpSpPr>
          <a:xfrm>
            <a:off x="4902200" y="2243394"/>
            <a:ext cx="4064000" cy="4523323"/>
            <a:chOff x="4902200" y="2243394"/>
            <a:chExt cx="4064000" cy="4523323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902200" y="5577682"/>
              <a:ext cx="4064000" cy="11890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Allows us to predict </a:t>
              </a:r>
              <a:r>
                <a:rPr lang="en-US" dirty="0">
                  <a:solidFill>
                    <a:srgbClr val="0070C0"/>
                  </a:solidFill>
                </a:rPr>
                <a:t>range</a:t>
              </a:r>
              <a:r>
                <a:rPr lang="en-US" dirty="0"/>
                <a:t> to bound </a:t>
              </a:r>
              <a:r>
                <a:rPr lang="en-US" dirty="0">
                  <a:solidFill>
                    <a:srgbClr val="7030A0"/>
                  </a:solidFill>
                </a:rPr>
                <a:t>population mean</a:t>
              </a:r>
            </a:p>
            <a:p>
              <a:pPr marL="0" indent="0" algn="ctr">
                <a:buNone/>
              </a:pPr>
              <a:r>
                <a:rPr lang="en-US" dirty="0"/>
                <a:t>(see next slide)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53000" y="2243394"/>
              <a:ext cx="3962400" cy="3074098"/>
              <a:chOff x="4902200" y="2356339"/>
              <a:chExt cx="3962400" cy="30740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2200" y="2356339"/>
                <a:ext cx="3962400" cy="288038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284177" y="5199605"/>
                <a:ext cx="3198446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http://www.six-sigma-material.com/images/PopSamples.GIF</a:t>
                </a: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77850" y="5668964"/>
            <a:ext cx="3492500" cy="118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standard deviation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6172200"/>
            <a:ext cx="609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we care about </a:t>
            </a:r>
            <a:r>
              <a:rPr lang="en-US" dirty="0">
                <a:solidFill>
                  <a:srgbClr val="008000"/>
                </a:solidFill>
              </a:rPr>
              <a:t>sample means </a:t>
            </a:r>
            <a:r>
              <a:rPr lang="en-US" dirty="0"/>
              <a:t>following </a:t>
            </a:r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3000" y="1226403"/>
            <a:ext cx="6248400" cy="5631597"/>
            <a:chOff x="1348847" y="990600"/>
            <a:chExt cx="6248400" cy="56315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847" y="990600"/>
              <a:ext cx="6248400" cy="42125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59277" y="3939965"/>
              <a:ext cx="1142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000"/>
                  </a:solidFill>
                </a:rPr>
                <a:t>Sample mean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5791200"/>
              <a:ext cx="24611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Probable range of </a:t>
              </a:r>
              <a:r>
                <a:rPr lang="en-US" sz="2400" dirty="0">
                  <a:solidFill>
                    <a:srgbClr val="7030A0"/>
                  </a:solidFill>
                </a:rPr>
                <a:t>population mean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018103" y="5146448"/>
              <a:ext cx="328113" cy="588095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962400" y="5146448"/>
              <a:ext cx="328113" cy="588095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276600" y="4457726"/>
              <a:ext cx="1295400" cy="605972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7673A8-CC90-4657-B69E-5432EBB1529A}"/>
              </a:ext>
            </a:extLst>
          </p:cNvPr>
          <p:cNvSpPr txBox="1"/>
          <p:nvPr/>
        </p:nvSpPr>
        <p:spPr>
          <a:xfrm>
            <a:off x="6019800" y="5667991"/>
            <a:ext cx="3048001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Note, actual </a:t>
            </a:r>
            <a:r>
              <a:rPr lang="en-US" dirty="0">
                <a:solidFill>
                  <a:srgbClr val="7030A0"/>
                </a:solidFill>
              </a:rPr>
              <a:t>population mean </a:t>
            </a:r>
            <a:r>
              <a:rPr lang="en-US" dirty="0"/>
              <a:t>(probably) in this range!</a:t>
            </a:r>
          </a:p>
        </p:txBody>
      </p:sp>
    </p:spTree>
    <p:extLst>
      <p:ext uri="{BB962C8B-B14F-4D97-AF65-F5344CB8AC3E}">
        <p14:creationId xmlns:p14="http://schemas.microsoft.com/office/powerpoint/2010/main" val="73917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29566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Underlying data follows  uniform probability distribution (d6)</a:t>
            </a:r>
          </a:p>
          <a:p>
            <a:pPr lvl="1"/>
            <a:r>
              <a:rPr lang="en-US" dirty="0"/>
              <a:t>But assume population mean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90B65D-FAB4-4981-B83A-CC82773B9E0B}"/>
              </a:ext>
            </a:extLst>
          </p:cNvPr>
          <p:cNvSpPr txBox="1"/>
          <p:nvPr/>
        </p:nvSpPr>
        <p:spPr>
          <a:xfrm>
            <a:off x="838200" y="4267200"/>
            <a:ext cx="3276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do we estimate the population mean?</a:t>
            </a:r>
          </a:p>
        </p:txBody>
      </p:sp>
      <p:pic>
        <p:nvPicPr>
          <p:cNvPr id="14" name="Picture 3" descr="D6, 16mm, White">
            <a:extLst>
              <a:ext uri="{FF2B5EF4-FFF2-40B4-BE49-F238E27FC236}">
                <a16:creationId xmlns:a16="http://schemas.microsoft.com/office/drawing/2014/main" id="{E9CE51F4-E510-4C4C-AFE9-364D8181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763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9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Underlying data follows  uniform probability distribution (d6)</a:t>
            </a:r>
          </a:p>
          <a:p>
            <a:pPr lvl="1"/>
            <a:r>
              <a:rPr lang="en-US" dirty="0"/>
              <a:t>But assume population mean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692CEF-C12D-4CE1-B125-BD9BC924A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521015"/>
            <a:ext cx="4495800" cy="315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Sample</a:t>
            </a:r>
            <a:r>
              <a:rPr lang="en-US" dirty="0"/>
              <a:t>	    </a:t>
            </a:r>
            <a:r>
              <a:rPr lang="en-US" u="sng" dirty="0"/>
              <a:t>Sample Mean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 </a:t>
            </a:r>
            <a:r>
              <a:rPr lang="en-US" dirty="0"/>
              <a:t>d6  				</a:t>
            </a:r>
            <a:r>
              <a:rPr lang="en-US" dirty="0">
                <a:solidFill>
                  <a:srgbClr val="008000"/>
                </a:solidFill>
              </a:rPr>
              <a:t>4.0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en-US" dirty="0"/>
              <a:t>d6 (4 + 2) / 2 = 		</a:t>
            </a:r>
            <a:r>
              <a:rPr lang="en-US" dirty="0">
                <a:solidFill>
                  <a:srgbClr val="008000"/>
                </a:solidFill>
              </a:rPr>
              <a:t>3.0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 </a:t>
            </a:r>
            <a:r>
              <a:rPr lang="en-US" dirty="0"/>
              <a:t>d6 (1 + 6 + 2) / 3 =	</a:t>
            </a:r>
            <a:r>
              <a:rPr lang="en-US" dirty="0">
                <a:solidFill>
                  <a:srgbClr val="008000"/>
                </a:solidFill>
              </a:rPr>
              <a:t>2.3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 </a:t>
            </a:r>
            <a:r>
              <a:rPr lang="en-US" dirty="0"/>
              <a:t>d6 (4 + 4 + 2 + 3) / 4 =	</a:t>
            </a:r>
            <a:r>
              <a:rPr lang="en-US" dirty="0">
                <a:solidFill>
                  <a:srgbClr val="008000"/>
                </a:solidFill>
              </a:rPr>
              <a:t>3.3</a:t>
            </a:r>
          </a:p>
        </p:txBody>
      </p:sp>
      <p:pic>
        <p:nvPicPr>
          <p:cNvPr id="12" name="Picture 3" descr="D6, 16mm, White">
            <a:extLst>
              <a:ext uri="{FF2B5EF4-FFF2-40B4-BE49-F238E27FC236}">
                <a16:creationId xmlns:a16="http://schemas.microsoft.com/office/drawing/2014/main" id="{794F175E-3FBE-4A0A-83A6-E720E228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763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90B65D-FAB4-4981-B83A-CC82773B9E0B}"/>
              </a:ext>
            </a:extLst>
          </p:cNvPr>
          <p:cNvSpPr txBox="1"/>
          <p:nvPr/>
        </p:nvSpPr>
        <p:spPr>
          <a:xfrm>
            <a:off x="838200" y="4267200"/>
            <a:ext cx="3276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do we estimate the population mean?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CE03F-A734-4FA0-A8B0-37B04FA7F377}"/>
              </a:ext>
            </a:extLst>
          </p:cNvPr>
          <p:cNvSpPr txBox="1"/>
          <p:nvPr/>
        </p:nvSpPr>
        <p:spPr>
          <a:xfrm>
            <a:off x="6003042" y="2875320"/>
            <a:ext cx="163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(Example)</a:t>
            </a:r>
          </a:p>
        </p:txBody>
      </p:sp>
    </p:spTree>
    <p:extLst>
      <p:ext uri="{BB962C8B-B14F-4D97-AF65-F5344CB8AC3E}">
        <p14:creationId xmlns:p14="http://schemas.microsoft.com/office/powerpoint/2010/main" val="282815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6" y="1395303"/>
            <a:ext cx="346707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Q: What happens as </a:t>
            </a:r>
            <a:r>
              <a:rPr lang="en-US" i="1" dirty="0">
                <a:solidFill>
                  <a:srgbClr val="008000"/>
                </a:solidFill>
              </a:rPr>
              <a:t>sample size </a:t>
            </a:r>
            <a:r>
              <a:rPr lang="en-US" i="1" dirty="0"/>
              <a:t>increases?</a:t>
            </a:r>
          </a:p>
          <a:p>
            <a:r>
              <a:rPr lang="en-US" i="1" dirty="0"/>
              <a:t>Q: How big a sample do we need?</a:t>
            </a:r>
          </a:p>
          <a:p>
            <a:pPr lvl="1"/>
            <a:r>
              <a:rPr lang="en-US" dirty="0"/>
              <a:t>Depends upon how much varies</a:t>
            </a:r>
          </a:p>
          <a:p>
            <a:r>
              <a:rPr lang="en-US" dirty="0"/>
              <a:t>Values that are not the mean are an “error” </a:t>
            </a:r>
            <a:r>
              <a:rPr lang="en-US" dirty="0">
                <a:sym typeface="Wingdings" panose="05000000000000000000" pitchFamily="2" charset="2"/>
              </a:rPr>
              <a:t> sampling error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A9271-193E-4213-870D-DE50D225B3A6}"/>
              </a:ext>
            </a:extLst>
          </p:cNvPr>
          <p:cNvSpPr txBox="1"/>
          <p:nvPr/>
        </p:nvSpPr>
        <p:spPr>
          <a:xfrm>
            <a:off x="598715" y="6039966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https://demonstrations.wolfram.com/LawOfLargeNumbersDiceRollingExample/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205AB-1208-4B01-A370-CE8295A8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72" y="1151343"/>
            <a:ext cx="4081606" cy="18748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88662D-DEE3-4830-9F76-D87BF51EFA73}"/>
              </a:ext>
            </a:extLst>
          </p:cNvPr>
          <p:cNvSpPr/>
          <p:nvPr/>
        </p:nvSpPr>
        <p:spPr>
          <a:xfrm>
            <a:off x="99062" y="3352800"/>
            <a:ext cx="4495800" cy="333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8E61C-CD16-451B-989C-16AE817F0F8A}"/>
              </a:ext>
            </a:extLst>
          </p:cNvPr>
          <p:cNvSpPr txBox="1"/>
          <p:nvPr/>
        </p:nvSpPr>
        <p:spPr>
          <a:xfrm>
            <a:off x="7315200" y="1049650"/>
            <a:ext cx="1828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Sample size </a:t>
            </a:r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50321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8B3E-3164-42E3-BCA2-9D6ECB57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7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Estimating Population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82CC-628E-4164-B402-2A703F13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6" y="1395303"/>
            <a:ext cx="354327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Q: What happens as </a:t>
            </a:r>
            <a:r>
              <a:rPr lang="en-US" i="1" dirty="0">
                <a:solidFill>
                  <a:srgbClr val="008000"/>
                </a:solidFill>
              </a:rPr>
              <a:t>sample size </a:t>
            </a:r>
            <a:r>
              <a:rPr lang="en-US" i="1" dirty="0"/>
              <a:t>increases?</a:t>
            </a:r>
          </a:p>
          <a:p>
            <a:r>
              <a:rPr lang="en-US" i="1" dirty="0"/>
              <a:t>Q: How big a sample do we need?</a:t>
            </a:r>
          </a:p>
          <a:p>
            <a:pPr lvl="1"/>
            <a:r>
              <a:rPr lang="en-US" dirty="0"/>
              <a:t>Depends upon how much varies</a:t>
            </a:r>
          </a:p>
          <a:p>
            <a:r>
              <a:rPr lang="en-US" dirty="0"/>
              <a:t>Values that are not the mean contribute to “error”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sampling error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A9271-193E-4213-870D-DE50D225B3A6}"/>
              </a:ext>
            </a:extLst>
          </p:cNvPr>
          <p:cNvSpPr txBox="1"/>
          <p:nvPr/>
        </p:nvSpPr>
        <p:spPr>
          <a:xfrm>
            <a:off x="598715" y="6039966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https://demonstrations.wolfram.com/LawOfLargeNumbersDiceRollingExample/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205AB-1208-4B01-A370-CE8295A8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72" y="1151343"/>
            <a:ext cx="4081606" cy="1874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B892B-ED2D-4416-8838-16F5E6B0A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167" y="3060735"/>
            <a:ext cx="4074893" cy="1874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3884B-0413-4AD9-A687-204BC0A7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861" y="4901827"/>
            <a:ext cx="4095199" cy="187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0DE0B-F3AA-47BB-8824-4B3C774E0236}"/>
              </a:ext>
            </a:extLst>
          </p:cNvPr>
          <p:cNvSpPr txBox="1"/>
          <p:nvPr/>
        </p:nvSpPr>
        <p:spPr>
          <a:xfrm>
            <a:off x="7315200" y="1049650"/>
            <a:ext cx="1828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Sample size </a:t>
            </a:r>
            <a:r>
              <a:rPr lang="en-US" dirty="0"/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4C4EF-91C9-4745-B569-A6FCB23FA526}"/>
              </a:ext>
            </a:extLst>
          </p:cNvPr>
          <p:cNvSpPr txBox="1"/>
          <p:nvPr/>
        </p:nvSpPr>
        <p:spPr>
          <a:xfrm>
            <a:off x="7315201" y="3173212"/>
            <a:ext cx="1828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Sample size </a:t>
            </a:r>
            <a:r>
              <a:rPr lang="en-US" dirty="0"/>
              <a:t>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53846-9FE1-4000-88DF-6D5C6AF967FC}"/>
              </a:ext>
            </a:extLst>
          </p:cNvPr>
          <p:cNvSpPr txBox="1"/>
          <p:nvPr/>
        </p:nvSpPr>
        <p:spPr>
          <a:xfrm>
            <a:off x="7315200" y="5198970"/>
            <a:ext cx="1828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Sample size </a:t>
            </a:r>
            <a:r>
              <a:rPr lang="en-US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398130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01"/>
            <a:ext cx="8229600" cy="53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statistics to infer population parameters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0405" y="6096000"/>
            <a:ext cx="3015954" cy="52322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Inferential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1956900"/>
            <a:ext cx="6133565" cy="3767434"/>
            <a:chOff x="1371600" y="2133600"/>
            <a:chExt cx="6133565" cy="37674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133600"/>
              <a:ext cx="6133565" cy="354230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87170" y="5670202"/>
              <a:ext cx="550242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http://3.bp.blogspot.com/_94E2PdKwaXE/S-xQRuoiKAI/AAAAAAAAABY/xvDRcG_Mcj0/s1600/120909_0159_1.png</a:t>
              </a: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4438382" y="5257800"/>
            <a:ext cx="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71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Error from estimating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parameters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statistics is </a:t>
            </a:r>
            <a:r>
              <a:rPr lang="en-US" dirty="0">
                <a:solidFill>
                  <a:srgbClr val="C00000"/>
                </a:solidFill>
              </a:rPr>
              <a:t>sampling error</a:t>
            </a:r>
          </a:p>
          <a:p>
            <a:r>
              <a:rPr lang="en-US" dirty="0"/>
              <a:t>Exact error often cannot be known (do not know population parameters)</a:t>
            </a:r>
          </a:p>
          <a:p>
            <a:r>
              <a:rPr lang="en-US" dirty="0"/>
              <a:t>But </a:t>
            </a:r>
            <a:r>
              <a:rPr lang="en-US" i="1" dirty="0"/>
              <a:t>size</a:t>
            </a:r>
            <a:r>
              <a:rPr lang="en-US" dirty="0"/>
              <a:t> of error based 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Variation in population </a:t>
            </a:r>
            <a:r>
              <a:rPr lang="en-US" dirty="0"/>
              <a:t>(</a:t>
            </a:r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n-US" dirty="0"/>
              <a:t>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itself – more variation,  more sample statistic variation (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Sample size (N) </a:t>
            </a:r>
            <a:r>
              <a:rPr lang="en-US" dirty="0"/>
              <a:t>– larger sample, lower error</a:t>
            </a:r>
          </a:p>
          <a:p>
            <a:pPr lvl="2"/>
            <a:r>
              <a:rPr lang="en-US" i="1" dirty="0"/>
              <a:t>Q: Why can’t we just make sample size super large</a:t>
            </a:r>
            <a:r>
              <a:rPr lang="en-US" dirty="0"/>
              <a:t>?</a:t>
            </a:r>
          </a:p>
          <a:p>
            <a:r>
              <a:rPr lang="en-US" dirty="0"/>
              <a:t>How much does it vary?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</a:rPr>
              <a:t>Standard error</a:t>
            </a:r>
          </a:p>
        </p:txBody>
      </p:sp>
    </p:spTree>
    <p:extLst>
      <p:ext uri="{BB962C8B-B14F-4D97-AF65-F5344CB8AC3E}">
        <p14:creationId xmlns:p14="http://schemas.microsoft.com/office/powerpoint/2010/main" val="13614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4971"/>
            <a:ext cx="4382477" cy="2877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</a:t>
            </a:r>
            <a:r>
              <a:rPr lang="en-US" altLang="en-US" dirty="0">
                <a:solidFill>
                  <a:srgbClr val="0070C0"/>
                </a:solidFill>
              </a:rPr>
              <a:t>sample means </a:t>
            </a:r>
            <a:r>
              <a:rPr lang="en-US" altLang="en-US" dirty="0"/>
              <a:t>will vary from experiment to experiment of same size</a:t>
            </a:r>
          </a:p>
          <a:p>
            <a:pPr lvl="1"/>
            <a:r>
              <a:rPr lang="en-US" altLang="en-US" i="1" dirty="0"/>
              <a:t>Standard deviation of the sample means</a:t>
            </a:r>
          </a:p>
          <a:p>
            <a:r>
              <a:rPr lang="en-US" altLang="en-US" dirty="0"/>
              <a:t>Also, likelihood that sample statistic is near population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2495-9432-4A5C-9FC6-42AB5A85E933}"/>
              </a:ext>
            </a:extLst>
          </p:cNvPr>
          <p:cNvSpPr txBox="1"/>
          <p:nvPr/>
        </p:nvSpPr>
        <p:spPr>
          <a:xfrm>
            <a:off x="4488960" y="5289231"/>
            <a:ext cx="457884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 what? Reason about population mean</a:t>
            </a:r>
          </a:p>
          <a:p>
            <a:r>
              <a:rPr lang="en-US" sz="2000" dirty="0"/>
              <a:t>e.g., </a:t>
            </a:r>
            <a:r>
              <a:rPr lang="en-US" sz="2000" dirty="0">
                <a:solidFill>
                  <a:srgbClr val="008000"/>
                </a:solidFill>
              </a:rPr>
              <a:t>95% confident </a:t>
            </a:r>
            <a:r>
              <a:rPr lang="en-US" sz="2000" dirty="0"/>
              <a:t>that sample mean is within </a:t>
            </a:r>
            <a:r>
              <a:rPr lang="en-US" sz="2000" dirty="0">
                <a:solidFill>
                  <a:srgbClr val="0070C0"/>
                </a:solidFill>
              </a:rPr>
              <a:t>~ 2 SE’s</a:t>
            </a:r>
          </a:p>
          <a:p>
            <a:r>
              <a:rPr lang="en-US" sz="2000" dirty="0"/>
              <a:t>(where does this come from?)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31646-B149-4F9C-B2FC-A7C80322AC41}"/>
              </a:ext>
            </a:extLst>
          </p:cNvPr>
          <p:cNvGrpSpPr/>
          <p:nvPr/>
        </p:nvGrpSpPr>
        <p:grpSpPr>
          <a:xfrm>
            <a:off x="4909038" y="1943100"/>
            <a:ext cx="3962400" cy="2971800"/>
            <a:chOff x="4909038" y="1943100"/>
            <a:chExt cx="3962400" cy="2971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DBDCB-3C48-405F-99A7-D090FF7E7CCF}"/>
                </a:ext>
              </a:extLst>
            </p:cNvPr>
            <p:cNvGrpSpPr/>
            <p:nvPr/>
          </p:nvGrpSpPr>
          <p:grpSpPr>
            <a:xfrm>
              <a:off x="4909038" y="1943100"/>
              <a:ext cx="3962400" cy="2971800"/>
              <a:chOff x="4909038" y="1943100"/>
              <a:chExt cx="3962400" cy="2971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038" y="1943100"/>
                <a:ext cx="3962400" cy="29718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89458-A49D-4B90-AEB2-0B0DC287D9D8}"/>
                  </a:ext>
                </a:extLst>
              </p:cNvPr>
              <p:cNvSpPr txBox="1"/>
              <p:nvPr/>
            </p:nvSpPr>
            <p:spPr>
              <a:xfrm>
                <a:off x="7086600" y="2133600"/>
                <a:ext cx="533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u="sng" dirty="0">
                    <a:solidFill>
                      <a:srgbClr val="FF0000"/>
                    </a:solidFill>
                  </a:rPr>
                  <a:t>s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69A971-05A0-42B8-B567-63CF6C93D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62600" y="3657600"/>
            <a:ext cx="251802" cy="38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Bitmap Image" r:id="rId4" imgW="118440" imgH="182160" progId="Paint.Picture">
                    <p:embed/>
                  </p:oleObj>
                </mc:Choice>
                <mc:Fallback>
                  <p:oleObj name="Bitmap Image" r:id="rId4" imgW="118440" imgH="182160" progId="Paint.Picture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5369A971-05A0-42B8-B567-63CF6C93D7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62600" y="3657600"/>
                          <a:ext cx="251802" cy="38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B9F0D18-B08B-4A88-B3D0-CC1A4042DFE7}"/>
              </a:ext>
            </a:extLst>
          </p:cNvPr>
          <p:cNvSpPr txBox="1">
            <a:spLocks/>
          </p:cNvSpPr>
          <p:nvPr/>
        </p:nvSpPr>
        <p:spPr>
          <a:xfrm>
            <a:off x="534867" y="4500047"/>
            <a:ext cx="3700096" cy="16764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What does the size of the standard error depend upon?  (Hint: see formula above)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9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4971"/>
            <a:ext cx="4382477" cy="28770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</a:t>
            </a:r>
            <a:r>
              <a:rPr lang="en-US" altLang="en-US" dirty="0">
                <a:solidFill>
                  <a:srgbClr val="0070C0"/>
                </a:solidFill>
              </a:rPr>
              <a:t>sample means </a:t>
            </a:r>
            <a:r>
              <a:rPr lang="en-US" altLang="en-US" dirty="0"/>
              <a:t>will vary from experiment to experiment of same size</a:t>
            </a:r>
          </a:p>
          <a:p>
            <a:pPr lvl="1"/>
            <a:r>
              <a:rPr lang="en-US" altLang="en-US" i="1" dirty="0"/>
              <a:t>Standard deviation of the sample means</a:t>
            </a:r>
          </a:p>
          <a:p>
            <a:r>
              <a:rPr lang="en-US" altLang="en-US" dirty="0"/>
              <a:t>Also, likelihood that sample statistic is near population parameter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02495-9432-4A5C-9FC6-42AB5A85E933}"/>
              </a:ext>
            </a:extLst>
          </p:cNvPr>
          <p:cNvSpPr txBox="1"/>
          <p:nvPr/>
        </p:nvSpPr>
        <p:spPr>
          <a:xfrm>
            <a:off x="4488960" y="5289231"/>
            <a:ext cx="4578840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 what? Reason about population mean</a:t>
            </a:r>
          </a:p>
          <a:p>
            <a:r>
              <a:rPr lang="en-US" sz="2000" dirty="0"/>
              <a:t>e.g., </a:t>
            </a:r>
            <a:r>
              <a:rPr lang="en-US" sz="2000" dirty="0">
                <a:solidFill>
                  <a:srgbClr val="008000"/>
                </a:solidFill>
              </a:rPr>
              <a:t>95% confident </a:t>
            </a:r>
            <a:r>
              <a:rPr lang="en-US" sz="2000" dirty="0"/>
              <a:t>that sample mean is within </a:t>
            </a:r>
            <a:r>
              <a:rPr lang="en-US" sz="2000" dirty="0">
                <a:solidFill>
                  <a:srgbClr val="0070C0"/>
                </a:solidFill>
              </a:rPr>
              <a:t>~ 2 SE’s</a:t>
            </a:r>
          </a:p>
          <a:p>
            <a:r>
              <a:rPr lang="en-US" sz="2000" dirty="0"/>
              <a:t>(where does this come from?)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31646-B149-4F9C-B2FC-A7C80322AC41}"/>
              </a:ext>
            </a:extLst>
          </p:cNvPr>
          <p:cNvGrpSpPr/>
          <p:nvPr/>
        </p:nvGrpSpPr>
        <p:grpSpPr>
          <a:xfrm>
            <a:off x="4909038" y="1943100"/>
            <a:ext cx="3962400" cy="2971800"/>
            <a:chOff x="4909038" y="1943100"/>
            <a:chExt cx="3962400" cy="2971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DBDCB-3C48-405F-99A7-D090FF7E7CCF}"/>
                </a:ext>
              </a:extLst>
            </p:cNvPr>
            <p:cNvGrpSpPr/>
            <p:nvPr/>
          </p:nvGrpSpPr>
          <p:grpSpPr>
            <a:xfrm>
              <a:off x="4909038" y="1943100"/>
              <a:ext cx="3962400" cy="2971800"/>
              <a:chOff x="4909038" y="1943100"/>
              <a:chExt cx="3962400" cy="2971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038" y="1943100"/>
                <a:ext cx="3962400" cy="29718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89458-A49D-4B90-AEB2-0B0DC287D9D8}"/>
                  </a:ext>
                </a:extLst>
              </p:cNvPr>
              <p:cNvSpPr txBox="1"/>
              <p:nvPr/>
            </p:nvSpPr>
            <p:spPr>
              <a:xfrm>
                <a:off x="7086600" y="2133600"/>
                <a:ext cx="533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u="sng" dirty="0">
                    <a:solidFill>
                      <a:srgbClr val="FF0000"/>
                    </a:solidFill>
                  </a:rPr>
                  <a:t>s </a:t>
                </a:r>
                <a:r>
                  <a:rPr lang="en-US" sz="3200" u="sng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69A971-05A0-42B8-B567-63CF6C93D7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455144"/>
                </p:ext>
              </p:extLst>
            </p:nvPr>
          </p:nvGraphicFramePr>
          <p:xfrm>
            <a:off x="5562600" y="3657600"/>
            <a:ext cx="251802" cy="386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Bitmap Image" r:id="rId4" imgW="118440" imgH="182160" progId="Paint.Picture">
                    <p:embed/>
                  </p:oleObj>
                </mc:Choice>
                <mc:Fallback>
                  <p:oleObj name="Bitmap Image" r:id="rId4" imgW="118440" imgH="18216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62600" y="3657600"/>
                          <a:ext cx="251802" cy="386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5F2237-7E7B-467C-82DC-54EBFE025173}"/>
              </a:ext>
            </a:extLst>
          </p:cNvPr>
          <p:cNvGrpSpPr/>
          <p:nvPr/>
        </p:nvGrpSpPr>
        <p:grpSpPr>
          <a:xfrm>
            <a:off x="534867" y="4500047"/>
            <a:ext cx="3700096" cy="2134790"/>
            <a:chOff x="357447" y="4419600"/>
            <a:chExt cx="3700096" cy="2134790"/>
          </a:xfrm>
        </p:grpSpPr>
        <p:sp>
          <p:nvSpPr>
            <p:cNvPr id="8" name="TextBox 7"/>
            <p:cNvSpPr txBox="1"/>
            <p:nvPr/>
          </p:nvSpPr>
          <p:spPr>
            <a:xfrm>
              <a:off x="1338379" y="6154280"/>
              <a:ext cx="1738233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(Example next)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1B9F0D18-B08B-4A88-B3D0-CC1A4042DFE7}"/>
                </a:ext>
              </a:extLst>
            </p:cNvPr>
            <p:cNvSpPr txBox="1">
              <a:spLocks/>
            </p:cNvSpPr>
            <p:nvPr/>
          </p:nvSpPr>
          <p:spPr>
            <a:xfrm>
              <a:off x="357447" y="4419600"/>
              <a:ext cx="3700096" cy="1676400"/>
            </a:xfrm>
            <a:prstGeom prst="rect">
              <a:avLst/>
            </a:prstGeom>
            <a:ln w="19050">
              <a:solidFill>
                <a:schemeClr val="tx1"/>
              </a:solidFill>
              <a:prstDash val="sysDot"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400" dirty="0"/>
                <a:t>Depends upon </a:t>
              </a:r>
              <a:r>
                <a:rPr lang="en-US" altLang="en-US" sz="2400" dirty="0">
                  <a:solidFill>
                    <a:srgbClr val="008000"/>
                  </a:solidFill>
                </a:rPr>
                <a:t>sample size (N)</a:t>
              </a:r>
            </a:p>
            <a:p>
              <a:r>
                <a:rPr lang="en-US" altLang="en-US" sz="2400" dirty="0"/>
                <a:t>Depends upon standard deviation </a:t>
              </a:r>
              <a:r>
                <a:rPr lang="en-US" sz="2400" dirty="0"/>
                <a:t>(</a:t>
              </a:r>
              <a:r>
                <a:rPr lang="en-US" sz="2400" dirty="0">
                  <a:solidFill>
                    <a:srgbClr val="008000"/>
                  </a:solidFill>
                </a:rPr>
                <a:t>s</a:t>
              </a:r>
              <a:r>
                <a:rPr lang="en-US" sz="2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385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1023B-B6FE-4E70-B127-DBC17162D890}"/>
              </a:ext>
            </a:extLst>
          </p:cNvPr>
          <p:cNvGrpSpPr/>
          <p:nvPr/>
        </p:nvGrpSpPr>
        <p:grpSpPr>
          <a:xfrm>
            <a:off x="4191000" y="5926168"/>
            <a:ext cx="2804881" cy="584775"/>
            <a:chOff x="4191000" y="5926168"/>
            <a:chExt cx="2804881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32C102-C7B1-4086-BC1D-A9DBF2F69D30}"/>
                </a:ext>
              </a:extLst>
            </p:cNvPr>
            <p:cNvSpPr txBox="1"/>
            <p:nvPr/>
          </p:nvSpPr>
          <p:spPr>
            <a:xfrm>
              <a:off x="4800600" y="5926168"/>
              <a:ext cx="2195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Groupwork!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BFE783F-8A47-4A1C-8629-CAC8E0788869}"/>
                </a:ext>
              </a:extLst>
            </p:cNvPr>
            <p:cNvSpPr/>
            <p:nvPr/>
          </p:nvSpPr>
          <p:spPr>
            <a:xfrm>
              <a:off x="4191000" y="6028055"/>
              <a:ext cx="533400" cy="381000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85439B-7BA2-4EEB-B697-1FF99A02FDC4}"/>
              </a:ext>
            </a:extLst>
          </p:cNvPr>
          <p:cNvSpPr txBox="1"/>
          <p:nvPr/>
        </p:nvSpPr>
        <p:spPr>
          <a:xfrm>
            <a:off x="346923" y="4099610"/>
            <a:ext cx="2910254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 = 20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What will happen to x’s?</a:t>
            </a:r>
          </a:p>
          <a:p>
            <a:pPr algn="ctr"/>
            <a:r>
              <a:rPr lang="en-US" sz="2000" dirty="0"/>
              <a:t>What will happen to dots?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5B62D-7606-4F94-BED9-0114B742D754}"/>
              </a:ext>
            </a:extLst>
          </p:cNvPr>
          <p:cNvSpPr txBox="1"/>
          <p:nvPr/>
        </p:nvSpPr>
        <p:spPr>
          <a:xfrm>
            <a:off x="4387238" y="4037111"/>
            <a:ext cx="3961179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N=20</a:t>
            </a:r>
            <a:r>
              <a:rPr lang="en-US" sz="2000" dirty="0"/>
              <a:t>: </a:t>
            </a:r>
          </a:p>
          <a:p>
            <a:pPr algn="ctr"/>
            <a:r>
              <a:rPr lang="en-US" sz="2000" dirty="0"/>
              <a:t>What will happen to means?</a:t>
            </a:r>
          </a:p>
          <a:p>
            <a:pPr algn="ctr"/>
            <a:r>
              <a:rPr lang="en-US" sz="2000" dirty="0"/>
              <a:t>What will happen to bars?</a:t>
            </a:r>
          </a:p>
          <a:p>
            <a:pPr algn="ctr"/>
            <a:r>
              <a:rPr lang="en-US" sz="2000" dirty="0"/>
              <a:t>How many will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191628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many of the bars intersect the blue?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graphs look like N = 100?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Now, how many bars intersect?</a:t>
            </a:r>
          </a:p>
          <a:p>
            <a:r>
              <a:rPr lang="en-US" dirty="0"/>
              <a:t>Standard Error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https://web.cs.wpi.edu/~imgd2905/d22/groupwork/7-se/handout.html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03B07-33F9-4ED1-8200-F5BC5CA0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74" y="5043981"/>
            <a:ext cx="1848734" cy="16806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CF216-2ACD-4531-8CAA-50B5C0D93C9A}"/>
              </a:ext>
            </a:extLst>
          </p:cNvPr>
          <p:cNvGrpSpPr/>
          <p:nvPr/>
        </p:nvGrpSpPr>
        <p:grpSpPr>
          <a:xfrm>
            <a:off x="3962400" y="4916520"/>
            <a:ext cx="4002092" cy="1833068"/>
            <a:chOff x="3933092" y="2934139"/>
            <a:chExt cx="5181600" cy="24479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AEA688-BAE7-45B8-AB21-3CFA9B8AD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518E7B-9B09-45FD-ACA1-6D72AF1EBA87}"/>
                </a:ext>
              </a:extLst>
            </p:cNvPr>
            <p:cNvSpPr txBox="1"/>
            <p:nvPr/>
          </p:nvSpPr>
          <p:spPr>
            <a:xfrm>
              <a:off x="4781548" y="3040202"/>
              <a:ext cx="3723543" cy="3699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standard error, 100 experiments, N=3</a:t>
              </a:r>
            </a:p>
          </p:txBody>
        </p:sp>
      </p:grpSp>
      <p:pic>
        <p:nvPicPr>
          <p:cNvPr id="10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A5889B9C-2BDB-4D01-A875-19ECD779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20" y="124690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30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6923" y="4099610"/>
            <a:ext cx="2910254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 = 20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What will happen to x’s?</a:t>
            </a:r>
          </a:p>
          <a:p>
            <a:pPr algn="ctr"/>
            <a:r>
              <a:rPr lang="en-US" sz="2000" dirty="0"/>
              <a:t>What will happen to dots?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7238" y="4037111"/>
            <a:ext cx="3961179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8000"/>
                </a:solidFill>
              </a:rPr>
              <a:t>N=20</a:t>
            </a:r>
            <a:r>
              <a:rPr lang="en-US" sz="2000" dirty="0"/>
              <a:t>: </a:t>
            </a:r>
          </a:p>
          <a:p>
            <a:pPr algn="ctr"/>
            <a:r>
              <a:rPr lang="en-US" sz="2000" dirty="0"/>
              <a:t>What will happen to means?</a:t>
            </a:r>
          </a:p>
          <a:p>
            <a:pPr algn="ctr"/>
            <a:r>
              <a:rPr lang="en-US" sz="2000" dirty="0"/>
              <a:t>What will happen to bars?</a:t>
            </a:r>
          </a:p>
          <a:p>
            <a:pPr algn="ctr"/>
            <a:r>
              <a:rPr lang="en-US" sz="2000" dirty="0"/>
              <a:t>How many will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2034101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96"/>
            <a:ext cx="8229600" cy="68240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Error (2 of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3611"/>
            <a:ext cx="2971800" cy="23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http://www.biostathandbook.com/standarderror.html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" y="833932"/>
            <a:ext cx="3050305" cy="27730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57600" y="1023570"/>
            <a:ext cx="5181600" cy="2447925"/>
            <a:chOff x="3933092" y="2934139"/>
            <a:chExt cx="5181600" cy="2447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92" y="2934139"/>
              <a:ext cx="5181600" cy="24479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81549" y="3040202"/>
              <a:ext cx="37235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standard error, 100 experiments, N=3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49" y="3563780"/>
            <a:ext cx="3050305" cy="26537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5181600" cy="2447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9924" y="3734373"/>
            <a:ext cx="3902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standard error, 100 experiments, </a:t>
            </a:r>
            <a:r>
              <a:rPr lang="en-US" dirty="0">
                <a:solidFill>
                  <a:srgbClr val="008000"/>
                </a:solidFill>
              </a:rPr>
              <a:t>N=20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6354834"/>
            <a:ext cx="580376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Estimate population parameter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</a:rPr>
              <a:t>confidence interval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500F7-2BC2-4459-B449-7EE1CF5DD87A}"/>
              </a:ext>
            </a:extLst>
          </p:cNvPr>
          <p:cNvSpPr txBox="1"/>
          <p:nvPr/>
        </p:nvSpPr>
        <p:spPr>
          <a:xfrm>
            <a:off x="4583112" y="5359035"/>
            <a:ext cx="3733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many cross the blue line?</a:t>
            </a:r>
          </a:p>
        </p:txBody>
      </p:sp>
    </p:spTree>
    <p:extLst>
      <p:ext uri="{BB962C8B-B14F-4D97-AF65-F5344CB8AC3E}">
        <p14:creationId xmlns:p14="http://schemas.microsoft.com/office/powerpoint/2010/main" val="25334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1" y="41277"/>
            <a:ext cx="8229600" cy="1116500"/>
          </a:xfrm>
        </p:spPr>
        <p:txBody>
          <a:bodyPr>
            <a:normAutofit/>
          </a:bodyPr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Range of values with specific certainty that population parameter is within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C00000"/>
                </a:solidFill>
              </a:rPr>
              <a:t>90%</a:t>
            </a:r>
            <a:r>
              <a:rPr lang="en-US" dirty="0"/>
              <a:t> confidence interval for mean </a:t>
            </a:r>
            <a:r>
              <a:rPr lang="en-US" i="1" dirty="0"/>
              <a:t>League of Legends </a:t>
            </a:r>
            <a:r>
              <a:rPr lang="en-US" dirty="0"/>
              <a:t>match duration: [</a:t>
            </a:r>
            <a:r>
              <a:rPr lang="en-US" dirty="0">
                <a:solidFill>
                  <a:srgbClr val="008000"/>
                </a:solidFill>
              </a:rPr>
              <a:t>28.5</a:t>
            </a:r>
            <a:r>
              <a:rPr lang="en-US" dirty="0"/>
              <a:t> minutes, </a:t>
            </a:r>
            <a:r>
              <a:rPr lang="en-US" dirty="0">
                <a:solidFill>
                  <a:srgbClr val="0070C0"/>
                </a:solidFill>
              </a:rPr>
              <a:t>32.5</a:t>
            </a:r>
            <a:r>
              <a:rPr lang="en-US" dirty="0"/>
              <a:t> minutes]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71722" y="2743200"/>
            <a:ext cx="5648156" cy="4026078"/>
            <a:chOff x="1600200" y="2590800"/>
            <a:chExt cx="5648156" cy="402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590800"/>
              <a:ext cx="5648156" cy="36986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19400" y="624754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28.5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3797" y="6247546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32.5</a:t>
              </a:r>
            </a:p>
          </p:txBody>
        </p: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3116116" y="5923153"/>
              <a:ext cx="84284" cy="324393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690150" y="5923153"/>
              <a:ext cx="43650" cy="32353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00400" y="2743200"/>
              <a:ext cx="0" cy="3179953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90150" y="2743199"/>
              <a:ext cx="0" cy="3179953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257801" y="3352800"/>
            <a:ext cx="3276600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of durations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interval containing mean </a:t>
            </a:r>
            <a:r>
              <a:rPr lang="en-US" dirty="0">
                <a:solidFill>
                  <a:srgbClr val="008000"/>
                </a:solidFill>
              </a:rPr>
              <a:t>population</a:t>
            </a:r>
            <a:r>
              <a:rPr lang="en-US" dirty="0"/>
              <a:t> duration (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(with </a:t>
            </a:r>
            <a:r>
              <a:rPr lang="en-US" dirty="0">
                <a:solidFill>
                  <a:srgbClr val="C00000"/>
                </a:solidFill>
              </a:rPr>
              <a:t>90%</a:t>
            </a:r>
            <a:r>
              <a:rPr lang="en-US" dirty="0"/>
              <a:t> confidence)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1" y="4770297"/>
            <a:ext cx="3581396" cy="8402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 general:</a:t>
            </a:r>
          </a:p>
          <a:p>
            <a:pPr algn="ctr">
              <a:lnSpc>
                <a:spcPct val="90000"/>
              </a:lnSpc>
            </a:pPr>
            <a:r>
              <a:rPr lang="en-US" altLang="en-US" dirty="0"/>
              <a:t>probability of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/>
              <a:t> in interval [</a:t>
            </a:r>
            <a:r>
              <a:rPr lang="en-US" altLang="en-US" dirty="0">
                <a:solidFill>
                  <a:srgbClr val="008000"/>
                </a:solidFill>
              </a:rPr>
              <a:t>c</a:t>
            </a:r>
            <a:r>
              <a:rPr lang="en-US" altLang="en-US" baseline="-25000" dirty="0">
                <a:solidFill>
                  <a:srgbClr val="008000"/>
                </a:solidFill>
              </a:rPr>
              <a:t>1</a:t>
            </a:r>
            <a:r>
              <a:rPr lang="en-US" altLang="en-US" dirty="0"/>
              <a:t>,</a:t>
            </a:r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/>
              <a:t>] with </a:t>
            </a:r>
            <a:r>
              <a:rPr lang="en-US" altLang="en-US" dirty="0">
                <a:solidFill>
                  <a:srgbClr val="C00000"/>
                </a:solidFill>
              </a:rPr>
              <a:t>A </a:t>
            </a:r>
            <a:r>
              <a:rPr lang="en-US" altLang="en-US" dirty="0"/>
              <a:t>confidence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B2AE5-A7D3-47E5-A667-A503152FD211}"/>
              </a:ext>
            </a:extLst>
          </p:cNvPr>
          <p:cNvSpPr txBox="1"/>
          <p:nvPr/>
        </p:nvSpPr>
        <p:spPr>
          <a:xfrm>
            <a:off x="1853922" y="4770297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Mean: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30.5</a:t>
            </a:r>
          </a:p>
        </p:txBody>
      </p:sp>
    </p:spTree>
    <p:extLst>
      <p:ext uri="{BB962C8B-B14F-4D97-AF65-F5344CB8AC3E}">
        <p14:creationId xmlns:p14="http://schemas.microsoft.com/office/powerpoint/2010/main" val="1466280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Confidence Interval for Mean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43025"/>
            <a:ext cx="4038600" cy="3505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Probability of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/>
              <a:t> in interval [c</a:t>
            </a:r>
            <a:r>
              <a:rPr lang="en-US" altLang="en-US" baseline="-25000" dirty="0"/>
              <a:t>1</a:t>
            </a:r>
            <a:r>
              <a:rPr lang="en-US" altLang="en-US" dirty="0"/>
              <a:t>,c</a:t>
            </a:r>
            <a:r>
              <a:rPr lang="en-US" altLang="en-US" baseline="-25000" dirty="0"/>
              <a:t>2</a:t>
            </a:r>
            <a:r>
              <a:rPr lang="en-US" altLang="en-US" dirty="0"/>
              <a:t>]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P(c</a:t>
            </a:r>
            <a:r>
              <a:rPr lang="en-US" altLang="en-US" baseline="-25000" dirty="0">
                <a:solidFill>
                  <a:srgbClr val="0070C0"/>
                </a:solidFill>
              </a:rPr>
              <a:t>1 </a:t>
            </a:r>
            <a:r>
              <a:rPr lang="en-US" altLang="en-US" u="sng" dirty="0">
                <a:solidFill>
                  <a:srgbClr val="0070C0"/>
                </a:solidFill>
              </a:rPr>
              <a:t>&lt;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u="sng" dirty="0">
                <a:solidFill>
                  <a:srgbClr val="0070C0"/>
                </a:solidFill>
              </a:rPr>
              <a:t>&lt;</a:t>
            </a:r>
            <a:r>
              <a:rPr lang="en-US" altLang="en-US" dirty="0">
                <a:solidFill>
                  <a:srgbClr val="0070C0"/>
                </a:solidFill>
              </a:rPr>
              <a:t> c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/>
              <a:t>= 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[c1, c2] is </a:t>
            </a:r>
            <a:r>
              <a:rPr lang="en-US" altLang="en-US" i="1" dirty="0">
                <a:sym typeface="Symbol" panose="05050102010706020507" pitchFamily="18" charset="2"/>
              </a:rPr>
              <a:t>confidence interval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is </a:t>
            </a:r>
            <a:r>
              <a:rPr lang="en-US" altLang="en-US" i="1" dirty="0">
                <a:sym typeface="Symbol" panose="05050102010706020507" pitchFamily="18" charset="2"/>
              </a:rPr>
              <a:t>significance level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Symbol" panose="05050102010706020507" pitchFamily="18" charset="2"/>
              </a:rPr>
              <a:t>100(1-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 is </a:t>
            </a:r>
            <a:r>
              <a:rPr lang="en-US" altLang="en-US" i="1" dirty="0">
                <a:sym typeface="Symbol" panose="05050102010706020507" pitchFamily="18" charset="2"/>
              </a:rPr>
              <a:t>confidence level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Typically want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small so confidence level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90%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95%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or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99%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(more on effect later)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43026"/>
            <a:ext cx="40386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Say,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0.1. Could do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 experiments (size 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), find sample means, sort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Graph distribution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Interval from distribution: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Lower bound:   </a:t>
            </a:r>
            <a:r>
              <a:rPr lang="en-US" altLang="en-US" dirty="0">
                <a:solidFill>
                  <a:srgbClr val="008000"/>
                </a:solidFill>
                <a:sym typeface="Symbol" panose="05050102010706020507" pitchFamily="18" charset="2"/>
              </a:rPr>
              <a:t>5%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Upper bound: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95%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90% </a:t>
            </a:r>
            <a:r>
              <a:rPr lang="en-US" altLang="en-US" dirty="0">
                <a:sym typeface="Symbol" panose="05050102010706020507" pitchFamily="18" charset="2"/>
              </a:rPr>
              <a:t>confidence interval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069" y="5334000"/>
            <a:ext cx="3872861" cy="7571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So, do we have to do </a:t>
            </a: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ym typeface="Symbol" panose="05050102010706020507" pitchFamily="18" charset="2"/>
              </a:rPr>
              <a:t> experiments, each of size </a:t>
            </a:r>
            <a:r>
              <a:rPr lang="en-US" altLang="en-US" sz="2400" i="1" dirty="0">
                <a:solidFill>
                  <a:srgbClr val="008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400" i="1" dirty="0">
                <a:sym typeface="Symbol" panose="05050102010706020507" pitchFamily="18" charset="2"/>
              </a:rPr>
              <a:t>?!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24400" y="4267200"/>
            <a:ext cx="4114800" cy="2573982"/>
            <a:chOff x="4724400" y="4267200"/>
            <a:chExt cx="4114800" cy="25739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688" y="4267200"/>
              <a:ext cx="3324225" cy="23431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724400" y="6610350"/>
              <a:ext cx="4114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http://www.comfsm.fm/~dleeling/statistics/notes009_normalcurve90.png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267200" cy="33580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Estimate interval from 1 experiment, size </a:t>
                </a:r>
                <a:r>
                  <a:rPr lang="en-US" i="1" dirty="0">
                    <a:solidFill>
                      <a:srgbClr val="008000"/>
                    </a:solidFill>
                  </a:rPr>
                  <a:t>n</a:t>
                </a:r>
              </a:p>
              <a:p>
                <a:r>
                  <a:rPr lang="en-US" dirty="0"/>
                  <a:t>Compute sample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/>
                  <a:t>, sample standard error (SE)</a:t>
                </a:r>
              </a:p>
              <a:p>
                <a:r>
                  <a:rPr lang="en-US" dirty="0"/>
                  <a:t>Multiply SE by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distribution</a:t>
                </a:r>
              </a:p>
              <a:p>
                <a:r>
                  <a:rPr lang="en-US" dirty="0"/>
                  <a:t>Add/subtract from sample mean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Confidence interval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267200" cy="3358025"/>
              </a:xfrm>
              <a:blipFill>
                <a:blip r:embed="rId2"/>
                <a:stretch>
                  <a:fillRect l="-2571" t="-2909" r="-2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463" y="3412898"/>
            <a:ext cx="3838575" cy="9432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D47AE8-06AC-45DB-8E77-4DFD841EAA79}"/>
              </a:ext>
            </a:extLst>
          </p:cNvPr>
          <p:cNvGrpSpPr/>
          <p:nvPr/>
        </p:nvGrpSpPr>
        <p:grpSpPr>
          <a:xfrm>
            <a:off x="5995903" y="1598380"/>
            <a:ext cx="1709806" cy="1754420"/>
            <a:chOff x="5995903" y="1598380"/>
            <a:chExt cx="1709806" cy="17544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903" y="1598380"/>
              <a:ext cx="1709806" cy="1146907"/>
            </a:xfrm>
            <a:prstGeom prst="rect">
              <a:avLst/>
            </a:prstGeom>
            <a:ln w="19050">
              <a:solidFill>
                <a:schemeClr val="tx1"/>
              </a:solidFill>
              <a:prstDash val="sysDash"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6850805" y="2969980"/>
              <a:ext cx="1" cy="3828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B6AB0B-53C8-47E6-A562-7FF1370F858A}"/>
              </a:ext>
            </a:extLst>
          </p:cNvPr>
          <p:cNvGrpSpPr/>
          <p:nvPr/>
        </p:nvGrpSpPr>
        <p:grpSpPr>
          <a:xfrm>
            <a:off x="5002494" y="4609396"/>
            <a:ext cx="5360604" cy="1952531"/>
            <a:chOff x="5002494" y="4609396"/>
            <a:chExt cx="5360604" cy="1952531"/>
          </a:xfrm>
        </p:grpSpPr>
        <p:grpSp>
          <p:nvGrpSpPr>
            <p:cNvPr id="7" name="Group 6"/>
            <p:cNvGrpSpPr/>
            <p:nvPr/>
          </p:nvGrpSpPr>
          <p:grpSpPr>
            <a:xfrm>
              <a:off x="6850805" y="4609396"/>
              <a:ext cx="3512293" cy="1952531"/>
              <a:chOff x="1600200" y="2590800"/>
              <a:chExt cx="5648156" cy="402607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2590800"/>
                <a:ext cx="5648156" cy="3698631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704531" y="6247547"/>
                <a:ext cx="59343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28.5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03797" y="6247546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32.5</a:t>
                </a:r>
              </a:p>
            </p:txBody>
          </p:sp>
          <p:cxnSp>
            <p:nvCxnSpPr>
              <p:cNvPr id="12" name="Straight Arrow Connector 11"/>
              <p:cNvCxnSpPr>
                <a:stCxn id="10" idx="0"/>
              </p:cNvCxnSpPr>
              <p:nvPr/>
            </p:nvCxnSpPr>
            <p:spPr>
              <a:xfrm flipV="1">
                <a:off x="3001247" y="5923152"/>
                <a:ext cx="84284" cy="324393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3690150" y="5923153"/>
                <a:ext cx="43650" cy="323539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200400" y="2743200"/>
                <a:ext cx="0" cy="3179953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90150" y="2743199"/>
                <a:ext cx="0" cy="3179953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002494" y="4609396"/>
              <a:ext cx="184698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e.g., mean 30.5</a:t>
              </a:r>
            </a:p>
            <a:p>
              <a:r>
                <a:rPr lang="en-US" sz="2000" dirty="0">
                  <a:solidFill>
                    <a:srgbClr val="0070C0"/>
                  </a:solidFill>
                </a:rPr>
                <a:t>t</a:t>
              </a:r>
              <a:r>
                <a:rPr lang="en-US" sz="2000" dirty="0"/>
                <a:t> x SE = 2</a:t>
              </a:r>
            </a:p>
            <a:p>
              <a:r>
                <a:rPr lang="en-US" sz="2000" dirty="0"/>
                <a:t>30.5 -  2 = 28.5</a:t>
              </a:r>
            </a:p>
            <a:p>
              <a:r>
                <a:rPr lang="en-US" sz="2000" dirty="0"/>
                <a:t>30.5 + 2 =  32.5</a:t>
              </a:r>
            </a:p>
            <a:p>
              <a:r>
                <a:rPr lang="en-US" sz="2000" dirty="0"/>
                <a:t>[</a:t>
              </a:r>
              <a:r>
                <a:rPr lang="en-US" sz="2000" dirty="0">
                  <a:solidFill>
                    <a:srgbClr val="008000"/>
                  </a:solidFill>
                </a:rPr>
                <a:t>28.5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rgbClr val="0070C0"/>
                  </a:solidFill>
                </a:rPr>
                <a:t>32.5</a:t>
              </a:r>
              <a:r>
                <a:rPr lang="en-US" sz="2000" dirty="0"/>
                <a:t>]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42111F-797F-493D-9768-05F0D7757F79}"/>
              </a:ext>
            </a:extLst>
          </p:cNvPr>
          <p:cNvSpPr txBox="1">
            <a:spLocks/>
          </p:cNvSpPr>
          <p:nvPr/>
        </p:nvSpPr>
        <p:spPr>
          <a:xfrm>
            <a:off x="457200" y="5121915"/>
            <a:ext cx="4267200" cy="1325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Ok, 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dirty="0">
                <a:sym typeface="Wingdings" panose="05000000000000000000" pitchFamily="2" charset="2"/>
              </a:rPr>
              <a:t> distribution?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Function, parameterized by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i="1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 </a:t>
            </a:r>
          </a:p>
          <a:p>
            <a:r>
              <a:rPr lang="en-US" dirty="0"/>
              <a:t>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2428323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 </a:t>
            </a:r>
            <a:r>
              <a:rPr lang="en-US" dirty="0"/>
              <a:t>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62200"/>
            <a:ext cx="8382000" cy="1811743"/>
          </a:xfrm>
        </p:spPr>
        <p:txBody>
          <a:bodyPr>
            <a:normAutofit/>
          </a:bodyPr>
          <a:lstStyle/>
          <a:p>
            <a:r>
              <a:rPr lang="en-US" dirty="0"/>
              <a:t>Looks like standard normal, but bit “squashed”</a:t>
            </a:r>
          </a:p>
          <a:p>
            <a:r>
              <a:rPr lang="en-US" dirty="0"/>
              <a:t>Gets more squashed as 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gets smaller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1900" y="3428313"/>
            <a:ext cx="5372100" cy="3072506"/>
            <a:chOff x="3886200" y="2286000"/>
            <a:chExt cx="5372100" cy="3072506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286000"/>
              <a:ext cx="5372100" cy="28651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05350" y="512767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http://ci.columbia.edu/ci/premba_test/c0331/images/s7/6317178747.gif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9727" y="5715000"/>
            <a:ext cx="38862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ym typeface="Symbol" panose="05050102010706020507" pitchFamily="18" charset="2"/>
              </a:rPr>
              <a:t>aka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student’s </a:t>
            </a:r>
            <a:r>
              <a:rPr lang="en-US" altLang="en-US" i="1" dirty="0">
                <a:solidFill>
                  <a:srgbClr val="0070C0"/>
                </a:solidFill>
                <a:sym typeface="Symbol" panose="05050102010706020507" pitchFamily="18" charset="2"/>
              </a:rPr>
              <a:t>t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 distribution</a:t>
            </a:r>
            <a:r>
              <a:rPr lang="en-US" altLang="en-US" dirty="0">
                <a:sym typeface="Symbol" panose="05050102010706020507" pitchFamily="18" charset="2"/>
              </a:rPr>
              <a:t> (“student” was anonymous name used when published by William </a:t>
            </a:r>
            <a:r>
              <a:rPr lang="en-US" altLang="en-US" dirty="0" err="1">
                <a:sym typeface="Symbol" panose="05050102010706020507" pitchFamily="18" charset="2"/>
              </a:rPr>
              <a:t>Gosset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57200" y="3152823"/>
            <a:ext cx="4110404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Note, can use standard normal (z distribution) when large enough sample size 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 = 30+)</a:t>
            </a:r>
          </a:p>
        </p:txBody>
      </p:sp>
    </p:spTree>
    <p:extLst>
      <p:ext uri="{BB962C8B-B14F-4D97-AF65-F5344CB8AC3E}">
        <p14:creationId xmlns:p14="http://schemas.microsoft.com/office/powerpoint/2010/main" val="42485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132F-F993-4284-9272-0C1D39F9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7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a Confidence Interval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C8AB-B308-40EC-94B1-B0AEE8BC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600200"/>
            <a:ext cx="5943600" cy="4525963"/>
          </a:xfrm>
        </p:spPr>
        <p:txBody>
          <a:bodyPr/>
          <a:lstStyle/>
          <a:p>
            <a:r>
              <a:rPr lang="en-US" dirty="0"/>
              <a:t>Suppose gathered game times in a user study (e.g., for your MQP)</a:t>
            </a:r>
          </a:p>
          <a:p>
            <a:r>
              <a:rPr lang="en-US" dirty="0"/>
              <a:t>Can compute sample mean, yes</a:t>
            </a:r>
          </a:p>
          <a:p>
            <a:r>
              <a:rPr lang="en-US" dirty="0"/>
              <a:t>But really want to know where population mean is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Bound with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confidence interval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E001526-71DC-4431-A40A-7BBABEE9C53A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1066800"/>
            <a:ext cx="1379538" cy="5702300"/>
            <a:chOff x="363" y="672"/>
            <a:chExt cx="869" cy="3592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0AC688F4-361C-4234-B7C3-2F87BA35B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3.2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3.3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3.1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3.7</a:t>
              </a:r>
            </a:p>
            <a:p>
              <a:r>
                <a:rPr lang="en-US" altLang="en-US" sz="2000" dirty="0"/>
                <a:t>3.4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3.1</a:t>
              </a: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5172A05C-BD0B-4FF3-9CAD-2D71F594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/>
                <a:t>3.8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2.8</a:t>
              </a:r>
            </a:p>
            <a:p>
              <a:r>
                <a:rPr lang="en-US" altLang="en-US" sz="2000" dirty="0"/>
                <a:t>2.9</a:t>
              </a:r>
            </a:p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5.9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3.2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3.6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0F647E4C-A7D0-41D3-B0BA-E1FABC89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672"/>
              <a:ext cx="8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/>
                <a:t>(Unsorted)</a:t>
              </a:r>
            </a:p>
            <a:p>
              <a:pPr algn="ctr"/>
              <a:r>
                <a:rPr lang="en-US" altLang="en-US" sz="2000" u="sng" dirty="0"/>
                <a:t>Game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6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Computing a Confidence Interval –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38400" y="1524000"/>
                <a:ext cx="6400800" cy="4648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dirty="0"/>
                  <a:t> = 3.90, </a:t>
                </a:r>
                <a:r>
                  <a:rPr lang="en-US" altLang="en-US" dirty="0" err="1"/>
                  <a:t>stddev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s</a:t>
                </a:r>
                <a:r>
                  <a:rPr lang="en-US" altLang="en-US" dirty="0"/>
                  <a:t>=0.95, </a:t>
                </a:r>
                <a:r>
                  <a:rPr lang="en-US" altLang="en-US" i="1" dirty="0">
                    <a:solidFill>
                      <a:srgbClr val="008000"/>
                    </a:solidFill>
                  </a:rPr>
                  <a:t>n</a:t>
                </a:r>
                <a:r>
                  <a:rPr lang="en-US" altLang="en-US" dirty="0"/>
                  <a:t>=32</a:t>
                </a:r>
              </a:p>
              <a:p>
                <a:pPr marL="342900" lvl="1" indent="-342900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en-US" altLang="en-US" dirty="0"/>
                  <a:t>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90% </a:t>
                </a:r>
                <a:r>
                  <a:rPr lang="en-US" altLang="en-US" dirty="0"/>
                  <a:t>confidence interval (</a:t>
                </a:r>
                <a:r>
                  <a:rPr lang="en-US" altLang="en-US" dirty="0">
                    <a:sym typeface="Symbol" panose="05050102010706020507" pitchFamily="18" charset="2"/>
                  </a:rPr>
                  <a:t> is 0</a:t>
                </a:r>
                <a:r>
                  <a:rPr lang="en-US" altLang="en-US" dirty="0"/>
                  <a:t>.1) for population mean (</a:t>
                </a:r>
                <a:r>
                  <a:rPr lang="en-US" alt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):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3.90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1.696×0.95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       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[3.62, 4.19]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With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90% </a:t>
                </a:r>
                <a:r>
                  <a:rPr lang="en-US" altLang="en-US" dirty="0"/>
                  <a:t>confidence, </a:t>
                </a:r>
                <a:r>
                  <a:rPr lang="en-US" altLang="en-US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en-US" dirty="0"/>
                  <a:t> in that interval.  Chance of error 10%.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But, what does that mean?</a:t>
                </a:r>
              </a:p>
            </p:txBody>
          </p:sp>
        </mc:Choice>
        <mc:Fallback xmlns=""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1524000"/>
                <a:ext cx="6400800" cy="4648200"/>
              </a:xfrm>
              <a:blipFill>
                <a:blip r:embed="rId2"/>
                <a:stretch>
                  <a:fillRect l="-2190" t="-2621" b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576263" y="1066800"/>
            <a:ext cx="1379538" cy="5702300"/>
            <a:chOff x="363" y="672"/>
            <a:chExt cx="869" cy="3592"/>
          </a:xfrm>
        </p:grpSpPr>
        <p:sp>
          <p:nvSpPr>
            <p:cNvPr id="358406" name="Text Box 6"/>
            <p:cNvSpPr txBox="1">
              <a:spLocks noChangeArrowheads="1"/>
            </p:cNvSpPr>
            <p:nvPr/>
          </p:nvSpPr>
          <p:spPr bwMode="auto">
            <a:xfrm>
              <a:off x="864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58407" name="Text Box 7"/>
            <p:cNvSpPr txBox="1">
              <a:spLocks noChangeArrowheads="1"/>
            </p:cNvSpPr>
            <p:nvPr/>
          </p:nvSpPr>
          <p:spPr bwMode="auto">
            <a:xfrm>
              <a:off x="432" y="1104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1.9</a:t>
              </a:r>
            </a:p>
            <a:p>
              <a:r>
                <a:rPr lang="en-US" altLang="en-US" sz="2000"/>
                <a:t>2.7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2.8</a:t>
              </a:r>
            </a:p>
            <a:p>
              <a:r>
                <a:rPr lang="en-US" altLang="en-US" sz="2000"/>
                <a:t>2.9</a:t>
              </a:r>
            </a:p>
            <a:p>
              <a:r>
                <a:rPr lang="en-US" altLang="en-US" sz="2000"/>
                <a:t>3.1</a:t>
              </a:r>
            </a:p>
            <a:p>
              <a:r>
                <a:rPr lang="en-US" altLang="en-US" sz="2000"/>
                <a:t>3.1</a:t>
              </a:r>
            </a:p>
            <a:p>
              <a:r>
                <a:rPr lang="en-US" altLang="en-US" sz="2000"/>
                <a:t>3.2</a:t>
              </a:r>
            </a:p>
            <a:p>
              <a:r>
                <a:rPr lang="en-US" altLang="en-US" sz="2000"/>
                <a:t>3.2</a:t>
              </a:r>
            </a:p>
            <a:p>
              <a:r>
                <a:rPr lang="en-US" altLang="en-US" sz="2000"/>
                <a:t>3.3</a:t>
              </a:r>
            </a:p>
            <a:p>
              <a:r>
                <a:rPr lang="en-US" altLang="en-US" sz="2000"/>
                <a:t>3.4</a:t>
              </a:r>
            </a:p>
            <a:p>
              <a:r>
                <a:rPr lang="en-US" altLang="en-US" sz="2000"/>
                <a:t>3.6</a:t>
              </a:r>
            </a:p>
            <a:p>
              <a:r>
                <a:rPr lang="en-US" altLang="en-US" sz="2000"/>
                <a:t>3.7</a:t>
              </a:r>
            </a:p>
            <a:p>
              <a:r>
                <a:rPr lang="en-US" altLang="en-US" sz="2000"/>
                <a:t>3.8</a:t>
              </a:r>
            </a:p>
            <a:p>
              <a:r>
                <a:rPr lang="en-US" altLang="en-US" sz="2000"/>
                <a:t>3.9</a:t>
              </a:r>
            </a:p>
          </p:txBody>
        </p:sp>
        <p:sp>
          <p:nvSpPr>
            <p:cNvPr id="358408" name="Text Box 8"/>
            <p:cNvSpPr txBox="1">
              <a:spLocks noChangeArrowheads="1"/>
            </p:cNvSpPr>
            <p:nvPr/>
          </p:nvSpPr>
          <p:spPr bwMode="auto">
            <a:xfrm>
              <a:off x="363" y="672"/>
              <a:ext cx="86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/>
                <a:t>(Sorted)</a:t>
              </a:r>
            </a:p>
            <a:p>
              <a:pPr algn="ctr"/>
              <a:r>
                <a:rPr lang="en-US" altLang="en-US" sz="2000" u="sng" dirty="0"/>
                <a:t>Game Time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0" y="6172200"/>
            <a:ext cx="523188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(See next slide for depiction of meaning)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4151" y="2747291"/>
            <a:ext cx="1714049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Lookup 1.645 in table, or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</a:rPr>
              <a:t>=TINV(0.1,31)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76983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2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Meaning of Confidence Interval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74" y="3836987"/>
            <a:ext cx="7299325" cy="2895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u="sng" dirty="0"/>
              <a:t>Experiment/Sample</a:t>
            </a:r>
            <a:r>
              <a:rPr lang="en-US" altLang="en-US" sz="2000" dirty="0"/>
              <a:t>			</a:t>
            </a:r>
            <a:r>
              <a:rPr lang="en-US" altLang="en-US" sz="2000" u="sng" dirty="0"/>
              <a:t>Includes </a:t>
            </a:r>
            <a:r>
              <a:rPr lang="en-US" altLang="en-US" sz="2000" u="sng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2000" u="sng" dirty="0">
                <a:sym typeface="Symbol" panose="05050102010706020507" pitchFamily="18" charset="2"/>
              </a:rPr>
              <a:t>?</a:t>
            </a:r>
            <a:endParaRPr lang="en-US" altLang="en-US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1	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2	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3						</a:t>
            </a:r>
            <a:r>
              <a:rPr lang="en-US" altLang="en-US" sz="2000" dirty="0">
                <a:solidFill>
                  <a:srgbClr val="C00000"/>
                </a:solidFill>
              </a:rPr>
              <a:t>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…								e.g.,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100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  <a:r>
              <a:rPr lang="en-US" altLang="en-US" sz="2000" dirty="0">
                <a:solidFill>
                  <a:srgbClr val="009900"/>
                </a:solidFill>
              </a:rPr>
              <a:t>	             </a:t>
            </a:r>
            <a:r>
              <a:rPr lang="en-US" altLang="en-US" sz="2000" u="sng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u="sng" dirty="0">
                <a:sym typeface="Symbol" panose="05050102010706020507" pitchFamily="18" charset="2"/>
              </a:rPr>
              <a:t>=0.1</a:t>
            </a:r>
            <a:endParaRPr lang="en-US" altLang="en-US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Total					</a:t>
            </a:r>
            <a:r>
              <a:rPr lang="en-US" altLang="en-US" sz="2000" dirty="0">
                <a:solidFill>
                  <a:srgbClr val="008000"/>
                </a:solidFill>
              </a:rPr>
              <a:t>yes</a:t>
            </a:r>
            <a:r>
              <a:rPr lang="en-US" altLang="en-US" sz="2000" dirty="0"/>
              <a:t> </a:t>
            </a:r>
            <a:r>
              <a:rPr lang="en-US" altLang="en-US" sz="2000" u="sng" dirty="0"/>
              <a:t>&gt;</a:t>
            </a:r>
            <a:r>
              <a:rPr lang="en-US" altLang="en-US" sz="2000" dirty="0"/>
              <a:t> 100 (1-</a:t>
            </a:r>
            <a:r>
              <a:rPr lang="en-US" altLang="en-US" sz="2000" dirty="0">
                <a:sym typeface="Symbol" panose="05050102010706020507" pitchFamily="18" charset="2"/>
              </a:rPr>
              <a:t></a:t>
            </a:r>
            <a:r>
              <a:rPr lang="en-US" altLang="en-US" sz="2000" dirty="0"/>
              <a:t>) 	90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Total					</a:t>
            </a:r>
            <a:r>
              <a:rPr lang="en-US" altLang="en-US" sz="2000" dirty="0">
                <a:solidFill>
                  <a:srgbClr val="C00000"/>
                </a:solidFill>
              </a:rPr>
              <a:t>no</a:t>
            </a:r>
            <a:r>
              <a:rPr lang="en-US" altLang="en-US" sz="2000" dirty="0"/>
              <a:t>  &lt; 100 </a:t>
            </a:r>
            <a:r>
              <a:rPr lang="en-US" altLang="en-US" sz="2000" dirty="0">
                <a:sym typeface="Symbol" panose="05050102010706020507" pitchFamily="18" charset="2"/>
              </a:rPr>
              <a:t>	10</a:t>
            </a:r>
          </a:p>
        </p:txBody>
      </p:sp>
      <p:grpSp>
        <p:nvGrpSpPr>
          <p:cNvPr id="359451" name="Group 27"/>
          <p:cNvGrpSpPr>
            <a:grpSpLocks/>
          </p:cNvGrpSpPr>
          <p:nvPr/>
        </p:nvGrpSpPr>
        <p:grpSpPr bwMode="auto">
          <a:xfrm>
            <a:off x="228600" y="1120775"/>
            <a:ext cx="7331075" cy="5611812"/>
            <a:chOff x="326" y="689"/>
            <a:chExt cx="4618" cy="3535"/>
          </a:xfrm>
        </p:grpSpPr>
        <p:sp>
          <p:nvSpPr>
            <p:cNvPr id="359434" name="Line 10"/>
            <p:cNvSpPr>
              <a:spLocks noChangeShapeType="1"/>
            </p:cNvSpPr>
            <p:nvPr/>
          </p:nvSpPr>
          <p:spPr bwMode="auto">
            <a:xfrm>
              <a:off x="2880" y="1104"/>
              <a:ext cx="0" cy="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50" name="Group 26"/>
            <p:cNvGrpSpPr>
              <a:grpSpLocks/>
            </p:cNvGrpSpPr>
            <p:nvPr/>
          </p:nvGrpSpPr>
          <p:grpSpPr bwMode="auto">
            <a:xfrm>
              <a:off x="672" y="816"/>
              <a:ext cx="4176" cy="1344"/>
              <a:chOff x="672" y="816"/>
              <a:chExt cx="4176" cy="1344"/>
            </a:xfrm>
          </p:grpSpPr>
          <p:sp>
            <p:nvSpPr>
              <p:cNvPr id="359428" name="Line 4"/>
              <p:cNvSpPr>
                <a:spLocks noChangeShapeType="1"/>
              </p:cNvSpPr>
              <p:nvPr/>
            </p:nvSpPr>
            <p:spPr bwMode="auto">
              <a:xfrm>
                <a:off x="672" y="816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9" name="Line 5"/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4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0" name="Text Box 6"/>
            <p:cNvSpPr txBox="1">
              <a:spLocks noChangeArrowheads="1"/>
            </p:cNvSpPr>
            <p:nvPr/>
          </p:nvSpPr>
          <p:spPr bwMode="auto">
            <a:xfrm>
              <a:off x="326" y="1353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/>
                <a:t>f(x)</a:t>
              </a:r>
            </a:p>
          </p:txBody>
        </p:sp>
        <p:grpSp>
          <p:nvGrpSpPr>
            <p:cNvPr id="359433" name="Group 9"/>
            <p:cNvGrpSpPr>
              <a:grpSpLocks/>
            </p:cNvGrpSpPr>
            <p:nvPr/>
          </p:nvGrpSpPr>
          <p:grpSpPr bwMode="auto">
            <a:xfrm>
              <a:off x="816" y="960"/>
              <a:ext cx="4128" cy="1112"/>
              <a:chOff x="768" y="960"/>
              <a:chExt cx="4128" cy="1112"/>
            </a:xfrm>
          </p:grpSpPr>
          <p:sp>
            <p:nvSpPr>
              <p:cNvPr id="359431" name="Freeform 7"/>
              <p:cNvSpPr>
                <a:spLocks/>
              </p:cNvSpPr>
              <p:nvPr/>
            </p:nvSpPr>
            <p:spPr bwMode="auto">
              <a:xfrm>
                <a:off x="768" y="976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2" name="Freeform 8"/>
              <p:cNvSpPr>
                <a:spLocks/>
              </p:cNvSpPr>
              <p:nvPr/>
            </p:nvSpPr>
            <p:spPr bwMode="auto">
              <a:xfrm flipH="1">
                <a:off x="2832" y="960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5" name="Rectangle 11"/>
            <p:cNvSpPr>
              <a:spLocks noChangeArrowheads="1"/>
            </p:cNvSpPr>
            <p:nvPr/>
          </p:nvSpPr>
          <p:spPr bwMode="auto">
            <a:xfrm>
              <a:off x="2796" y="689"/>
              <a:ext cx="2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en-US" sz="2400" dirty="0">
                  <a:solidFill>
                    <a:srgbClr val="0070C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</a:t>
              </a:r>
            </a:p>
          </p:txBody>
        </p:sp>
      </p:grpSp>
      <p:grpSp>
        <p:nvGrpSpPr>
          <p:cNvPr id="359439" name="Group 15"/>
          <p:cNvGrpSpPr>
            <a:grpSpLocks/>
          </p:cNvGrpSpPr>
          <p:nvPr/>
        </p:nvGrpSpPr>
        <p:grpSpPr bwMode="auto">
          <a:xfrm>
            <a:off x="3962400" y="4305301"/>
            <a:ext cx="609600" cy="152400"/>
            <a:chOff x="4176" y="1296"/>
            <a:chExt cx="384" cy="96"/>
          </a:xfrm>
        </p:grpSpPr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8" name="AutoShape 14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1" name="Group 17"/>
          <p:cNvGrpSpPr>
            <a:grpSpLocks/>
          </p:cNvGrpSpPr>
          <p:nvPr/>
        </p:nvGrpSpPr>
        <p:grpSpPr bwMode="auto">
          <a:xfrm>
            <a:off x="4114800" y="4648200"/>
            <a:ext cx="609600" cy="152400"/>
            <a:chOff x="4176" y="1296"/>
            <a:chExt cx="384" cy="96"/>
          </a:xfrm>
        </p:grpSpPr>
        <p:sp>
          <p:nvSpPr>
            <p:cNvPr id="359442" name="Line 18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3" name="AutoShape 19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4" name="Group 20"/>
          <p:cNvGrpSpPr>
            <a:grpSpLocks/>
          </p:cNvGrpSpPr>
          <p:nvPr/>
        </p:nvGrpSpPr>
        <p:grpSpPr bwMode="auto">
          <a:xfrm>
            <a:off x="4724400" y="4876800"/>
            <a:ext cx="609600" cy="152400"/>
            <a:chOff x="4176" y="1296"/>
            <a:chExt cx="384" cy="96"/>
          </a:xfrm>
        </p:grpSpPr>
        <p:sp>
          <p:nvSpPr>
            <p:cNvPr id="359445" name="Line 21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359447" name="Group 23"/>
          <p:cNvGrpSpPr>
            <a:grpSpLocks/>
          </p:cNvGrpSpPr>
          <p:nvPr/>
        </p:nvGrpSpPr>
        <p:grpSpPr bwMode="auto">
          <a:xfrm>
            <a:off x="4191000" y="5715000"/>
            <a:ext cx="609600" cy="152400"/>
            <a:chOff x="4176" y="1296"/>
            <a:chExt cx="384" cy="96"/>
          </a:xfrm>
        </p:grpSpPr>
        <p:sp>
          <p:nvSpPr>
            <p:cNvPr id="359448" name="Line 24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9" name="AutoShape 25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99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3600" y="1216513"/>
            <a:ext cx="2827338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dirty="0"/>
              <a:t>If 100 experiments and confidence level is 90%:</a:t>
            </a:r>
          </a:p>
          <a:p>
            <a:pPr marL="0" lvl="1" algn="ctr"/>
            <a:r>
              <a:rPr lang="en-US" altLang="en-US" dirty="0"/>
              <a:t>90 cases interval includes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  <a:r>
              <a:rPr lang="en-US" altLang="en-US" dirty="0">
                <a:sym typeface="Symbol" panose="05050102010706020507" pitchFamily="18" charset="2"/>
              </a:rPr>
              <a:t>, in 10 cases not include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</a:t>
            </a:r>
          </a:p>
        </p:txBody>
      </p:sp>
    </p:spTree>
    <p:extLst>
      <p:ext uri="{BB962C8B-B14F-4D97-AF65-F5344CB8AC3E}">
        <p14:creationId xmlns:p14="http://schemas.microsoft.com/office/powerpoint/2010/main" val="3067153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Confidence Interval Size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/>
              <a:t>)</a:t>
            </a:r>
          </a:p>
          <a:p>
            <a:r>
              <a:rPr lang="en-US" dirty="0"/>
              <a:t>With </a:t>
            </a:r>
            <a:r>
              <a:rPr lang="en-US" i="1" dirty="0"/>
              <a:t>confidence level </a:t>
            </a:r>
            <a:r>
              <a:rPr lang="en-US" dirty="0"/>
              <a:t>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217B5-9FB0-48E0-B613-2EEF099CA1F8}"/>
              </a:ext>
            </a:extLst>
          </p:cNvPr>
          <p:cNvSpPr txBox="1"/>
          <p:nvPr/>
        </p:nvSpPr>
        <p:spPr>
          <a:xfrm>
            <a:off x="2409324" y="3733800"/>
            <a:ext cx="4325351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Look at each separately next</a:t>
            </a:r>
          </a:p>
        </p:txBody>
      </p:sp>
    </p:spTree>
    <p:extLst>
      <p:ext uri="{BB962C8B-B14F-4D97-AF65-F5344CB8AC3E}">
        <p14:creationId xmlns:p14="http://schemas.microsoft.com/office/powerpoint/2010/main" val="1784453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(1 of 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 increases?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Hint: </a:t>
            </a:r>
            <a:r>
              <a:rPr lang="en-US" dirty="0"/>
              <a:t>think about Standard Error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0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(1 of 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sample size </a:t>
            </a:r>
            <a:r>
              <a:rPr lang="en-US" dirty="0"/>
              <a:t>(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/>
              <a:t>) increases?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Hint: </a:t>
            </a:r>
            <a:r>
              <a:rPr lang="en-US" dirty="0"/>
              <a:t>think about Standard Error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3157637" cy="345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9600"/>
            <a:ext cx="3091350" cy="2209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10184"/>
            <a:ext cx="1709806" cy="114690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18494"/>
            <a:ext cx="1247775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2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(2 of 2)?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47002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confidence level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increases?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90% </a:t>
            </a:r>
            <a:r>
              <a:rPr lang="en-US" altLang="en-US" dirty="0"/>
              <a:t>CI = [6.5, 9.4]</a:t>
            </a:r>
          </a:p>
          <a:p>
            <a:pPr lvl="1"/>
            <a:r>
              <a:rPr lang="en-US" altLang="en-US" dirty="0"/>
              <a:t>90% chance population value is between 6.5, 9.4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95% </a:t>
            </a:r>
            <a:r>
              <a:rPr lang="en-US" altLang="en-US" dirty="0"/>
              <a:t>CI = [6.1, 9.8]</a:t>
            </a:r>
          </a:p>
          <a:p>
            <a:pPr lvl="1"/>
            <a:r>
              <a:rPr lang="en-US" altLang="en-US" dirty="0"/>
              <a:t>95% chance population value is between 6.1, 9.8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Why is interval wider when we are “more” confident?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810399-8382-47A2-AA3E-A02888264D9D}"/>
              </a:ext>
            </a:extLst>
          </p:cNvPr>
          <p:cNvGrpSpPr/>
          <p:nvPr/>
        </p:nvGrpSpPr>
        <p:grpSpPr>
          <a:xfrm>
            <a:off x="4191000" y="2286000"/>
            <a:ext cx="4953000" cy="3278122"/>
            <a:chOff x="2209800" y="4038600"/>
            <a:chExt cx="4343924" cy="26406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C9B5E-BF01-4533-A71C-938EC2CF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4038600"/>
              <a:ext cx="4343924" cy="24098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7F1E3-0A36-46B1-8EDB-93394B912461}"/>
                </a:ext>
              </a:extLst>
            </p:cNvPr>
            <p:cNvSpPr/>
            <p:nvPr/>
          </p:nvSpPr>
          <p:spPr>
            <a:xfrm>
              <a:off x="3319613" y="6448425"/>
              <a:ext cx="21242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http://vassarstats.net/textbook/f1002.gif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012180-2E18-4469-91D6-147B866AE1CE}"/>
              </a:ext>
            </a:extLst>
          </p:cNvPr>
          <p:cNvSpPr/>
          <p:nvPr/>
        </p:nvSpPr>
        <p:spPr>
          <a:xfrm>
            <a:off x="1828800" y="38862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A0EF4-9E56-41DF-ADE7-61B6A0E93E16}"/>
              </a:ext>
            </a:extLst>
          </p:cNvPr>
          <p:cNvSpPr/>
          <p:nvPr/>
        </p:nvSpPr>
        <p:spPr>
          <a:xfrm>
            <a:off x="228600" y="4876800"/>
            <a:ext cx="4038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972EF-E6CB-4961-802D-AF37E3FD4CA6}"/>
              </a:ext>
            </a:extLst>
          </p:cNvPr>
          <p:cNvSpPr/>
          <p:nvPr/>
        </p:nvSpPr>
        <p:spPr>
          <a:xfrm>
            <a:off x="4158454" y="2223272"/>
            <a:ext cx="4985546" cy="341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3E4297-28DD-4173-A231-5E92CA46EB43}"/>
              </a:ext>
            </a:extLst>
          </p:cNvPr>
          <p:cNvSpPr/>
          <p:nvPr/>
        </p:nvSpPr>
        <p:spPr>
          <a:xfrm>
            <a:off x="3004346" y="4595019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3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1810399-8382-47A2-AA3E-A02888264D9D}"/>
              </a:ext>
            </a:extLst>
          </p:cNvPr>
          <p:cNvGrpSpPr/>
          <p:nvPr/>
        </p:nvGrpSpPr>
        <p:grpSpPr>
          <a:xfrm>
            <a:off x="3733800" y="1828800"/>
            <a:ext cx="5257800" cy="3429000"/>
            <a:chOff x="2209800" y="4038600"/>
            <a:chExt cx="4343924" cy="26406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FC9B5E-BF01-4533-A71C-938EC2CF4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4038600"/>
              <a:ext cx="4343924" cy="24098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7F1E3-0A36-46B1-8EDB-93394B912461}"/>
                </a:ext>
              </a:extLst>
            </p:cNvPr>
            <p:cNvSpPr/>
            <p:nvPr/>
          </p:nvSpPr>
          <p:spPr>
            <a:xfrm>
              <a:off x="3319613" y="6448425"/>
              <a:ext cx="21242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http://vassarstats.net/textbook/f1002.gif</a:t>
              </a:r>
            </a:p>
          </p:txBody>
        </p:sp>
      </p:grp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does Confidence Interval Change (2 of 2)?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47002" cy="5181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happens to confidence interval when </a:t>
            </a:r>
            <a:r>
              <a:rPr lang="en-US" i="1" dirty="0"/>
              <a:t>confidence level</a:t>
            </a:r>
            <a:r>
              <a:rPr lang="en-US" dirty="0"/>
              <a:t> (1-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increases?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90% </a:t>
            </a:r>
            <a:r>
              <a:rPr lang="en-US" altLang="en-US" dirty="0"/>
              <a:t>CI = [6.5, 9.4]</a:t>
            </a:r>
          </a:p>
          <a:p>
            <a:pPr lvl="1"/>
            <a:r>
              <a:rPr lang="en-US" altLang="en-US" dirty="0"/>
              <a:t>90% chance population value is between 6.5, 9.4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95% </a:t>
            </a:r>
            <a:r>
              <a:rPr lang="en-US" altLang="en-US" dirty="0"/>
              <a:t>CI = </a:t>
            </a:r>
            <a:r>
              <a:rPr lang="en-US" altLang="en-US" dirty="0">
                <a:solidFill>
                  <a:srgbClr val="008000"/>
                </a:solidFill>
              </a:rPr>
              <a:t>[6.1, 9.8]</a:t>
            </a:r>
          </a:p>
          <a:p>
            <a:pPr lvl="1"/>
            <a:r>
              <a:rPr lang="en-US" altLang="en-US" dirty="0"/>
              <a:t>95% chance population value is between 6.1, 9.8</a:t>
            </a:r>
          </a:p>
          <a:p>
            <a:r>
              <a:rPr lang="en-US" altLang="en-US" dirty="0"/>
              <a:t>Why is interval </a:t>
            </a:r>
            <a:r>
              <a:rPr lang="en-US" altLang="en-US" dirty="0">
                <a:solidFill>
                  <a:srgbClr val="008000"/>
                </a:solidFill>
              </a:rPr>
              <a:t>wider</a:t>
            </a:r>
            <a:r>
              <a:rPr lang="en-US" altLang="en-US" dirty="0"/>
              <a:t> when we are “more” confident? See distribution on the right</a:t>
            </a:r>
          </a:p>
        </p:txBody>
      </p:sp>
    </p:spTree>
    <p:extLst>
      <p:ext uri="{BB962C8B-B14F-4D97-AF65-F5344CB8AC3E}">
        <p14:creationId xmlns:p14="http://schemas.microsoft.com/office/powerpoint/2010/main" val="2291641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9FC1-5790-4DE4-A400-67D3A7BD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85702"/>
          </a:xfrm>
        </p:spPr>
        <p:txBody>
          <a:bodyPr>
            <a:normAutofit fontScale="90000"/>
          </a:bodyPr>
          <a:lstStyle/>
          <a:p>
            <a:r>
              <a:rPr lang="en-US" dirty="0"/>
              <a:t>Groupwork – </a:t>
            </a:r>
            <a:br>
              <a:rPr lang="en-US" dirty="0"/>
            </a:br>
            <a:r>
              <a:rPr lang="en-US" dirty="0"/>
              <a:t>Interpreting a Confidence Interval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2BDE3-937D-455D-94DD-C4BBB85E4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5105400"/>
            <a:ext cx="6591300" cy="1443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https://web.cs.wpi.edu/~imgd2905/d22/groupwork/9-conf-interp/handout.html</a:t>
            </a:r>
            <a:r>
              <a:rPr lang="en-US" sz="2400" dirty="0"/>
              <a:t> </a:t>
            </a:r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6A9274F4-6A73-4054-BC17-F363F77A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2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Remember, </a:t>
            </a:r>
            <a:r>
              <a:rPr lang="en-US" i="1" dirty="0"/>
              <a:t>probability distribution</a:t>
            </a:r>
            <a:r>
              <a:rPr lang="en-US" dirty="0"/>
              <a:t> shows possible outcomes on x-axis and probability of each on y-axis.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1 d6?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2 d6?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probability distribution of 3 d6?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https://web.cs.wpi.edu/~imgd2905/d22/groupwork/6-prob-dist/handout.html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55BB8-7EFA-435C-B8E7-6E84BB0958C2}"/>
              </a:ext>
            </a:extLst>
          </p:cNvPr>
          <p:cNvSpPr/>
          <p:nvPr/>
        </p:nvSpPr>
        <p:spPr>
          <a:xfrm>
            <a:off x="3730520" y="582969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https://academo.org/demos/dice-roll-statistics/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DE6F7-6D4F-4343-BB7F-F2A573E3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275384"/>
            <a:ext cx="1641582" cy="147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 descr="D6, 16mm, White">
            <a:extLst>
              <a:ext uri="{FF2B5EF4-FFF2-40B4-BE49-F238E27FC236}">
                <a16:creationId xmlns:a16="http://schemas.microsoft.com/office/drawing/2014/main" id="{616FF0FF-DC18-4651-8933-C6B56857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3" y="320040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7955290B-0FBE-40A9-ACE1-BDD137DE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20" y="124690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03" y="3449651"/>
            <a:ext cx="3237085" cy="231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Confidence Interval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charts, depict with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rror bars</a:t>
            </a:r>
          </a:p>
          <a:p>
            <a:r>
              <a:rPr lang="en-US" dirty="0">
                <a:sym typeface="Wingdings" panose="05000000000000000000" pitchFamily="2" charset="2"/>
              </a:rPr>
              <a:t>CI different than standard deviation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Standard deviation show spread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CI bounds population parameter (decreases with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 CI indicates range of </a:t>
            </a:r>
            <a:r>
              <a:rPr lang="en-US" i="1" dirty="0">
                <a:sym typeface="Wingdings" panose="05000000000000000000" pitchFamily="2" charset="2"/>
              </a:rPr>
              <a:t>population</a:t>
            </a:r>
            <a:r>
              <a:rPr lang="en-US" dirty="0">
                <a:sym typeface="Wingdings" panose="05000000000000000000" pitchFamily="2" charset="2"/>
              </a:rPr>
              <a:t> parameter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7" y="3505200"/>
            <a:ext cx="3532396" cy="3067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60EC4-D6D3-4961-B18D-AE603CA8EA74}"/>
              </a:ext>
            </a:extLst>
          </p:cNvPr>
          <p:cNvSpPr/>
          <p:nvPr/>
        </p:nvSpPr>
        <p:spPr>
          <a:xfrm>
            <a:off x="642893" y="5562600"/>
            <a:ext cx="4157706" cy="1200329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Make sure sample size 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=30+  (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=15+ if somewhat normal.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Any </a:t>
            </a:r>
            <a:r>
              <a:rPr lang="en-US" sz="2400" dirty="0">
                <a:solidFill>
                  <a:srgbClr val="008000"/>
                </a:solidFill>
                <a:sym typeface="Wingdings" panose="05000000000000000000" pitchFamily="2" charset="2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 if know distro is normal)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Confidence Interval (2 of 3)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323" y="5375228"/>
            <a:ext cx="819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Compare two alternatives, quick check for statistical significance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2662" y="1157719"/>
            <a:ext cx="19367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https://measuringu.com/ci-10things/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61ED8F-0C14-4D21-891B-BF301CDC08A0}"/>
              </a:ext>
            </a:extLst>
          </p:cNvPr>
          <p:cNvGrpSpPr/>
          <p:nvPr/>
        </p:nvGrpSpPr>
        <p:grpSpPr>
          <a:xfrm>
            <a:off x="735807" y="1388551"/>
            <a:ext cx="2152650" cy="3894428"/>
            <a:chOff x="735807" y="1388551"/>
            <a:chExt cx="2152650" cy="3894428"/>
          </a:xfrm>
        </p:grpSpPr>
        <p:grpSp>
          <p:nvGrpSpPr>
            <p:cNvPr id="9" name="Group 8"/>
            <p:cNvGrpSpPr/>
            <p:nvPr/>
          </p:nvGrpSpPr>
          <p:grpSpPr>
            <a:xfrm>
              <a:off x="735807" y="1388551"/>
              <a:ext cx="2152650" cy="3894428"/>
              <a:chOff x="714375" y="1631462"/>
              <a:chExt cx="2152650" cy="38944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375" y="163146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330329" y="5156558"/>
                <a:ext cx="1212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8000"/>
                    </a:solidFill>
                  </a:rPr>
                  <a:t>No overlap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76400" y="1600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2362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8B1D7E-8FA0-43F5-A366-D42336589407}"/>
              </a:ext>
            </a:extLst>
          </p:cNvPr>
          <p:cNvGrpSpPr/>
          <p:nvPr/>
        </p:nvGrpSpPr>
        <p:grpSpPr>
          <a:xfrm>
            <a:off x="3414712" y="1438108"/>
            <a:ext cx="2152650" cy="3873958"/>
            <a:chOff x="3414712" y="1438108"/>
            <a:chExt cx="2152650" cy="3873958"/>
          </a:xfrm>
        </p:grpSpPr>
        <p:grpSp>
          <p:nvGrpSpPr>
            <p:cNvPr id="11" name="Group 10"/>
            <p:cNvGrpSpPr/>
            <p:nvPr/>
          </p:nvGrpSpPr>
          <p:grpSpPr>
            <a:xfrm>
              <a:off x="3414712" y="1438108"/>
              <a:ext cx="2152650" cy="3873958"/>
              <a:chOff x="3218793" y="1651932"/>
              <a:chExt cx="2152650" cy="38739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8793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689055" y="5156558"/>
                <a:ext cx="1449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Large overlap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343400" y="21336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29200" y="2362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BF22FA-89A3-4DC4-A29E-C2AA05727843}"/>
              </a:ext>
            </a:extLst>
          </p:cNvPr>
          <p:cNvGrpSpPr/>
          <p:nvPr/>
        </p:nvGrpSpPr>
        <p:grpSpPr>
          <a:xfrm>
            <a:off x="6067424" y="1438108"/>
            <a:ext cx="2152650" cy="3893582"/>
            <a:chOff x="6067424" y="1438108"/>
            <a:chExt cx="2152650" cy="3893582"/>
          </a:xfrm>
        </p:grpSpPr>
        <p:grpSp>
          <p:nvGrpSpPr>
            <p:cNvPr id="14" name="Group 13"/>
            <p:cNvGrpSpPr/>
            <p:nvPr/>
          </p:nvGrpSpPr>
          <p:grpSpPr>
            <a:xfrm>
              <a:off x="6067424" y="1438108"/>
              <a:ext cx="2152650" cy="3893582"/>
              <a:chOff x="6019799" y="1651932"/>
              <a:chExt cx="2152650" cy="389358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799" y="1651932"/>
                <a:ext cx="2152650" cy="352425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61821" y="5176182"/>
                <a:ext cx="1468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/>
                    </a:solidFill>
                  </a:rPr>
                  <a:t>Some overlap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010400" y="19812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96200" y="2400300"/>
              <a:ext cx="0" cy="5334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76BD9A7-708C-468E-8575-DDF3401D2F46}"/>
              </a:ext>
            </a:extLst>
          </p:cNvPr>
          <p:cNvSpPr/>
          <p:nvPr/>
        </p:nvSpPr>
        <p:spPr>
          <a:xfrm>
            <a:off x="951523" y="5736311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No overlap</a:t>
            </a:r>
            <a:r>
              <a:rPr lang="en-US" sz="2000" dirty="0"/>
              <a:t>?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90% confident difference (at </a:t>
            </a:r>
            <a:r>
              <a:rPr lang="en-US" alt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Symbol" panose="05050102010706020507" pitchFamily="18" charset="2"/>
              </a:rPr>
              <a:t>= </a:t>
            </a:r>
            <a:r>
              <a:rPr lang="en-US" sz="2000" dirty="0"/>
              <a:t>0.10 level)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0DCACD-9FDD-4C33-AF2A-2C541696662E}"/>
              </a:ext>
            </a:extLst>
          </p:cNvPr>
          <p:cNvSpPr/>
          <p:nvPr/>
        </p:nvSpPr>
        <p:spPr>
          <a:xfrm>
            <a:off x="951523" y="6035839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Large overlap </a:t>
            </a:r>
            <a:r>
              <a:rPr lang="en-US" sz="2000" dirty="0"/>
              <a:t>(50%+)? </a:t>
            </a:r>
            <a:r>
              <a:rPr lang="en-US" sz="2000" dirty="0">
                <a:sym typeface="Wingdings" panose="05000000000000000000" pitchFamily="2" charset="2"/>
              </a:rPr>
              <a:t> N</a:t>
            </a:r>
            <a:r>
              <a:rPr lang="en-US" sz="2000" dirty="0"/>
              <a:t>o statistically significant diff (at </a:t>
            </a:r>
            <a:r>
              <a:rPr lang="en-US" altLang="en-US" sz="2000" dirty="0">
                <a:solidFill>
                  <a:srgbClr val="C00000"/>
                </a:solidFill>
                <a:sym typeface="Symbol" panose="05050102010706020507" pitchFamily="18" charset="2"/>
              </a:rPr>
              <a:t> </a:t>
            </a:r>
            <a:r>
              <a:rPr lang="en-US" altLang="en-US" sz="2000" dirty="0">
                <a:sym typeface="Symbol" panose="05050102010706020507" pitchFamily="18" charset="2"/>
              </a:rPr>
              <a:t>= </a:t>
            </a:r>
            <a:r>
              <a:rPr lang="en-US" sz="2000" dirty="0"/>
              <a:t>0.10 level)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5F1713-3051-41FF-8D1C-7373CCDB4836}"/>
              </a:ext>
            </a:extLst>
          </p:cNvPr>
          <p:cNvSpPr/>
          <p:nvPr/>
        </p:nvSpPr>
        <p:spPr>
          <a:xfrm>
            <a:off x="959836" y="6335367"/>
            <a:ext cx="8192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Some overlap</a:t>
            </a:r>
            <a:r>
              <a:rPr lang="en-US" sz="2000" dirty="0"/>
              <a:t>? </a:t>
            </a:r>
            <a:r>
              <a:rPr lang="en-US" sz="2000" dirty="0">
                <a:sym typeface="Wingdings" panose="05000000000000000000" pitchFamily="2" charset="2"/>
              </a:rPr>
              <a:t> more tests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4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52C635-F13A-49DB-9CBA-C6FBB7AC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638"/>
            <a:ext cx="4154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26DBD-6082-4A73-8444-87F139E1AEFE}"/>
              </a:ext>
            </a:extLst>
          </p:cNvPr>
          <p:cNvSpPr txBox="1"/>
          <p:nvPr/>
        </p:nvSpPr>
        <p:spPr>
          <a:xfrm>
            <a:off x="1981200" y="1450618"/>
            <a:ext cx="16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(Some overlap)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30BFF5-F7E1-46D0-B5B0-E264892F81D1}"/>
              </a:ext>
            </a:extLst>
          </p:cNvPr>
          <p:cNvGrpSpPr/>
          <p:nvPr/>
        </p:nvGrpSpPr>
        <p:grpSpPr>
          <a:xfrm>
            <a:off x="5054890" y="1143000"/>
            <a:ext cx="3666887" cy="3345894"/>
            <a:chOff x="5054890" y="1143000"/>
            <a:chExt cx="3666887" cy="3345894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B480A1BB-831C-487B-A998-30835AB41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890" y="1143000"/>
              <a:ext cx="3666887" cy="2976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BC0F4D-C1B3-4C07-BD01-6F76334A51D3}"/>
                </a:ext>
              </a:extLst>
            </p:cNvPr>
            <p:cNvSpPr txBox="1"/>
            <p:nvPr/>
          </p:nvSpPr>
          <p:spPr>
            <a:xfrm>
              <a:off x="5850535" y="4119562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(Here is the overlap)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E245CD-40BF-4CD5-A106-BE6E1C84D360}"/>
              </a:ext>
            </a:extLst>
          </p:cNvPr>
          <p:cNvSpPr txBox="1"/>
          <p:nvPr/>
        </p:nvSpPr>
        <p:spPr>
          <a:xfrm>
            <a:off x="4249006" y="4577269"/>
            <a:ext cx="4894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if compute difference, and then confidence interval does </a:t>
            </a:r>
            <a:r>
              <a:rPr lang="en-US" sz="2400" dirty="0">
                <a:solidFill>
                  <a:srgbClr val="C00000"/>
                </a:solidFill>
              </a:rPr>
              <a:t>not</a:t>
            </a:r>
            <a:r>
              <a:rPr lang="en-US" sz="2400" dirty="0"/>
              <a:t> cross 0!</a:t>
            </a:r>
          </a:p>
          <a:p>
            <a:r>
              <a:rPr lang="en-US" sz="2400" dirty="0"/>
              <a:t>(Caused by  error propagation)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8A848-24F9-4720-955C-51C68AC5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Confidence Interval (3 of 3)</a:t>
            </a:r>
            <a:br>
              <a:rPr lang="en-US" dirty="0"/>
            </a:br>
            <a:r>
              <a:rPr lang="en-US" dirty="0"/>
              <a:t>[Some Overlap]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1F22D-0195-4758-AA61-5BA63B05ABCC}"/>
              </a:ext>
            </a:extLst>
          </p:cNvPr>
          <p:cNvGrpSpPr/>
          <p:nvPr/>
        </p:nvGrpSpPr>
        <p:grpSpPr>
          <a:xfrm>
            <a:off x="542498" y="4057288"/>
            <a:ext cx="3706508" cy="2709439"/>
            <a:chOff x="542498" y="4057288"/>
            <a:chExt cx="3706508" cy="270943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3CE0183-6364-4354-A6C1-9E508BD33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98" y="4057288"/>
              <a:ext cx="3554108" cy="270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A98601-EB1E-4251-88AD-7F05682516FF}"/>
                </a:ext>
              </a:extLst>
            </p:cNvPr>
            <p:cNvCxnSpPr/>
            <p:nvPr/>
          </p:nvCxnSpPr>
          <p:spPr>
            <a:xfrm flipH="1">
              <a:off x="3791806" y="5865973"/>
              <a:ext cx="457200" cy="15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99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0B12-D028-4B27-A014-ADEE4641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40"/>
            <a:ext cx="8229600" cy="1143000"/>
          </a:xfrm>
        </p:spPr>
        <p:txBody>
          <a:bodyPr/>
          <a:lstStyle/>
          <a:p>
            <a:r>
              <a:rPr lang="en-US" dirty="0"/>
              <a:t>Not Using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4451-9F99-4B33-8FAE-6D1F67062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6954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Overlap – careful not to say statistically significant difference (see previous slide)</a:t>
            </a:r>
          </a:p>
          <a:p>
            <a:r>
              <a:rPr lang="en-US" dirty="0"/>
              <a:t>Do not quantify variability (e.g., 95% of values in interval)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3196D5-CA36-424F-9BBA-BA8A2CAB046D}"/>
              </a:ext>
            </a:extLst>
          </p:cNvPr>
          <p:cNvGrpSpPr/>
          <p:nvPr/>
        </p:nvGrpSpPr>
        <p:grpSpPr>
          <a:xfrm>
            <a:off x="1371600" y="4210050"/>
            <a:ext cx="5991225" cy="2647950"/>
            <a:chOff x="1524000" y="2780493"/>
            <a:chExt cx="5991225" cy="264795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65EFEE8-8C4F-490B-A94D-A81BDD643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780493"/>
              <a:ext cx="5991225" cy="264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0E8EB0-9913-49DC-9763-06E7E1430ECE}"/>
                </a:ext>
              </a:extLst>
            </p:cNvPr>
            <p:cNvSpPr/>
            <p:nvPr/>
          </p:nvSpPr>
          <p:spPr>
            <a:xfrm>
              <a:off x="2919412" y="5073134"/>
              <a:ext cx="3200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https://www.graphpad.com/guides/prism/7/statistics/images/hmfile_hash_f71959f8.gif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44838-5252-4E90-AAF8-EC09381009D3}"/>
              </a:ext>
            </a:extLst>
          </p:cNvPr>
          <p:cNvSpPr txBox="1"/>
          <p:nvPr/>
        </p:nvSpPr>
        <p:spPr>
          <a:xfrm>
            <a:off x="1905000" y="1285270"/>
            <a:ext cx="600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“The confidence intervals of the two groups overlap, hence the difference is not statistically significant” — A lot of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Significance versus Practical Significance (1 of 2)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708" y="2313661"/>
            <a:ext cx="4040188" cy="639762"/>
          </a:xfrm>
        </p:spPr>
        <p:txBody>
          <a:bodyPr/>
          <a:lstStyle/>
          <a:p>
            <a:r>
              <a:rPr lang="en-US" dirty="0"/>
              <a:t>It’s a Honey of an O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633129"/>
            <a:ext cx="5968267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Warning: </a:t>
            </a:r>
            <a:r>
              <a:rPr lang="en-US" sz="2000" dirty="0"/>
              <a:t>may find statistically significant difference. </a:t>
            </a:r>
          </a:p>
          <a:p>
            <a:r>
              <a:rPr lang="en-US" sz="2000" dirty="0"/>
              <a:t>That doesn’t mean it is </a:t>
            </a:r>
            <a:r>
              <a:rPr lang="en-US" sz="2000" i="1" dirty="0"/>
              <a:t>important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1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Significance versus Practical Significance (1 of 2)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708" y="2313661"/>
            <a:ext cx="4040188" cy="639762"/>
          </a:xfrm>
        </p:spPr>
        <p:txBody>
          <a:bodyPr/>
          <a:lstStyle/>
          <a:p>
            <a:r>
              <a:rPr lang="en-US" dirty="0"/>
              <a:t>It’s a Honey of an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2971801"/>
            <a:ext cx="3962401" cy="3733800"/>
          </a:xfrm>
        </p:spPr>
        <p:txBody>
          <a:bodyPr>
            <a:normAutofit fontScale="92500"/>
          </a:bodyPr>
          <a:lstStyle/>
          <a:p>
            <a:r>
              <a:rPr lang="en-US" dirty="0"/>
              <a:t>Boxes of Cheerios, </a:t>
            </a:r>
            <a:r>
              <a:rPr lang="en-US" dirty="0" err="1"/>
              <a:t>Tastee</a:t>
            </a:r>
            <a:r>
              <a:rPr lang="en-US" dirty="0"/>
              <a:t>-O’s both target 12 oz.  </a:t>
            </a:r>
          </a:p>
          <a:p>
            <a:r>
              <a:rPr lang="en-US" dirty="0"/>
              <a:t>Measure weight of 18,000 boxes </a:t>
            </a:r>
          </a:p>
          <a:p>
            <a:r>
              <a:rPr lang="en-US" dirty="0"/>
              <a:t>Using statistics:</a:t>
            </a:r>
          </a:p>
          <a:p>
            <a:pPr lvl="1"/>
            <a:r>
              <a:rPr lang="en-US" dirty="0"/>
              <a:t>Cheerio’s heavier by 0.002 oz.</a:t>
            </a:r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0.0002 is only 2-3 O’s.  Customer doesn’t care!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52600" y="1633129"/>
            <a:ext cx="5968267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Warning: </a:t>
            </a:r>
            <a:r>
              <a:rPr lang="en-US" sz="2000" dirty="0"/>
              <a:t>may find statistically significant difference. </a:t>
            </a:r>
          </a:p>
          <a:p>
            <a:r>
              <a:rPr lang="en-US" sz="2000" dirty="0"/>
              <a:t>That doesn’t mean it is </a:t>
            </a:r>
            <a:r>
              <a:rPr lang="en-US" sz="2000" i="1" dirty="0"/>
              <a:t>important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3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 Significance versus Practical Significance (2 of 2)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708" y="2313661"/>
            <a:ext cx="4040188" cy="639762"/>
          </a:xfrm>
        </p:spPr>
        <p:txBody>
          <a:bodyPr/>
          <a:lstStyle/>
          <a:p>
            <a:r>
              <a:rPr lang="en-US" dirty="0"/>
              <a:t>It’s a Honey of an 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971801"/>
            <a:ext cx="4040188" cy="3733800"/>
          </a:xfrm>
        </p:spPr>
        <p:txBody>
          <a:bodyPr>
            <a:normAutofit fontScale="92500"/>
          </a:bodyPr>
          <a:lstStyle/>
          <a:p>
            <a:r>
              <a:rPr lang="en-US" dirty="0"/>
              <a:t>Boxes of Cheerios, </a:t>
            </a:r>
            <a:r>
              <a:rPr lang="en-US" dirty="0" err="1"/>
              <a:t>Tastee</a:t>
            </a:r>
            <a:r>
              <a:rPr lang="en-US" dirty="0"/>
              <a:t>-O’s both target 12 oz.  </a:t>
            </a:r>
          </a:p>
          <a:p>
            <a:r>
              <a:rPr lang="en-US" dirty="0"/>
              <a:t>Measure weight of 18,000 boxes </a:t>
            </a:r>
          </a:p>
          <a:p>
            <a:r>
              <a:rPr lang="en-US" dirty="0"/>
              <a:t>Using statistics:</a:t>
            </a:r>
          </a:p>
          <a:p>
            <a:pPr lvl="1"/>
            <a:r>
              <a:rPr lang="en-US" dirty="0"/>
              <a:t>Cheerio’s heavier by 0.002 oz.</a:t>
            </a:r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0.0002 is only 2-3 O’s.  Customer doesn’t care!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3533" y="2313661"/>
            <a:ext cx="4041775" cy="639762"/>
          </a:xfrm>
        </p:spPr>
        <p:txBody>
          <a:bodyPr/>
          <a:lstStyle/>
          <a:p>
            <a:r>
              <a:rPr lang="en-US" dirty="0"/>
              <a:t>Latency can Kill?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971801"/>
            <a:ext cx="4041775" cy="3733800"/>
          </a:xfrm>
        </p:spPr>
        <p:txBody>
          <a:bodyPr>
            <a:normAutofit fontScale="92500"/>
          </a:bodyPr>
          <a:lstStyle/>
          <a:p>
            <a:r>
              <a:rPr lang="en-US" dirty="0"/>
              <a:t>Lag in League of Legends</a:t>
            </a:r>
          </a:p>
          <a:p>
            <a:r>
              <a:rPr lang="en-US" dirty="0"/>
              <a:t>Pay $$ to upgrade Ethernet from 100 Mb/s to 1000 Mb/s</a:t>
            </a:r>
          </a:p>
          <a:p>
            <a:r>
              <a:rPr lang="en-US" dirty="0"/>
              <a:t>Measure ping to </a:t>
            </a:r>
            <a:r>
              <a:rPr lang="en-US" dirty="0" err="1"/>
              <a:t>LoL</a:t>
            </a:r>
            <a:r>
              <a:rPr lang="en-US" dirty="0"/>
              <a:t> server for 20,000 samples</a:t>
            </a:r>
          </a:p>
          <a:p>
            <a:r>
              <a:rPr lang="en-US" dirty="0"/>
              <a:t>Using statistics</a:t>
            </a:r>
          </a:p>
          <a:p>
            <a:pPr lvl="1"/>
            <a:r>
              <a:rPr lang="en-US" dirty="0"/>
              <a:t>Ping times improve 0.8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And statistically significant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=0.99)</a:t>
            </a:r>
            <a:r>
              <a:rPr lang="en-US" dirty="0"/>
              <a:t>!</a:t>
            </a:r>
          </a:p>
          <a:p>
            <a:r>
              <a:rPr lang="en-US" dirty="0"/>
              <a:t>But … below perception!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1633129"/>
            <a:ext cx="5968267" cy="70788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Warning: </a:t>
            </a:r>
            <a:r>
              <a:rPr lang="en-US" sz="2000" dirty="0"/>
              <a:t>may find statistically significant difference. </a:t>
            </a:r>
          </a:p>
          <a:p>
            <a:r>
              <a:rPr lang="en-US" sz="2000" dirty="0"/>
              <a:t>That doesn’t mean it is </a:t>
            </a:r>
            <a:r>
              <a:rPr lang="en-US" sz="2000" i="1" dirty="0"/>
              <a:t>important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9FAB59-3C3E-4782-8807-4E592FBC8948}"/>
              </a:ext>
            </a:extLst>
          </p:cNvPr>
          <p:cNvGrpSpPr/>
          <p:nvPr/>
        </p:nvGrpSpPr>
        <p:grpSpPr>
          <a:xfrm>
            <a:off x="2025270" y="2553353"/>
            <a:ext cx="6985289" cy="1302262"/>
            <a:chOff x="2025270" y="2553353"/>
            <a:chExt cx="6985289" cy="1302262"/>
          </a:xfrm>
        </p:grpSpPr>
        <p:pic>
          <p:nvPicPr>
            <p:cNvPr id="2054" name="Picture 6" descr="Effect Size Resources - CEM">
              <a:extLst>
                <a:ext uri="{FF2B5EF4-FFF2-40B4-BE49-F238E27FC236}">
                  <a16:creationId xmlns:a16="http://schemas.microsoft.com/office/drawing/2014/main" id="{61E76B53-2F01-41F8-BA04-71B9BCEB5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270" y="2553353"/>
              <a:ext cx="6628631" cy="130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B1CFCA-742C-46E3-91D3-D1CEADA89A32}"/>
                </a:ext>
              </a:extLst>
            </p:cNvPr>
            <p:cNvSpPr txBox="1"/>
            <p:nvPr/>
          </p:nvSpPr>
          <p:spPr>
            <a:xfrm>
              <a:off x="7772400" y="3396348"/>
              <a:ext cx="123815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>
                  <a:solidFill>
                    <a:srgbClr val="0070C0"/>
                  </a:solidFill>
                </a:rPr>
                <a:t>Cohen’s d</a:t>
              </a:r>
              <a:r>
                <a:rPr lang="en-US" dirty="0"/>
                <a:t>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35C876-C8FD-4CC3-BC06-EDCD70FE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365"/>
            <a:ext cx="8229600" cy="1143000"/>
          </a:xfrm>
        </p:spPr>
        <p:txBody>
          <a:bodyPr/>
          <a:lstStyle/>
          <a:p>
            <a:r>
              <a:rPr lang="en-US" dirty="0"/>
              <a:t>Effect Size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7EBE1D-EF67-428F-9607-61778162D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01" y="1105027"/>
            <a:ext cx="8229600" cy="1638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Quantitative measure of </a:t>
            </a:r>
            <a:r>
              <a:rPr lang="en-US" u="sng" dirty="0"/>
              <a:t>strength of finding</a:t>
            </a:r>
          </a:p>
          <a:p>
            <a:pPr lvl="1"/>
            <a:r>
              <a:rPr lang="en-US" dirty="0"/>
              <a:t>Measures </a:t>
            </a:r>
            <a:r>
              <a:rPr lang="en-US" dirty="0">
                <a:solidFill>
                  <a:srgbClr val="0070C0"/>
                </a:solidFill>
              </a:rPr>
              <a:t>practical significance</a:t>
            </a:r>
          </a:p>
          <a:p>
            <a:r>
              <a:rPr lang="en-US" dirty="0"/>
              <a:t>Emphasizes </a:t>
            </a:r>
            <a:r>
              <a:rPr lang="en-US" dirty="0">
                <a:solidFill>
                  <a:srgbClr val="008000"/>
                </a:solidFill>
              </a:rPr>
              <a:t>size of difference </a:t>
            </a:r>
            <a:r>
              <a:rPr lang="en-US" dirty="0"/>
              <a:t>of relationship</a:t>
            </a:r>
          </a:p>
        </p:txBody>
      </p:sp>
      <p:pic>
        <p:nvPicPr>
          <p:cNvPr id="2052" name="Picture 4" descr="Effect size: What is it and when and how should I use it?">
            <a:extLst>
              <a:ext uri="{FF2B5EF4-FFF2-40B4-BE49-F238E27FC236}">
                <a16:creationId xmlns:a16="http://schemas.microsoft.com/office/drawing/2014/main" id="{3C3632B4-E7BA-46DD-8CC5-5F0D96BC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2" y="409433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F33EF-1F60-4623-9698-70CBC84ACD56}"/>
              </a:ext>
            </a:extLst>
          </p:cNvPr>
          <p:cNvGrpSpPr/>
          <p:nvPr/>
        </p:nvGrpSpPr>
        <p:grpSpPr>
          <a:xfrm>
            <a:off x="490099" y="3663142"/>
            <a:ext cx="4572000" cy="2921308"/>
            <a:chOff x="490099" y="3663142"/>
            <a:chExt cx="4572000" cy="29213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C0D886-D2E2-4921-ACFB-F3C24D6C620E}"/>
                </a:ext>
              </a:extLst>
            </p:cNvPr>
            <p:cNvGrpSpPr/>
            <p:nvPr/>
          </p:nvGrpSpPr>
          <p:grpSpPr>
            <a:xfrm>
              <a:off x="490099" y="3663142"/>
              <a:ext cx="4572000" cy="2049462"/>
              <a:chOff x="1592036" y="2209800"/>
              <a:chExt cx="5643562" cy="2925921"/>
            </a:xfrm>
          </p:grpSpPr>
          <p:pic>
            <p:nvPicPr>
              <p:cNvPr id="2050" name="Picture 2" descr="What does effect size tell you? | Simply Psychology">
                <a:extLst>
                  <a:ext uri="{FF2B5EF4-FFF2-40B4-BE49-F238E27FC236}">
                    <a16:creationId xmlns:a16="http://schemas.microsoft.com/office/drawing/2014/main" id="{5D6003FA-6873-4551-895F-014F2983A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2036" y="2209800"/>
                <a:ext cx="5643562" cy="266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11E201-353B-42FF-9ECB-9F10C8A287D5}"/>
                  </a:ext>
                </a:extLst>
              </p:cNvPr>
              <p:cNvSpPr/>
              <p:nvPr/>
            </p:nvSpPr>
            <p:spPr>
              <a:xfrm>
                <a:off x="2874849" y="4889500"/>
                <a:ext cx="339430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>
                        <a:lumMod val="50000"/>
                      </a:schemeClr>
                    </a:solidFill>
                  </a:rPr>
                  <a:t>https://www.simplypsychology.org/cohen-d.jpg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7AE8D-094F-4F50-AE40-D2E6CAEC2397}"/>
                </a:ext>
              </a:extLst>
            </p:cNvPr>
            <p:cNvSpPr txBox="1"/>
            <p:nvPr/>
          </p:nvSpPr>
          <p:spPr>
            <a:xfrm>
              <a:off x="685800" y="6104077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Similar to Z-score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DD6D0D-DC18-41C5-A1B9-DBFC48BE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949148"/>
              <a:ext cx="1174346" cy="635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4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Confidence Level to Use (1 of 2)?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Often see 90% or 95% (or even 99%) used</a:t>
            </a:r>
          </a:p>
          <a:p>
            <a:r>
              <a:rPr lang="en-US" altLang="en-US" sz="2400" dirty="0"/>
              <a:t>Choice based on 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if wrong (population parameter is outside),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 if right (parameter inside)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high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higher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low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lower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negligible, lower is fine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high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Hairspray, makes hair straight, but has chemicals</a:t>
            </a:r>
          </a:p>
          <a:p>
            <a:pPr lvl="1"/>
            <a:r>
              <a:rPr lang="en-US" altLang="en-US" sz="2200" dirty="0"/>
              <a:t>Want to be </a:t>
            </a:r>
            <a:r>
              <a:rPr lang="en-US" altLang="en-US" sz="2200" dirty="0">
                <a:solidFill>
                  <a:srgbClr val="0070C0"/>
                </a:solidFill>
              </a:rPr>
              <a:t>99.9% </a:t>
            </a:r>
            <a:r>
              <a:rPr lang="en-US" altLang="en-US" sz="2200" dirty="0"/>
              <a:t>confident it doesn’t cause cancer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low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Hairspray, makes hair straight, mainly water </a:t>
            </a:r>
          </a:p>
          <a:p>
            <a:pPr lvl="1"/>
            <a:r>
              <a:rPr lang="en-US" altLang="en-US" sz="2200" dirty="0"/>
              <a:t>Ok to be </a:t>
            </a:r>
            <a:r>
              <a:rPr lang="en-US" altLang="en-US" sz="2200" dirty="0">
                <a:solidFill>
                  <a:srgbClr val="0070C0"/>
                </a:solidFill>
              </a:rPr>
              <a:t>75% </a:t>
            </a:r>
            <a:r>
              <a:rPr lang="en-US" altLang="en-US" sz="2200" dirty="0"/>
              <a:t>confident it straightens hair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346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Confidence Level to Use (2 of 2)?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Often see 90% or 95% (or even 99%) used</a:t>
            </a:r>
          </a:p>
          <a:p>
            <a:r>
              <a:rPr lang="en-US" altLang="en-US" sz="2400" dirty="0"/>
              <a:t>Choice based on 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if wrong (population parameter is outside),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 if right (parameter inside)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high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higher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low compared to </a:t>
            </a:r>
            <a:r>
              <a:rPr lang="en-US" altLang="en-US" sz="2200" dirty="0">
                <a:solidFill>
                  <a:srgbClr val="008000"/>
                </a:solidFill>
              </a:rPr>
              <a:t>gain</a:t>
            </a:r>
            <a:r>
              <a:rPr lang="en-US" altLang="en-US" sz="2200" dirty="0"/>
              <a:t>, use lower confidence</a:t>
            </a:r>
          </a:p>
          <a:p>
            <a:pPr lvl="1"/>
            <a:r>
              <a:rPr lang="en-US" altLang="en-US" sz="2200" dirty="0"/>
              <a:t>If </a:t>
            </a:r>
            <a:r>
              <a:rPr lang="en-US" altLang="en-US" sz="2200" dirty="0">
                <a:solidFill>
                  <a:srgbClr val="C00000"/>
                </a:solidFill>
              </a:rPr>
              <a:t>loss</a:t>
            </a:r>
            <a:r>
              <a:rPr lang="en-US" altLang="en-US" sz="2200" dirty="0"/>
              <a:t> is negligible, lower is fine</a:t>
            </a:r>
          </a:p>
          <a:p>
            <a:r>
              <a:rPr lang="en-US" altLang="en-US" sz="2400" dirty="0"/>
              <a:t>Example (</a:t>
            </a:r>
            <a:r>
              <a:rPr lang="en-US" altLang="en-US" sz="2400" dirty="0">
                <a:solidFill>
                  <a:srgbClr val="C00000"/>
                </a:solidFill>
              </a:rPr>
              <a:t>loss</a:t>
            </a:r>
            <a:r>
              <a:rPr lang="en-US" altLang="en-US" sz="2400" dirty="0"/>
              <a:t> negligible compared to </a:t>
            </a:r>
            <a:r>
              <a:rPr lang="en-US" altLang="en-US" sz="2400" dirty="0">
                <a:solidFill>
                  <a:srgbClr val="008000"/>
                </a:solidFill>
              </a:rPr>
              <a:t>gain</a:t>
            </a:r>
            <a:r>
              <a:rPr lang="en-US" altLang="en-US" sz="2400" dirty="0"/>
              <a:t>):</a:t>
            </a:r>
          </a:p>
          <a:p>
            <a:pPr lvl="1"/>
            <a:r>
              <a:rPr lang="en-US" altLang="en-US" sz="2200" dirty="0"/>
              <a:t>Lottery ticket costs $1, pays $5 million</a:t>
            </a:r>
          </a:p>
          <a:p>
            <a:pPr lvl="1"/>
            <a:r>
              <a:rPr lang="en-US" altLang="en-US" sz="2200" dirty="0"/>
              <a:t>Chance of winning is 10</a:t>
            </a:r>
            <a:r>
              <a:rPr lang="en-US" altLang="en-US" sz="2200" baseline="30000" dirty="0"/>
              <a:t>-7</a:t>
            </a:r>
            <a:r>
              <a:rPr lang="en-US" altLang="en-US" sz="2200" dirty="0"/>
              <a:t> (50% payout, so 1 in 10 million)</a:t>
            </a:r>
          </a:p>
          <a:p>
            <a:pPr lvl="1"/>
            <a:r>
              <a:rPr lang="en-US" altLang="en-US" sz="2200" dirty="0"/>
              <a:t>To win with </a:t>
            </a:r>
            <a:r>
              <a:rPr lang="en-US" altLang="en-US" sz="2200" dirty="0">
                <a:solidFill>
                  <a:srgbClr val="0070C0"/>
                </a:solidFill>
              </a:rPr>
              <a:t>90% </a:t>
            </a:r>
            <a:r>
              <a:rPr lang="en-US" altLang="en-US" sz="2200" dirty="0"/>
              <a:t>confidence, need 9 million tickets</a:t>
            </a:r>
          </a:p>
          <a:p>
            <a:pPr lvl="2"/>
            <a:r>
              <a:rPr lang="en-US" altLang="en-US" sz="2000" dirty="0"/>
              <a:t>No one would buy that many tickets ($9 mil to win $5 mil)!</a:t>
            </a:r>
          </a:p>
          <a:p>
            <a:pPr lvl="1"/>
            <a:r>
              <a:rPr lang="en-US" altLang="en-US" sz="2200" dirty="0"/>
              <a:t>So, most people happy with </a:t>
            </a:r>
            <a:r>
              <a:rPr lang="en-US" altLang="en-US" sz="2200" dirty="0">
                <a:solidFill>
                  <a:srgbClr val="0070C0"/>
                </a:solidFill>
              </a:rPr>
              <a:t>0.0001%</a:t>
            </a:r>
            <a:r>
              <a:rPr lang="en-US" altLang="en-US" sz="2200" dirty="0"/>
              <a:t> confidence</a:t>
            </a:r>
          </a:p>
        </p:txBody>
      </p:sp>
    </p:spTree>
    <p:extLst>
      <p:ext uri="{BB962C8B-B14F-4D97-AF65-F5344CB8AC3E}">
        <p14:creationId xmlns:p14="http://schemas.microsoft.com/office/powerpoint/2010/main" val="269712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Have 1d6, sample (i.e., roll 1 die)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2204690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Foundation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Inferring Population Parameters 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Hypothesis Testing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103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923" y="14235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Term arises from science</a:t>
            </a:r>
          </a:p>
          <a:p>
            <a:pPr lvl="1"/>
            <a:r>
              <a:rPr lang="en-US" dirty="0"/>
              <a:t>State tentative explanation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hypothesis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Devise experiments to gather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supports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rejects</a:t>
            </a:r>
            <a:r>
              <a:rPr lang="en-US" dirty="0">
                <a:sym typeface="Wingdings" panose="05000000000000000000" pitchFamily="2" charset="2"/>
              </a:rPr>
              <a:t> hypothesis</a:t>
            </a:r>
          </a:p>
          <a:p>
            <a:r>
              <a:rPr lang="en-US" dirty="0">
                <a:sym typeface="Wingdings" panose="05000000000000000000" pitchFamily="2" charset="2"/>
              </a:rPr>
              <a:t>Statisticians have adopted to test using inferential statistics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Hypothesis testing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3777" y="1433269"/>
            <a:ext cx="4343400" cy="4981376"/>
            <a:chOff x="4056185" y="1752600"/>
            <a:chExt cx="4953000" cy="4945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185" y="1752600"/>
              <a:ext cx="4953000" cy="4762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56897" y="6515100"/>
              <a:ext cx="1751577" cy="1833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http://s1.hubimg.com/u/4205792_f520.jpg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3776" y="6023058"/>
            <a:ext cx="3804139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Just brief overview here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Conversant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Chapters 8 &amp; 9 </a:t>
            </a:r>
            <a:r>
              <a:rPr lang="en-US" dirty="0"/>
              <a:t>in book have more</a:t>
            </a:r>
          </a:p>
        </p:txBody>
      </p:sp>
    </p:spTree>
    <p:extLst>
      <p:ext uri="{BB962C8B-B14F-4D97-AF65-F5344CB8AC3E}">
        <p14:creationId xmlns:p14="http://schemas.microsoft.com/office/powerpoint/2010/main" val="34802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69" y="1676400"/>
            <a:ext cx="4810369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Null Hypothesis (H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– hypothesis that no significance difference between measured value and population parameter (any observed difference due to error)</a:t>
            </a:r>
          </a:p>
          <a:p>
            <a:pPr lvl="1"/>
            <a:r>
              <a:rPr lang="en-US" dirty="0"/>
              <a:t>e.g., population mean time for Riot to bring up NA servers is 4 hours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Alternative Hypothesis </a:t>
            </a:r>
            <a:r>
              <a:rPr lang="en-US" dirty="0"/>
              <a:t>–  hypothesis contrary to null hypothesis</a:t>
            </a:r>
          </a:p>
          <a:p>
            <a:pPr lvl="1"/>
            <a:r>
              <a:rPr lang="en-US" dirty="0"/>
              <a:t>e.g., population mean time for Riot to bring up NA servers is </a:t>
            </a:r>
            <a:r>
              <a:rPr lang="en-US" i="1" dirty="0"/>
              <a:t>not</a:t>
            </a:r>
            <a:r>
              <a:rPr lang="en-US" dirty="0"/>
              <a:t> 4 hours</a:t>
            </a:r>
          </a:p>
          <a:p>
            <a:r>
              <a:rPr lang="en-US" dirty="0"/>
              <a:t>Care about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, but test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  <a:p>
            <a:pPr lvl="1"/>
            <a:r>
              <a:rPr lang="en-US" dirty="0"/>
              <a:t>If data supports,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 may not be true</a:t>
            </a:r>
          </a:p>
          <a:p>
            <a:pPr lvl="1"/>
            <a:r>
              <a:rPr lang="en-US" dirty="0"/>
              <a:t>If data rejects,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 </a:t>
            </a:r>
            <a:r>
              <a:rPr lang="en-US" i="1" dirty="0"/>
              <a:t>may</a:t>
            </a:r>
            <a:r>
              <a:rPr lang="en-US" dirty="0"/>
              <a:t> be true</a:t>
            </a:r>
          </a:p>
          <a:p>
            <a:r>
              <a:rPr lang="en-US" dirty="0"/>
              <a:t>Why </a:t>
            </a:r>
            <a:r>
              <a:rPr lang="en-US" dirty="0">
                <a:solidFill>
                  <a:srgbClr val="0070C0"/>
                </a:solidFill>
              </a:rPr>
              <a:t>Null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Remember, data doesn’t “prove” hypothesis</a:t>
            </a:r>
          </a:p>
          <a:p>
            <a:pPr lvl="1"/>
            <a:r>
              <a:rPr lang="en-US" dirty="0"/>
              <a:t>Can only reject it (at certain significance)</a:t>
            </a:r>
          </a:p>
          <a:p>
            <a:pPr lvl="1"/>
            <a:r>
              <a:rPr lang="en-US" dirty="0"/>
              <a:t>So, reject </a:t>
            </a:r>
            <a:r>
              <a:rPr lang="en-US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599" y="1600200"/>
            <a:ext cx="4328231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  <a:highlight>
                  <a:srgbClr val="FFFF00"/>
                </a:highlight>
              </a:rPr>
              <a:t>P value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– smallest level that can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z="2600" dirty="0"/>
              <a:t>“If </a:t>
            </a:r>
            <a:r>
              <a:rPr lang="en-US" sz="2600" dirty="0">
                <a:solidFill>
                  <a:srgbClr val="008000"/>
                </a:solidFill>
              </a:rPr>
              <a:t>p value</a:t>
            </a:r>
            <a:r>
              <a:rPr lang="en-US" sz="2600" dirty="0"/>
              <a:t> is low, then </a:t>
            </a:r>
            <a:r>
              <a:rPr lang="en-US" sz="2600" dirty="0">
                <a:solidFill>
                  <a:srgbClr val="0070C0"/>
                </a:solidFill>
              </a:rPr>
              <a:t>H</a:t>
            </a:r>
            <a:r>
              <a:rPr lang="en-US" sz="2600" baseline="-25000" dirty="0">
                <a:solidFill>
                  <a:srgbClr val="0070C0"/>
                </a:solidFill>
              </a:rPr>
              <a:t>0</a:t>
            </a:r>
            <a:r>
              <a:rPr lang="en-US" sz="2600" dirty="0"/>
              <a:t> must go”</a:t>
            </a:r>
          </a:p>
          <a:p>
            <a:r>
              <a:rPr lang="en-US" dirty="0"/>
              <a:t>How “low” based on “risk” of being wrong (like confidence interval)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3212942"/>
            <a:ext cx="3581400" cy="2913221"/>
            <a:chOff x="2667000" y="2095500"/>
            <a:chExt cx="3581400" cy="29132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450" y="2095500"/>
              <a:ext cx="2476500" cy="2667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67000" y="4762500"/>
              <a:ext cx="35814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http://www.buzzle.com/img/articleImages/605910-49223-57.jpg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5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hypothesis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) and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risks of being wrong (based on loss and gain), choosing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dirty="0"/>
              <a:t> and sample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 data (</a:t>
            </a:r>
            <a:r>
              <a:rPr lang="en-US" dirty="0">
                <a:solidFill>
                  <a:srgbClr val="7030A0"/>
                </a:solidFill>
              </a:rPr>
              <a:t>sample</a:t>
            </a:r>
            <a:r>
              <a:rPr lang="en-US" dirty="0"/>
              <a:t>), compute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based on test statistic and compare to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inference</a:t>
            </a:r>
          </a:p>
          <a:p>
            <a:pPr lvl="1"/>
            <a:r>
              <a:rPr lang="en-US" dirty="0"/>
              <a:t>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less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 may be right</a:t>
            </a:r>
          </a:p>
          <a:p>
            <a:pPr lvl="1"/>
            <a:r>
              <a:rPr lang="en-US" dirty="0"/>
              <a:t>Do not reject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greater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 lvl="2"/>
            <a:r>
              <a:rPr lang="en-US" dirty="0"/>
              <a:t>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/>
              <a:t> may not be right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Hypothesis Testing Steps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State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/>
              <a:t>) and null hypothesis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/>
              <a:t>: Mario level takes less than 5 minutes to complete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: Mario level takes 5 minutes to complete (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always has =)</a:t>
            </a:r>
          </a:p>
          <a:p>
            <a:r>
              <a:rPr lang="en-US" dirty="0"/>
              <a:t>Evaluate risks of being wrong (based on loss and gain), choosing significance (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) and sample size (</a:t>
            </a:r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Player may get frustrated, quit game, so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Without measure of variation, </a:t>
            </a:r>
            <a:r>
              <a:rPr lang="en-US" dirty="0">
                <a:solidFill>
                  <a:srgbClr val="7030A0"/>
                </a:solidFill>
                <a:sym typeface="Symbol" panose="05050102010706020507" pitchFamily="18" charset="2"/>
              </a:rPr>
              <a:t>30</a:t>
            </a:r>
            <a:r>
              <a:rPr lang="en-US" dirty="0">
                <a:sym typeface="Symbol" panose="05050102010706020507" pitchFamily="18" charset="2"/>
              </a:rPr>
              <a:t> (Central Limit Theorem)</a:t>
            </a:r>
            <a:endParaRPr lang="en-US" dirty="0"/>
          </a:p>
          <a:p>
            <a:r>
              <a:rPr lang="en-US" dirty="0"/>
              <a:t>Collect data (</a:t>
            </a:r>
            <a:r>
              <a:rPr lang="en-US" dirty="0">
                <a:solidFill>
                  <a:srgbClr val="7030A0"/>
                </a:solidFill>
              </a:rPr>
              <a:t>sample</a:t>
            </a:r>
            <a:r>
              <a:rPr lang="en-US" dirty="0"/>
              <a:t>), compute statistics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30</a:t>
            </a:r>
            <a:r>
              <a:rPr lang="en-US" dirty="0"/>
              <a:t> people play level, compute average minutes, compare to 5</a:t>
            </a:r>
          </a:p>
          <a:p>
            <a:pPr lvl="1"/>
            <a:r>
              <a:rPr lang="en-US" dirty="0"/>
              <a:t>E.g., mean of 4.1 minutes</a:t>
            </a:r>
          </a:p>
          <a:p>
            <a:r>
              <a:rPr lang="en-US" dirty="0"/>
              <a:t>Calculate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based on test statistic and compare to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= 0.02,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= 0.1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“How likely is it that the true mean is 5 when measure 4.1?”</a:t>
            </a:r>
          </a:p>
          <a:p>
            <a:r>
              <a:rPr lang="en-US" dirty="0"/>
              <a:t>Make inference</a:t>
            </a:r>
          </a:p>
          <a:p>
            <a:pPr lvl="1"/>
            <a:r>
              <a:rPr lang="en-US" dirty="0"/>
              <a:t>Here: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less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ym typeface="Symbol" panose="05050102010706020507" pitchFamily="18" charset="2"/>
              </a:rPr>
              <a:t>REJECT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, so </a:t>
            </a:r>
            <a:r>
              <a:rPr lang="en-US" altLang="en-US" dirty="0">
                <a:solidFill>
                  <a:srgbClr val="0070C0"/>
                </a:solidFill>
                <a:sym typeface="Symbol" panose="05050102010706020507" pitchFamily="18" charset="2"/>
              </a:rPr>
              <a:t>H</a:t>
            </a:r>
            <a:r>
              <a:rPr lang="en-US" altLang="en-US" dirty="0">
                <a:sym typeface="Symbol" panose="05050102010706020507" pitchFamily="18" charset="2"/>
              </a:rPr>
              <a:t> may be right</a:t>
            </a:r>
            <a:endParaRPr lang="en-US" dirty="0"/>
          </a:p>
          <a:p>
            <a:pPr lvl="1"/>
            <a:r>
              <a:rPr lang="en-US" dirty="0"/>
              <a:t>Note, would not have rejected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/>
              <a:t> if </a:t>
            </a:r>
            <a:r>
              <a:rPr lang="en-US" dirty="0">
                <a:solidFill>
                  <a:srgbClr val="008000"/>
                </a:solidFill>
              </a:rPr>
              <a:t>p value</a:t>
            </a:r>
            <a:r>
              <a:rPr lang="en-US" dirty="0"/>
              <a:t> greater than 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4B38-437E-499A-9779-90290B66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Depiction of P Value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80F929-BB3C-4D78-B09D-2E5AC3EDC2E8}"/>
              </a:ext>
            </a:extLst>
          </p:cNvPr>
          <p:cNvGrpSpPr/>
          <p:nvPr/>
        </p:nvGrpSpPr>
        <p:grpSpPr>
          <a:xfrm>
            <a:off x="457200" y="2239962"/>
            <a:ext cx="6310534" cy="4343400"/>
            <a:chOff x="928466" y="1295400"/>
            <a:chExt cx="7287068" cy="5105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AA9C30-2D45-4D1A-9640-0CAD27AC4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466" y="1295400"/>
              <a:ext cx="7287068" cy="51054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1FA0E7-988A-471A-819B-33424999E85A}"/>
                </a:ext>
              </a:extLst>
            </p:cNvPr>
            <p:cNvSpPr/>
            <p:nvPr/>
          </p:nvSpPr>
          <p:spPr>
            <a:xfrm>
              <a:off x="3888960" y="4876800"/>
              <a:ext cx="136608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https://en.wikipedia.org/wiki/P-value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2AD7E3B-DBF2-4C9B-8B3E-E007860E40AE}"/>
              </a:ext>
            </a:extLst>
          </p:cNvPr>
          <p:cNvSpPr/>
          <p:nvPr/>
        </p:nvSpPr>
        <p:spPr>
          <a:xfrm>
            <a:off x="685800" y="1441425"/>
            <a:ext cx="789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Probability density of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each outcome, computed under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Null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hypothesis</a:t>
            </a:r>
          </a:p>
          <a:p>
            <a:pPr algn="ctr"/>
            <a:r>
              <a:rPr lang="en-US" i="1" dirty="0">
                <a:solidFill>
                  <a:srgbClr val="008000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</a:rPr>
              <a:t>-value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is area under curve past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observed data point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(e.g., sample mean)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CCBE6-4BF0-4D8F-B47D-12762C95B12A}"/>
              </a:ext>
            </a:extLst>
          </p:cNvPr>
          <p:cNvSpPr txBox="1"/>
          <p:nvPr/>
        </p:nvSpPr>
        <p:spPr>
          <a:xfrm>
            <a:off x="6553200" y="2438400"/>
            <a:ext cx="2514600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</a:t>
            </a:r>
          </a:p>
          <a:p>
            <a:r>
              <a:rPr lang="en-US" dirty="0"/>
              <a:t>mean Mario time of 4.1. </a:t>
            </a:r>
          </a:p>
          <a:p>
            <a:r>
              <a:rPr lang="en-US" dirty="0"/>
              <a:t>Is 5 minutes in the “unlikely” region?</a:t>
            </a:r>
          </a:p>
        </p:txBody>
      </p:sp>
    </p:spTree>
    <p:extLst>
      <p:ext uri="{BB962C8B-B14F-4D97-AF65-F5344CB8AC3E}">
        <p14:creationId xmlns:p14="http://schemas.microsoft.com/office/powerpoint/2010/main" val="3737892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" y="827157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395100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In Hypothesis testing, the Null Hypothesis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Game development team wants new model assessed. Steps?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78BE1C-9FC9-4735-A84B-F4FE9F380DDE}"/>
              </a:ext>
            </a:extLst>
          </p:cNvPr>
          <p:cNvSpPr txBox="1"/>
          <p:nvPr/>
        </p:nvSpPr>
        <p:spPr>
          <a:xfrm>
            <a:off x="838200" y="5105400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https://web.cs.wpi.edu/~imgd2905/d22/groupwork/10-hypo-testing/handout.html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823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2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In Hypothesis testing, the Null Hypothesis (H0) is: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sample mean is within a standard error of the population mean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no significance difference between measured and population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sample mean equals the population mean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all of the above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none of the above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36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685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8851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5587"/>
            <a:ext cx="8229600" cy="2050473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2. Your game development team wants to see if the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new Hero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model they created is played more often than the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old Hero </a:t>
            </a:r>
            <a:r>
              <a:rPr lang="en-US" b="0" i="0" dirty="0">
                <a:effectLst/>
              </a:rPr>
              <a:t>(</a:t>
            </a:r>
            <a:r>
              <a:rPr lang="en-US" b="0" i="0" dirty="0">
                <a:solidFill>
                  <a:srgbClr val="0070C0"/>
                </a:solidFill>
                <a:effectLst/>
              </a:rPr>
              <a:t>10%</a:t>
            </a:r>
            <a:r>
              <a:rPr lang="en-US" b="0" i="0" dirty="0">
                <a:effectLst/>
              </a:rPr>
              <a:t>).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They task you with doing this assessment. What steps do you take?</a:t>
            </a:r>
          </a:p>
          <a:p>
            <a:pPr marL="571500" indent="-51435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63" y="65114"/>
            <a:ext cx="2050473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AF798-CEFF-49FC-9D19-E811D4570EEF}"/>
              </a:ext>
            </a:extLst>
          </p:cNvPr>
          <p:cNvSpPr txBox="1"/>
          <p:nvPr/>
        </p:nvSpPr>
        <p:spPr>
          <a:xfrm>
            <a:off x="685800" y="4056613"/>
            <a:ext cx="7315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/>
              <a:t>Gather data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Compute sample mean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Set </a:t>
            </a:r>
            <a:r>
              <a:rPr lang="en-US" sz="3200" dirty="0">
                <a:solidFill>
                  <a:srgbClr val="0070C0"/>
                </a:solidFill>
              </a:rPr>
              <a:t>hypotheses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Test (compute </a:t>
            </a:r>
            <a:r>
              <a:rPr lang="en-US" sz="3200" dirty="0">
                <a:solidFill>
                  <a:srgbClr val="008000"/>
                </a:solidFill>
              </a:rPr>
              <a:t>p value</a:t>
            </a:r>
            <a:r>
              <a:rPr lang="en-US" sz="3200" dirty="0"/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/>
              <a:t>Analyze results to 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32240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/>
              <a:t>Have 1d6, sample (i.e., roll 1 die)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33600" y="3279410"/>
            <a:ext cx="4286250" cy="3016641"/>
            <a:chOff x="2133600" y="3279410"/>
            <a:chExt cx="4286250" cy="3016641"/>
          </a:xfrm>
        </p:grpSpPr>
        <p:sp>
          <p:nvSpPr>
            <p:cNvPr id="6" name="Rectangle 5"/>
            <p:cNvSpPr/>
            <p:nvPr/>
          </p:nvSpPr>
          <p:spPr>
            <a:xfrm>
              <a:off x="2307283" y="6047291"/>
              <a:ext cx="3938885" cy="248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279410"/>
              <a:ext cx="4286250" cy="27241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086600" y="4191000"/>
            <a:ext cx="15240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“Square“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9199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twice and sum (i.e., roll 2 dice)</a:t>
            </a:r>
          </a:p>
          <a:p>
            <a:r>
              <a:rPr lang="en-US" dirty="0"/>
              <a:t>What is probability distribution of values?</a:t>
            </a:r>
          </a:p>
        </p:txBody>
      </p:sp>
    </p:spTree>
    <p:extLst>
      <p:ext uri="{BB962C8B-B14F-4D97-AF65-F5344CB8AC3E}">
        <p14:creationId xmlns:p14="http://schemas.microsoft.com/office/powerpoint/2010/main" val="398274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Rolling (2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1d6, sample twice and sum (i.e., roll 2 dice)</a:t>
            </a:r>
          </a:p>
          <a:p>
            <a:r>
              <a:rPr lang="en-US" dirty="0"/>
              <a:t>What is probability distribution of values?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0" y="3352800"/>
            <a:ext cx="4286250" cy="2973055"/>
            <a:chOff x="2428875" y="3276600"/>
            <a:chExt cx="4286250" cy="2973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5" y="3276600"/>
              <a:ext cx="4286250" cy="27051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12440" y="6018823"/>
              <a:ext cx="351912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http://www.investopedia.com/articles/06/probabilitydistribution.asp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6600" y="4191000"/>
            <a:ext cx="15240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“Triangle“ distribution</a:t>
            </a:r>
          </a:p>
        </p:txBody>
      </p:sp>
    </p:spTree>
    <p:extLst>
      <p:ext uri="{BB962C8B-B14F-4D97-AF65-F5344CB8AC3E}">
        <p14:creationId xmlns:p14="http://schemas.microsoft.com/office/powerpoint/2010/main" val="636585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10757</TotalTime>
  <Words>4406</Words>
  <Application>Microsoft Office PowerPoint</Application>
  <PresentationFormat>On-screen Show (4:3)</PresentationFormat>
  <Paragraphs>593</Paragraphs>
  <Slides>68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Cambria Math</vt:lpstr>
      <vt:lpstr>Comic Sans MS</vt:lpstr>
      <vt:lpstr>Consolas</vt:lpstr>
      <vt:lpstr>Office Theme</vt:lpstr>
      <vt:lpstr>Bitmap Image</vt:lpstr>
      <vt:lpstr>Inferential Statistics</vt:lpstr>
      <vt:lpstr>Overview</vt:lpstr>
      <vt:lpstr>Overview</vt:lpstr>
      <vt:lpstr>Outline</vt:lpstr>
      <vt:lpstr>Groupwork</vt:lpstr>
      <vt:lpstr>Dice Rolling (1 of 4)</vt:lpstr>
      <vt:lpstr>Dice Rolling (1 of 4)</vt:lpstr>
      <vt:lpstr>Dice Rolling (2 of 4)</vt:lpstr>
      <vt:lpstr>Dice Rolling (2 of 4)</vt:lpstr>
      <vt:lpstr>Dice Rolling (3 of 4)</vt:lpstr>
      <vt:lpstr>Dice Rolling (3 of 4)</vt:lpstr>
      <vt:lpstr>Dice Rolling (3 of 4)</vt:lpstr>
      <vt:lpstr>Dice Rolling (4 of 4)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Sampling Distributions</vt:lpstr>
      <vt:lpstr>Why do we care about sample means following Normal distribution?</vt:lpstr>
      <vt:lpstr>Why do we care about sample means following Normal distribution?</vt:lpstr>
      <vt:lpstr>Why do we care about sample means following Normal distribution?</vt:lpstr>
      <vt:lpstr>Outline</vt:lpstr>
      <vt:lpstr>Estimating Population Mean</vt:lpstr>
      <vt:lpstr>Estimating Population Mean</vt:lpstr>
      <vt:lpstr>Estimating Population Mean</vt:lpstr>
      <vt:lpstr>Estimating Population Mean</vt:lpstr>
      <vt:lpstr>Sampling Error</vt:lpstr>
      <vt:lpstr>Standard Error</vt:lpstr>
      <vt:lpstr>Standard Error</vt:lpstr>
      <vt:lpstr>Standard Error (2 of 2)</vt:lpstr>
      <vt:lpstr>Groupwork</vt:lpstr>
      <vt:lpstr>Standard Error (2 of 2)</vt:lpstr>
      <vt:lpstr>Standard Error (2 of 2)</vt:lpstr>
      <vt:lpstr>Confidence Interval</vt:lpstr>
      <vt:lpstr>Confidence Interval for Mean</vt:lpstr>
      <vt:lpstr>Confidence Interval Estimate</vt:lpstr>
      <vt:lpstr>t distribution</vt:lpstr>
      <vt:lpstr>Computing a Confidence Interval – Example </vt:lpstr>
      <vt:lpstr>Computing a Confidence Interval – Example </vt:lpstr>
      <vt:lpstr>Meaning of Confidence Interval ()</vt:lpstr>
      <vt:lpstr>How does Confidence Interval Size Change?</vt:lpstr>
      <vt:lpstr>How does Confidence Interval Change (1 of 2)?</vt:lpstr>
      <vt:lpstr>How does Confidence Interval Change (1 of 2)?</vt:lpstr>
      <vt:lpstr>How does Confidence Interval Change (2 of 2)?</vt:lpstr>
      <vt:lpstr>How does Confidence Interval Change (2 of 2)?</vt:lpstr>
      <vt:lpstr>Groupwork –  Interpreting a Confidence Interval</vt:lpstr>
      <vt:lpstr>Using Confidence Interval (1 of 3)</vt:lpstr>
      <vt:lpstr>Using Confidence Interval (2 of 3)</vt:lpstr>
      <vt:lpstr>Using Confidence Interval (3 of 3) [Some Overlap]</vt:lpstr>
      <vt:lpstr>Not Using Confidence Intervals</vt:lpstr>
      <vt:lpstr>Statistical Significance versus Practical Significance (1 of 2)</vt:lpstr>
      <vt:lpstr>Statistical Significance versus Practical Significance (1 of 2)</vt:lpstr>
      <vt:lpstr>Statistical Significance versus Practical Significance (2 of 2)</vt:lpstr>
      <vt:lpstr>Effect Size</vt:lpstr>
      <vt:lpstr>What Confidence Level to Use (1 of 2)?</vt:lpstr>
      <vt:lpstr>What Confidence Level to Use (2 of 2)?</vt:lpstr>
      <vt:lpstr>Outline</vt:lpstr>
      <vt:lpstr>Hypothesis Testing</vt:lpstr>
      <vt:lpstr>Hypothesis Testing Terminology</vt:lpstr>
      <vt:lpstr>Hypothesis Testing Steps</vt:lpstr>
      <vt:lpstr>Hypothesis Testing Steps (Example)</vt:lpstr>
      <vt:lpstr>Depiction of P Value</vt:lpstr>
      <vt:lpstr>Groupwork</vt:lpstr>
      <vt:lpstr>Groupwork</vt:lpstr>
      <vt:lpstr>Groupwork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494</cp:revision>
  <cp:lastPrinted>2020-05-04T13:26:16Z</cp:lastPrinted>
  <dcterms:created xsi:type="dcterms:W3CDTF">2012-01-13T01:01:36Z</dcterms:created>
  <dcterms:modified xsi:type="dcterms:W3CDTF">2022-04-28T10:44:50Z</dcterms:modified>
</cp:coreProperties>
</file>