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94" r:id="rId3"/>
    <p:sldId id="353" r:id="rId4"/>
    <p:sldId id="364" r:id="rId5"/>
    <p:sldId id="365" r:id="rId6"/>
    <p:sldId id="263" r:id="rId7"/>
    <p:sldId id="258" r:id="rId8"/>
    <p:sldId id="295" r:id="rId9"/>
    <p:sldId id="260" r:id="rId10"/>
    <p:sldId id="345" r:id="rId11"/>
    <p:sldId id="261" r:id="rId12"/>
    <p:sldId id="262" r:id="rId13"/>
    <p:sldId id="293" r:id="rId14"/>
    <p:sldId id="323" r:id="rId15"/>
    <p:sldId id="325" r:id="rId16"/>
    <p:sldId id="328" r:id="rId17"/>
    <p:sldId id="329" r:id="rId18"/>
    <p:sldId id="336" r:id="rId19"/>
    <p:sldId id="330" r:id="rId20"/>
    <p:sldId id="337" r:id="rId21"/>
    <p:sldId id="338" r:id="rId22"/>
    <p:sldId id="333" r:id="rId23"/>
    <p:sldId id="332" r:id="rId24"/>
    <p:sldId id="279" r:id="rId25"/>
    <p:sldId id="265" r:id="rId26"/>
    <p:sldId id="266" r:id="rId27"/>
    <p:sldId id="342" r:id="rId28"/>
    <p:sldId id="278" r:id="rId29"/>
    <p:sldId id="277" r:id="rId30"/>
    <p:sldId id="272" r:id="rId31"/>
    <p:sldId id="274" r:id="rId32"/>
    <p:sldId id="275" r:id="rId33"/>
    <p:sldId id="276" r:id="rId34"/>
    <p:sldId id="346" r:id="rId35"/>
    <p:sldId id="282" r:id="rId36"/>
    <p:sldId id="286" r:id="rId37"/>
    <p:sldId id="285" r:id="rId38"/>
    <p:sldId id="283" r:id="rId39"/>
    <p:sldId id="355" r:id="rId40"/>
    <p:sldId id="357" r:id="rId41"/>
    <p:sldId id="366" r:id="rId42"/>
    <p:sldId id="358" r:id="rId43"/>
    <p:sldId id="356" r:id="rId44"/>
    <p:sldId id="284" r:id="rId45"/>
    <p:sldId id="347" r:id="rId46"/>
    <p:sldId id="349" r:id="rId47"/>
    <p:sldId id="350" r:id="rId48"/>
    <p:sldId id="351" r:id="rId49"/>
    <p:sldId id="352" r:id="rId50"/>
    <p:sldId id="297" r:id="rId51"/>
    <p:sldId id="359" r:id="rId52"/>
    <p:sldId id="288" r:id="rId53"/>
    <p:sldId id="289" r:id="rId54"/>
    <p:sldId id="301" r:id="rId55"/>
    <p:sldId id="303" r:id="rId56"/>
    <p:sldId id="304" r:id="rId57"/>
    <p:sldId id="344" r:id="rId58"/>
    <p:sldId id="291" r:id="rId59"/>
    <p:sldId id="361" r:id="rId60"/>
    <p:sldId id="362" r:id="rId61"/>
    <p:sldId id="306" r:id="rId62"/>
    <p:sldId id="309" r:id="rId63"/>
    <p:sldId id="311" r:id="rId64"/>
    <p:sldId id="307" r:id="rId65"/>
    <p:sldId id="314" r:id="rId66"/>
    <p:sldId id="315" r:id="rId67"/>
    <p:sldId id="316" r:id="rId68"/>
    <p:sldId id="340" r:id="rId69"/>
    <p:sldId id="341" r:id="rId70"/>
    <p:sldId id="317" r:id="rId71"/>
    <p:sldId id="312" r:id="rId72"/>
    <p:sldId id="313" r:id="rId7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9A90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1318" autoAdjust="0"/>
  </p:normalViewPr>
  <p:slideViewPr>
    <p:cSldViewPr>
      <p:cViewPr varScale="1">
        <p:scale>
          <a:sx n="55" d="100"/>
          <a:sy n="55" d="100"/>
        </p:scale>
        <p:origin x="3613" y="3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imgd2905/d20/breakout/breakout-5.html" TargetMode="External"/><Relationship Id="rId2" Type="http://schemas.openxmlformats.org/officeDocument/2006/relationships/hyperlink" Target="https://web.cs.wpi.edu/~imgd2905/d22/groupwork/5-probabilities/handou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Pascal%27s_triangl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mathsisfun.com/data/quincunx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facweb.cs.depaul.edu/cmiller/it223/normQuant.html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05045" y="2972921"/>
            <a:ext cx="2333909" cy="3090208"/>
            <a:chOff x="3727805" y="3276600"/>
            <a:chExt cx="2333909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27805" y="3276600"/>
              <a:ext cx="23339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Chapters 4 &amp;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How to Assign Probabilities?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3614B1-7D26-4046-871C-F141A21205E8}"/>
              </a:ext>
            </a:extLst>
          </p:cNvPr>
          <p:cNvGrpSpPr/>
          <p:nvPr/>
        </p:nvGrpSpPr>
        <p:grpSpPr>
          <a:xfrm>
            <a:off x="950193" y="1511867"/>
            <a:ext cx="6549453" cy="4422595"/>
            <a:chOff x="950193" y="1511867"/>
            <a:chExt cx="6549453" cy="44225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A2F0AC6-3426-4C55-B887-161761A8A889}"/>
                </a:ext>
              </a:extLst>
            </p:cNvPr>
            <p:cNvGrpSpPr/>
            <p:nvPr/>
          </p:nvGrpSpPr>
          <p:grpSpPr>
            <a:xfrm>
              <a:off x="950193" y="1511867"/>
              <a:ext cx="3625436" cy="2039937"/>
              <a:chOff x="308429" y="1905000"/>
              <a:chExt cx="3625436" cy="2039937"/>
            </a:xfrm>
          </p:grpSpPr>
          <p:pic>
            <p:nvPicPr>
              <p:cNvPr id="1026" name="Picture 2" descr="Related image">
                <a:extLst>
                  <a:ext uri="{FF2B5EF4-FFF2-40B4-BE49-F238E27FC236}">
                    <a16:creationId xmlns:a16="http://schemas.microsoft.com/office/drawing/2014/main" id="{66C10D95-D011-4B99-9902-38CBA35B3A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429" y="1905000"/>
                <a:ext cx="3625436" cy="20399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11D1AB7-0DCD-4844-9E2F-E8BB6F3E4500}"/>
                  </a:ext>
                </a:extLst>
              </p:cNvPr>
              <p:cNvSpPr/>
              <p:nvPr/>
            </p:nvSpPr>
            <p:spPr>
              <a:xfrm>
                <a:off x="333829" y="3352800"/>
                <a:ext cx="2180771" cy="381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http://static1.squarespace.com/static/5a14961cf14aa1f245bc3942/5a1c5e8d8165f542d6db3b0e/5acecc7f03ce64b9a46d99c6/1529981982981/Michael+Jordan+%2833%29.png?format=1500w</a:t>
                </a:r>
              </a:p>
            </p:txBody>
          </p:sp>
        </p:grpSp>
        <p:pic>
          <p:nvPicPr>
            <p:cNvPr id="1028" name="Picture 4" descr="Related image">
              <a:extLst>
                <a:ext uri="{FF2B5EF4-FFF2-40B4-BE49-F238E27FC236}">
                  <a16:creationId xmlns:a16="http://schemas.microsoft.com/office/drawing/2014/main" id="{10603841-10A4-4668-BB62-40855A49D2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576728"/>
              <a:ext cx="2089446" cy="1975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8A960F-CF29-47F8-B9E6-4A577CD92DA9}"/>
                </a:ext>
              </a:extLst>
            </p:cNvPr>
            <p:cNvGrpSpPr/>
            <p:nvPr/>
          </p:nvGrpSpPr>
          <p:grpSpPr>
            <a:xfrm>
              <a:off x="2857500" y="3885634"/>
              <a:ext cx="3429000" cy="2048828"/>
              <a:chOff x="2667000" y="4255633"/>
              <a:chExt cx="3429000" cy="2048828"/>
            </a:xfrm>
          </p:grpSpPr>
          <p:pic>
            <p:nvPicPr>
              <p:cNvPr id="1030" name="Picture 6" descr="Related image">
                <a:extLst>
                  <a:ext uri="{FF2B5EF4-FFF2-40B4-BE49-F238E27FC236}">
                    <a16:creationId xmlns:a16="http://schemas.microsoft.com/office/drawing/2014/main" id="{A54AFE9C-6414-4BF4-BC55-103F76E0EA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4255633"/>
                <a:ext cx="3429000" cy="2048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E20B618-FBC0-478F-8530-15A2F0A58FE8}"/>
                  </a:ext>
                </a:extLst>
              </p:cNvPr>
              <p:cNvSpPr/>
              <p:nvPr/>
            </p:nvSpPr>
            <p:spPr>
              <a:xfrm>
                <a:off x="3733800" y="5715000"/>
                <a:ext cx="2362200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https://newvitruvian.com/images/marbles-clipart-bag-marble-4.png</a:t>
                </a:r>
              </a:p>
            </p:txBody>
          </p:sp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9FF66C-C971-42D4-8670-F0BD60A865A1}"/>
              </a:ext>
            </a:extLst>
          </p:cNvPr>
          <p:cNvSpPr txBox="1"/>
          <p:nvPr/>
        </p:nvSpPr>
        <p:spPr>
          <a:xfrm>
            <a:off x="2667000" y="6019800"/>
            <a:ext cx="401629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to assign probabilities?</a:t>
            </a:r>
          </a:p>
        </p:txBody>
      </p:sp>
    </p:spTree>
    <p:extLst>
      <p:ext uri="{BB962C8B-B14F-4D97-AF65-F5344CB8AC3E}">
        <p14:creationId xmlns:p14="http://schemas.microsoft.com/office/powerpoint/2010/main" val="140408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1513"/>
            <a:ext cx="8610600" cy="51054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Classical </a:t>
            </a:r>
            <a:r>
              <a:rPr lang="en-US" dirty="0"/>
              <a:t>(by theory)</a:t>
            </a:r>
          </a:p>
          <a:p>
            <a:pPr lvl="1"/>
            <a:r>
              <a:rPr lang="en-US" dirty="0"/>
              <a:t>In some cases, exhaustive, mutually exclusive outcomes equally likely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assign each outcome probability of </a:t>
            </a:r>
            <a:r>
              <a:rPr lang="en-US" i="1" dirty="0"/>
              <a:t>1/n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d6</a:t>
            </a:r>
            <a:r>
              <a:rPr lang="en-US" dirty="0"/>
              <a:t>: 1/6, </a:t>
            </a:r>
            <a:r>
              <a:rPr lang="en-US" i="1" dirty="0"/>
              <a:t>Coin</a:t>
            </a:r>
            <a:r>
              <a:rPr lang="en-US" dirty="0"/>
              <a:t>: </a:t>
            </a:r>
            <a:r>
              <a:rPr lang="en-US" dirty="0" err="1"/>
              <a:t>prob</a:t>
            </a:r>
            <a:r>
              <a:rPr lang="en-US" dirty="0"/>
              <a:t> heads ½, tails ½, </a:t>
            </a:r>
            <a:r>
              <a:rPr lang="en-US" i="1" dirty="0"/>
              <a:t>Cards</a:t>
            </a:r>
            <a:r>
              <a:rPr lang="en-US" dirty="0"/>
              <a:t>: pick Ace 1/13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Empirically</a:t>
            </a:r>
            <a:r>
              <a:rPr lang="en-US" dirty="0"/>
              <a:t> (by observation)</a:t>
            </a:r>
          </a:p>
          <a:p>
            <a:pPr lvl="1"/>
            <a:r>
              <a:rPr lang="en-US" dirty="0"/>
              <a:t>Obtain data through measuring/observing</a:t>
            </a:r>
          </a:p>
          <a:p>
            <a:pPr lvl="1"/>
            <a:r>
              <a:rPr lang="en-US" dirty="0"/>
              <a:t>e.g., Watch how often people play PUBG in FL222 versus some other game.  Say, 30% PUBG.  Assign that as probability</a:t>
            </a:r>
          </a:p>
          <a:p>
            <a:r>
              <a:rPr lang="en-US" dirty="0">
                <a:solidFill>
                  <a:srgbClr val="C00000"/>
                </a:solidFill>
              </a:rPr>
              <a:t>Subjective</a:t>
            </a:r>
            <a:r>
              <a:rPr lang="en-US" dirty="0"/>
              <a:t> (by hunch)</a:t>
            </a:r>
          </a:p>
          <a:p>
            <a:pPr lvl="1"/>
            <a:r>
              <a:rPr lang="en-US" dirty="0"/>
              <a:t>Based on expert opinion or other subjective method</a:t>
            </a:r>
          </a:p>
          <a:p>
            <a:pPr lvl="1"/>
            <a:r>
              <a:rPr lang="en-US" dirty="0"/>
              <a:t>e.g., eSports writer says probability </a:t>
            </a:r>
            <a:r>
              <a:rPr lang="en-US" dirty="0" err="1"/>
              <a:t>Fnatic</a:t>
            </a:r>
            <a:r>
              <a:rPr lang="en-US" dirty="0"/>
              <a:t> (European </a:t>
            </a:r>
            <a:r>
              <a:rPr lang="en-US" dirty="0" err="1"/>
              <a:t>LoL</a:t>
            </a:r>
            <a:r>
              <a:rPr lang="en-US" dirty="0"/>
              <a:t> team) will win World Championship is 25%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About Probabilities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Complement:  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/>
              <a:t> an event. Event “Probability 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/>
              <a:t> does not occur” called </a:t>
            </a:r>
            <a:r>
              <a:rPr lang="en-US" i="1" dirty="0"/>
              <a:t>complement </a:t>
            </a:r>
            <a:r>
              <a:rPr lang="en-US" dirty="0"/>
              <a:t>of </a:t>
            </a:r>
            <a:r>
              <a:rPr lang="en-US" dirty="0">
                <a:solidFill>
                  <a:srgbClr val="008000"/>
                </a:solidFill>
              </a:rPr>
              <a:t>A</a:t>
            </a:r>
            <a:r>
              <a:rPr lang="en-US" dirty="0"/>
              <a:t>,  denoted A’ 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P(A’) </a:t>
            </a:r>
            <a:r>
              <a:rPr lang="en-US" dirty="0">
                <a:solidFill>
                  <a:srgbClr val="008000"/>
                </a:solidFill>
              </a:rPr>
              <a:t>= 1 - P(A)	</a:t>
            </a:r>
            <a:r>
              <a:rPr lang="en-US" dirty="0">
                <a:sym typeface="Wingdings" panose="05000000000000000000" pitchFamily="2" charset="2"/>
              </a:rPr>
              <a:t> </a:t>
            </a:r>
            <a:r>
              <a:rPr lang="en-US" dirty="0">
                <a:highlight>
                  <a:srgbClr val="FFFF00"/>
                </a:highlight>
              </a:rPr>
              <a:t>Why?</a:t>
            </a:r>
          </a:p>
          <a:p>
            <a:pPr lvl="1"/>
            <a:r>
              <a:rPr lang="en-US" dirty="0"/>
              <a:t>e.g., d6: P(6) = 1/6, complement is</a:t>
            </a:r>
            <a:r>
              <a:rPr lang="en-US" dirty="0">
                <a:solidFill>
                  <a:srgbClr val="C00000"/>
                </a:solidFill>
              </a:rPr>
              <a:t> P(6’) </a:t>
            </a:r>
            <a:r>
              <a:rPr lang="en-US" dirty="0"/>
              <a:t>and  probability of “not 6” is 1-1/6, or 5/6. </a:t>
            </a:r>
          </a:p>
          <a:p>
            <a:pPr lvl="1"/>
            <a:r>
              <a:rPr lang="en-US" dirty="0"/>
              <a:t>Note: Value often denoted 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, complement is </a:t>
            </a:r>
            <a:r>
              <a:rPr lang="en-US" dirty="0">
                <a:solidFill>
                  <a:srgbClr val="C00000"/>
                </a:solidFill>
              </a:rPr>
              <a:t>q</a:t>
            </a:r>
          </a:p>
          <a:p>
            <a:r>
              <a:rPr lang="en-US" dirty="0">
                <a:solidFill>
                  <a:srgbClr val="0070C0"/>
                </a:solidFill>
              </a:rPr>
              <a:t>Mutually exclusive: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Have no simple outcomes in common – can’t both occur in same experiment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P(A or B) </a:t>
            </a:r>
            <a:r>
              <a:rPr lang="en-US" dirty="0"/>
              <a:t>=</a:t>
            </a:r>
            <a:r>
              <a:rPr lang="en-US" dirty="0">
                <a:solidFill>
                  <a:srgbClr val="008000"/>
                </a:solidFill>
              </a:rPr>
              <a:t> P(A) </a:t>
            </a:r>
            <a:r>
              <a:rPr lang="en-US" dirty="0"/>
              <a:t>+</a:t>
            </a:r>
            <a:r>
              <a:rPr lang="en-US" dirty="0">
                <a:solidFill>
                  <a:srgbClr val="008000"/>
                </a:solidFill>
              </a:rPr>
              <a:t> P(B)</a:t>
            </a:r>
          </a:p>
          <a:p>
            <a:pPr lvl="1"/>
            <a:r>
              <a:rPr lang="en-US" dirty="0"/>
              <a:t>“Probability either occurs”</a:t>
            </a:r>
          </a:p>
          <a:p>
            <a:pPr lvl="1"/>
            <a:r>
              <a:rPr lang="en-US" dirty="0"/>
              <a:t>e.g., d6: P(3 or 6) = P(3) + P(6) = 1/6 + 1/6 = 2/6</a:t>
            </a:r>
          </a:p>
        </p:txBody>
      </p:sp>
    </p:spTree>
    <p:extLst>
      <p:ext uri="{BB962C8B-B14F-4D97-AF65-F5344CB8AC3E}">
        <p14:creationId xmlns:p14="http://schemas.microsoft.com/office/powerpoint/2010/main" val="417692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1143000"/>
          </a:xfrm>
        </p:spPr>
        <p:txBody>
          <a:bodyPr/>
          <a:lstStyle/>
          <a:p>
            <a:r>
              <a:rPr lang="en-US" dirty="0"/>
              <a:t>Rules About Probabilities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Independent: </a:t>
            </a:r>
            <a:r>
              <a:rPr lang="en-US" dirty="0"/>
              <a:t> Probability that one occurs doesn’t affect probability that other occurs</a:t>
            </a:r>
          </a:p>
          <a:p>
            <a:pPr lvl="1"/>
            <a:r>
              <a:rPr lang="en-US" dirty="0"/>
              <a:t>e.g., 2d6: A= die 1 get 5, B= die 2 gets 6. Independent, since result of one roll doesn’t affect roll of other</a:t>
            </a:r>
          </a:p>
          <a:p>
            <a:pPr lvl="1"/>
            <a:r>
              <a:rPr lang="en-US" dirty="0"/>
              <a:t>“Probability both occur” 		</a:t>
            </a:r>
            <a:r>
              <a:rPr lang="en-US" dirty="0">
                <a:solidFill>
                  <a:srgbClr val="008000"/>
                </a:solidFill>
              </a:rPr>
              <a:t>P(A and B) = P(A) x P(B)</a:t>
            </a:r>
          </a:p>
          <a:p>
            <a:pPr lvl="1"/>
            <a:r>
              <a:rPr lang="en-US" dirty="0"/>
              <a:t>e.g., 2d6: </a:t>
            </a:r>
            <a:r>
              <a:rPr lang="en-US" dirty="0" err="1"/>
              <a:t>prob</a:t>
            </a:r>
            <a:r>
              <a:rPr lang="en-US" dirty="0"/>
              <a:t> of “snake eyes” is P(1) x P(1) = 1/6 x 1/6 = 1/36</a:t>
            </a:r>
          </a:p>
          <a:p>
            <a:r>
              <a:rPr lang="en-US" dirty="0">
                <a:solidFill>
                  <a:srgbClr val="0070C0"/>
                </a:solidFill>
              </a:rPr>
              <a:t>Not independent: </a:t>
            </a:r>
            <a:r>
              <a:rPr lang="en-US" dirty="0"/>
              <a:t>One occurs affects probability that other occurs</a:t>
            </a:r>
          </a:p>
          <a:p>
            <a:pPr lvl="1"/>
            <a:r>
              <a:rPr lang="en-US" dirty="0"/>
              <a:t>Probability both occur 		</a:t>
            </a:r>
            <a:r>
              <a:rPr lang="en-US" dirty="0">
                <a:solidFill>
                  <a:srgbClr val="008000"/>
                </a:solidFill>
              </a:rPr>
              <a:t>P(A and B) = P(A) x P(B | A)</a:t>
            </a:r>
          </a:p>
          <a:p>
            <a:pPr lvl="2"/>
            <a:r>
              <a:rPr lang="en-US" dirty="0"/>
              <a:t>Where P(B | A) means prob B given A happened</a:t>
            </a:r>
          </a:p>
          <a:p>
            <a:pPr lvl="1"/>
            <a:r>
              <a:rPr lang="en-US" dirty="0"/>
              <a:t>e.g., PUBG chance of getting top 10 is 10%.  Chance of using only stock gun 50%.  You might think that: </a:t>
            </a:r>
          </a:p>
          <a:p>
            <a:pPr lvl="2"/>
            <a:r>
              <a:rPr lang="en-US" dirty="0"/>
              <a:t>P(top 10) x P(stock) = 0.10 x 0.50  = 0.05</a:t>
            </a:r>
          </a:p>
          <a:p>
            <a:pPr lvl="1"/>
            <a:r>
              <a:rPr lang="en-US" dirty="0"/>
              <a:t>But likely </a:t>
            </a:r>
            <a:r>
              <a:rPr lang="en-US" i="1" dirty="0">
                <a:solidFill>
                  <a:srgbClr val="C00000"/>
                </a:solidFill>
              </a:rPr>
              <a:t>not</a:t>
            </a:r>
            <a:r>
              <a:rPr lang="en-US" dirty="0"/>
              <a:t> independent. P(top | stock) &lt; 5%.  So, need non-independent formula </a:t>
            </a:r>
          </a:p>
          <a:p>
            <a:pPr lvl="2"/>
            <a:r>
              <a:rPr lang="en-US" dirty="0"/>
              <a:t>P(top) * P(top | stock)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6C0E5-8276-493B-A5FB-4D5C59396969}"/>
              </a:ext>
            </a:extLst>
          </p:cNvPr>
          <p:cNvSpPr txBox="1"/>
          <p:nvPr/>
        </p:nvSpPr>
        <p:spPr>
          <a:xfrm>
            <a:off x="5257800" y="6096000"/>
            <a:ext cx="281602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(Card example next slide)</a:t>
            </a:r>
          </a:p>
        </p:txBody>
      </p:sp>
    </p:spTree>
    <p:extLst>
      <p:ext uri="{BB962C8B-B14F-4D97-AF65-F5344CB8AC3E}">
        <p14:creationId xmlns:p14="http://schemas.microsoft.com/office/powerpoint/2010/main" val="390423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45719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16764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8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3100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228599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  <a:endParaRPr lang="en-US" sz="26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32004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Kings?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Draw.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Draw.  King or Queen?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7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Draw.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Draw.  King or Queen?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= ¼ + ¼ = ½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1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useful for game development</a:t>
            </a:r>
          </a:p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057400" y="4648201"/>
            <a:ext cx="4724400" cy="2056174"/>
            <a:chOff x="2057400" y="4648201"/>
            <a:chExt cx="4724400" cy="2056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100" y="6126163"/>
              <a:ext cx="1905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1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76396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Draw.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Draw.  King or Queen?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sz="2600" dirty="0"/>
              <a:t>Draw, put back.  Draw. Not King either card?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9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dirty="0"/>
              <a:t>Probability </a:t>
            </a:r>
            <a:r>
              <a:rPr lang="en-US" i="1" dirty="0"/>
              <a:t>not</a:t>
            </a:r>
            <a:r>
              <a:rPr lang="en-US" dirty="0"/>
              <a:t>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dirty="0"/>
              <a:t>Draw, put back. Draw. 2 Kings?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2765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/>
              <a:t>Draw, put back.  Draw. Not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Draw. Not King either card?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3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dirty="0"/>
              <a:t>Probability </a:t>
            </a:r>
            <a:r>
              <a:rPr lang="en-US" i="1" dirty="0"/>
              <a:t>not</a:t>
            </a:r>
            <a:r>
              <a:rPr lang="en-US" dirty="0"/>
              <a:t>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dirty="0"/>
              <a:t>Draw, put back. 2 Kings?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/>
              <a:t>Draw, put back.  Draw. Not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Draw.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P(K’ | K’) = ¾ x (1-1/3)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= </a:t>
            </a:r>
            <a:r>
              <a:rPr lang="en-US" dirty="0">
                <a:solidFill>
                  <a:srgbClr val="008000"/>
                </a:solidFill>
              </a:rPr>
              <a:t>¾ 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6/12 = ½ </a:t>
            </a:r>
          </a:p>
          <a:p>
            <a:r>
              <a:rPr lang="en-US" dirty="0"/>
              <a:t>Draw, don’t put back. Draw.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</p:txBody>
      </p:sp>
    </p:spTree>
    <p:extLst>
      <p:ext uri="{BB962C8B-B14F-4D97-AF65-F5344CB8AC3E}">
        <p14:creationId xmlns:p14="http://schemas.microsoft.com/office/powerpoint/2010/main" val="4113737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dirty="0"/>
              <a:t>Probability </a:t>
            </a:r>
            <a:r>
              <a:rPr lang="en-US" i="1" dirty="0"/>
              <a:t>not</a:t>
            </a:r>
            <a:r>
              <a:rPr lang="en-US" dirty="0"/>
              <a:t>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dirty="0"/>
              <a:t>Draw, put back. 2 Kings?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/>
              <a:t>Draw, put back.  Draw. Not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Draw.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P(K’ | K’) = ¾ x (1-1/3)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= </a:t>
            </a:r>
            <a:r>
              <a:rPr lang="en-US" dirty="0">
                <a:solidFill>
                  <a:srgbClr val="008000"/>
                </a:solidFill>
              </a:rPr>
              <a:t>¾ 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6/12 = ½ </a:t>
            </a:r>
          </a:p>
          <a:p>
            <a:r>
              <a:rPr lang="en-US" dirty="0"/>
              <a:t>Draw, don’t put back. Draw.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P(K’) x P(K | K’) = ¾ x ⅓ = 3/12 = ¼ 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1461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4769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 distribution </a:t>
            </a:r>
            <a:r>
              <a:rPr lang="en-US" dirty="0"/>
              <a:t>– values and likelihood (expected value) that random variable can take</a:t>
            </a:r>
          </a:p>
          <a:p>
            <a:r>
              <a:rPr lang="en-US" dirty="0"/>
              <a:t>Why? If can model mathematically, can use to predict occurrences</a:t>
            </a:r>
          </a:p>
          <a:p>
            <a:pPr lvl="1"/>
            <a:r>
              <a:rPr lang="en-US" dirty="0"/>
              <a:t>e.g., probability slot machine pays out on given day</a:t>
            </a:r>
          </a:p>
          <a:p>
            <a:pPr lvl="1"/>
            <a:r>
              <a:rPr lang="en-US" dirty="0"/>
              <a:t>e.g., probability game server hosts player today</a:t>
            </a:r>
          </a:p>
          <a:p>
            <a:pPr lvl="1"/>
            <a:r>
              <a:rPr lang="en-US" dirty="0"/>
              <a:t>e.g., probability certain game mode is chosen by player</a:t>
            </a:r>
          </a:p>
          <a:p>
            <a:pPr lvl="1"/>
            <a:r>
              <a:rPr lang="en-US" dirty="0"/>
              <a:t>Also, some statistical techniques for some distributions only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48200" y="1576754"/>
            <a:ext cx="4267200" cy="2712827"/>
            <a:chOff x="4648200" y="2286000"/>
            <a:chExt cx="4267200" cy="2712827"/>
          </a:xfrm>
        </p:grpSpPr>
        <p:pic>
          <p:nvPicPr>
            <p:cNvPr id="19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286000"/>
              <a:ext cx="4267200" cy="253249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981700" y="4767995"/>
              <a:ext cx="16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https://goo.gl/jqomFI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8200" y="2286000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600" y="2286000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60308" y="2293815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36492" y="2887785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11528" y="4366737"/>
            <a:ext cx="2583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Types discussed: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Uniform</a:t>
            </a:r>
            <a:r>
              <a:rPr lang="en-US" dirty="0"/>
              <a:t> (discrete)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Binomial</a:t>
            </a:r>
            <a:r>
              <a:rPr lang="en-US" dirty="0"/>
              <a:t> (discrete)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Poisson</a:t>
            </a:r>
            <a:r>
              <a:rPr lang="en-US" dirty="0"/>
              <a:t> (discrete)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Normal</a:t>
            </a:r>
            <a:r>
              <a:rPr lang="en-US" dirty="0"/>
              <a:t> (continuous)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406AD-46F8-4C75-8672-9E5F12DAC576}"/>
              </a:ext>
            </a:extLst>
          </p:cNvPr>
          <p:cNvSpPr txBox="1"/>
          <p:nvPr/>
        </p:nvSpPr>
        <p:spPr>
          <a:xfrm>
            <a:off x="3981450" y="5980458"/>
            <a:ext cx="346710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Remember empirical rule? </a:t>
            </a:r>
          </a:p>
          <a:p>
            <a:r>
              <a:rPr lang="en-US" dirty="0"/>
              <a:t>What distribution did it apply to?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BE29E6A0-9C60-4F25-B8A3-EF9B4DBD0E70}"/>
              </a:ext>
            </a:extLst>
          </p:cNvPr>
          <p:cNvSpPr/>
          <p:nvPr/>
        </p:nvSpPr>
        <p:spPr>
          <a:xfrm>
            <a:off x="3505200" y="6208374"/>
            <a:ext cx="353003" cy="190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71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Uniform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" y="1085850"/>
            <a:ext cx="4286250" cy="2724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1701439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“So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use known formulas</a:t>
            </a:r>
          </a:p>
        </p:txBody>
      </p:sp>
    </p:spTree>
    <p:extLst>
      <p:ext uri="{BB962C8B-B14F-4D97-AF65-F5344CB8AC3E}">
        <p14:creationId xmlns:p14="http://schemas.microsoft.com/office/powerpoint/2010/main" val="2132779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Uniform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" y="1085850"/>
            <a:ext cx="4286250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31492"/>
            <a:ext cx="3587846" cy="2598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1701439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“So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use known formulas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629" y="4187535"/>
            <a:ext cx="4024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     = (1 + 6) / 2 = 3.5</a:t>
            </a:r>
          </a:p>
          <a:p>
            <a:r>
              <a:rPr lang="en-US" sz="2400" dirty="0"/>
              <a:t>Variance = ((6 – 1 + 1)</a:t>
            </a:r>
            <a:r>
              <a:rPr lang="en-US" sz="2400" baseline="30000" dirty="0"/>
              <a:t>2</a:t>
            </a:r>
            <a:r>
              <a:rPr lang="en-US" sz="2400" dirty="0"/>
              <a:t> – 1)/12 </a:t>
            </a:r>
          </a:p>
          <a:p>
            <a:r>
              <a:rPr lang="en-US" sz="2400" dirty="0"/>
              <a:t>                 = 2.9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Std</a:t>
            </a:r>
            <a:r>
              <a:rPr lang="en-US" sz="2400" dirty="0"/>
              <a:t> Dev  = </a:t>
            </a:r>
            <a:r>
              <a:rPr lang="en-US" sz="2400" dirty="0" err="1"/>
              <a:t>sqrt</a:t>
            </a:r>
            <a:r>
              <a:rPr lang="en-US" sz="2400" dirty="0"/>
              <a:t>(Variance) = 1.7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B07130-10DA-4B52-AD21-8FAA18DB053F}"/>
              </a:ext>
            </a:extLst>
          </p:cNvPr>
          <p:cNvSpPr txBox="1"/>
          <p:nvPr/>
        </p:nvSpPr>
        <p:spPr>
          <a:xfrm>
            <a:off x="169448" y="6019800"/>
            <a:ext cx="47807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 – mean is also the </a:t>
            </a:r>
            <a:r>
              <a:rPr lang="en-US" dirty="0">
                <a:solidFill>
                  <a:srgbClr val="008000"/>
                </a:solidFill>
              </a:rPr>
              <a:t>expected value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dirty="0"/>
              <a:t>if you did a lot of trials, would be average result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7685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How to assign probabilities?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18AF012-3163-4F01-B0C3-F300760A3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220" y="2232819"/>
            <a:ext cx="3625436" cy="203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30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How to assign probabilities?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640385" y="2590800"/>
            <a:ext cx="4114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Could </a:t>
            </a:r>
            <a:r>
              <a:rPr lang="en-US" i="1" dirty="0"/>
              <a:t>measure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empirical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Q: how?</a:t>
            </a:r>
          </a:p>
          <a:p>
            <a:r>
              <a:rPr lang="en-US" i="1" dirty="0"/>
              <a:t>Could use “hunch”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subjective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Q: what do you think?</a:t>
            </a:r>
          </a:p>
          <a:p>
            <a:r>
              <a:rPr lang="en-US" i="1" dirty="0"/>
              <a:t>Could use theory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classical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Math using our probability </a:t>
            </a:r>
            <a:r>
              <a:rPr lang="en-US" dirty="0"/>
              <a:t>rules (not shown)</a:t>
            </a:r>
          </a:p>
          <a:p>
            <a:pPr lvl="1"/>
            <a:r>
              <a:rPr lang="en-US" dirty="0"/>
              <a:t>Enumerate (next)</a:t>
            </a:r>
          </a:p>
        </p:txBody>
      </p:sp>
    </p:spTree>
    <p:extLst>
      <p:ext uri="{BB962C8B-B14F-4D97-AF65-F5344CB8AC3E}">
        <p14:creationId xmlns:p14="http://schemas.microsoft.com/office/powerpoint/2010/main" val="109618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14478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What are some examples of probabilities needed for game development?</a:t>
            </a:r>
          </a:p>
          <a:p>
            <a:r>
              <a:rPr lang="en-US" dirty="0"/>
              <a:t>Provide a specific example</a:t>
            </a:r>
          </a:p>
          <a:p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https://web.cs.wpi.edu/~imgd2905/d22/groupwork/5-probabilities/handout.html</a:t>
            </a:r>
            <a:endParaRPr lang="en-US" sz="2200" dirty="0">
              <a:hlinkClick r:id="rId3"/>
            </a:endParaRPr>
          </a:p>
          <a:p>
            <a:endParaRPr lang="en-US" dirty="0"/>
          </a:p>
        </p:txBody>
      </p:sp>
      <p:pic>
        <p:nvPicPr>
          <p:cNvPr id="5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D848B1BD-3F4A-41B8-86A2-E5708369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96C6513-A500-49BE-9137-D671006A8DF6}"/>
              </a:ext>
            </a:extLst>
          </p:cNvPr>
          <p:cNvGrpSpPr>
            <a:grpSpLocks noChangeAspect="1"/>
          </p:cNvGrpSpPr>
          <p:nvPr/>
        </p:nvGrpSpPr>
        <p:grpSpPr>
          <a:xfrm>
            <a:off x="1981200" y="1752600"/>
            <a:ext cx="3151476" cy="1371599"/>
            <a:chOff x="2057400" y="4648201"/>
            <a:chExt cx="4724400" cy="20561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67A9BBF-2D64-4F3D-ACF9-E1D7F6879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87B6BD-2D77-4114-ABAD-C95F92365099}"/>
                </a:ext>
              </a:extLst>
            </p:cNvPr>
            <p:cNvSpPr/>
            <p:nvPr/>
          </p:nvSpPr>
          <p:spPr>
            <a:xfrm>
              <a:off x="3467100" y="6126163"/>
              <a:ext cx="1905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5504839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equally likely (</a:t>
            </a:r>
            <a:r>
              <a:rPr lang="en-US" sz="2400" dirty="0">
                <a:solidFill>
                  <a:srgbClr val="008000"/>
                </a:solidFill>
              </a:rPr>
              <a:t>p</a:t>
            </a:r>
            <a:r>
              <a:rPr lang="en-US" sz="2400" dirty="0"/>
              <a:t> is 1/8 for each) 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P(HHT) + P(HTH) + P(THH) = </a:t>
            </a:r>
            <a:r>
              <a:rPr lang="en-US" sz="2400" dirty="0">
                <a:solidFill>
                  <a:srgbClr val="C00000"/>
                </a:solidFill>
              </a:rPr>
              <a:t>3/8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78062" y="1409727"/>
            <a:ext cx="7387875" cy="3910596"/>
            <a:chOff x="878062" y="1502033"/>
            <a:chExt cx="7387875" cy="39105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62" y="1502033"/>
              <a:ext cx="7387875" cy="3733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71799" y="5181797"/>
              <a:ext cx="3200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http://web.mnstate.edu/peil/MDEV102/U3/S25/Cartesian3.PNG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3601" y="5697266"/>
            <a:ext cx="29718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Can draw histogram of number of heads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(2 of 3)</a:t>
            </a:r>
          </a:p>
        </p:txBody>
      </p:sp>
    </p:spTree>
    <p:extLst>
      <p:ext uri="{BB962C8B-B14F-4D97-AF65-F5344CB8AC3E}">
        <p14:creationId xmlns:p14="http://schemas.microsoft.com/office/powerpoint/2010/main" val="10124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9018" y="1417638"/>
            <a:ext cx="8445963" cy="3904778"/>
            <a:chOff x="264283" y="1443038"/>
            <a:chExt cx="8445963" cy="39047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3" y="1443038"/>
              <a:ext cx="8445963" cy="376396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620364" y="5116984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http://www.mathnstuff.com/math/spoken/here/2class/90/binom2.gif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(3 of 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357" y="5529576"/>
            <a:ext cx="49581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These are </a:t>
            </a:r>
            <a:r>
              <a:rPr lang="en-US" sz="2400" i="1" dirty="0">
                <a:solidFill>
                  <a:srgbClr val="0070C0"/>
                </a:solidFill>
              </a:rPr>
              <a:t>all</a:t>
            </a:r>
            <a:r>
              <a:rPr lang="en-US" sz="2400" dirty="0">
                <a:solidFill>
                  <a:srgbClr val="0070C0"/>
                </a:solidFill>
              </a:rPr>
              <a:t> binomial distributions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A7AFEF-A9FC-4528-8422-73B66B670464}"/>
              </a:ext>
            </a:extLst>
          </p:cNvPr>
          <p:cNvGrpSpPr/>
          <p:nvPr/>
        </p:nvGrpSpPr>
        <p:grpSpPr>
          <a:xfrm>
            <a:off x="6057255" y="4996726"/>
            <a:ext cx="2934345" cy="1804157"/>
            <a:chOff x="6057255" y="4996726"/>
            <a:chExt cx="2934345" cy="1804157"/>
          </a:xfrm>
        </p:grpSpPr>
        <p:pic>
          <p:nvPicPr>
            <p:cNvPr id="1026" name="Picture 2" descr="Patterns in Pascal's Triangle - Oxford Study Courses">
              <a:extLst>
                <a:ext uri="{FF2B5EF4-FFF2-40B4-BE49-F238E27FC236}">
                  <a16:creationId xmlns:a16="http://schemas.microsoft.com/office/drawing/2014/main" id="{DFAD1B8A-4F3B-455C-9AE6-C51BB3CF5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996726"/>
              <a:ext cx="1981200" cy="1804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6E8AC7-EC85-4D2D-AC2B-5220694CA11A}"/>
                </a:ext>
              </a:extLst>
            </p:cNvPr>
            <p:cNvSpPr txBox="1"/>
            <p:nvPr/>
          </p:nvSpPr>
          <p:spPr>
            <a:xfrm>
              <a:off x="6057255" y="5440362"/>
              <a:ext cx="1143000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dirty="0"/>
                <a:t>( </a:t>
              </a:r>
              <a:r>
                <a:rPr lang="en-US" sz="2000" dirty="0">
                  <a:hlinkClick r:id="rId4"/>
                </a:rPr>
                <a:t>Pascal's Triangle</a:t>
              </a:r>
              <a:r>
                <a:rPr lang="en-US" sz="20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22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9256" y="16002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In general, any number of trials (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) &amp; any probability of successful outcome (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) (e.g., heads)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80906" y="1600200"/>
            <a:ext cx="4663094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Characteristics of experiment that gives random number with binomial distribution:</a:t>
            </a:r>
          </a:p>
          <a:p>
            <a:pPr lvl="1"/>
            <a:r>
              <a:rPr lang="en-US" dirty="0"/>
              <a:t>Experiment of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identical trials.</a:t>
            </a:r>
          </a:p>
          <a:p>
            <a:pPr lvl="1"/>
            <a:r>
              <a:rPr lang="en-US" dirty="0"/>
              <a:t>Trials are independent</a:t>
            </a:r>
          </a:p>
          <a:p>
            <a:pPr lvl="1"/>
            <a:r>
              <a:rPr lang="en-US" dirty="0"/>
              <a:t>Each trial only two possible outcomes, </a:t>
            </a:r>
            <a:r>
              <a:rPr lang="en-US" dirty="0">
                <a:solidFill>
                  <a:srgbClr val="008000"/>
                </a:solidFill>
              </a:rPr>
              <a:t>Success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Fail</a:t>
            </a:r>
          </a:p>
          <a:p>
            <a:pPr lvl="1"/>
            <a:r>
              <a:rPr lang="en-US" dirty="0"/>
              <a:t>Probability of </a:t>
            </a:r>
            <a:r>
              <a:rPr lang="en-US" dirty="0">
                <a:solidFill>
                  <a:srgbClr val="008000"/>
                </a:solidFill>
              </a:rPr>
              <a:t>Success</a:t>
            </a:r>
            <a:r>
              <a:rPr lang="en-US" dirty="0"/>
              <a:t> each trial is same, denoted </a:t>
            </a:r>
            <a:r>
              <a:rPr lang="en-US" dirty="0">
                <a:solidFill>
                  <a:srgbClr val="008000"/>
                </a:solidFill>
              </a:rPr>
              <a:t>p</a:t>
            </a:r>
          </a:p>
          <a:p>
            <a:pPr lvl="1"/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number of </a:t>
            </a:r>
            <a:r>
              <a:rPr lang="en-US" dirty="0">
                <a:solidFill>
                  <a:srgbClr val="008000"/>
                </a:solidFill>
              </a:rPr>
              <a:t>Successes</a:t>
            </a:r>
            <a:r>
              <a:rPr lang="en-US" dirty="0"/>
              <a:t> in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trials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3424299"/>
            <a:ext cx="2784512" cy="2884426"/>
            <a:chOff x="5926695" y="1389430"/>
            <a:chExt cx="2353619" cy="25858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695" y="1389430"/>
              <a:ext cx="2353619" cy="237892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89871" y="3768357"/>
              <a:ext cx="2027266" cy="206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http://www.vassarstats.net/textbook/f0603.gif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1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1745"/>
            <a:ext cx="4305300" cy="3992563"/>
          </a:xfrm>
        </p:spPr>
        <p:txBody>
          <a:bodyPr/>
          <a:lstStyle/>
          <a:p>
            <a:r>
              <a:rPr lang="en-US" dirty="0"/>
              <a:t>“So what?”</a:t>
            </a:r>
          </a:p>
          <a:p>
            <a:r>
              <a:rPr lang="en-US" dirty="0"/>
              <a:t>Can use known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811"/>
            <a:ext cx="3533775" cy="1971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5402547" y="4615089"/>
            <a:ext cx="3533775" cy="2015178"/>
            <a:chOff x="4800600" y="4648200"/>
            <a:chExt cx="3533775" cy="20151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648200"/>
              <a:ext cx="3533775" cy="17240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233987" y="6432546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http://www.s-cool.co.uk/gifs/a-mat-sdisc-dia12.gif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91100" y="1295400"/>
            <a:ext cx="3543300" cy="3067263"/>
            <a:chOff x="5105400" y="1101864"/>
            <a:chExt cx="3543300" cy="30672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101864"/>
              <a:ext cx="3543300" cy="2857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43550" y="3938295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http://www.s-cool.co.uk/gifs/a-mat-sdisc-dia08.gif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283BD9-A3CF-4F49-9E91-D7EF1092756F}"/>
              </a:ext>
            </a:extLst>
          </p:cNvPr>
          <p:cNvGrpSpPr/>
          <p:nvPr/>
        </p:nvGrpSpPr>
        <p:grpSpPr>
          <a:xfrm>
            <a:off x="181847" y="4699349"/>
            <a:ext cx="5112297" cy="2062522"/>
            <a:chOff x="181847" y="4699349"/>
            <a:chExt cx="5112297" cy="2062522"/>
          </a:xfrm>
        </p:grpSpPr>
        <p:sp>
          <p:nvSpPr>
            <p:cNvPr id="7" name="TextBox 6"/>
            <p:cNvSpPr txBox="1"/>
            <p:nvPr/>
          </p:nvSpPr>
          <p:spPr>
            <a:xfrm>
              <a:off x="181847" y="4699349"/>
              <a:ext cx="511229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Excel: </a:t>
              </a:r>
              <a:r>
                <a:rPr lang="en-US" sz="2400" dirty="0" err="1">
                  <a:latin typeface="Consolas" panose="020B0609020204030204" pitchFamily="49" charset="0"/>
                </a:rPr>
                <a:t>binom.dist</a:t>
              </a:r>
              <a:r>
                <a:rPr lang="en-US" sz="2400" dirty="0">
                  <a:latin typeface="Consolas" panose="020B0609020204030204" pitchFamily="49" charset="0"/>
                </a:rPr>
                <a:t>()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binom.dist</a:t>
              </a:r>
              <a:r>
                <a:rPr lang="en-US" dirty="0">
                  <a:latin typeface="Consolas" panose="020B0609020204030204" pitchFamily="49" charset="0"/>
                </a:rPr>
                <a:t>(</a:t>
              </a:r>
              <a:r>
                <a:rPr lang="en-US" dirty="0" err="1">
                  <a:latin typeface="Consolas" panose="020B0609020204030204" pitchFamily="49" charset="0"/>
                </a:rPr>
                <a:t>x,trials,prob,cumulative</a:t>
              </a:r>
              <a:r>
                <a:rPr lang="en-US" dirty="0">
                  <a:latin typeface="Consolas" panose="020B0609020204030204" pitchFamily="49" charset="0"/>
                </a:rPr>
                <a:t>)</a:t>
              </a:r>
            </a:p>
            <a:p>
              <a:r>
                <a:rPr lang="en-US" sz="2400" dirty="0"/>
                <a:t>– 2 heads, 3 flips, coin, discrete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=</a:t>
              </a:r>
              <a:r>
                <a:rPr lang="en-US" sz="2400" dirty="0" err="1">
                  <a:latin typeface="Consolas" panose="020B0609020204030204" pitchFamily="49" charset="0"/>
                </a:rPr>
                <a:t>binom.dist</a:t>
              </a:r>
              <a:r>
                <a:rPr lang="en-US" sz="2400" dirty="0">
                  <a:latin typeface="Consolas" panose="020B0609020204030204" pitchFamily="49" charset="0"/>
                </a:rPr>
                <a:t>(2, 3, 0.5, FALSE)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=0.375 </a:t>
              </a:r>
              <a:r>
                <a:rPr lang="en-US" sz="2400" dirty="0"/>
                <a:t>(i.e., </a:t>
              </a:r>
              <a:r>
                <a:rPr lang="en-US" sz="2400" dirty="0">
                  <a:solidFill>
                    <a:srgbClr val="C00000"/>
                  </a:solidFill>
                </a:rPr>
                <a:t>3/8</a:t>
              </a:r>
              <a:r>
                <a:rPr lang="en-US" sz="2400" dirty="0"/>
                <a:t>)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6212689"/>
              <a:ext cx="559249" cy="54918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EB7506D-047C-4D0C-A6A7-182C22F7147A}"/>
              </a:ext>
            </a:extLst>
          </p:cNvPr>
          <p:cNvGrpSpPr/>
          <p:nvPr/>
        </p:nvGrpSpPr>
        <p:grpSpPr>
          <a:xfrm>
            <a:off x="4456193" y="6184609"/>
            <a:ext cx="1059906" cy="577262"/>
            <a:chOff x="4456193" y="6184609"/>
            <a:chExt cx="1059906" cy="5772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17ED7D-0C41-4993-82F8-4C67DC1D2C98}"/>
                </a:ext>
              </a:extLst>
            </p:cNvPr>
            <p:cNvSpPr txBox="1"/>
            <p:nvPr/>
          </p:nvSpPr>
          <p:spPr>
            <a:xfrm>
              <a:off x="4456193" y="6392539"/>
              <a:ext cx="1059906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If “true”?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EF37CBD-382E-42CC-9A35-99AB0F382D4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80696" y="6184609"/>
              <a:ext cx="190499" cy="20793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037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C122-0AF1-4D0C-B230-997340B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8CC0-CFEF-49AA-BEA3-E3A0B052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Each row is like a coin flip</a:t>
            </a:r>
          </a:p>
          <a:p>
            <a:pPr lvl="1"/>
            <a:r>
              <a:rPr lang="en-US" dirty="0"/>
              <a:t>right = “heads”</a:t>
            </a:r>
          </a:p>
          <a:p>
            <a:pPr lvl="1"/>
            <a:r>
              <a:rPr lang="en-US" dirty="0"/>
              <a:t>left = “tails”</a:t>
            </a:r>
          </a:p>
          <a:p>
            <a:r>
              <a:rPr lang="en-US" dirty="0"/>
              <a:t>Bottom axis is number of heads</a:t>
            </a:r>
          </a:p>
          <a:p>
            <a:r>
              <a:rPr lang="en-US" dirty="0"/>
              <a:t>Gives and “empirical” way to estimate P(X)</a:t>
            </a:r>
          </a:p>
          <a:p>
            <a:pPr marL="457200" lvl="1" indent="0" algn="ctr">
              <a:buNone/>
            </a:pPr>
            <a:r>
              <a:rPr lang="en-US" dirty="0"/>
              <a:t>bin(X)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÷</a:t>
            </a:r>
            <a:r>
              <a:rPr lang="en-US" dirty="0"/>
              <a:t> </a:t>
            </a:r>
          </a:p>
          <a:p>
            <a:pPr marL="457200" lvl="1" indent="0" algn="ctr">
              <a:buNone/>
            </a:pPr>
            <a:r>
              <a:rPr lang="en-US" dirty="0"/>
              <a:t>sum(bin(0) + bin(1) + …)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69654B-8CC5-43E7-A1BF-B0F55A9F027C}"/>
              </a:ext>
            </a:extLst>
          </p:cNvPr>
          <p:cNvSpPr/>
          <p:nvPr/>
        </p:nvSpPr>
        <p:spPr>
          <a:xfrm>
            <a:off x="3899294" y="54864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https://www.mathsisfun.com/data/quincunx.html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9FA74-D4D6-447E-8ACA-EB1F159F8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315038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0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events occurring in certain interval</a:t>
            </a:r>
            <a:r>
              <a:rPr lang="en-US" dirty="0"/>
              <a:t> (broken into units)</a:t>
            </a:r>
          </a:p>
          <a:p>
            <a:pPr lvl="1"/>
            <a:r>
              <a:rPr lang="en-US" dirty="0"/>
              <a:t>Interval can be time, area, volume, distance</a:t>
            </a:r>
          </a:p>
          <a:p>
            <a:pPr lvl="1"/>
            <a:r>
              <a:rPr lang="en-US" dirty="0"/>
              <a:t>e.g., number of players arriving at server lobby in 5-minute period between noon-1pm</a:t>
            </a:r>
          </a:p>
          <a:p>
            <a:pPr lvl="0"/>
            <a:r>
              <a:rPr lang="en-US" dirty="0"/>
              <a:t>Requires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Probability of event </a:t>
            </a:r>
            <a:r>
              <a:rPr lang="en-US" dirty="0">
                <a:solidFill>
                  <a:srgbClr val="008000"/>
                </a:solidFill>
              </a:rPr>
              <a:t>same</a:t>
            </a:r>
            <a:r>
              <a:rPr lang="en-US" dirty="0"/>
              <a:t> for all time units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Number of events in one time unit </a:t>
            </a:r>
            <a:r>
              <a:rPr lang="en-US" dirty="0">
                <a:solidFill>
                  <a:srgbClr val="008000"/>
                </a:solidFill>
              </a:rPr>
              <a:t>independent</a:t>
            </a:r>
            <a:r>
              <a:rPr lang="en-US" dirty="0"/>
              <a:t> of number of events in any other time unit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Events occur </a:t>
            </a:r>
            <a:r>
              <a:rPr lang="en-US" dirty="0">
                <a:solidFill>
                  <a:srgbClr val="008000"/>
                </a:solidFill>
              </a:rPr>
              <a:t>singly</a:t>
            </a:r>
            <a:r>
              <a:rPr lang="en-US" dirty="0"/>
              <a:t> (not simultaneously).  In other words, as interval unit gets smaller, probability of two events occurring approaches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0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308"/>
            <a:ext cx="8229600" cy="778730"/>
          </a:xfrm>
        </p:spPr>
        <p:txBody>
          <a:bodyPr/>
          <a:lstStyle/>
          <a:p>
            <a:r>
              <a:rPr lang="en-US" dirty="0"/>
              <a:t>Poisson Distributions?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876006" y="808038"/>
            <a:ext cx="4040188" cy="639762"/>
          </a:xfrm>
        </p:spPr>
        <p:txBody>
          <a:bodyPr/>
          <a:lstStyle/>
          <a:p>
            <a:r>
              <a:rPr lang="en-US" dirty="0"/>
              <a:t>Not Poisson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447800"/>
            <a:ext cx="4343400" cy="4220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of people arriving at restaurant during dinner hour</a:t>
            </a:r>
          </a:p>
          <a:p>
            <a:pPr lvl="1"/>
            <a:r>
              <a:rPr lang="en-US" dirty="0"/>
              <a:t>People frequently arrive in groups</a:t>
            </a:r>
          </a:p>
          <a:p>
            <a:r>
              <a:rPr lang="en-US" dirty="0"/>
              <a:t>Number of students registering for course in </a:t>
            </a:r>
            <a:r>
              <a:rPr lang="en-US" dirty="0">
                <a:solidFill>
                  <a:srgbClr val="008000"/>
                </a:solidFill>
              </a:rPr>
              <a:t>Workday</a:t>
            </a:r>
            <a:r>
              <a:rPr lang="en-US" dirty="0"/>
              <a:t> per hour on first day of registration 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not equal – most register in first few hours</a:t>
            </a:r>
          </a:p>
          <a:p>
            <a:pPr lvl="1"/>
            <a:r>
              <a:rPr lang="en-US" dirty="0"/>
              <a:t>Not independent – if too many register early, system crashes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57588" y="845493"/>
            <a:ext cx="4041775" cy="639762"/>
          </a:xfrm>
        </p:spPr>
        <p:txBody>
          <a:bodyPr/>
          <a:lstStyle/>
          <a:p>
            <a:r>
              <a:rPr lang="en-US" dirty="0"/>
              <a:t>Could Be Poisson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588" y="1485255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of groups arriving at restaurant during dinner hour</a:t>
            </a:r>
          </a:p>
          <a:p>
            <a:r>
              <a:rPr lang="en-US" dirty="0"/>
              <a:t>Number of logins to MMO during prime time</a:t>
            </a:r>
          </a:p>
          <a:p>
            <a:r>
              <a:rPr lang="en-US" dirty="0"/>
              <a:t>Number of defects (bugs) per 100 lines of code</a:t>
            </a:r>
          </a:p>
          <a:p>
            <a:r>
              <a:rPr lang="en-US" dirty="0"/>
              <a:t>People arriving at cash register (if they shop individually)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6335" y="5599251"/>
            <a:ext cx="3658393" cy="95410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Phrase people use is </a:t>
            </a:r>
            <a:r>
              <a:rPr lang="en-US" sz="2800" dirty="0">
                <a:solidFill>
                  <a:srgbClr val="0070C0"/>
                </a:solidFill>
              </a:rPr>
              <a:t>random arrivals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158648-B6F5-44FC-9638-44470EB07521}"/>
              </a:ext>
            </a:extLst>
          </p:cNvPr>
          <p:cNvGrpSpPr/>
          <p:nvPr/>
        </p:nvGrpSpPr>
        <p:grpSpPr>
          <a:xfrm>
            <a:off x="990600" y="5029200"/>
            <a:ext cx="3048000" cy="1714500"/>
            <a:chOff x="990600" y="5029200"/>
            <a:chExt cx="3048000" cy="17145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A898EE-F4CF-4132-A784-EBC834F7F8B2}"/>
                </a:ext>
              </a:extLst>
            </p:cNvPr>
            <p:cNvGrpSpPr/>
            <p:nvPr/>
          </p:nvGrpSpPr>
          <p:grpSpPr>
            <a:xfrm>
              <a:off x="990600" y="5029200"/>
              <a:ext cx="3048000" cy="1714500"/>
              <a:chOff x="990600" y="5029200"/>
              <a:chExt cx="3048000" cy="1714500"/>
            </a:xfrm>
          </p:grpSpPr>
          <p:pic>
            <p:nvPicPr>
              <p:cNvPr id="1028" name="Picture 4" descr="Queuing Theory: from Markov Chains to Multi-Server Systems ! Free online  course 🎓 - YouTube">
                <a:extLst>
                  <a:ext uri="{FF2B5EF4-FFF2-40B4-BE49-F238E27FC236}">
                    <a16:creationId xmlns:a16="http://schemas.microsoft.com/office/drawing/2014/main" id="{7FF90377-36EA-4437-BF81-B42D40AEA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600" y="5029200"/>
                <a:ext cx="3048000" cy="1714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D139FF7-E39E-4A61-B5A2-16F062503420}"/>
                  </a:ext>
                </a:extLst>
              </p:cNvPr>
              <p:cNvSpPr txBox="1"/>
              <p:nvPr/>
            </p:nvSpPr>
            <p:spPr>
              <a:xfrm>
                <a:off x="1143000" y="6107241"/>
                <a:ext cx="10086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Poisson?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75DE71-B900-4100-ACFB-DBA1820AA8B5}"/>
                </a:ext>
              </a:extLst>
            </p:cNvPr>
            <p:cNvSpPr txBox="1"/>
            <p:nvPr/>
          </p:nvSpPr>
          <p:spPr>
            <a:xfrm>
              <a:off x="1295400" y="5469872"/>
              <a:ext cx="1518188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https://tinyurl.com/3xbaht9c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02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events occurring in certain interval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264601"/>
            <a:ext cx="2371725" cy="801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11281"/>
            <a:ext cx="6133630" cy="16609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6316367"/>
            <a:ext cx="571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http://www.dummies.com/education/math/business-statistics/how-to-compute-poisson-probabilities/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07FD47-BE75-4277-A49E-EBC2DF6C0B19}"/>
              </a:ext>
            </a:extLst>
          </p:cNvPr>
          <p:cNvGrpSpPr/>
          <p:nvPr/>
        </p:nvGrpSpPr>
        <p:grpSpPr>
          <a:xfrm>
            <a:off x="5105400" y="2817124"/>
            <a:ext cx="3657600" cy="1607186"/>
            <a:chOff x="5105400" y="2817124"/>
            <a:chExt cx="3657600" cy="1607186"/>
          </a:xfrm>
        </p:grpSpPr>
        <p:pic>
          <p:nvPicPr>
            <p:cNvPr id="2050" name="Picture 2" descr="People queuing for an ATM stock vector. Illustration of character -  174668895">
              <a:extLst>
                <a:ext uri="{FF2B5EF4-FFF2-40B4-BE49-F238E27FC236}">
                  <a16:creationId xmlns:a16="http://schemas.microsoft.com/office/drawing/2014/main" id="{AEECEE6C-DAF5-4D8F-8162-E87B1B771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817124"/>
              <a:ext cx="3657600" cy="160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F21E12-2848-4CE7-9A5A-39A347443905}"/>
                </a:ext>
              </a:extLst>
            </p:cNvPr>
            <p:cNvSpPr txBox="1"/>
            <p:nvPr/>
          </p:nvSpPr>
          <p:spPr>
            <a:xfrm>
              <a:off x="6248400" y="3017186"/>
              <a:ext cx="13716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https://tinyurl.com/2ad6fewt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9652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229600" cy="397021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student plays per day averages 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n-US" dirty="0"/>
              <a:t> per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played per day independent of all other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only play one game at a 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What’s probability of playing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games tomorrow?</a:t>
            </a:r>
          </a:p>
          <a:p>
            <a:pPr marL="0" indent="0">
              <a:buNone/>
            </a:pPr>
            <a:r>
              <a:rPr lang="en-US" dirty="0"/>
              <a:t>In this case, the value of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 = 1</a:t>
            </a:r>
            <a:r>
              <a:rPr lang="en-US" dirty="0"/>
              <a:t>, want </a:t>
            </a:r>
            <a:r>
              <a:rPr lang="en-US" dirty="0">
                <a:solidFill>
                  <a:srgbClr val="008000"/>
                </a:solidFill>
              </a:rPr>
              <a:t>P(X=2)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65" y="5486400"/>
            <a:ext cx="3652870" cy="8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 </a:t>
            </a:r>
            <a:r>
              <a:rPr lang="en-US" dirty="0"/>
              <a:t>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1F94F50-5308-4D92-AF30-2589FE6F40C7}"/>
              </a:ext>
            </a:extLst>
          </p:cNvPr>
          <p:cNvSpPr/>
          <p:nvPr/>
        </p:nvSpPr>
        <p:spPr>
          <a:xfrm>
            <a:off x="4953000" y="1143000"/>
            <a:ext cx="4118364" cy="561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itself useful for game development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705DE6-763A-4C2B-AF8E-C5DEB081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Probabilities for game development?</a:t>
            </a:r>
          </a:p>
          <a:p>
            <a:r>
              <a:rPr lang="en-US" sz="2400" dirty="0"/>
              <a:t>Examples?</a:t>
            </a:r>
          </a:p>
        </p:txBody>
      </p:sp>
      <p:pic>
        <p:nvPicPr>
          <p:cNvPr id="5" name="Picture 6" descr="Item Box - Mario Wiki - Neoseeker">
            <a:extLst>
              <a:ext uri="{FF2B5EF4-FFF2-40B4-BE49-F238E27FC236}">
                <a16:creationId xmlns:a16="http://schemas.microsoft.com/office/drawing/2014/main" id="{A88DC485-4CB1-4CF2-B85E-FEF424CBE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5105400"/>
            <a:ext cx="1371598" cy="13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14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4BAEB9-137E-4EDF-93B6-9F3C83C546DF}"/>
              </a:ext>
            </a:extLst>
          </p:cNvPr>
          <p:cNvSpPr/>
          <p:nvPr/>
        </p:nvSpPr>
        <p:spPr>
          <a:xfrm>
            <a:off x="4953000" y="1143000"/>
            <a:ext cx="4118364" cy="561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68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4BAEB9-137E-4EDF-93B6-9F3C83C546DF}"/>
              </a:ext>
            </a:extLst>
          </p:cNvPr>
          <p:cNvSpPr/>
          <p:nvPr/>
        </p:nvSpPr>
        <p:spPr>
          <a:xfrm>
            <a:off x="4953000" y="1143000"/>
            <a:ext cx="4118364" cy="561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E399739-4963-4645-82B6-08325D40348E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274530C-B28C-496C-9887-183ACDF47DA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01BC4A-8AC5-4120-AA88-2F07BC123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5EF0FFD2-102E-40F4-A0E2-7692057A27A2}"/>
              </a:ext>
            </a:extLst>
          </p:cNvPr>
          <p:cNvSpPr/>
          <p:nvPr/>
        </p:nvSpPr>
        <p:spPr>
          <a:xfrm>
            <a:off x="7791450" y="2070015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1F50693-6149-4C9E-96FC-0743288E77C6}"/>
              </a:ext>
            </a:extLst>
          </p:cNvPr>
          <p:cNvSpPr/>
          <p:nvPr/>
        </p:nvSpPr>
        <p:spPr>
          <a:xfrm>
            <a:off x="7791450" y="155697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 </a:t>
            </a:r>
            <a:r>
              <a:rPr lang="en-US" dirty="0"/>
              <a:t>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527ADA-6C8F-4DF7-8B71-4980E6B74D88}"/>
              </a:ext>
            </a:extLst>
          </p:cNvPr>
          <p:cNvSpPr/>
          <p:nvPr/>
        </p:nvSpPr>
        <p:spPr>
          <a:xfrm>
            <a:off x="4953000" y="5791200"/>
            <a:ext cx="4118364" cy="96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7C39C0-71F9-4C1E-B8D8-6684EA4F9529}"/>
              </a:ext>
            </a:extLst>
          </p:cNvPr>
          <p:cNvSpPr/>
          <p:nvPr/>
        </p:nvSpPr>
        <p:spPr>
          <a:xfrm>
            <a:off x="7791450" y="2596856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CF40D9-5E1C-489D-A7FA-262A063C8AF9}"/>
              </a:ext>
            </a:extLst>
          </p:cNvPr>
          <p:cNvSpPr/>
          <p:nvPr/>
        </p:nvSpPr>
        <p:spPr>
          <a:xfrm>
            <a:off x="7791450" y="2070015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A25CDB-BDB5-4ED4-969B-1BF3B3FF4BFD}"/>
              </a:ext>
            </a:extLst>
          </p:cNvPr>
          <p:cNvSpPr/>
          <p:nvPr/>
        </p:nvSpPr>
        <p:spPr>
          <a:xfrm>
            <a:off x="7791450" y="155697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99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</a:t>
            </a:r>
            <a:r>
              <a:rPr lang="en-US" dirty="0">
                <a:solidFill>
                  <a:srgbClr val="7030A0"/>
                </a:solidFill>
              </a:rPr>
              <a:t>more than 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Q</a:t>
            </a:r>
            <a:r>
              <a:rPr lang="en-US" dirty="0"/>
              <a:t>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</a:t>
            </a:r>
            <a:r>
              <a:rPr lang="en-US" sz="2200" dirty="0">
                <a:solidFill>
                  <a:srgbClr val="C00000"/>
                </a:solidFill>
              </a:rPr>
              <a:t>60</a:t>
            </a:r>
            <a:r>
              <a:rPr lang="en-US" sz="2200" dirty="0"/>
              <a:t>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</a:t>
            </a:r>
            <a:r>
              <a:rPr lang="en-US" sz="2200" dirty="0">
                <a:solidFill>
                  <a:srgbClr val="7030A0"/>
                </a:solidFill>
              </a:rPr>
              <a:t>&gt;60</a:t>
            </a:r>
            <a:r>
              <a:rPr lang="en-US" sz="2200" dirty="0"/>
              <a:t>) = 1 - P(≤ 60)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66BABB-B409-40CC-930A-7D2FD4B50466}"/>
              </a:ext>
            </a:extLst>
          </p:cNvPr>
          <p:cNvSpPr/>
          <p:nvPr/>
        </p:nvSpPr>
        <p:spPr>
          <a:xfrm>
            <a:off x="7791450" y="2596856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022DAA-CD0B-4326-AB43-9E940697E9D3}"/>
              </a:ext>
            </a:extLst>
          </p:cNvPr>
          <p:cNvSpPr/>
          <p:nvPr/>
        </p:nvSpPr>
        <p:spPr>
          <a:xfrm>
            <a:off x="7791450" y="2070015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8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4FC2B0-6094-46CB-B8A8-2EF28EA6F787}"/>
              </a:ext>
            </a:extLst>
          </p:cNvPr>
          <p:cNvSpPr/>
          <p:nvPr/>
        </p:nvSpPr>
        <p:spPr>
          <a:xfrm>
            <a:off x="7791450" y="155697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687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599" y="1600200"/>
            <a:ext cx="4724401" cy="244002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“So what?” </a:t>
            </a:r>
            <a:r>
              <a:rPr lang="en-US" dirty="0">
                <a:sym typeface="Wingdings" panose="05000000000000000000" pitchFamily="2" charset="2"/>
              </a:rPr>
              <a:t> Known formulas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     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/>
              <a:t>Variance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 err="1"/>
              <a:t>Std</a:t>
            </a:r>
            <a:r>
              <a:rPr lang="en-US" dirty="0"/>
              <a:t> Dev   = </a:t>
            </a:r>
            <a:r>
              <a:rPr lang="en-US" dirty="0" err="1"/>
              <a:t>sqrt</a:t>
            </a:r>
            <a:r>
              <a:rPr lang="en-US" dirty="0"/>
              <a:t> (</a:t>
            </a:r>
            <a:r>
              <a:rPr lang="el-GR" dirty="0"/>
              <a:t>λ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6572"/>
            <a:ext cx="2705879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16814-6C48-4CCD-8E9E-7EB4670E4E91}"/>
              </a:ext>
            </a:extLst>
          </p:cNvPr>
          <p:cNvSpPr txBox="1"/>
          <p:nvPr/>
        </p:nvSpPr>
        <p:spPr>
          <a:xfrm>
            <a:off x="5334000" y="5105400"/>
            <a:ext cx="3264674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e.g., Games </a:t>
            </a:r>
            <a:r>
              <a:rPr lang="en-US" dirty="0">
                <a:sym typeface="Wingdings" panose="05000000000000000000" pitchFamily="2" charset="2"/>
              </a:rPr>
              <a:t> m</a:t>
            </a:r>
            <a:r>
              <a:rPr lang="en-US" dirty="0"/>
              <a:t>ay want to know likelihood of 1.5x average people arriving at 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86BEA2-46B8-411F-8FE4-13D62DC6E22B}"/>
              </a:ext>
            </a:extLst>
          </p:cNvPr>
          <p:cNvGrpSpPr/>
          <p:nvPr/>
        </p:nvGrpSpPr>
        <p:grpSpPr>
          <a:xfrm>
            <a:off x="4493689" y="1532254"/>
            <a:ext cx="4635071" cy="2879092"/>
            <a:chOff x="4493689" y="1532254"/>
            <a:chExt cx="4635071" cy="2879092"/>
          </a:xfrm>
        </p:grpSpPr>
        <p:pic>
          <p:nvPicPr>
            <p:cNvPr id="1026" name="Picture 2" descr="The Poisson distribution probability function | Download ...">
              <a:extLst>
                <a:ext uri="{FF2B5EF4-FFF2-40B4-BE49-F238E27FC236}">
                  <a16:creationId xmlns:a16="http://schemas.microsoft.com/office/drawing/2014/main" id="{E38A0F23-F828-4C77-8BDC-C2B31617A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689" y="1532254"/>
              <a:ext cx="4635071" cy="2879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C1A056-0A10-4A9A-963F-2149C4018D05}"/>
                </a:ext>
              </a:extLst>
            </p:cNvPr>
            <p:cNvSpPr/>
            <p:nvPr/>
          </p:nvSpPr>
          <p:spPr>
            <a:xfrm>
              <a:off x="5448405" y="1600200"/>
              <a:ext cx="27256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https://www.researchgate.net/publication/317746840/figure/fig1/AS:779409749471250@1562837173902/The-Poisson-distribution-probability-function.gif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37C2ED-6070-4639-A36C-5189D65A6D02}"/>
              </a:ext>
            </a:extLst>
          </p:cNvPr>
          <p:cNvGrpSpPr/>
          <p:nvPr/>
        </p:nvGrpSpPr>
        <p:grpSpPr>
          <a:xfrm>
            <a:off x="228599" y="3983851"/>
            <a:ext cx="4724401" cy="2683790"/>
            <a:chOff x="228599" y="3983851"/>
            <a:chExt cx="4724401" cy="26837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1174" y="5830173"/>
              <a:ext cx="559249" cy="549182"/>
            </a:xfrm>
            <a:prstGeom prst="rect">
              <a:avLst/>
            </a:prstGeom>
          </p:spPr>
        </p:pic>
        <p:sp>
          <p:nvSpPr>
            <p:cNvPr id="12" name="Content Placeholder 6">
              <a:extLst>
                <a:ext uri="{FF2B5EF4-FFF2-40B4-BE49-F238E27FC236}">
                  <a16:creationId xmlns:a16="http://schemas.microsoft.com/office/drawing/2014/main" id="{0C59D6CA-883D-4459-A60B-40619B75D002}"/>
                </a:ext>
              </a:extLst>
            </p:cNvPr>
            <p:cNvSpPr txBox="1">
              <a:spLocks/>
            </p:cNvSpPr>
            <p:nvPr/>
          </p:nvSpPr>
          <p:spPr>
            <a:xfrm>
              <a:off x="228599" y="3983851"/>
              <a:ext cx="4724401" cy="268379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endParaRPr lang="en-US" dirty="0"/>
            </a:p>
            <a:p>
              <a:pPr marL="0" indent="0">
                <a:buFont typeface="Arial" pitchFamily="34" charset="0"/>
                <a:buNone/>
              </a:pPr>
              <a:r>
                <a:rPr lang="en-US" dirty="0"/>
                <a:t>Excel: </a:t>
              </a:r>
              <a:r>
                <a:rPr lang="en-US" sz="2800" dirty="0" err="1">
                  <a:latin typeface="Consolas" panose="020B0609020204030204" pitchFamily="49" charset="0"/>
                </a:rPr>
                <a:t>poisson.dist</a:t>
              </a:r>
              <a:r>
                <a:rPr lang="en-US" sz="2800" dirty="0">
                  <a:latin typeface="Consolas" panose="020B0609020204030204" pitchFamily="49" charset="0"/>
                </a:rPr>
                <a:t>()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900" dirty="0" err="1">
                  <a:latin typeface="Consolas" panose="020B0609020204030204" pitchFamily="49" charset="0"/>
                </a:rPr>
                <a:t>poisson.dist</a:t>
              </a:r>
              <a:r>
                <a:rPr lang="en-US" sz="2900" dirty="0">
                  <a:latin typeface="Consolas" panose="020B0609020204030204" pitchFamily="49" charset="0"/>
                </a:rPr>
                <a:t>(</a:t>
              </a:r>
              <a:r>
                <a:rPr lang="en-US" sz="2900" dirty="0" err="1">
                  <a:latin typeface="Consolas" panose="020B0609020204030204" pitchFamily="49" charset="0"/>
                </a:rPr>
                <a:t>x,mean,cumulative</a:t>
              </a:r>
              <a:r>
                <a:rPr lang="en-US" sz="2900" dirty="0">
                  <a:latin typeface="Consolas" panose="020B0609020204030204" pitchFamily="49" charset="0"/>
                </a:rPr>
                <a:t>)</a:t>
              </a:r>
              <a:endParaRPr lang="en-US" sz="2600" dirty="0">
                <a:latin typeface="Consolas" panose="020B0609020204030204" pitchFamily="49" charset="0"/>
              </a:endParaRPr>
            </a:p>
            <a:p>
              <a:pPr marL="0" indent="0">
                <a:buFont typeface="Arial" pitchFamily="34" charset="0"/>
                <a:buNone/>
              </a:pPr>
              <a:r>
                <a:rPr lang="en-US" sz="2800" dirty="0"/>
                <a:t>mean </a:t>
              </a:r>
              <a:r>
                <a:rPr lang="en-US" sz="2800" dirty="0">
                  <a:solidFill>
                    <a:srgbClr val="008000"/>
                  </a:solidFill>
                </a:rPr>
                <a:t>50</a:t>
              </a:r>
              <a:r>
                <a:rPr lang="en-US" sz="2800" dirty="0"/>
                <a:t> per day, </a:t>
              </a:r>
              <a:r>
                <a:rPr lang="en-US" sz="2800" dirty="0">
                  <a:solidFill>
                    <a:srgbClr val="C00000"/>
                  </a:solidFill>
                </a:rPr>
                <a:t>60</a:t>
              </a:r>
              <a:r>
                <a:rPr lang="en-US" sz="2800" dirty="0"/>
                <a:t> beds, chance &gt; </a:t>
              </a:r>
              <a:r>
                <a:rPr lang="en-US" sz="2800" dirty="0">
                  <a:solidFill>
                    <a:srgbClr val="7030A0"/>
                  </a:solidFill>
                </a:rPr>
                <a:t>60</a:t>
              </a:r>
              <a:r>
                <a:rPr lang="en-US" sz="2800" dirty="0"/>
                <a:t>?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= 1 - POISSON.DIST(</a:t>
              </a:r>
              <a:r>
                <a:rPr lang="en-US" sz="2800" dirty="0">
                  <a:solidFill>
                    <a:srgbClr val="C00000"/>
                  </a:solidFill>
                  <a:latin typeface="Consolas" panose="020B0609020204030204" pitchFamily="49" charset="0"/>
                </a:rPr>
                <a:t>60</a:t>
              </a:r>
              <a:r>
                <a:rPr lang="en-US" sz="2800" dirty="0">
                  <a:latin typeface="Consolas" panose="020B0609020204030204" pitchFamily="49" charset="0"/>
                </a:rPr>
                <a:t>, </a:t>
              </a:r>
              <a:r>
                <a:rPr lang="en-US" sz="28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50</a:t>
              </a:r>
              <a:r>
                <a:rPr lang="en-US" sz="2800" dirty="0">
                  <a:latin typeface="Consolas" panose="020B0609020204030204" pitchFamily="49" charset="0"/>
                </a:rPr>
                <a:t>, </a:t>
              </a:r>
              <a:r>
                <a:rPr lang="en-US" sz="2800" dirty="0">
                  <a:solidFill>
                    <a:srgbClr val="7030A0"/>
                  </a:solidFill>
                  <a:latin typeface="Consolas" panose="020B0609020204030204" pitchFamily="49" charset="0"/>
                </a:rPr>
                <a:t>TRUE</a:t>
              </a:r>
              <a:r>
                <a:rPr lang="en-US" sz="2800" dirty="0">
                  <a:latin typeface="Consolas" panose="020B0609020204030204" pitchFamily="49" charset="0"/>
                </a:rPr>
                <a:t>)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sz="2800" dirty="0">
                  <a:latin typeface="Consolas" panose="020B0609020204030204" pitchFamily="49" charset="0"/>
                </a:rPr>
                <a:t>=</a:t>
              </a:r>
              <a:r>
                <a:rPr lang="en-US" sz="2800" b="1" dirty="0">
                  <a:latin typeface="Consolas" panose="020B0609020204030204" pitchFamily="49" charset="0"/>
                </a:rPr>
                <a:t> </a:t>
              </a:r>
              <a:r>
                <a:rPr lang="en-US" dirty="0"/>
                <a:t>0.07216</a:t>
              </a:r>
              <a:r>
                <a:rPr lang="en-US" sz="2800" b="1" dirty="0"/>
                <a:t> </a:t>
              </a:r>
              <a:endParaRPr lang="en-US" sz="2800" b="1" dirty="0">
                <a:latin typeface="Consolas" panose="020B0609020204030204" pitchFamily="49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D323EAB0-D90C-470E-B60D-C266EC6D160E}"/>
              </a:ext>
            </a:extLst>
          </p:cNvPr>
          <p:cNvSpPr/>
          <p:nvPr/>
        </p:nvSpPr>
        <p:spPr>
          <a:xfrm>
            <a:off x="457200" y="5473028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324B-D2C4-4748-9B9A-6EB388A1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</a:t>
            </a:r>
            <a:r>
              <a:rPr lang="en-US"/>
              <a:t>– Formulation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57CA-1816-404F-85AF-EB3C83A8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295400"/>
            <a:ext cx="8371114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Expected value </a:t>
            </a:r>
            <a:r>
              <a:rPr lang="en-US" dirty="0"/>
              <a:t>of discrete random variable is value you’d </a:t>
            </a:r>
            <a:r>
              <a:rPr lang="en-US" i="1" dirty="0"/>
              <a:t>expect</a:t>
            </a:r>
            <a:r>
              <a:rPr lang="en-US" dirty="0"/>
              <a:t> after many experimental trials.  i.e., mean value of population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>
                <a:solidFill>
                  <a:srgbClr val="000000"/>
                </a:solidFill>
              </a:rPr>
              <a:t>:	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	…	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endParaRPr lang="en-US" baseline="-250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008000"/>
                </a:solidFill>
              </a:rPr>
              <a:t>  Probability</a:t>
            </a:r>
            <a:r>
              <a:rPr lang="en-US" dirty="0">
                <a:solidFill>
                  <a:srgbClr val="000000"/>
                </a:solidFill>
              </a:rPr>
              <a:t>: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	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	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	…	P(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Compute by multiplying each </a:t>
            </a:r>
            <a:r>
              <a:rPr lang="en-US" dirty="0">
                <a:solidFill>
                  <a:srgbClr val="C00000"/>
                </a:solidFill>
              </a:rPr>
              <a:t>value</a:t>
            </a:r>
            <a:r>
              <a:rPr lang="en-US" dirty="0">
                <a:solidFill>
                  <a:srgbClr val="000000"/>
                </a:solidFill>
              </a:rPr>
              <a:t> by </a:t>
            </a:r>
            <a:r>
              <a:rPr lang="en-US" dirty="0">
                <a:solidFill>
                  <a:srgbClr val="008000"/>
                </a:solidFill>
              </a:rPr>
              <a:t>probability</a:t>
            </a:r>
            <a:r>
              <a:rPr lang="en-US" dirty="0">
                <a:solidFill>
                  <a:srgbClr val="000000"/>
                </a:solidFill>
              </a:rPr>
              <a:t> and summing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2F219-17C0-4B8F-97C5-C4E3BC9332FB}"/>
              </a:ext>
            </a:extLst>
          </p:cNvPr>
          <p:cNvSpPr txBox="1"/>
          <p:nvPr/>
        </p:nvSpPr>
        <p:spPr>
          <a:xfrm>
            <a:off x="819099" y="5383033"/>
            <a:ext cx="766908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l-GR" sz="3600" dirty="0"/>
              <a:t>μ</a:t>
            </a:r>
            <a:r>
              <a:rPr lang="en-US" sz="3600" baseline="-25000" dirty="0"/>
              <a:t>x</a:t>
            </a:r>
            <a:r>
              <a:rPr lang="en-US" sz="3600" dirty="0"/>
              <a:t> = </a:t>
            </a:r>
            <a:r>
              <a:rPr lang="en-US" sz="3600" dirty="0">
                <a:solidFill>
                  <a:srgbClr val="0070C0"/>
                </a:solidFill>
              </a:rPr>
              <a:t>E(X) </a:t>
            </a:r>
            <a:r>
              <a:rPr lang="en-US" sz="3600" dirty="0"/>
              <a:t>= </a:t>
            </a:r>
            <a:r>
              <a:rPr lang="en-US" sz="3600" i="1" dirty="0"/>
              <a:t>x</a:t>
            </a:r>
            <a:r>
              <a:rPr lang="en-US" sz="3600" i="1" baseline="-25000" dirty="0"/>
              <a:t>1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     = </a:t>
            </a:r>
            <a:r>
              <a:rPr lang="el-GR" sz="3600" dirty="0"/>
              <a:t>Σ 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3600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71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133600" y="6172200"/>
            <a:ext cx="454932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0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18E8CB-40DA-4400-B81E-1BF478AEFDE0}"/>
              </a:ext>
            </a:extLst>
          </p:cNvPr>
          <p:cNvSpPr/>
          <p:nvPr/>
        </p:nvSpPr>
        <p:spPr>
          <a:xfrm>
            <a:off x="5029200" y="4343400"/>
            <a:ext cx="2133600" cy="1073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E0ECA-74E3-4FD6-9DDB-A90BA96AEF53}"/>
              </a:ext>
            </a:extLst>
          </p:cNvPr>
          <p:cNvSpPr/>
          <p:nvPr/>
        </p:nvSpPr>
        <p:spPr>
          <a:xfrm>
            <a:off x="5181600" y="2971800"/>
            <a:ext cx="281940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D732D-A688-4E36-8CFC-CDF502D956C6}"/>
              </a:ext>
            </a:extLst>
          </p:cNvPr>
          <p:cNvSpPr/>
          <p:nvPr/>
        </p:nvSpPr>
        <p:spPr>
          <a:xfrm>
            <a:off x="1770290" y="5438511"/>
            <a:ext cx="5392510" cy="1256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3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   </a:t>
            </a:r>
            <a:r>
              <a:rPr lang="en-US" dirty="0">
                <a:sym typeface="Wingdings" panose="05000000000000000000" pitchFamily="2" charset="2"/>
              </a:rPr>
              <a:t>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5/6</a:t>
            </a:r>
            <a:r>
              <a:rPr lang="en-US" dirty="0">
                <a:sym typeface="Wingdings" panose="05000000000000000000" pitchFamily="2" charset="2"/>
              </a:rPr>
              <a:t>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1/6</a:t>
            </a:r>
            <a:r>
              <a:rPr lang="en-US" dirty="0">
                <a:sym typeface="Wingdings" panose="05000000000000000000" pitchFamily="2" charset="2"/>
              </a:rPr>
              <a:t>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133600" y="6172200"/>
            <a:ext cx="454932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0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2E0ECA-74E3-4FD6-9DDB-A90BA96AEF53}"/>
              </a:ext>
            </a:extLst>
          </p:cNvPr>
          <p:cNvSpPr/>
          <p:nvPr/>
        </p:nvSpPr>
        <p:spPr>
          <a:xfrm>
            <a:off x="5181600" y="2971800"/>
            <a:ext cx="281940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D732D-A688-4E36-8CFC-CDF502D956C6}"/>
              </a:ext>
            </a:extLst>
          </p:cNvPr>
          <p:cNvSpPr/>
          <p:nvPr/>
        </p:nvSpPr>
        <p:spPr>
          <a:xfrm>
            <a:off x="2971800" y="5438511"/>
            <a:ext cx="4191000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2F551-D9F7-430B-B8E6-FFD6C5AF5352}"/>
              </a:ext>
            </a:extLst>
          </p:cNvPr>
          <p:cNvSpPr/>
          <p:nvPr/>
        </p:nvSpPr>
        <p:spPr>
          <a:xfrm>
            <a:off x="2009206" y="6089586"/>
            <a:ext cx="4798107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85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0E852A-727B-44D6-822A-355930AF7C0C}"/>
              </a:ext>
            </a:extLst>
          </p:cNvPr>
          <p:cNvSpPr txBox="1"/>
          <p:nvPr/>
        </p:nvSpPr>
        <p:spPr>
          <a:xfrm>
            <a:off x="2009207" y="6177009"/>
            <a:ext cx="5040539" cy="523220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</a:t>
            </a:r>
            <a:r>
              <a:rPr lang="en-US" sz="2800" dirty="0">
                <a:solidFill>
                  <a:srgbClr val="C00000"/>
                </a:solidFill>
              </a:rPr>
              <a:t>$-1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   </a:t>
            </a:r>
            <a:r>
              <a:rPr lang="en-US" dirty="0">
                <a:sym typeface="Wingdings" panose="05000000000000000000" pitchFamily="2" charset="2"/>
              </a:rPr>
              <a:t>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Expected 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5/6</a:t>
            </a:r>
            <a:r>
              <a:rPr lang="en-US" dirty="0">
                <a:sym typeface="Wingdings" panose="05000000000000000000" pitchFamily="2" charset="2"/>
              </a:rPr>
              <a:t>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1/6</a:t>
            </a:r>
            <a:r>
              <a:rPr lang="en-US" dirty="0">
                <a:sym typeface="Wingdings" panose="05000000000000000000" pitchFamily="2" charset="2"/>
              </a:rPr>
              <a:t>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0070C0"/>
                </a:solidFill>
              </a:rPr>
              <a:t>$2</a:t>
            </a:r>
            <a:r>
              <a:rPr lang="en-US" sz="2800" dirty="0"/>
              <a:t> 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82F551-D9F7-430B-B8E6-FFD6C5AF5352}"/>
              </a:ext>
            </a:extLst>
          </p:cNvPr>
          <p:cNvSpPr/>
          <p:nvPr/>
        </p:nvSpPr>
        <p:spPr>
          <a:xfrm>
            <a:off x="3200400" y="6089586"/>
            <a:ext cx="3606913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99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8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C00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7030A0"/>
                </a:solidFill>
                <a:sym typeface="Wingdings" panose="05000000000000000000" pitchFamily="2" charset="2"/>
              </a:rPr>
              <a:t>Expected 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5/6</a:t>
            </a:r>
            <a:r>
              <a:rPr lang="en-US" dirty="0">
                <a:sym typeface="Wingdings" panose="05000000000000000000" pitchFamily="2" charset="2"/>
              </a:rPr>
              <a:t>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1/6</a:t>
            </a:r>
            <a:r>
              <a:rPr lang="en-US" dirty="0">
                <a:sym typeface="Wingdings" panose="05000000000000000000" pitchFamily="2" charset="2"/>
              </a:rPr>
              <a:t>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0070C0"/>
                </a:solidFill>
              </a:rPr>
              <a:t>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009208" y="6177009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</a:t>
            </a:r>
            <a:r>
              <a:rPr lang="en-US" sz="2800" dirty="0">
                <a:solidFill>
                  <a:srgbClr val="7030A0"/>
                </a:solidFill>
              </a:rPr>
              <a:t>$-1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8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tem Box - Mario Wiki - Neoseeker">
            <a:extLst>
              <a:ext uri="{FF2B5EF4-FFF2-40B4-BE49-F238E27FC236}">
                <a16:creationId xmlns:a16="http://schemas.microsoft.com/office/drawing/2014/main" id="{31935969-A8EB-4CC1-B0E2-E2D2211C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5105400"/>
            <a:ext cx="1371598" cy="13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itself useful for game development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705DE6-763A-4C2B-AF8E-C5DEB081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952999"/>
          </a:xfrm>
        </p:spPr>
        <p:txBody>
          <a:bodyPr>
            <a:normAutofit/>
          </a:bodyPr>
          <a:lstStyle/>
          <a:p>
            <a:r>
              <a:rPr lang="en-US" sz="2400" dirty="0"/>
              <a:t>Probabilities for game development?</a:t>
            </a:r>
          </a:p>
          <a:p>
            <a:r>
              <a:rPr lang="en-US" sz="2400" dirty="0"/>
              <a:t>Probability attack will succeed</a:t>
            </a:r>
          </a:p>
          <a:p>
            <a:r>
              <a:rPr lang="en-US" sz="2400" dirty="0"/>
              <a:t>Probability loot from enemy contains rare item</a:t>
            </a:r>
          </a:p>
          <a:p>
            <a:r>
              <a:rPr lang="en-US" sz="2400" dirty="0"/>
              <a:t>Probability enemy spawns at particular time</a:t>
            </a:r>
          </a:p>
          <a:p>
            <a:r>
              <a:rPr lang="en-US" sz="2400" dirty="0"/>
              <a:t>Probability action (e.g., building a castle) takes  particular amount of time</a:t>
            </a:r>
          </a:p>
          <a:p>
            <a:r>
              <a:rPr lang="en-US" sz="2400" dirty="0"/>
              <a:t>Probability players at server</a:t>
            </a:r>
          </a:p>
        </p:txBody>
      </p:sp>
    </p:spTree>
    <p:extLst>
      <p:ext uri="{BB962C8B-B14F-4D97-AF65-F5344CB8AC3E}">
        <p14:creationId xmlns:p14="http://schemas.microsoft.com/office/powerpoint/2010/main" val="2680922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</a:t>
            </a:r>
          </a:p>
          <a:p>
            <a:pPr lvl="1"/>
            <a:r>
              <a:rPr lang="en-US" dirty="0"/>
              <a:t>Discrete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4267200"/>
            <a:ext cx="74676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800" dirty="0"/>
              <a:t>So far random variable could take only </a:t>
            </a:r>
            <a:r>
              <a:rPr lang="en-US" sz="2800" dirty="0">
                <a:solidFill>
                  <a:srgbClr val="0070C0"/>
                </a:solidFill>
              </a:rPr>
              <a:t>discrete</a:t>
            </a:r>
            <a:r>
              <a:rPr lang="en-US" sz="2800" dirty="0"/>
              <a:t> set of values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008000"/>
                </a:solidFill>
              </a:rPr>
              <a:t>Q: </a:t>
            </a:r>
            <a:r>
              <a:rPr lang="en-US" sz="2800" dirty="0"/>
              <a:t>What does that mean?</a:t>
            </a:r>
          </a:p>
          <a:p>
            <a:r>
              <a:rPr lang="en-US" sz="2800" dirty="0">
                <a:solidFill>
                  <a:srgbClr val="0070C0"/>
                </a:solidFill>
              </a:rPr>
              <a:t>Q: </a:t>
            </a:r>
            <a:r>
              <a:rPr lang="en-US" sz="2800" dirty="0"/>
              <a:t>What</a:t>
            </a:r>
            <a:r>
              <a:rPr lang="en-US" sz="2800" i="1" dirty="0"/>
              <a:t> other </a:t>
            </a:r>
            <a:r>
              <a:rPr lang="en-US" sz="2800" dirty="0"/>
              <a:t>distributions might we consider?</a:t>
            </a:r>
          </a:p>
        </p:txBody>
      </p:sp>
    </p:spTree>
    <p:extLst>
      <p:ext uri="{BB962C8B-B14F-4D97-AF65-F5344CB8AC3E}">
        <p14:creationId xmlns:p14="http://schemas.microsoft.com/office/powerpoint/2010/main" val="2825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</a:t>
            </a:r>
          </a:p>
          <a:p>
            <a:pPr lvl="1"/>
            <a:r>
              <a:rPr lang="en-US" dirty="0"/>
              <a:t>Discrete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Continuous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71150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Continuous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52900" cy="5334000"/>
          </a:xfrm>
        </p:spPr>
        <p:txBody>
          <a:bodyPr>
            <a:noAutofit/>
          </a:bodyPr>
          <a:lstStyle/>
          <a:p>
            <a:r>
              <a:rPr lang="en-US" sz="2400" dirty="0"/>
              <a:t>Many random variables are </a:t>
            </a:r>
            <a:r>
              <a:rPr lang="en-US" sz="2400" dirty="0">
                <a:solidFill>
                  <a:srgbClr val="0070C0"/>
                </a:solidFill>
              </a:rPr>
              <a:t>continuous</a:t>
            </a:r>
          </a:p>
          <a:p>
            <a:pPr lvl="1"/>
            <a:r>
              <a:rPr lang="en-US" sz="2000" dirty="0"/>
              <a:t>e.g., recording </a:t>
            </a:r>
            <a:r>
              <a:rPr lang="en-US" sz="2000" i="1" dirty="0"/>
              <a:t>time</a:t>
            </a:r>
            <a:r>
              <a:rPr lang="en-US" sz="2000" dirty="0"/>
              <a:t> (time to perform service) or measuring something (</a:t>
            </a:r>
            <a:r>
              <a:rPr lang="en-US" sz="2000" i="1" dirty="0"/>
              <a:t>height</a:t>
            </a:r>
            <a:r>
              <a:rPr lang="en-US" sz="2000" dirty="0"/>
              <a:t>, </a:t>
            </a:r>
            <a:r>
              <a:rPr lang="en-US" sz="2000" i="1" dirty="0"/>
              <a:t>weight</a:t>
            </a:r>
            <a:r>
              <a:rPr lang="en-US" sz="2000" dirty="0"/>
              <a:t>, </a:t>
            </a:r>
            <a:r>
              <a:rPr lang="en-US" sz="2000" i="1" dirty="0"/>
              <a:t>strength</a:t>
            </a:r>
            <a:r>
              <a:rPr lang="en-US" sz="2000" dirty="0"/>
              <a:t>) </a:t>
            </a:r>
          </a:p>
          <a:p>
            <a:r>
              <a:rPr lang="en-US" sz="2400" dirty="0"/>
              <a:t>For continuous, doesn’t make sense to talk about </a:t>
            </a:r>
            <a:r>
              <a:rPr lang="en-US" sz="2400" dirty="0">
                <a:solidFill>
                  <a:srgbClr val="0070C0"/>
                </a:solidFill>
              </a:rPr>
              <a:t>P(X=x) 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continuum of possible values for </a:t>
            </a:r>
            <a:r>
              <a:rPr lang="en-US" sz="2400" dirty="0">
                <a:solidFill>
                  <a:srgbClr val="0070C0"/>
                </a:solidFill>
              </a:rPr>
              <a:t>X</a:t>
            </a:r>
          </a:p>
          <a:p>
            <a:pPr lvl="1"/>
            <a:r>
              <a:rPr lang="en-US" sz="2000" dirty="0"/>
              <a:t>Mathematically, if all non-zero, total probability infinite (this violates our rule)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4343400" cy="45528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So, continuous distributions have probability density, </a:t>
            </a:r>
            <a:r>
              <a:rPr lang="en-US" dirty="0">
                <a:solidFill>
                  <a:srgbClr val="008000"/>
                </a:solidFill>
              </a:rPr>
              <a:t>f(x)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How to use to calculate probabilities?</a:t>
            </a:r>
          </a:p>
          <a:p>
            <a:r>
              <a:rPr lang="en-US" dirty="0"/>
              <a:t>Don’t care about specific values 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P(Height = 60.1946728163 inches)  </a:t>
            </a:r>
          </a:p>
          <a:p>
            <a:r>
              <a:rPr lang="en-US" dirty="0"/>
              <a:t>Instead, ask about </a:t>
            </a:r>
            <a:r>
              <a:rPr lang="en-US" i="1" dirty="0"/>
              <a:t>range</a:t>
            </a:r>
            <a:r>
              <a:rPr lang="en-US" b="1" dirty="0"/>
              <a:t> </a:t>
            </a:r>
            <a:r>
              <a:rPr lang="en-US" dirty="0"/>
              <a:t>of values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59.5” </a:t>
            </a:r>
            <a:r>
              <a:rPr lang="en-US" dirty="0">
                <a:solidFill>
                  <a:srgbClr val="0070C0"/>
                </a:solidFill>
              </a:rPr>
              <a:t>&lt; X &lt; </a:t>
            </a:r>
            <a:r>
              <a:rPr lang="en-US" dirty="0">
                <a:solidFill>
                  <a:srgbClr val="C00000"/>
                </a:solidFill>
              </a:rPr>
              <a:t>60.5”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/>
              <a:t>Uses calculus (integrate area under curve) (not shown here)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7525" y="5924490"/>
            <a:ext cx="61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Q: </a:t>
            </a:r>
            <a:r>
              <a:rPr lang="en-US" sz="2000" dirty="0"/>
              <a:t>What continuous distribution is </a:t>
            </a:r>
            <a:r>
              <a:rPr lang="en-US" sz="2000" b="1" dirty="0"/>
              <a:t>especially</a:t>
            </a:r>
            <a:r>
              <a:rPr lang="en-US" sz="2000" dirty="0"/>
              <a:t> important?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6FED88-49EA-4776-AA71-4475118A294C}"/>
              </a:ext>
            </a:extLst>
          </p:cNvPr>
          <p:cNvSpPr txBox="1"/>
          <p:nvPr/>
        </p:nvSpPr>
        <p:spPr>
          <a:xfrm>
            <a:off x="3057643" y="6400800"/>
            <a:ext cx="302871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 the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 Normal Distribution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3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animBg="1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95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“Bell-shaped” or “Bell-curve”</a:t>
            </a:r>
          </a:p>
          <a:p>
            <a:pPr lvl="1"/>
            <a:r>
              <a:rPr lang="en-US" dirty="0"/>
              <a:t>Distribution from -∞ to +∞</a:t>
            </a:r>
          </a:p>
          <a:p>
            <a:r>
              <a:rPr lang="en-US" dirty="0"/>
              <a:t>Symmetric</a:t>
            </a:r>
          </a:p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mode</a:t>
            </a:r>
            <a:r>
              <a:rPr lang="en-US" dirty="0"/>
              <a:t> all same</a:t>
            </a:r>
          </a:p>
          <a:p>
            <a:pPr lvl="1"/>
            <a:r>
              <a:rPr lang="en-US" dirty="0"/>
              <a:t>Mean determines location, standard deviation determines “width”</a:t>
            </a:r>
          </a:p>
          <a:p>
            <a:r>
              <a:rPr lang="en-US" dirty="0"/>
              <a:t>Super important!</a:t>
            </a:r>
          </a:p>
          <a:p>
            <a:pPr lvl="1"/>
            <a:r>
              <a:rPr lang="en-US" dirty="0"/>
              <a:t>Lots of distributions follow a normal curve</a:t>
            </a:r>
          </a:p>
          <a:p>
            <a:pPr lvl="1"/>
            <a:r>
              <a:rPr lang="en-US" dirty="0"/>
              <a:t>Basis for inferential statistics (e.g., statistical tests)</a:t>
            </a:r>
          </a:p>
          <a:p>
            <a:pPr lvl="1"/>
            <a:r>
              <a:rPr lang="en-US" dirty="0"/>
              <a:t>“Bridge” between probability and statistics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9201" y="5429674"/>
            <a:ext cx="304711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Aka “Gaussian” distribution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97754" y="2209800"/>
            <a:ext cx="4435313" cy="2579232"/>
            <a:chOff x="4497754" y="2209800"/>
            <a:chExt cx="4435313" cy="2579232"/>
          </a:xfrm>
        </p:grpSpPr>
        <p:grpSp>
          <p:nvGrpSpPr>
            <p:cNvPr id="10" name="Group 9"/>
            <p:cNvGrpSpPr/>
            <p:nvPr/>
          </p:nvGrpSpPr>
          <p:grpSpPr>
            <a:xfrm>
              <a:off x="4497754" y="2209800"/>
              <a:ext cx="4435313" cy="2579232"/>
              <a:chOff x="4497754" y="2209800"/>
              <a:chExt cx="4435313" cy="257923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72000" y="2209800"/>
                <a:ext cx="4305300" cy="2579232"/>
                <a:chOff x="1466850" y="3657600"/>
                <a:chExt cx="4508950" cy="262263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66850" y="3657600"/>
                  <a:ext cx="4508950" cy="2468563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1968725" y="6061164"/>
                  <a:ext cx="3505200" cy="219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https://www.mathsisfun.com/data/images/normal-distribution-2.svg</a:t>
                  </a: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4497754" y="3989405"/>
                <a:ext cx="6014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-∞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262691" y="3989405"/>
                <a:ext cx="6703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+∞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467600" y="3278405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right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3278406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left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5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(2 of 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286738" cy="4343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Many</a:t>
            </a:r>
            <a:r>
              <a:rPr lang="en-US" dirty="0"/>
              <a:t> normal distributions (see right)</a:t>
            </a:r>
          </a:p>
          <a:p>
            <a:r>
              <a:rPr lang="en-US" dirty="0"/>
              <a:t>However, “the” normal distribution refers to </a:t>
            </a:r>
            <a:r>
              <a:rPr lang="en-US" dirty="0">
                <a:solidFill>
                  <a:srgbClr val="0070C0"/>
                </a:solidFill>
              </a:rPr>
              <a:t>standard normal</a:t>
            </a:r>
          </a:p>
          <a:p>
            <a:pPr lvl="1"/>
            <a:r>
              <a:rPr lang="en-US" dirty="0"/>
              <a:t>Mean (</a:t>
            </a:r>
            <a:r>
              <a:rPr lang="el-GR" dirty="0"/>
              <a:t>μ</a:t>
            </a:r>
            <a:r>
              <a:rPr lang="en-US" dirty="0"/>
              <a:t>) = 0</a:t>
            </a:r>
          </a:p>
          <a:p>
            <a:pPr lvl="1"/>
            <a:r>
              <a:rPr lang="en-US" dirty="0"/>
              <a:t>Standard deviation (</a:t>
            </a:r>
            <a:r>
              <a:rPr lang="el-GR" dirty="0"/>
              <a:t>σ</a:t>
            </a:r>
            <a:r>
              <a:rPr lang="en-US" dirty="0"/>
              <a:t>)  = 1</a:t>
            </a:r>
          </a:p>
          <a:p>
            <a:r>
              <a:rPr lang="en-US" dirty="0"/>
              <a:t>Can </a:t>
            </a:r>
            <a:r>
              <a:rPr lang="en-US" i="1" dirty="0"/>
              <a:t>convert</a:t>
            </a:r>
            <a:r>
              <a:rPr lang="en-US" dirty="0"/>
              <a:t> any normal to the standard normal</a:t>
            </a:r>
          </a:p>
          <a:p>
            <a:pPr lvl="1"/>
            <a:r>
              <a:rPr lang="en-US" dirty="0"/>
              <a:t>Given sample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(x̅)</a:t>
            </a:r>
          </a:p>
          <a:p>
            <a:pPr lvl="1"/>
            <a:r>
              <a:rPr lang="en-US" dirty="0"/>
              <a:t>Sample </a:t>
            </a:r>
            <a:r>
              <a:rPr lang="en-US" dirty="0">
                <a:solidFill>
                  <a:srgbClr val="008000"/>
                </a:solidFill>
              </a:rPr>
              <a:t>standard dev</a:t>
            </a:r>
            <a:r>
              <a:rPr lang="en-US" dirty="0"/>
              <a:t>. (s)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E9856D-843E-4B1F-A8B6-F786864928ED}"/>
              </a:ext>
            </a:extLst>
          </p:cNvPr>
          <p:cNvSpPr txBox="1"/>
          <p:nvPr/>
        </p:nvSpPr>
        <p:spPr>
          <a:xfrm>
            <a:off x="1970602" y="5943601"/>
            <a:ext cx="95513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(Next)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224A1E-CAA7-45F9-B185-0DE53CDB573D}"/>
              </a:ext>
            </a:extLst>
          </p:cNvPr>
          <p:cNvGrpSpPr/>
          <p:nvPr/>
        </p:nvGrpSpPr>
        <p:grpSpPr>
          <a:xfrm>
            <a:off x="4724400" y="1591146"/>
            <a:ext cx="4278419" cy="3764528"/>
            <a:chOff x="4714875" y="856942"/>
            <a:chExt cx="4278419" cy="37645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75" y="1506795"/>
              <a:ext cx="3752850" cy="31146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179703" y="2111876"/>
              <a:ext cx="2813591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green</a:t>
              </a:r>
              <a:r>
                <a:rPr lang="en-US" dirty="0"/>
                <a:t> - mean -3, </a:t>
              </a:r>
              <a:r>
                <a:rPr lang="en-US" dirty="0" err="1"/>
                <a:t>std</a:t>
              </a:r>
              <a:r>
                <a:rPr lang="en-US" dirty="0"/>
                <a:t> dev 0.5</a:t>
              </a:r>
            </a:p>
            <a:p>
              <a:r>
                <a:rPr lang="en-US" dirty="0">
                  <a:solidFill>
                    <a:srgbClr val="C00000"/>
                  </a:solidFill>
                </a:rPr>
                <a:t>    red</a:t>
              </a:r>
              <a:r>
                <a:rPr lang="en-US" dirty="0"/>
                <a:t> - mean 0, </a:t>
              </a:r>
              <a:r>
                <a:rPr lang="en-US" dirty="0" err="1"/>
                <a:t>std</a:t>
              </a:r>
              <a:r>
                <a:rPr lang="en-US" dirty="0"/>
                <a:t> dev 1</a:t>
              </a:r>
            </a:p>
            <a:p>
              <a:r>
                <a:rPr lang="en-US" dirty="0"/>
                <a:t> black - mean 2, </a:t>
              </a:r>
              <a:r>
                <a:rPr lang="en-US" dirty="0" err="1"/>
                <a:t>std</a:t>
              </a:r>
              <a:r>
                <a:rPr lang="en-US" dirty="0"/>
                <a:t> dev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7098CA-3C86-4EEC-A3DB-06698D4322A8}"/>
                </a:ext>
              </a:extLst>
            </p:cNvPr>
            <p:cNvSpPr txBox="1"/>
            <p:nvPr/>
          </p:nvSpPr>
          <p:spPr>
            <a:xfrm>
              <a:off x="4858749" y="856942"/>
              <a:ext cx="413067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/>
                <a:t>Many</a:t>
              </a:r>
              <a:r>
                <a:rPr lang="en-US" sz="2800" dirty="0"/>
                <a:t> normal distributions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45D2B23-4296-4B93-8F88-42E32646505C}"/>
              </a:ext>
            </a:extLst>
          </p:cNvPr>
          <p:cNvSpPr txBox="1"/>
          <p:nvPr/>
        </p:nvSpPr>
        <p:spPr>
          <a:xfrm>
            <a:off x="6204226" y="2923484"/>
            <a:ext cx="614271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  </a:t>
            </a:r>
            <a:r>
              <a:rPr lang="en-US" sz="1400" dirty="0">
                <a:solidFill>
                  <a:srgbClr val="0070C0"/>
                </a:solidFill>
              </a:rPr>
              <a:t>??? 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???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??? </a:t>
            </a:r>
          </a:p>
        </p:txBody>
      </p:sp>
    </p:spTree>
    <p:extLst>
      <p:ext uri="{BB962C8B-B14F-4D97-AF65-F5344CB8AC3E}">
        <p14:creationId xmlns:p14="http://schemas.microsoft.com/office/powerpoint/2010/main" val="236567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5800" y="3447143"/>
            <a:ext cx="5141118" cy="2971800"/>
            <a:chOff x="990600" y="2680678"/>
            <a:chExt cx="7310437" cy="40859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680678"/>
              <a:ext cx="7310437" cy="408591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09180" y="6535763"/>
              <a:ext cx="30732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http://images.slideplayer.com/10/2753952/slides/slide_2.jpg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Normal Distribution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Standardize</a:t>
            </a:r>
          </a:p>
          <a:p>
            <a:pPr lvl="1"/>
            <a:r>
              <a:rPr lang="en-US" dirty="0"/>
              <a:t>Subtract sample </a:t>
            </a:r>
            <a:r>
              <a:rPr lang="en-US" dirty="0">
                <a:solidFill>
                  <a:srgbClr val="0070C0"/>
                </a:solidFill>
              </a:rPr>
              <a:t>mean </a:t>
            </a:r>
            <a:r>
              <a:rPr lang="en-US" dirty="0"/>
              <a:t>(x̅)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Divide by sample </a:t>
            </a:r>
            <a:r>
              <a:rPr lang="en-US" dirty="0">
                <a:solidFill>
                  <a:srgbClr val="008000"/>
                </a:solidFill>
              </a:rPr>
              <a:t>standard deviation </a:t>
            </a:r>
            <a:r>
              <a:rPr lang="en-US" dirty="0"/>
              <a:t>(s)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267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 = 0</a:t>
            </a:r>
          </a:p>
          <a:p>
            <a:r>
              <a:rPr lang="en-US" dirty="0">
                <a:solidFill>
                  <a:srgbClr val="008000"/>
                </a:solidFill>
              </a:rPr>
              <a:t>Standard Deviation </a:t>
            </a:r>
            <a:r>
              <a:rPr lang="el-GR" dirty="0"/>
              <a:t>σ</a:t>
            </a:r>
            <a:r>
              <a:rPr lang="en-US" dirty="0"/>
              <a:t> = 1</a:t>
            </a:r>
          </a:p>
          <a:p>
            <a:r>
              <a:rPr lang="en-US" dirty="0"/>
              <a:t>Total area under curve = 1</a:t>
            </a:r>
          </a:p>
          <a:p>
            <a:pPr lvl="1"/>
            <a:r>
              <a:rPr lang="en-US" dirty="0"/>
              <a:t>Sounds like probability!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426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76059" y="5096584"/>
            <a:ext cx="2160954" cy="163121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Use to </a:t>
            </a:r>
            <a:r>
              <a:rPr lang="en-US" sz="2000" dirty="0">
                <a:solidFill>
                  <a:srgbClr val="0070C0"/>
                </a:solidFill>
              </a:rPr>
              <a:t>predict how likely</a:t>
            </a:r>
            <a:r>
              <a:rPr lang="en-US" sz="2000" dirty="0"/>
              <a:t> an </a:t>
            </a:r>
            <a:r>
              <a:rPr lang="en-US" sz="2000" dirty="0">
                <a:solidFill>
                  <a:srgbClr val="0070C0"/>
                </a:solidFill>
              </a:rPr>
              <a:t>observed sample</a:t>
            </a:r>
            <a:r>
              <a:rPr lang="en-US" sz="2000" dirty="0"/>
              <a:t> is given </a:t>
            </a:r>
            <a:r>
              <a:rPr lang="en-US" sz="2000" dirty="0">
                <a:solidFill>
                  <a:srgbClr val="0070C0"/>
                </a:solidFill>
              </a:rPr>
              <a:t>population mean</a:t>
            </a:r>
          </a:p>
          <a:p>
            <a:pPr algn="ctr"/>
            <a:r>
              <a:rPr lang="en-US" sz="2000" dirty="0"/>
              <a:t>(next)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FD4BC-4BF1-4B48-B505-2690351D6A9F}"/>
              </a:ext>
            </a:extLst>
          </p:cNvPr>
          <p:cNvSpPr txBox="1"/>
          <p:nvPr/>
        </p:nvSpPr>
        <p:spPr>
          <a:xfrm rot="21082048">
            <a:off x="268100" y="3163643"/>
            <a:ext cx="15896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Remember the</a:t>
            </a:r>
          </a:p>
          <a:p>
            <a:pPr algn="ctr"/>
            <a:r>
              <a:rPr lang="en-US" dirty="0"/>
              <a:t> Z-score?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55C84F-BC1D-49B9-8FE0-422DE5C18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19" y="3718396"/>
            <a:ext cx="2209800" cy="108323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8495649-C613-46E4-834F-544D396DE463}"/>
              </a:ext>
            </a:extLst>
          </p:cNvPr>
          <p:cNvSpPr/>
          <p:nvPr/>
        </p:nvSpPr>
        <p:spPr>
          <a:xfrm>
            <a:off x="6140895" y="3295483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5C16EF-7E89-41E8-B980-12485675D9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34" y="321774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i="1" dirty="0"/>
              <a:t>League of Legends</a:t>
            </a:r>
            <a:r>
              <a:rPr lang="en-US" dirty="0"/>
              <a:t> Champion released once every </a:t>
            </a:r>
            <a:r>
              <a:rPr lang="en-US" dirty="0">
                <a:solidFill>
                  <a:srgbClr val="0070C0"/>
                </a:solidFill>
              </a:rPr>
              <a:t>24 days</a:t>
            </a:r>
            <a:r>
              <a:rPr lang="en-US" dirty="0"/>
              <a:t> on average, standard deviation of </a:t>
            </a:r>
            <a:r>
              <a:rPr lang="en-US" dirty="0">
                <a:solidFill>
                  <a:srgbClr val="008000"/>
                </a:solidFill>
              </a:rPr>
              <a:t>3 days</a:t>
            </a:r>
          </a:p>
          <a:p>
            <a:r>
              <a:rPr lang="en-US" dirty="0"/>
              <a:t>What is the probability Champion released </a:t>
            </a:r>
            <a:r>
              <a:rPr lang="en-US" dirty="0">
                <a:solidFill>
                  <a:srgbClr val="C0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70C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      Z = (</a:t>
            </a:r>
            <a:r>
              <a:rPr lang="en-US" sz="2600" dirty="0"/>
              <a:t>x </a:t>
            </a:r>
            <a:r>
              <a:rPr lang="en-US" sz="2400" dirty="0"/>
              <a:t>- </a:t>
            </a:r>
            <a:r>
              <a:rPr lang="en-US" dirty="0"/>
              <a:t>x̅</a:t>
            </a:r>
            <a:r>
              <a:rPr lang="en-US" sz="2400" dirty="0"/>
              <a:t>) / s</a:t>
            </a:r>
          </a:p>
          <a:p>
            <a:pPr marL="0" indent="0">
              <a:buNone/>
            </a:pPr>
            <a:r>
              <a:rPr lang="en-US" sz="2400" dirty="0"/>
              <a:t>         = (</a:t>
            </a:r>
            <a:r>
              <a:rPr lang="en-US" sz="2400" dirty="0">
                <a:solidFill>
                  <a:srgbClr val="C00000"/>
                </a:solidFill>
              </a:rPr>
              <a:t>30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70C0"/>
                </a:solidFill>
              </a:rPr>
              <a:t>24</a:t>
            </a:r>
            <a:r>
              <a:rPr lang="en-US" sz="2400" dirty="0"/>
              <a:t>) / 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4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419600" y="5762663"/>
            <a:ext cx="4038600" cy="409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Q: </a:t>
            </a:r>
            <a:r>
              <a:rPr lang="en-US" sz="2000" dirty="0"/>
              <a:t>how?  </a:t>
            </a:r>
            <a:r>
              <a:rPr lang="en-US" sz="2000" dirty="0">
                <a:solidFill>
                  <a:srgbClr val="008000"/>
                </a:solidFill>
              </a:rPr>
              <a:t>Hint: </a:t>
            </a:r>
            <a:r>
              <a:rPr lang="en-US" sz="2000" dirty="0"/>
              <a:t>what rule might help?</a:t>
            </a:r>
          </a:p>
        </p:txBody>
      </p:sp>
    </p:spTree>
    <p:extLst>
      <p:ext uri="{BB962C8B-B14F-4D97-AF65-F5344CB8AC3E}">
        <p14:creationId xmlns:p14="http://schemas.microsoft.com/office/powerpoint/2010/main" val="10149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3F547AB-D4A7-42E1-AAD7-F26B0A013F7D}"/>
              </a:ext>
            </a:extLst>
          </p:cNvPr>
          <p:cNvSpPr txBox="1">
            <a:spLocks/>
          </p:cNvSpPr>
          <p:nvPr/>
        </p:nvSpPr>
        <p:spPr>
          <a:xfrm>
            <a:off x="4419600" y="5762663"/>
            <a:ext cx="4495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Empirical Rule</a:t>
            </a:r>
            <a:r>
              <a:rPr lang="en-US" sz="2000" dirty="0"/>
              <a:t>. Or use table (Z-table)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5% / 2 = 2.5% likely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i="1" dirty="0"/>
              <a:t>League of Legends </a:t>
            </a:r>
            <a:r>
              <a:rPr lang="en-US" dirty="0"/>
              <a:t>Champion released once every </a:t>
            </a:r>
            <a:r>
              <a:rPr lang="en-US" dirty="0">
                <a:solidFill>
                  <a:srgbClr val="0070C0"/>
                </a:solidFill>
              </a:rPr>
              <a:t>24 days</a:t>
            </a:r>
            <a:r>
              <a:rPr lang="en-US" dirty="0"/>
              <a:t> on average, standard deviation of </a:t>
            </a:r>
            <a:r>
              <a:rPr lang="en-US" dirty="0">
                <a:solidFill>
                  <a:srgbClr val="008000"/>
                </a:solidFill>
              </a:rPr>
              <a:t>3 days</a:t>
            </a:r>
          </a:p>
          <a:p>
            <a:r>
              <a:rPr lang="en-US" dirty="0"/>
              <a:t>What is the probability Champion released </a:t>
            </a:r>
            <a:r>
              <a:rPr lang="en-US" dirty="0">
                <a:solidFill>
                  <a:srgbClr val="C0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70C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      Z = (</a:t>
            </a:r>
            <a:r>
              <a:rPr lang="en-US" sz="2600" dirty="0"/>
              <a:t>x</a:t>
            </a:r>
            <a:r>
              <a:rPr lang="en-US" sz="2400" dirty="0"/>
              <a:t> - </a:t>
            </a:r>
            <a:r>
              <a:rPr lang="en-US" dirty="0"/>
              <a:t>x̅</a:t>
            </a:r>
            <a:r>
              <a:rPr lang="en-US" sz="2400" dirty="0"/>
              <a:t>) / s</a:t>
            </a:r>
          </a:p>
          <a:p>
            <a:pPr marL="0" indent="0">
              <a:buNone/>
            </a:pPr>
            <a:r>
              <a:rPr lang="en-US" sz="2400" dirty="0"/>
              <a:t>         = (</a:t>
            </a:r>
            <a:r>
              <a:rPr lang="en-US" sz="2400" dirty="0">
                <a:solidFill>
                  <a:srgbClr val="C00000"/>
                </a:solidFill>
              </a:rPr>
              <a:t>30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70C0"/>
                </a:solidFill>
              </a:rPr>
              <a:t>24</a:t>
            </a:r>
            <a:r>
              <a:rPr lang="en-US" sz="2400" dirty="0"/>
              <a:t>) / 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4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0EE52-5107-4616-B227-524ABA3C666D}"/>
              </a:ext>
            </a:extLst>
          </p:cNvPr>
          <p:cNvSpPr/>
          <p:nvPr/>
        </p:nvSpPr>
        <p:spPr>
          <a:xfrm>
            <a:off x="0" y="5428245"/>
            <a:ext cx="4870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x,mean,stddev,cumulative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(2,0,1,false)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B2D073-E845-42D9-8770-A6F2D3043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4" y="6106110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79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Why?  </a:t>
            </a:r>
          </a:p>
          <a:p>
            <a:pPr lvl="1"/>
            <a:r>
              <a:rPr lang="en-US" dirty="0"/>
              <a:t>Can use </a:t>
            </a:r>
            <a:r>
              <a:rPr lang="en-US" dirty="0">
                <a:solidFill>
                  <a:srgbClr val="0070C0"/>
                </a:solidFill>
              </a:rPr>
              <a:t>Empirical Rule</a:t>
            </a:r>
          </a:p>
          <a:p>
            <a:pPr lvl="1"/>
            <a:r>
              <a:rPr lang="en-US" dirty="0"/>
              <a:t>Use some inferential statistics (parametric tests)</a:t>
            </a:r>
          </a:p>
          <a:p>
            <a:r>
              <a:rPr lang="en-US" dirty="0"/>
              <a:t>How?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Measure skewness (</a:t>
            </a:r>
            <a:r>
              <a:rPr lang="en-US" i="1" dirty="0">
                <a:solidFill>
                  <a:srgbClr val="008000"/>
                </a:solidFill>
              </a:rPr>
              <a:t>next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Looks normal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Histogram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Normal probability plot </a:t>
            </a:r>
            <a:r>
              <a:rPr lang="en-US" dirty="0"/>
              <a:t>(QQ plot) – graphical technique to see if data set is approximately normally distributed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Statistical test</a:t>
            </a:r>
          </a:p>
          <a:p>
            <a:pPr lvl="2"/>
            <a:r>
              <a:rPr lang="en-US" dirty="0"/>
              <a:t>Kolmogorov-Smirnov test (K-S) or Shapiro-Wilk (S-W) that compare to normal (won’t do, but ideas in next slide deck)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A348-8375-425E-B274-6C0E3937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Skewness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9345-750E-4632-AAE8-5BF18EAB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1828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Measure of symmetry of distribution</a:t>
            </a:r>
          </a:p>
          <a:p>
            <a:pPr lvl="1"/>
            <a:r>
              <a:rPr lang="en-US" dirty="0"/>
              <a:t>Normal is perfectly symmetric, skewness 0</a:t>
            </a:r>
          </a:p>
          <a:p>
            <a:r>
              <a:rPr lang="en-US" dirty="0"/>
              <a:t>Easy equations: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358247-C1B3-4CED-A30C-F443C10BD8EC}"/>
              </a:ext>
            </a:extLst>
          </p:cNvPr>
          <p:cNvGrpSpPr/>
          <p:nvPr/>
        </p:nvGrpSpPr>
        <p:grpSpPr>
          <a:xfrm>
            <a:off x="304784" y="3874895"/>
            <a:ext cx="4386486" cy="2830736"/>
            <a:chOff x="304784" y="3874895"/>
            <a:chExt cx="4386486" cy="28307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8E64C73-642B-4BA1-AFAB-FC6DF42C1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84" y="4267200"/>
              <a:ext cx="2171716" cy="50614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CD3013-B20A-4645-8C72-DC735B844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9674" y="3874895"/>
              <a:ext cx="1799949" cy="129075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799126-AC6B-4E05-83FA-20E4573313FE}"/>
                </a:ext>
              </a:extLst>
            </p:cNvPr>
            <p:cNvSpPr/>
            <p:nvPr/>
          </p:nvSpPr>
          <p:spPr>
            <a:xfrm>
              <a:off x="502560" y="5428245"/>
              <a:ext cx="201850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Consolas" panose="020B0609020204030204" pitchFamily="49" charset="0"/>
                </a:rPr>
                <a:t>=skew(A1:A10)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53446D9-789F-498F-B792-6FE4BE6C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5338320"/>
              <a:ext cx="559249" cy="54918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9DF0264-99FE-44D6-9490-86E1B5BCB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729" y="6096000"/>
              <a:ext cx="2178162" cy="60963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835F78-548D-4971-9EB1-C6F511F73C6F}"/>
                </a:ext>
              </a:extLst>
            </p:cNvPr>
            <p:cNvSpPr/>
            <p:nvPr/>
          </p:nvSpPr>
          <p:spPr>
            <a:xfrm>
              <a:off x="2730603" y="6182411"/>
              <a:ext cx="19606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22222"/>
                  </a:solidFill>
                  <a:latin typeface="Arial" panose="020B0604020202020204" pitchFamily="34" charset="0"/>
                </a:rPr>
                <a:t>“Fisher–Pearson standardized moment”</a:t>
              </a:r>
              <a:endParaRPr lang="en-US" sz="1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83B373-DD5C-4DFE-9BEB-7AD0B6DA9B98}"/>
              </a:ext>
            </a:extLst>
          </p:cNvPr>
          <p:cNvGrpSpPr/>
          <p:nvPr/>
        </p:nvGrpSpPr>
        <p:grpSpPr>
          <a:xfrm>
            <a:off x="4800600" y="1231921"/>
            <a:ext cx="4227617" cy="5396766"/>
            <a:chOff x="4800600" y="1231921"/>
            <a:chExt cx="4227617" cy="5396766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60D1E233-48DC-4E3B-BE09-7B1FA899A15D}"/>
                </a:ext>
              </a:extLst>
            </p:cNvPr>
            <p:cNvSpPr txBox="1">
              <a:spLocks/>
            </p:cNvSpPr>
            <p:nvPr/>
          </p:nvSpPr>
          <p:spPr>
            <a:xfrm>
              <a:off x="4800600" y="3787699"/>
              <a:ext cx="4145944" cy="27956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“How much” is non-normal?</a:t>
              </a:r>
            </a:p>
            <a:p>
              <a:pPr lvl="1"/>
              <a:r>
                <a:rPr lang="en-US" dirty="0"/>
                <a:t>Somewhat arbitrary</a:t>
              </a:r>
            </a:p>
            <a:p>
              <a:pPr lvl="1"/>
              <a:r>
                <a:rPr lang="en-US" dirty="0"/>
                <a:t>Less than </a:t>
              </a:r>
              <a:r>
                <a:rPr lang="en-US" dirty="0">
                  <a:solidFill>
                    <a:srgbClr val="C00000"/>
                  </a:solidFill>
                </a:rPr>
                <a:t>-1 </a:t>
              </a:r>
              <a:r>
                <a:rPr lang="en-US" dirty="0"/>
                <a:t>or greater than </a:t>
              </a:r>
              <a:r>
                <a:rPr lang="en-US" dirty="0">
                  <a:solidFill>
                    <a:srgbClr val="C00000"/>
                  </a:solidFill>
                </a:rPr>
                <a:t>+1</a:t>
              </a:r>
            </a:p>
            <a:p>
              <a:pPr lvl="2"/>
              <a:r>
                <a:rPr lang="en-US" dirty="0">
                  <a:solidFill>
                    <a:srgbClr val="C00000"/>
                  </a:solidFill>
                </a:rPr>
                <a:t>Highly skewed</a:t>
              </a:r>
            </a:p>
            <a:p>
              <a:pPr lvl="1"/>
              <a:r>
                <a:rPr lang="en-US" dirty="0"/>
                <a:t>Between [</a:t>
              </a:r>
              <a:r>
                <a:rPr lang="en-US" dirty="0">
                  <a:solidFill>
                    <a:srgbClr val="A9A907"/>
                  </a:solidFill>
                </a:rPr>
                <a:t>-1</a:t>
              </a:r>
              <a:r>
                <a:rPr lang="en-US" dirty="0"/>
                <a:t>,</a:t>
              </a:r>
              <a:r>
                <a:rPr lang="en-US" dirty="0">
                  <a:solidFill>
                    <a:srgbClr val="A9A907"/>
                  </a:solidFill>
                </a:rPr>
                <a:t> -0.5</a:t>
              </a:r>
              <a:r>
                <a:rPr lang="en-US" dirty="0"/>
                <a:t>]</a:t>
              </a:r>
              <a:r>
                <a:rPr lang="en-US" dirty="0">
                  <a:solidFill>
                    <a:srgbClr val="A9A907"/>
                  </a:solidFill>
                </a:rPr>
                <a:t> </a:t>
              </a:r>
              <a:r>
                <a:rPr lang="en-US" dirty="0"/>
                <a:t>or [</a:t>
              </a:r>
              <a:r>
                <a:rPr lang="en-US" dirty="0">
                  <a:solidFill>
                    <a:srgbClr val="A9A907"/>
                  </a:solidFill>
                </a:rPr>
                <a:t>0.5</a:t>
              </a:r>
              <a:r>
                <a:rPr lang="en-US" dirty="0"/>
                <a:t>, </a:t>
              </a:r>
              <a:r>
                <a:rPr lang="en-US" dirty="0">
                  <a:solidFill>
                    <a:srgbClr val="A9A907"/>
                  </a:solidFill>
                </a:rPr>
                <a:t>+1</a:t>
              </a:r>
              <a:r>
                <a:rPr lang="en-US" dirty="0"/>
                <a:t>]</a:t>
              </a:r>
            </a:p>
            <a:p>
              <a:pPr lvl="2"/>
              <a:r>
                <a:rPr lang="en-US" dirty="0">
                  <a:solidFill>
                    <a:srgbClr val="A9A907"/>
                  </a:solidFill>
                </a:rPr>
                <a:t>Moderately skewed</a:t>
              </a:r>
            </a:p>
            <a:p>
              <a:pPr lvl="1"/>
              <a:r>
                <a:rPr lang="en-US" dirty="0"/>
                <a:t>Between </a:t>
              </a:r>
              <a:r>
                <a:rPr lang="en-US" dirty="0">
                  <a:solidFill>
                    <a:srgbClr val="008000"/>
                  </a:solidFill>
                </a:rPr>
                <a:t>-0.5 </a:t>
              </a:r>
              <a:r>
                <a:rPr lang="en-US" dirty="0"/>
                <a:t>and </a:t>
              </a:r>
              <a:r>
                <a:rPr lang="en-US" dirty="0">
                  <a:solidFill>
                    <a:srgbClr val="008000"/>
                  </a:solidFill>
                </a:rPr>
                <a:t>0.5</a:t>
              </a:r>
            </a:p>
            <a:p>
              <a:pPr lvl="2"/>
              <a:r>
                <a:rPr lang="en-US" dirty="0">
                  <a:solidFill>
                    <a:srgbClr val="008000"/>
                  </a:solidFill>
                </a:rPr>
                <a:t>Symmetric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B73EBA-BF4C-457B-9F48-9905CECA511A}"/>
                </a:ext>
              </a:extLst>
            </p:cNvPr>
            <p:cNvGrpSpPr/>
            <p:nvPr/>
          </p:nvGrpSpPr>
          <p:grpSpPr>
            <a:xfrm>
              <a:off x="4854271" y="1231921"/>
              <a:ext cx="4038601" cy="2085058"/>
              <a:chOff x="4854271" y="1231921"/>
              <a:chExt cx="4038601" cy="2085058"/>
            </a:xfrm>
          </p:grpSpPr>
          <p:pic>
            <p:nvPicPr>
              <p:cNvPr id="1030" name="Picture 6" descr="Left-modal and right-modal curves relative to their modes and their means.">
                <a:extLst>
                  <a:ext uri="{FF2B5EF4-FFF2-40B4-BE49-F238E27FC236}">
                    <a16:creationId xmlns:a16="http://schemas.microsoft.com/office/drawing/2014/main" id="{55691830-5118-4363-93B2-23744D6CF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4271" y="1248599"/>
                <a:ext cx="4038601" cy="2068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7BC534-D91E-4310-AAA8-0A1B6B56658E}"/>
                  </a:ext>
                </a:extLst>
              </p:cNvPr>
              <p:cNvSpPr/>
              <p:nvPr/>
            </p:nvSpPr>
            <p:spPr>
              <a:xfrm>
                <a:off x="5579264" y="1231921"/>
                <a:ext cx="2588613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https://assetinsights.net/Concepts/Curves_Modal_Left_and_Right.JPG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FFDF2A-7A7A-467B-A7EE-7575F26C5ED5}"/>
                </a:ext>
              </a:extLst>
            </p:cNvPr>
            <p:cNvSpPr txBox="1"/>
            <p:nvPr/>
          </p:nvSpPr>
          <p:spPr>
            <a:xfrm>
              <a:off x="4837217" y="6259355"/>
              <a:ext cx="419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[Note, related “Kurtosis” is how clumped]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1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8613158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AA3C-2CC2-4053-9A98-97664755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53340"/>
            <a:ext cx="8229600" cy="1143000"/>
          </a:xfrm>
        </p:spPr>
        <p:txBody>
          <a:bodyPr/>
          <a:lstStyle/>
          <a:p>
            <a:r>
              <a:rPr lang="en-US" dirty="0"/>
              <a:t>Skewness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7E0CC7-BDA3-4070-A352-BF4D88B5F1D9}"/>
              </a:ext>
            </a:extLst>
          </p:cNvPr>
          <p:cNvGrpSpPr/>
          <p:nvPr/>
        </p:nvGrpSpPr>
        <p:grpSpPr>
          <a:xfrm>
            <a:off x="489585" y="1219200"/>
            <a:ext cx="3897630" cy="2598420"/>
            <a:chOff x="489585" y="1219200"/>
            <a:chExt cx="3897630" cy="2598420"/>
          </a:xfrm>
        </p:grpSpPr>
        <p:pic>
          <p:nvPicPr>
            <p:cNvPr id="2056" name="Picture 8" descr="Positively Skewed Distribution">
              <a:extLst>
                <a:ext uri="{FF2B5EF4-FFF2-40B4-BE49-F238E27FC236}">
                  <a16:creationId xmlns:a16="http://schemas.microsoft.com/office/drawing/2014/main" id="{5F46C386-26DC-409F-AD46-8E7E53723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85" y="1219200"/>
              <a:ext cx="3897630" cy="25984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1AA82F-7FFC-443A-99FB-A29E76DFDDBE}"/>
                </a:ext>
              </a:extLst>
            </p:cNvPr>
            <p:cNvSpPr txBox="1"/>
            <p:nvPr/>
          </p:nvSpPr>
          <p:spPr>
            <a:xfrm>
              <a:off x="2743200" y="1676400"/>
              <a:ext cx="143661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Skewness 2.0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60DFDD-B8EA-4C64-A33E-1C26A9369D25}"/>
              </a:ext>
            </a:extLst>
          </p:cNvPr>
          <p:cNvGrpSpPr/>
          <p:nvPr/>
        </p:nvGrpSpPr>
        <p:grpSpPr>
          <a:xfrm>
            <a:off x="4789170" y="1219200"/>
            <a:ext cx="3897630" cy="2598420"/>
            <a:chOff x="4789170" y="1219200"/>
            <a:chExt cx="3897630" cy="2598420"/>
          </a:xfrm>
        </p:grpSpPr>
        <p:pic>
          <p:nvPicPr>
            <p:cNvPr id="2058" name="Picture 10" descr="Negatively Skewed Distribution">
              <a:extLst>
                <a:ext uri="{FF2B5EF4-FFF2-40B4-BE49-F238E27FC236}">
                  <a16:creationId xmlns:a16="http://schemas.microsoft.com/office/drawing/2014/main" id="{6BB456C4-1D8A-404E-BBA8-A4B854A11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170" y="1219200"/>
              <a:ext cx="3897630" cy="25984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437A48-2102-4123-BAD5-2EE06551AB2D}"/>
                </a:ext>
              </a:extLst>
            </p:cNvPr>
            <p:cNvSpPr txBox="1"/>
            <p:nvPr/>
          </p:nvSpPr>
          <p:spPr>
            <a:xfrm>
              <a:off x="5553905" y="1676400"/>
              <a:ext cx="1454244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Skewness-1.0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D92F76-691A-4F61-8719-D5427995286C}"/>
              </a:ext>
            </a:extLst>
          </p:cNvPr>
          <p:cNvGrpSpPr/>
          <p:nvPr/>
        </p:nvGrpSpPr>
        <p:grpSpPr>
          <a:xfrm>
            <a:off x="2815590" y="4118292"/>
            <a:ext cx="3897630" cy="2598420"/>
            <a:chOff x="2815590" y="4118292"/>
            <a:chExt cx="3897630" cy="2598420"/>
          </a:xfrm>
        </p:grpSpPr>
        <p:pic>
          <p:nvPicPr>
            <p:cNvPr id="2060" name="Picture 12" descr="Symmetrical Distribution">
              <a:extLst>
                <a:ext uri="{FF2B5EF4-FFF2-40B4-BE49-F238E27FC236}">
                  <a16:creationId xmlns:a16="http://schemas.microsoft.com/office/drawing/2014/main" id="{F9A45501-5D11-4C98-B419-3E78C3D34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590" y="4118292"/>
              <a:ext cx="3897630" cy="25984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FF2F-CFC9-4EE9-8D19-F0F43AA9F690}"/>
                </a:ext>
              </a:extLst>
            </p:cNvPr>
            <p:cNvSpPr txBox="1"/>
            <p:nvPr/>
          </p:nvSpPr>
          <p:spPr>
            <a:xfrm>
              <a:off x="5181600" y="4511278"/>
              <a:ext cx="143661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Skewness 0.1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660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histogram shape to look for “</a:t>
            </a:r>
            <a:r>
              <a:rPr lang="en-US" dirty="0">
                <a:solidFill>
                  <a:srgbClr val="0070C0"/>
                </a:solidFill>
              </a:rPr>
              <a:t>bell curve</a:t>
            </a:r>
            <a:r>
              <a:rPr lang="en-US" dirty="0"/>
              <a:t>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4323" y="2743200"/>
            <a:ext cx="4648200" cy="3073604"/>
            <a:chOff x="990600" y="2305040"/>
            <a:chExt cx="4648200" cy="30736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305040"/>
              <a:ext cx="4648200" cy="268209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76400" y="5009312"/>
              <a:ext cx="266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http://2.bp.blogspot.com/_g8gh7I4zSt4/TR85eGJlMfI/AAAAAAAAAQs/PaOHJsjonPM/s1600/histo.JPG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80708" y="2752890"/>
            <a:ext cx="3556138" cy="3042422"/>
            <a:chOff x="5410200" y="2136286"/>
            <a:chExt cx="3556138" cy="30424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136286"/>
              <a:ext cx="3556138" cy="29127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50351" y="4947876"/>
              <a:ext cx="187583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http://seankross.com/img/biqq.png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6126607"/>
            <a:ext cx="6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6017" y="6171754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38944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322" y="6019800"/>
            <a:ext cx="663335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What distributions are these from?  Any </a:t>
            </a:r>
            <a:r>
              <a:rPr lang="en-US" sz="2400" dirty="0">
                <a:solidFill>
                  <a:srgbClr val="0070C0"/>
                </a:solidFill>
              </a:rPr>
              <a:t>normal</a:t>
            </a:r>
            <a:r>
              <a:rPr lang="en-US" sz="24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11251" y="951384"/>
            <a:ext cx="6096851" cy="4688054"/>
            <a:chOff x="1523573" y="951384"/>
            <a:chExt cx="6096851" cy="4688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3121" y="951384"/>
              <a:ext cx="39624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467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0304" y="5598656"/>
            <a:ext cx="65233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They are </a:t>
            </a:r>
            <a:r>
              <a:rPr lang="en-US" sz="2400" i="1" dirty="0"/>
              <a:t>all</a:t>
            </a:r>
            <a:r>
              <a:rPr lang="en-US" sz="2400" dirty="0"/>
              <a:t> from </a:t>
            </a:r>
            <a:r>
              <a:rPr lang="en-US" sz="2400" dirty="0">
                <a:solidFill>
                  <a:srgbClr val="0070C0"/>
                </a:solidFill>
              </a:rPr>
              <a:t>normal distribution</a:t>
            </a:r>
            <a:r>
              <a:rPr lang="en-US" sz="2400" dirty="0"/>
              <a:t>!  Suffer from: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Binning</a:t>
            </a:r>
            <a:r>
              <a:rPr lang="en-US" sz="2000" dirty="0"/>
              <a:t> (not continuous)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Few samples </a:t>
            </a:r>
            <a:r>
              <a:rPr lang="en-US" sz="2000" dirty="0"/>
              <a:t>(15)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11251" y="951384"/>
            <a:ext cx="6096851" cy="4688054"/>
            <a:chOff x="1523573" y="951384"/>
            <a:chExt cx="6096851" cy="4688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3120" y="951384"/>
              <a:ext cx="39624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444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Normality Testing with a Quantile-Quantile Plot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8000" y="1600200"/>
            <a:ext cx="5791200" cy="4830762"/>
            <a:chOff x="3962400" y="2057400"/>
            <a:chExt cx="4495800" cy="38818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2057400"/>
              <a:ext cx="4495800" cy="38818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562600" y="2059354"/>
              <a:ext cx="1295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https://goo.gl/rLLSIQ</a:t>
              </a: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425453"/>
            <a:ext cx="2895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Percentiles (quantiles) of one versus another</a:t>
            </a:r>
          </a:p>
          <a:p>
            <a:r>
              <a:rPr lang="en-US" dirty="0"/>
              <a:t>If line </a:t>
            </a:r>
            <a:r>
              <a:rPr lang="en-US" dirty="0">
                <a:sym typeface="Wingdings" panose="05000000000000000000" pitchFamily="2" charset="2"/>
              </a:rPr>
              <a:t> same distribution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 (</a:t>
            </a:r>
            <a:r>
              <a:rPr lang="en-US" dirty="0">
                <a:solidFill>
                  <a:srgbClr val="0070C0"/>
                </a:solidFill>
              </a:rPr>
              <a:t>normal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(y-axis) versus Z (x-axis)</a:t>
            </a:r>
          </a:p>
          <a:p>
            <a:r>
              <a:rPr lang="en-US" dirty="0">
                <a:solidFill>
                  <a:srgbClr val="0070C0"/>
                </a:solidFill>
              </a:rPr>
              <a:t>Normal?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468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Quantile-Quantile Plot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following values come from a normal distribution?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2800" dirty="0"/>
              <a:t>7.19, 6.31, 5.89, 4.5, 3.77, 4.25, 5.19, 5.79, 6.79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versus Z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E1FE2-40EB-434E-AE41-32C76D99C12C}"/>
              </a:ext>
            </a:extLst>
          </p:cNvPr>
          <p:cNvSpPr txBox="1"/>
          <p:nvPr/>
        </p:nvSpPr>
        <p:spPr>
          <a:xfrm>
            <a:off x="6019800" y="4648200"/>
            <a:ext cx="1523999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Show each step, next</a:t>
            </a:r>
          </a:p>
        </p:txBody>
      </p:sp>
    </p:spTree>
    <p:extLst>
      <p:ext uri="{BB962C8B-B14F-4D97-AF65-F5344CB8AC3E}">
        <p14:creationId xmlns:p14="http://schemas.microsoft.com/office/powerpoint/2010/main" val="11318755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Order 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05000" y="1535113"/>
            <a:ext cx="2592388" cy="639762"/>
          </a:xfrm>
        </p:spPr>
        <p:txBody>
          <a:bodyPr/>
          <a:lstStyle/>
          <a:p>
            <a:r>
              <a:rPr lang="en-US" dirty="0"/>
              <a:t>Unordered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174875"/>
            <a:ext cx="1447800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Ordered (low to high)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257255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0" y="3810000"/>
            <a:ext cx="1143000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4562" y="6002308"/>
            <a:ext cx="194970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N = 9 </a:t>
            </a:r>
            <a:r>
              <a:rPr lang="en-US" sz="2000" dirty="0"/>
              <a:t>data points</a:t>
            </a:r>
          </a:p>
        </p:txBody>
      </p:sp>
    </p:spTree>
    <p:extLst>
      <p:ext uri="{BB962C8B-B14F-4D97-AF65-F5344CB8AC3E}">
        <p14:creationId xmlns:p14="http://schemas.microsoft.com/office/powerpoint/2010/main" val="3041680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0" y="2144034"/>
            <a:ext cx="5213307" cy="3570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Compute Z scores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553" y="2574261"/>
            <a:ext cx="1306704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Divide into</a:t>
            </a:r>
          </a:p>
          <a:p>
            <a:pPr algn="ctr"/>
            <a:r>
              <a:rPr lang="en-US" sz="2000" dirty="0"/>
              <a:t>N+1 =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0911" y="2537847"/>
            <a:ext cx="1371600" cy="286232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/>
              <a:t>10% = ?</a:t>
            </a:r>
          </a:p>
          <a:p>
            <a:r>
              <a:rPr lang="en-US" sz="2000" dirty="0"/>
              <a:t>20% = ?</a:t>
            </a:r>
          </a:p>
          <a:p>
            <a:r>
              <a:rPr lang="en-US" sz="2000" dirty="0"/>
              <a:t>30% = ?</a:t>
            </a:r>
          </a:p>
          <a:p>
            <a:r>
              <a:rPr lang="en-US" sz="2000" dirty="0"/>
              <a:t>40% = ?</a:t>
            </a:r>
          </a:p>
          <a:p>
            <a:r>
              <a:rPr lang="en-US" sz="2000" dirty="0"/>
              <a:t>50% = 0</a:t>
            </a:r>
          </a:p>
          <a:p>
            <a:r>
              <a:rPr lang="en-US" sz="2000" dirty="0"/>
              <a:t>60% = ?</a:t>
            </a:r>
          </a:p>
          <a:p>
            <a:r>
              <a:rPr lang="en-US" sz="2000" dirty="0"/>
              <a:t>70% = ?</a:t>
            </a:r>
          </a:p>
          <a:p>
            <a:r>
              <a:rPr lang="en-US" sz="2000" dirty="0"/>
              <a:t>80% = ?</a:t>
            </a:r>
          </a:p>
          <a:p>
            <a:r>
              <a:rPr lang="en-US" sz="2000" dirty="0"/>
              <a:t>90%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5636567"/>
            <a:ext cx="233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Lookup in Z-table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86473" y="5867400"/>
            <a:ext cx="3657600" cy="715962"/>
          </a:xfrm>
          <a:ln w="19050">
            <a:solidFill>
              <a:schemeClr val="tx1"/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Want Z-score for that segment</a:t>
            </a:r>
          </a:p>
        </p:txBody>
      </p:sp>
    </p:spTree>
    <p:extLst>
      <p:ext uri="{BB962C8B-B14F-4D97-AF65-F5344CB8AC3E}">
        <p14:creationId xmlns:p14="http://schemas.microsoft.com/office/powerpoint/2010/main" val="5133637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966" y="56205"/>
            <a:ext cx="8229600" cy="858195"/>
          </a:xfrm>
        </p:spPr>
        <p:txBody>
          <a:bodyPr/>
          <a:lstStyle/>
          <a:p>
            <a:r>
              <a:rPr lang="en-US" dirty="0"/>
              <a:t>Z-Table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2800" y="2586563"/>
            <a:ext cx="1371600" cy="2585323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/>
              <a:t>10% = -1.28</a:t>
            </a:r>
          </a:p>
          <a:p>
            <a:r>
              <a:rPr lang="en-US" dirty="0"/>
              <a:t>20% = -0.84</a:t>
            </a:r>
          </a:p>
          <a:p>
            <a:r>
              <a:rPr lang="en-US" dirty="0"/>
              <a:t>30% = -0.52</a:t>
            </a:r>
          </a:p>
          <a:p>
            <a:r>
              <a:rPr lang="en-US" dirty="0"/>
              <a:t>40% = -0.25</a:t>
            </a:r>
          </a:p>
          <a:p>
            <a:r>
              <a:rPr lang="en-US" dirty="0"/>
              <a:t>50% = 0</a:t>
            </a:r>
          </a:p>
          <a:p>
            <a:r>
              <a:rPr lang="en-US" dirty="0"/>
              <a:t>60% = 0.25</a:t>
            </a:r>
          </a:p>
          <a:p>
            <a:r>
              <a:rPr lang="en-US" dirty="0"/>
              <a:t>70% = 0.52</a:t>
            </a:r>
          </a:p>
          <a:p>
            <a:r>
              <a:rPr lang="en-US" b="1" dirty="0"/>
              <a:t>80%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0.84</a:t>
            </a:r>
          </a:p>
          <a:p>
            <a:r>
              <a:rPr lang="en-US" dirty="0"/>
              <a:t>90% = 1.28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9458" y="1640244"/>
            <a:ext cx="124700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e.g., 80%?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65966" y="829915"/>
            <a:ext cx="8229600" cy="7240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Tells what cumulative percentage of the standard normal curve is under any point (Z-score).  Or,  </a:t>
            </a:r>
            <a:r>
              <a:rPr lang="en-US" dirty="0">
                <a:solidFill>
                  <a:srgbClr val="0070C0"/>
                </a:solidFill>
              </a:rPr>
              <a:t>P(-</a:t>
            </a:r>
            <a:r>
              <a:rPr lang="en-US" sz="4100" baseline="-5000" dirty="0">
                <a:solidFill>
                  <a:srgbClr val="0070C0"/>
                </a:solidFill>
              </a:rPr>
              <a:t>∞ </a:t>
            </a:r>
            <a:r>
              <a:rPr lang="en-US" dirty="0">
                <a:solidFill>
                  <a:srgbClr val="0070C0"/>
                </a:solidFill>
              </a:rPr>
              <a:t>to Z)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2163052"/>
            <a:ext cx="6437978" cy="3299619"/>
            <a:chOff x="1219201" y="1676400"/>
            <a:chExt cx="6437978" cy="3299619"/>
          </a:xfrm>
        </p:grpSpPr>
        <p:pic>
          <p:nvPicPr>
            <p:cNvPr id="20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1" y="1676400"/>
              <a:ext cx="6437978" cy="3299619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4191000" y="3429000"/>
              <a:ext cx="457200" cy="304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676400" y="3581400"/>
              <a:ext cx="2362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4419600" y="2057400"/>
              <a:ext cx="18590" cy="12457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88219" y="5895945"/>
            <a:ext cx="41148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(Note: Above for positive Z-scores – also negative tables, or diff from 50%)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51" y="6196080"/>
            <a:ext cx="559249" cy="5491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97109" y="5500660"/>
            <a:ext cx="3931381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=NORMSINV(area) </a:t>
            </a:r>
            <a:r>
              <a:rPr lang="en-US" sz="2000" dirty="0"/>
              <a:t>– provide Z for area under standard normal curve</a:t>
            </a:r>
          </a:p>
          <a:p>
            <a:r>
              <a:rPr lang="en-US" sz="2000" dirty="0"/>
              <a:t>=NORMSINV(.80) </a:t>
            </a:r>
          </a:p>
          <a:p>
            <a:r>
              <a:rPr lang="en-US" sz="2000"/>
              <a:t>=0.841621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54C0E-ECD8-4CE3-A7C8-DB5BAA04FD3A}"/>
              </a:ext>
            </a:extLst>
          </p:cNvPr>
          <p:cNvSpPr txBox="1"/>
          <p:nvPr/>
        </p:nvSpPr>
        <p:spPr>
          <a:xfrm>
            <a:off x="5836880" y="1578277"/>
            <a:ext cx="2323470" cy="5847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Find closest value in table to desired percent</a:t>
            </a:r>
          </a:p>
        </p:txBody>
      </p:sp>
    </p:spTree>
    <p:extLst>
      <p:ext uri="{BB962C8B-B14F-4D97-AF65-F5344CB8AC3E}">
        <p14:creationId xmlns:p14="http://schemas.microsoft.com/office/powerpoint/2010/main" val="4601861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Compute Z scores</a:t>
            </a:r>
          </a:p>
        </p:txBody>
      </p:sp>
      <p:pic>
        <p:nvPicPr>
          <p:cNvPr id="5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4" y="2057400"/>
            <a:ext cx="5276208" cy="361405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338"/>
            <a:ext cx="2447402" cy="167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5610" y="3581400"/>
            <a:ext cx="1222790" cy="2308324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dirty="0"/>
              <a:t>10% = -1.28</a:t>
            </a:r>
          </a:p>
          <a:p>
            <a:r>
              <a:rPr lang="en-US" sz="1600" dirty="0"/>
              <a:t>20% = -0.84</a:t>
            </a:r>
          </a:p>
          <a:p>
            <a:r>
              <a:rPr lang="en-US" sz="1600" dirty="0"/>
              <a:t>30% = -0.52</a:t>
            </a:r>
          </a:p>
          <a:p>
            <a:r>
              <a:rPr lang="en-US" sz="1600" dirty="0"/>
              <a:t>40% = -0.25</a:t>
            </a:r>
          </a:p>
          <a:p>
            <a:r>
              <a:rPr lang="en-US" sz="1600" dirty="0"/>
              <a:t>50% = 0</a:t>
            </a:r>
          </a:p>
          <a:p>
            <a:r>
              <a:rPr lang="en-US" sz="1600" dirty="0"/>
              <a:t>60% = 0.25</a:t>
            </a:r>
          </a:p>
          <a:p>
            <a:r>
              <a:rPr lang="en-US" sz="1600" dirty="0"/>
              <a:t>70% = 0.52</a:t>
            </a:r>
          </a:p>
          <a:p>
            <a:r>
              <a:rPr lang="en-US" sz="1600" dirty="0"/>
              <a:t>80% = 0.84</a:t>
            </a:r>
          </a:p>
          <a:p>
            <a:r>
              <a:rPr lang="en-US" sz="1600" dirty="0"/>
              <a:t>90% = 1.28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04602" y="3643438"/>
            <a:ext cx="676798" cy="220987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6889" y="6019800"/>
            <a:ext cx="26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some points shown)</a:t>
            </a:r>
          </a:p>
        </p:txBody>
      </p:sp>
    </p:spTree>
    <p:extLst>
      <p:ext uri="{BB962C8B-B14F-4D97-AF65-F5344CB8AC3E}">
        <p14:creationId xmlns:p14="http://schemas.microsoft.com/office/powerpoint/2010/main" val="123948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Definitions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– way of assigning numbers to outcomes to express likelihood of event</a:t>
            </a:r>
          </a:p>
          <a:p>
            <a:r>
              <a:rPr lang="en-US" dirty="0">
                <a:solidFill>
                  <a:srgbClr val="008000"/>
                </a:solidFill>
              </a:rPr>
              <a:t>Event</a:t>
            </a:r>
            <a:r>
              <a:rPr lang="en-US" dirty="0"/>
              <a:t> – outcome of experiment or observation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Elementary</a:t>
            </a:r>
            <a:r>
              <a:rPr lang="en-US" dirty="0"/>
              <a:t> – simplest type for given experiment. independent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Joint/Compound </a:t>
            </a:r>
            <a:r>
              <a:rPr lang="en-US" dirty="0"/>
              <a:t>– more than one elementary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Roll die </a:t>
            </a:r>
            <a:r>
              <a:rPr lang="en-US" dirty="0"/>
              <a:t>(d6) and get 6</a:t>
            </a:r>
          </a:p>
          <a:p>
            <a:pPr lvl="1"/>
            <a:r>
              <a:rPr lang="en-US" dirty="0"/>
              <a:t>elementary event</a:t>
            </a:r>
          </a:p>
          <a:p>
            <a:r>
              <a:rPr lang="en-US" dirty="0">
                <a:solidFill>
                  <a:srgbClr val="008000"/>
                </a:solidFill>
              </a:rPr>
              <a:t>Roll die (</a:t>
            </a:r>
            <a:r>
              <a:rPr lang="en-US" dirty="0"/>
              <a:t>d6) and get even number</a:t>
            </a:r>
          </a:p>
          <a:p>
            <a:pPr lvl="1"/>
            <a:r>
              <a:rPr lang="en-US" dirty="0"/>
              <a:t>compound event, consists of elementary events 2, 4, and 6</a:t>
            </a:r>
          </a:p>
          <a:p>
            <a:r>
              <a:rPr lang="en-US" dirty="0">
                <a:solidFill>
                  <a:srgbClr val="008000"/>
                </a:solidFill>
              </a:rPr>
              <a:t>Pick card </a:t>
            </a:r>
            <a:r>
              <a:rPr lang="en-US" dirty="0"/>
              <a:t>from standard deck and get queen of spades</a:t>
            </a:r>
          </a:p>
          <a:p>
            <a:pPr lvl="1"/>
            <a:r>
              <a:rPr lang="en-US" dirty="0"/>
              <a:t>elementary event</a:t>
            </a:r>
          </a:p>
          <a:p>
            <a:r>
              <a:rPr lang="en-US" dirty="0">
                <a:solidFill>
                  <a:srgbClr val="008000"/>
                </a:solidFill>
              </a:rPr>
              <a:t>Pick card </a:t>
            </a:r>
            <a:r>
              <a:rPr lang="en-US" dirty="0"/>
              <a:t>from standard deck and get face card</a:t>
            </a:r>
          </a:p>
          <a:p>
            <a:pPr lvl="1"/>
            <a:r>
              <a:rPr lang="en-US" dirty="0"/>
              <a:t>compound event</a:t>
            </a:r>
          </a:p>
          <a:p>
            <a:r>
              <a:rPr lang="en-US" dirty="0">
                <a:solidFill>
                  <a:srgbClr val="008000"/>
                </a:solidFill>
              </a:rPr>
              <a:t>Observe players logging in </a:t>
            </a:r>
            <a:r>
              <a:rPr lang="en-US" dirty="0"/>
              <a:t>to MMO server and see if two people log in less than 15 minutes apart </a:t>
            </a:r>
          </a:p>
          <a:p>
            <a:pPr lvl="1"/>
            <a:r>
              <a:rPr lang="en-US" dirty="0"/>
              <a:t>compound event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90550" y="3809580"/>
            <a:ext cx="3771900" cy="2470924"/>
            <a:chOff x="776654" y="4114800"/>
            <a:chExt cx="3771900" cy="24709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2404" y="4114800"/>
              <a:ext cx="3200400" cy="23154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76654" y="6308725"/>
              <a:ext cx="37719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https://cdn.kastatic.org/googleusercontent/Z0TuLq2KolavsrfDXSbLqi0S-wnlCrC13cKGG68wK9ljrTiXzRqvfq7IpWNzcwgzlpEOI8YmMafp4K4zO0sanvXu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D8249C-3F15-4206-8B26-E907AF323B06}"/>
              </a:ext>
            </a:extLst>
          </p:cNvPr>
          <p:cNvSpPr txBox="1"/>
          <p:nvPr/>
        </p:nvSpPr>
        <p:spPr>
          <a:xfrm>
            <a:off x="4724400" y="5818838"/>
            <a:ext cx="411480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We’ll treat/compute probabilities of elementary versus compound separately</a:t>
            </a:r>
          </a:p>
        </p:txBody>
      </p:sp>
    </p:spTree>
    <p:extLst>
      <p:ext uri="{BB962C8B-B14F-4D97-AF65-F5344CB8AC3E}">
        <p14:creationId xmlns:p14="http://schemas.microsoft.com/office/powerpoint/2010/main" val="27968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Plot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00053"/>
            <a:ext cx="6604119" cy="4268054"/>
          </a:xfrm>
        </p:spPr>
      </p:pic>
      <p:sp>
        <p:nvSpPr>
          <p:cNvPr id="9" name="Rectangle 8"/>
          <p:cNvSpPr/>
          <p:nvPr/>
        </p:nvSpPr>
        <p:spPr>
          <a:xfrm>
            <a:off x="3557007" y="1433636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A78599-6DDF-4947-AB53-9E26C84B6822}"/>
              </a:ext>
            </a:extLst>
          </p:cNvPr>
          <p:cNvGrpSpPr/>
          <p:nvPr/>
        </p:nvGrpSpPr>
        <p:grpSpPr>
          <a:xfrm>
            <a:off x="2667000" y="1905000"/>
            <a:ext cx="4648200" cy="4485620"/>
            <a:chOff x="2667000" y="1905000"/>
            <a:chExt cx="4648200" cy="4485620"/>
          </a:xfrm>
        </p:grpSpPr>
        <p:sp>
          <p:nvSpPr>
            <p:cNvPr id="8" name="TextBox 7"/>
            <p:cNvSpPr txBox="1"/>
            <p:nvPr/>
          </p:nvSpPr>
          <p:spPr>
            <a:xfrm>
              <a:off x="3208354" y="5867400"/>
              <a:ext cx="29306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Linear?  </a:t>
              </a:r>
              <a:r>
                <a:rPr lang="en-US" sz="2800" dirty="0">
                  <a:sym typeface="Wingdings" panose="05000000000000000000" pitchFamily="2" charset="2"/>
                </a:rPr>
                <a:t> </a:t>
              </a:r>
              <a:r>
                <a:rPr lang="en-US" sz="2800" dirty="0">
                  <a:solidFill>
                    <a:srgbClr val="0070C0"/>
                  </a:solidFill>
                  <a:sym typeface="Wingdings" panose="05000000000000000000" pitchFamily="2" charset="2"/>
                </a:rPr>
                <a:t>Normal</a:t>
              </a:r>
              <a:endParaRPr lang="en-US" sz="2800" dirty="0">
                <a:solidFill>
                  <a:srgbClr val="0070C0"/>
                </a:solidFill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7DE7C5B-FBD6-413F-B351-DFA44FEF4A13}"/>
                </a:ext>
              </a:extLst>
            </p:cNvPr>
            <p:cNvCxnSpPr/>
            <p:nvPr/>
          </p:nvCxnSpPr>
          <p:spPr>
            <a:xfrm flipV="1">
              <a:off x="2667000" y="1905000"/>
              <a:ext cx="4648200" cy="2667000"/>
            </a:xfrm>
            <a:prstGeom prst="line">
              <a:avLst/>
            </a:prstGeom>
            <a:ln w="762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35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Quantile-Quantile Plots in Excel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2680" y="3124200"/>
            <a:ext cx="7430040" cy="3231425"/>
            <a:chOff x="856980" y="1295400"/>
            <a:chExt cx="7430040" cy="3231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0" y="1295400"/>
              <a:ext cx="7430040" cy="30005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14500" y="4295993"/>
              <a:ext cx="5715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https://i2.wp.com/www.real-statistics.com/wp-content/uploads/2012/12/qq-plot-normality.jpg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09600" y="1600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Mostly, a manual process.  Do as per above.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 of step by step process (with spreadsheet):</a:t>
            </a:r>
          </a:p>
          <a:p>
            <a:pPr algn="ctr"/>
            <a:r>
              <a:rPr lang="en-US" sz="2400" dirty="0">
                <a:hlinkClick r:id="rId3"/>
              </a:rPr>
              <a:t>http://facweb.cs.depaul.edu/cmiller/it223/normQuant.html</a:t>
            </a:r>
            <a:r>
              <a:rPr lang="en-US" sz="24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2560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68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Normality Testing with a Quantile-Quantile Plot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1981200"/>
            <a:ext cx="8077200" cy="3939704"/>
            <a:chOff x="609600" y="1981200"/>
            <a:chExt cx="8077200" cy="3939704"/>
          </a:xfrm>
        </p:grpSpPr>
        <p:grpSp>
          <p:nvGrpSpPr>
            <p:cNvPr id="11" name="Group 10"/>
            <p:cNvGrpSpPr/>
            <p:nvPr/>
          </p:nvGrpSpPr>
          <p:grpSpPr>
            <a:xfrm>
              <a:off x="609600" y="1981200"/>
              <a:ext cx="7772400" cy="3886200"/>
              <a:chOff x="533400" y="2819400"/>
              <a:chExt cx="7772400" cy="38862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3400" y="2819400"/>
                <a:ext cx="7772400" cy="38862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485900" y="4876800"/>
                <a:ext cx="586740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http://d2vlcm61l7u1fs.cloudfront.net/media%2Fb95%2Fb953e7cd-31c3-45b0-a8ec-03b0e81c95d1%2Fphp2Y86od.png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475" y="4215929"/>
              <a:ext cx="5267325" cy="1704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848" y="4215929"/>
              <a:ext cx="2419350" cy="1628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35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– Definitions (2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Exhaustive set of events </a:t>
            </a:r>
            <a:r>
              <a:rPr lang="en-US" dirty="0"/>
              <a:t>– set of all possible outcomes of experiment/observation</a:t>
            </a:r>
          </a:p>
          <a:p>
            <a:r>
              <a:rPr lang="en-US" dirty="0">
                <a:solidFill>
                  <a:srgbClr val="0070C0"/>
                </a:solidFill>
              </a:rPr>
              <a:t>Mutually exclusive sets of events </a:t>
            </a:r>
            <a:r>
              <a:rPr lang="en-US" dirty="0"/>
              <a:t>– elementary events that do not overlap</a:t>
            </a:r>
          </a:p>
          <a:p>
            <a:r>
              <a:rPr lang="en-US" dirty="0">
                <a:solidFill>
                  <a:srgbClr val="008000"/>
                </a:solidFill>
              </a:rPr>
              <a:t>Roll d6:  </a:t>
            </a:r>
            <a:r>
              <a:rPr lang="en-US" dirty="0"/>
              <a:t>Events: 1, 2</a:t>
            </a:r>
          </a:p>
          <a:p>
            <a:pPr lvl="1"/>
            <a:r>
              <a:rPr lang="en-US" dirty="0"/>
              <a:t>not exhaustive, mutually exclusive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Roll d6:  </a:t>
            </a:r>
            <a:r>
              <a:rPr lang="en-US" dirty="0"/>
              <a:t>Events: 1, 2, 3, 4, 5, 6 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008000"/>
                </a:solidFill>
              </a:rPr>
              <a:t>Roll d6</a:t>
            </a:r>
            <a:r>
              <a:rPr lang="en-US" dirty="0"/>
              <a:t>: Events: get even number, get number divisible by 3, get a 1 or get a 5 </a:t>
            </a:r>
          </a:p>
          <a:p>
            <a:pPr lvl="1"/>
            <a:r>
              <a:rPr lang="en-US" dirty="0"/>
              <a:t>exhaustive, but overlap</a:t>
            </a:r>
          </a:p>
          <a:p>
            <a:r>
              <a:rPr lang="en-US" dirty="0">
                <a:solidFill>
                  <a:srgbClr val="008000"/>
                </a:solidFill>
              </a:rPr>
              <a:t>Observe logins: </a:t>
            </a:r>
            <a:r>
              <a:rPr lang="en-US" dirty="0"/>
              <a:t>time between arrivals &lt;10 seconds, 10+  and &lt;15 seconds inclusive, or 15+ seconds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008000"/>
                </a:solidFill>
              </a:rPr>
              <a:t>Observe logins</a:t>
            </a:r>
            <a:r>
              <a:rPr lang="en-US" dirty="0"/>
              <a:t>: time between arrivals &lt;10 seconds, 10+  and &lt;15 seconds inclusive, or 10+ seconds</a:t>
            </a:r>
          </a:p>
          <a:p>
            <a:pPr lvl="1"/>
            <a:r>
              <a:rPr lang="en-US" dirty="0"/>
              <a:t>exhaustive, but overlap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FDA56-44E0-476B-8F0C-BFEF4045F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62923"/>
            <a:ext cx="1649841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93" y="72781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Probability – Definitions </a:t>
            </a:r>
            <a:br>
              <a:rPr lang="en-US" dirty="0"/>
            </a:br>
            <a:r>
              <a:rPr lang="en-US" dirty="0"/>
              <a:t>(3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51355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– likelihood of event to occur,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ratio of favorable cases </a:t>
            </a:r>
            <a:r>
              <a:rPr lang="en-US" dirty="0"/>
              <a:t>to </a:t>
            </a:r>
            <a:r>
              <a:rPr lang="en-US" u="sng" dirty="0"/>
              <a:t>all cases</a:t>
            </a:r>
          </a:p>
          <a:p>
            <a:r>
              <a:rPr lang="en-US" dirty="0"/>
              <a:t>Set of rules that probabilities must follow </a:t>
            </a:r>
          </a:p>
          <a:p>
            <a:pPr lvl="1"/>
            <a:r>
              <a:rPr lang="en-US" dirty="0"/>
              <a:t>Probabilities must be </a:t>
            </a:r>
            <a:r>
              <a:rPr lang="en-US" u="sng" dirty="0"/>
              <a:t>between 0 and 1 </a:t>
            </a:r>
            <a:r>
              <a:rPr lang="en-US" dirty="0"/>
              <a:t>(but often written/said as </a:t>
            </a:r>
            <a:r>
              <a:rPr lang="en-US" dirty="0">
                <a:solidFill>
                  <a:srgbClr val="008000"/>
                </a:solidFill>
              </a:rPr>
              <a:t>percent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Probabilities of set of </a:t>
            </a:r>
            <a:r>
              <a:rPr lang="en-US" i="1" dirty="0"/>
              <a:t>exhaustive</a:t>
            </a:r>
            <a:r>
              <a:rPr lang="en-US" dirty="0"/>
              <a:t>, </a:t>
            </a:r>
            <a:r>
              <a:rPr lang="en-US" i="1" dirty="0"/>
              <a:t>mutually exclusive </a:t>
            </a:r>
            <a:r>
              <a:rPr lang="en-US" dirty="0"/>
              <a:t>events must </a:t>
            </a:r>
            <a:r>
              <a:rPr lang="en-US" u="sng" dirty="0"/>
              <a:t>add up to 1</a:t>
            </a:r>
          </a:p>
          <a:p>
            <a:r>
              <a:rPr lang="en-US" dirty="0"/>
              <a:t>e.g., d6: events 1, 2, 3, 4, 5, 6.  Probability of 1/6</a:t>
            </a:r>
            <a:r>
              <a:rPr lang="en-US" baseline="30000" dirty="0"/>
              <a:t>th</a:t>
            </a:r>
            <a:r>
              <a:rPr lang="en-US" dirty="0"/>
              <a:t>  to each, sum of P(1) + P(2) + P(3) + P(4) + P(5) + P(6) = 1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</a:rPr>
              <a:t>legal set of probabilities</a:t>
            </a:r>
          </a:p>
          <a:p>
            <a:r>
              <a:rPr lang="en-US" dirty="0"/>
              <a:t>e.g., d6: events 1, 2, 3, 4, 5, 6. Probability of ½ to roll 1, ½ to roll 2, and 0 to all the others sum of P(1) + … + P(6) = 0.5 + 0.5 + 0 … + 0 = 1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Also legal set of probabilities</a:t>
            </a:r>
          </a:p>
          <a:p>
            <a:pPr lvl="1"/>
            <a:r>
              <a:rPr lang="en-US" dirty="0"/>
              <a:t>Not how honest d6’s behave in real life!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4191" y="5752365"/>
            <a:ext cx="2362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to assign probabilities?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D1AB8-4264-4C2E-89A7-34F10F4A8E6B}"/>
              </a:ext>
            </a:extLst>
          </p:cNvPr>
          <p:cNvGrpSpPr/>
          <p:nvPr/>
        </p:nvGrpSpPr>
        <p:grpSpPr>
          <a:xfrm>
            <a:off x="6769085" y="457200"/>
            <a:ext cx="2222515" cy="1905000"/>
            <a:chOff x="7162800" y="457200"/>
            <a:chExt cx="1828800" cy="1587044"/>
          </a:xfrm>
        </p:grpSpPr>
        <p:pic>
          <p:nvPicPr>
            <p:cNvPr id="1026" name="Picture 2" descr="Image result">
              <a:extLst>
                <a:ext uri="{FF2B5EF4-FFF2-40B4-BE49-F238E27FC236}">
                  <a16:creationId xmlns:a16="http://schemas.microsoft.com/office/drawing/2014/main" id="{ACBC82BF-90C2-4104-A53B-0584FCD58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1828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18444C-8330-4DD1-86C0-2D64180E3B68}"/>
                </a:ext>
              </a:extLst>
            </p:cNvPr>
            <p:cNvSpPr/>
            <p:nvPr/>
          </p:nvSpPr>
          <p:spPr>
            <a:xfrm>
              <a:off x="7315200" y="1828800"/>
              <a:ext cx="1524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https://goo.gl/iy3YGr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9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12864</TotalTime>
  <Words>5815</Words>
  <Application>Microsoft Office PowerPoint</Application>
  <PresentationFormat>On-screen Show (4:3)</PresentationFormat>
  <Paragraphs>719</Paragraphs>
  <Slides>72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Arial</vt:lpstr>
      <vt:lpstr>Calibri</vt:lpstr>
      <vt:lpstr>Consolas</vt:lpstr>
      <vt:lpstr>Roboto</vt:lpstr>
      <vt:lpstr>Office Theme</vt:lpstr>
      <vt:lpstr>Probability</vt:lpstr>
      <vt:lpstr>Overview</vt:lpstr>
      <vt:lpstr>Groupwork</vt:lpstr>
      <vt:lpstr>Overview</vt:lpstr>
      <vt:lpstr>Overview</vt:lpstr>
      <vt:lpstr>Outline</vt:lpstr>
      <vt:lpstr>Probability Definitions (1 of 3)</vt:lpstr>
      <vt:lpstr>Probability – Definitions (2 of 3)</vt:lpstr>
      <vt:lpstr>Probability – Definitions  (3 of 3)</vt:lpstr>
      <vt:lpstr>How to Assign Probabilities?</vt:lpstr>
      <vt:lpstr>Assigning Probabilities</vt:lpstr>
      <vt:lpstr>Rules About Probabilities (1 of 2)</vt:lpstr>
      <vt:lpstr>Rules About Probabilities (2 of 2)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Outline</vt:lpstr>
      <vt:lpstr>Probability Distributions</vt:lpstr>
      <vt:lpstr>Uniform Distribution</vt:lpstr>
      <vt:lpstr>Uniform Distribution</vt:lpstr>
      <vt:lpstr>Binomial Distribution Example (1 of 3)</vt:lpstr>
      <vt:lpstr>Binomial Distribution Example (1 of 3)</vt:lpstr>
      <vt:lpstr>Binomial Distribution Example (2 of 3)</vt:lpstr>
      <vt:lpstr>Binomial Distribution Example (3 of 3)</vt:lpstr>
      <vt:lpstr>Binomial Distribution (1 of 2)</vt:lpstr>
      <vt:lpstr>Binomial Distribution (2 of 2)</vt:lpstr>
      <vt:lpstr>Binomial Distribution Example</vt:lpstr>
      <vt:lpstr>Poisson Distribution</vt:lpstr>
      <vt:lpstr>Poisson Distributions?</vt:lpstr>
      <vt:lpstr>Poisson Distribution</vt:lpstr>
      <vt:lpstr>Poisson Distribution Example</vt:lpstr>
      <vt:lpstr>Current Poisson Distribution Example</vt:lpstr>
      <vt:lpstr>Current Poisson Distribution Example</vt:lpstr>
      <vt:lpstr>Current Poisson Distribution Example</vt:lpstr>
      <vt:lpstr>Current Poisson Distribution Example</vt:lpstr>
      <vt:lpstr>Current Poisson Distribution Example</vt:lpstr>
      <vt:lpstr>Poisson Distribution</vt:lpstr>
      <vt:lpstr>Expected Value – Formulation</vt:lpstr>
      <vt:lpstr>Expected Value Example –  Gambling  Game</vt:lpstr>
      <vt:lpstr>Expected Value Example –  Gambling  Game</vt:lpstr>
      <vt:lpstr>Expected Value Example –  Gambling  Game</vt:lpstr>
      <vt:lpstr>Expected Value Example –  Gambling  Game</vt:lpstr>
      <vt:lpstr>Outline</vt:lpstr>
      <vt:lpstr>Outline</vt:lpstr>
      <vt:lpstr>Continuous Distributions</vt:lpstr>
      <vt:lpstr>Normal Distribution (1 of 2)</vt:lpstr>
      <vt:lpstr>Normal Distribution (2 of 2)</vt:lpstr>
      <vt:lpstr>Standard Normal Distribution</vt:lpstr>
      <vt:lpstr>Using the Standard Normal</vt:lpstr>
      <vt:lpstr>Using the Standard Normal</vt:lpstr>
      <vt:lpstr>Test for Normality</vt:lpstr>
      <vt:lpstr>Measuring Skewness</vt:lpstr>
      <vt:lpstr>Skewness Examples</vt:lpstr>
      <vt:lpstr>Normality Testing with a Histogram</vt:lpstr>
      <vt:lpstr>Normality Testing with a Histogram</vt:lpstr>
      <vt:lpstr>Normality Testing with a Histogram</vt:lpstr>
      <vt:lpstr>Normality Testing with a Quantile-Quantile Plot</vt:lpstr>
      <vt:lpstr>Quantile-Quantile Plot Example</vt:lpstr>
      <vt:lpstr>Quantile-Quantile Plot Example – Order Data</vt:lpstr>
      <vt:lpstr>Quantile-Quantile Plot Example – Compute Z scores</vt:lpstr>
      <vt:lpstr>Z-Table</vt:lpstr>
      <vt:lpstr>Quantile-Quantile Plot Example – Compute Z scores</vt:lpstr>
      <vt:lpstr>Quantile-Quantile Plot Example – Plot</vt:lpstr>
      <vt:lpstr>Quantile-Quantile Plots in Excel</vt:lpstr>
      <vt:lpstr>Examples of Normality Testing with a Quantile-Quantile Plot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 L.</cp:lastModifiedBy>
  <cp:revision>494</cp:revision>
  <cp:lastPrinted>2020-04-24T15:59:48Z</cp:lastPrinted>
  <dcterms:created xsi:type="dcterms:W3CDTF">2012-01-13T01:01:36Z</dcterms:created>
  <dcterms:modified xsi:type="dcterms:W3CDTF">2022-04-11T12:21:26Z</dcterms:modified>
</cp:coreProperties>
</file>