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75" r:id="rId4"/>
    <p:sldId id="276" r:id="rId5"/>
    <p:sldId id="285" r:id="rId6"/>
    <p:sldId id="286" r:id="rId7"/>
    <p:sldId id="287" r:id="rId8"/>
    <p:sldId id="27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8000"/>
    <a:srgbClr val="FF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2" autoAdjust="0"/>
  </p:normalViewPr>
  <p:slideViewPr>
    <p:cSldViewPr>
      <p:cViewPr varScale="1">
        <p:scale>
          <a:sx n="51" d="100"/>
          <a:sy n="51" d="100"/>
        </p:scale>
        <p:origin x="4237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/>
          </a:bodyPr>
          <a:lstStyle/>
          <a:p>
            <a:r>
              <a:rPr lang="en-US" sz="5300" dirty="0"/>
              <a:t>Hearthstone</a:t>
            </a:r>
            <a:br>
              <a:rPr lang="en-US" dirty="0"/>
            </a:br>
            <a:r>
              <a:rPr lang="en-US" dirty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3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7" name="Picture 2" descr="HearthStone logo 2016.png">
            <a:extLst>
              <a:ext uri="{FF2B5EF4-FFF2-40B4-BE49-F238E27FC236}">
                <a16:creationId xmlns:a16="http://schemas.microsoft.com/office/drawing/2014/main" id="{BB3920C6-265B-4C69-996B-33668483D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77" y="3819303"/>
            <a:ext cx="3780117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92C2982A-E7B9-1B97-3A84-F50A84801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6705600" cy="5029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821EBB-70CC-4567-B8FF-BF9B9BE2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Scores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E9598-74F9-6528-7945-9930DE839F5D}"/>
              </a:ext>
            </a:extLst>
          </p:cNvPr>
          <p:cNvSpPr txBox="1"/>
          <p:nvPr/>
        </p:nvSpPr>
        <p:spPr>
          <a:xfrm>
            <a:off x="6477000" y="1981200"/>
            <a:ext cx="25908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n: 27</a:t>
            </a:r>
          </a:p>
          <a:p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 min: 51</a:t>
            </a:r>
          </a:p>
          <a:p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 max: 98</a:t>
            </a:r>
          </a:p>
          <a:p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mode: 3 @ </a:t>
            </a:r>
          </a:p>
          <a:p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(96,90)</a:t>
            </a:r>
          </a:p>
          <a:p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median: 87</a:t>
            </a:r>
          </a:p>
          <a:p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mean: 80.9</a:t>
            </a:r>
          </a:p>
          <a:p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stdev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: 14.63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52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8AEA-F45B-4CD6-B351-3A293910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255A-34E7-4D17-B790-460056A11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Some excellent chart techniques – properly selected, can differentiate trends, messages 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Charts are </a:t>
            </a:r>
            <a:r>
              <a:rPr lang="en-US" dirty="0">
                <a:solidFill>
                  <a:srgbClr val="0070C0"/>
                </a:solidFill>
              </a:rPr>
              <a:t>10 times </a:t>
            </a:r>
            <a:r>
              <a:rPr lang="en-US" dirty="0"/>
              <a:t>better than just tables (a picture says a 1000 words)</a:t>
            </a:r>
          </a:p>
          <a:p>
            <a:pPr lvl="1"/>
            <a:r>
              <a:rPr lang="en-US" dirty="0"/>
              <a:t>Tables to provide summary statistics, charts for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background information (methods)</a:t>
            </a:r>
          </a:p>
          <a:p>
            <a:pPr lvl="1"/>
            <a:r>
              <a:rPr lang="en-US" dirty="0"/>
              <a:t>Game description (no penalty)</a:t>
            </a:r>
          </a:p>
          <a:p>
            <a:pPr lvl="1"/>
            <a:r>
              <a:rPr lang="en-US" dirty="0"/>
              <a:t>Dataset (where obtained, no penalty), including </a:t>
            </a:r>
            <a:r>
              <a:rPr lang="en-US" dirty="0">
                <a:solidFill>
                  <a:srgbClr val="C00000"/>
                </a:solidFill>
              </a:rPr>
              <a:t>month and year</a:t>
            </a:r>
          </a:p>
          <a:p>
            <a:pPr lvl="1"/>
            <a:r>
              <a:rPr lang="en-US" dirty="0"/>
              <a:t>Size of dataset (e.g., number of games, no penalty)</a:t>
            </a:r>
          </a:p>
          <a:p>
            <a:r>
              <a:rPr lang="en-US" dirty="0"/>
              <a:t>Consider (next slides): </a:t>
            </a:r>
          </a:p>
          <a:p>
            <a:pPr marL="457200" lvl="1" indent="0">
              <a:buNone/>
            </a:pPr>
            <a:r>
              <a:rPr lang="en-US" dirty="0"/>
              <a:t>a) ease of extracting information (units)</a:t>
            </a:r>
          </a:p>
          <a:p>
            <a:pPr marL="457200" lvl="1" indent="0">
              <a:buNone/>
            </a:pPr>
            <a:r>
              <a:rPr lang="en-US" dirty="0"/>
              <a:t>b) depth of analysis </a:t>
            </a:r>
          </a:p>
          <a:p>
            <a:pPr marL="457200" lvl="1" indent="0">
              <a:buNone/>
            </a:pPr>
            <a:r>
              <a:rPr lang="en-US" dirty="0"/>
              <a:t>c) combination of elements</a:t>
            </a:r>
          </a:p>
        </p:txBody>
      </p:sp>
    </p:spTree>
    <p:extLst>
      <p:ext uri="{BB962C8B-B14F-4D97-AF65-F5344CB8AC3E}">
        <p14:creationId xmlns:p14="http://schemas.microsoft.com/office/powerpoint/2010/main" val="19033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BF696-E944-4835-8953-79A96899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– The Coin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63983-BF9B-4837-822F-D8B5101FE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4038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Main player vs Opponent</a:t>
            </a:r>
          </a:p>
          <a:p>
            <a:pPr lvl="1"/>
            <a:r>
              <a:rPr lang="en-US" dirty="0"/>
              <a:t>They are both equal for analysis</a:t>
            </a:r>
          </a:p>
          <a:p>
            <a:pPr lvl="1"/>
            <a:r>
              <a:rPr lang="en-US" dirty="0"/>
              <a:t>i.e., main player winning isn’t of interest</a:t>
            </a:r>
          </a:p>
          <a:p>
            <a:pPr lvl="1"/>
            <a:r>
              <a:rPr lang="en-US" dirty="0"/>
              <a:t>Either can have coin</a:t>
            </a:r>
          </a:p>
          <a:p>
            <a:pPr lvl="1"/>
            <a:r>
              <a:rPr lang="en-US" dirty="0"/>
              <a:t>Want to know how many times (</a:t>
            </a:r>
            <a:r>
              <a:rPr lang="en-US" dirty="0" err="1"/>
              <a:t>nocoin</a:t>
            </a:r>
            <a:r>
              <a:rPr lang="en-US" dirty="0"/>
              <a:t> + win) versus (</a:t>
            </a:r>
            <a:r>
              <a:rPr lang="en-US" dirty="0" err="1"/>
              <a:t>nocoin</a:t>
            </a:r>
            <a:r>
              <a:rPr lang="en-US" dirty="0"/>
              <a:t> + lose)</a:t>
            </a:r>
          </a:p>
          <a:p>
            <a:pPr lvl="1"/>
            <a:r>
              <a:rPr lang="en-US" dirty="0"/>
              <a:t>But count isn’t particularly useful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U</a:t>
            </a:r>
            <a:r>
              <a:rPr lang="en-US" dirty="0"/>
              <a:t>se units easy to understand: </a:t>
            </a:r>
            <a:r>
              <a:rPr lang="en-US" dirty="0">
                <a:solidFill>
                  <a:srgbClr val="008000"/>
                </a:solidFill>
                <a:sym typeface="Wingdings" panose="05000000000000000000" pitchFamily="2" charset="2"/>
              </a:rPr>
              <a:t>percent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Image result for the coin">
            <a:extLst>
              <a:ext uri="{FF2B5EF4-FFF2-40B4-BE49-F238E27FC236}">
                <a16:creationId xmlns:a16="http://schemas.microsoft.com/office/drawing/2014/main" id="{8FD0D6DF-836E-4E69-AABA-FD8358541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57" y="-34977"/>
            <a:ext cx="204304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0ACA16-9614-4010-8334-33AFA29A4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52800"/>
            <a:ext cx="4343400" cy="2544178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88480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AA3A7-99F2-4BAC-8DFF-CA644B15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Heroes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9BC5-5143-47E4-8DDD-D22D742C6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989" y="1508760"/>
            <a:ext cx="4286825" cy="30742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Count of Heroes</a:t>
            </a:r>
          </a:p>
          <a:p>
            <a:r>
              <a:rPr lang="en-US" dirty="0">
                <a:solidFill>
                  <a:srgbClr val="0070C0"/>
                </a:solidFill>
              </a:rPr>
              <a:t>Pick rate </a:t>
            </a:r>
            <a:r>
              <a:rPr lang="en-US" dirty="0"/>
              <a:t>of Heroes</a:t>
            </a:r>
          </a:p>
          <a:p>
            <a:r>
              <a:rPr lang="en-US" dirty="0">
                <a:solidFill>
                  <a:srgbClr val="C00000"/>
                </a:solidFill>
              </a:rPr>
              <a:t>Win rate </a:t>
            </a:r>
            <a:r>
              <a:rPr lang="en-US" dirty="0"/>
              <a:t>of Heroes</a:t>
            </a:r>
          </a:p>
          <a:p>
            <a:r>
              <a:rPr lang="en-US" dirty="0"/>
              <a:t>Column charts fine</a:t>
            </a:r>
          </a:p>
          <a:p>
            <a:pPr lvl="1"/>
            <a:r>
              <a:rPr lang="en-US" dirty="0"/>
              <a:t>Consider </a:t>
            </a:r>
            <a:r>
              <a:rPr lang="en-US" dirty="0">
                <a:solidFill>
                  <a:srgbClr val="008000"/>
                </a:solidFill>
              </a:rPr>
              <a:t>order</a:t>
            </a:r>
          </a:p>
          <a:p>
            <a:pPr lvl="1"/>
            <a:r>
              <a:rPr lang="en-US" dirty="0"/>
              <a:t>But, could show </a:t>
            </a:r>
            <a:r>
              <a:rPr lang="en-US" dirty="0">
                <a:solidFill>
                  <a:srgbClr val="0070C0"/>
                </a:solidFill>
              </a:rPr>
              <a:t>distributions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CA4A06-7D86-45BC-BB88-00BD52FA0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86825" cy="28759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Relationship between </a:t>
            </a:r>
            <a:r>
              <a:rPr lang="en-US" dirty="0">
                <a:solidFill>
                  <a:srgbClr val="C00000"/>
                </a:solidFill>
              </a:rPr>
              <a:t>win rate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pick rate</a:t>
            </a:r>
          </a:p>
          <a:p>
            <a:pPr lvl="1"/>
            <a:r>
              <a:rPr lang="en-US" dirty="0"/>
              <a:t>Variation?</a:t>
            </a:r>
          </a:p>
          <a:p>
            <a:pPr lvl="1"/>
            <a:r>
              <a:rPr lang="en-US" dirty="0"/>
              <a:t>Correlation?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8A4087-AF76-4058-85EC-EFCEA6B9D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606338"/>
            <a:ext cx="5679611" cy="2875936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00118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4C9A-2200-409E-A320-78319AA4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42" y="25631"/>
            <a:ext cx="8229600" cy="1143000"/>
          </a:xfrm>
        </p:spPr>
        <p:txBody>
          <a:bodyPr/>
          <a:lstStyle/>
          <a:p>
            <a:r>
              <a:rPr lang="en-US" dirty="0"/>
              <a:t>Part 3 – Play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648B-5602-46D8-8097-E0C9F057A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09" y="1295400"/>
            <a:ext cx="4501691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Length of games</a:t>
            </a:r>
          </a:p>
          <a:p>
            <a:r>
              <a:rPr lang="en-US" dirty="0"/>
              <a:t>Cards played</a:t>
            </a:r>
          </a:p>
          <a:p>
            <a:r>
              <a:rPr lang="en-US" dirty="0">
                <a:solidFill>
                  <a:srgbClr val="C00000"/>
                </a:solidFill>
              </a:rPr>
              <a:t>Rate</a:t>
            </a:r>
            <a:r>
              <a:rPr lang="en-US" dirty="0"/>
              <a:t> of play</a:t>
            </a:r>
          </a:p>
          <a:p>
            <a:r>
              <a:rPr lang="en-US" dirty="0"/>
              <a:t>Average ok</a:t>
            </a:r>
          </a:p>
          <a:p>
            <a:pPr lvl="1"/>
            <a:r>
              <a:rPr lang="en-US" dirty="0"/>
              <a:t>Measure of spread!</a:t>
            </a:r>
          </a:p>
          <a:p>
            <a:r>
              <a:rPr lang="en-US" dirty="0">
                <a:solidFill>
                  <a:srgbClr val="0070C0"/>
                </a:solidFill>
              </a:rPr>
              <a:t>Distributions</a:t>
            </a:r>
            <a:r>
              <a:rPr lang="en-US" dirty="0"/>
              <a:t> better</a:t>
            </a:r>
          </a:p>
          <a:p>
            <a:pPr lvl="1"/>
            <a:r>
              <a:rPr lang="en-US" dirty="0"/>
              <a:t>Boxplot or Histogram or CDF</a:t>
            </a:r>
          </a:p>
          <a:p>
            <a:r>
              <a:rPr lang="en-US" dirty="0">
                <a:solidFill>
                  <a:srgbClr val="C00000"/>
                </a:solidFill>
              </a:rPr>
              <a:t>Rate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Cards per second?</a:t>
            </a:r>
          </a:p>
          <a:p>
            <a:pPr lvl="2"/>
            <a:r>
              <a:rPr lang="en-US" dirty="0"/>
              <a:t>0.05 cards/second (awkward)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Cards per minute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seconds per card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5D7380-8486-4C9C-941D-267114E6F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596" y="1171402"/>
            <a:ext cx="4274453" cy="25146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71C1FF-29B4-4F2D-9076-E7B957A7F98A}"/>
              </a:ext>
            </a:extLst>
          </p:cNvPr>
          <p:cNvSpPr txBox="1"/>
          <p:nvPr/>
        </p:nvSpPr>
        <p:spPr>
          <a:xfrm>
            <a:off x="2743200" y="2362200"/>
            <a:ext cx="838691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Chart!</a:t>
            </a:r>
          </a:p>
        </p:txBody>
      </p:sp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A1C0ADC9-9453-0240-226C-709A04C11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09" y="3897218"/>
            <a:ext cx="4305425" cy="256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2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14BC-6891-4048-9273-797DF44A4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4 -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586D1-76FC-43E2-94E8-A4FC5B0E7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61318"/>
            <a:ext cx="8229600" cy="4525963"/>
          </a:xfrm>
        </p:spPr>
        <p:txBody>
          <a:bodyPr/>
          <a:lstStyle/>
          <a:p>
            <a:r>
              <a:rPr lang="en-US" dirty="0"/>
              <a:t>Hero popularity over time (5+)</a:t>
            </a:r>
          </a:p>
          <a:p>
            <a:r>
              <a:rPr lang="en-US" dirty="0"/>
              <a:t>Effect of Coin on each Hero (3+)</a:t>
            </a:r>
          </a:p>
          <a:p>
            <a:r>
              <a:rPr lang="en-US" dirty="0"/>
              <a:t>Cards or Deck win rate/lose rate details (3+)</a:t>
            </a:r>
          </a:p>
          <a:p>
            <a:r>
              <a:rPr lang="en-US" dirty="0"/>
              <a:t>Hero win rate  over time (1+)</a:t>
            </a:r>
          </a:p>
          <a:p>
            <a:r>
              <a:rPr lang="en-US" dirty="0"/>
              <a:t>Game length by Hero (1+)</a:t>
            </a:r>
          </a:p>
          <a:p>
            <a:r>
              <a:rPr lang="en-US" dirty="0"/>
              <a:t>Player rank by Hero choice (1+)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1A8EB4D-73F4-48B9-62B6-9C2B2F8413E6}"/>
              </a:ext>
            </a:extLst>
          </p:cNvPr>
          <p:cNvGrpSpPr/>
          <p:nvPr/>
        </p:nvGrpSpPr>
        <p:grpSpPr>
          <a:xfrm>
            <a:off x="6400800" y="3657600"/>
            <a:ext cx="2743200" cy="2958028"/>
            <a:chOff x="6448757" y="3810000"/>
            <a:chExt cx="2743200" cy="2958028"/>
          </a:xfrm>
        </p:grpSpPr>
        <p:pic>
          <p:nvPicPr>
            <p:cNvPr id="1026" name="Picture 2" descr="The Choice is Yours! | The Daniel Fast">
              <a:extLst>
                <a:ext uri="{FF2B5EF4-FFF2-40B4-BE49-F238E27FC236}">
                  <a16:creationId xmlns:a16="http://schemas.microsoft.com/office/drawing/2014/main" id="{523D28C6-FEFA-9F93-5936-DD0530E9E3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027" y="3810000"/>
              <a:ext cx="2630660" cy="26306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DD97BAD-0569-6BE7-91E4-EB5A1B5E6CD6}"/>
                </a:ext>
              </a:extLst>
            </p:cNvPr>
            <p:cNvSpPr txBox="1"/>
            <p:nvPr/>
          </p:nvSpPr>
          <p:spPr>
            <a:xfrm>
              <a:off x="6448757" y="6583362"/>
              <a:ext cx="2743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</a:rPr>
                <a:t>https://danielfast.files.wordpress.com/2014/03/choice-7697215_s.jpg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495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433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These slides posted on </a:t>
            </a:r>
            <a:r>
              <a:rPr lang="en-US" dirty="0" err="1"/>
              <a:t>Proj</a:t>
            </a:r>
            <a:r>
              <a:rPr lang="en-US" dirty="0"/>
              <a:t> 3 Web page</a:t>
            </a:r>
          </a:p>
          <a:p>
            <a:r>
              <a:rPr lang="en-US" dirty="0"/>
              <a:t>Read over comments on your report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next project!</a:t>
            </a:r>
          </a:p>
          <a:p>
            <a:pPr lvl="1"/>
            <a:r>
              <a:rPr lang="en-US" dirty="0"/>
              <a:t>Re-review before turning in Project 4</a:t>
            </a:r>
          </a:p>
          <a:p>
            <a:r>
              <a:rPr lang="en-US" dirty="0"/>
              <a:t>Keep up the good work!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867400" y="4648200"/>
            <a:ext cx="2920435" cy="21143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4267</TotalTime>
  <Words>431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Lucida Console</vt:lpstr>
      <vt:lpstr>Office Theme</vt:lpstr>
      <vt:lpstr>Hearthstone Analytics</vt:lpstr>
      <vt:lpstr>Scores</vt:lpstr>
      <vt:lpstr>General Comments</vt:lpstr>
      <vt:lpstr>Part 1 – The Coin</vt:lpstr>
      <vt:lpstr>Part 2 – Heroes </vt:lpstr>
      <vt:lpstr>Part 3 – Play Rates</vt:lpstr>
      <vt:lpstr>Part 4 - Choice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 L.</cp:lastModifiedBy>
  <cp:revision>144</cp:revision>
  <cp:lastPrinted>2020-05-04T13:50:51Z</cp:lastPrinted>
  <dcterms:created xsi:type="dcterms:W3CDTF">2012-01-13T01:01:36Z</dcterms:created>
  <dcterms:modified xsi:type="dcterms:W3CDTF">2022-05-02T11:06:09Z</dcterms:modified>
</cp:coreProperties>
</file>