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56" r:id="rId2"/>
    <p:sldId id="258" r:id="rId3"/>
    <p:sldId id="259" r:id="rId4"/>
    <p:sldId id="275" r:id="rId5"/>
    <p:sldId id="276" r:id="rId6"/>
    <p:sldId id="277" r:id="rId7"/>
    <p:sldId id="278" r:id="rId8"/>
    <p:sldId id="279" r:id="rId9"/>
    <p:sldId id="280" r:id="rId10"/>
    <p:sldId id="281" r:id="rId11"/>
    <p:sldId id="282" r:id="rId12"/>
    <p:sldId id="284" r:id="rId13"/>
    <p:sldId id="285" r:id="rId14"/>
    <p:sldId id="257" r:id="rId15"/>
    <p:sldId id="274"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CC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237" y="2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4/19/2022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4/19/2022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11</a:t>
            </a:fld>
            <a:endParaRPr lang="en-US"/>
          </a:p>
        </p:txBody>
      </p:sp>
    </p:spTree>
    <p:extLst>
      <p:ext uri="{BB962C8B-B14F-4D97-AF65-F5344CB8AC3E}">
        <p14:creationId xmlns:p14="http://schemas.microsoft.com/office/powerpoint/2010/main" val="411218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12</a:t>
            </a:fld>
            <a:endParaRPr lang="en-US"/>
          </a:p>
        </p:txBody>
      </p:sp>
    </p:spTree>
    <p:extLst>
      <p:ext uri="{BB962C8B-B14F-4D97-AF65-F5344CB8AC3E}">
        <p14:creationId xmlns:p14="http://schemas.microsoft.com/office/powerpoint/2010/main" val="103370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eb.cs.wpi.edu/~imgd2905/d20/projects/proj1/index.html#grading" TargetMode="External"/><Relationship Id="rId2" Type="http://schemas.openxmlformats.org/officeDocument/2006/relationships/image" Target="../media/image21.jpg"/><Relationship Id="rId1" Type="http://schemas.openxmlformats.org/officeDocument/2006/relationships/slideLayout" Target="../slideLayouts/slideLayout4.xml"/><Relationship Id="rId5" Type="http://schemas.openxmlformats.org/officeDocument/2006/relationships/hyperlink" Target="http://web.cs.wpi.edu/~imgd2905/d20/projects/proj3/index.html#grading" TargetMode="External"/><Relationship Id="rId4" Type="http://schemas.openxmlformats.org/officeDocument/2006/relationships/hyperlink" Target="http://web.cs.wpi.edu/~imgd2905/d20/projects/proj2/index.html#grad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eb.cs.wpi.edu/~imgd2905/d20/projects/proj4/examples/"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077200" cy="1470025"/>
          </a:xfrm>
        </p:spPr>
        <p:txBody>
          <a:bodyPr>
            <a:normAutofit/>
          </a:bodyPr>
          <a:lstStyle/>
          <a:p>
            <a:r>
              <a:rPr lang="en-US" sz="4800" dirty="0"/>
              <a:t>U-Pick Game Analytics</a:t>
            </a:r>
          </a:p>
        </p:txBody>
      </p:sp>
      <p:sp>
        <p:nvSpPr>
          <p:cNvPr id="3" name="Subtitle 2"/>
          <p:cNvSpPr>
            <a:spLocks noGrp="1"/>
          </p:cNvSpPr>
          <p:nvPr>
            <p:ph type="subTitle" idx="1"/>
          </p:nvPr>
        </p:nvSpPr>
        <p:spPr>
          <a:xfrm>
            <a:off x="457200" y="3355975"/>
            <a:ext cx="8305800" cy="1752600"/>
          </a:xfrm>
        </p:spPr>
        <p:txBody>
          <a:bodyPr>
            <a:noAutofit/>
          </a:bodyPr>
          <a:lstStyle/>
          <a:p>
            <a:r>
              <a:rPr lang="en-US" sz="3600" dirty="0">
                <a:solidFill>
                  <a:srgbClr val="0070C0"/>
                </a:solidFill>
              </a:rPr>
              <a:t>Project 4</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Grading Guide</a:t>
            </a:r>
          </a:p>
        </p:txBody>
      </p:sp>
      <p:sp>
        <p:nvSpPr>
          <p:cNvPr id="3" name="Content Placeholder 2"/>
          <p:cNvSpPr>
            <a:spLocks noGrp="1"/>
          </p:cNvSpPr>
          <p:nvPr>
            <p:ph sz="half" idx="1"/>
          </p:nvPr>
        </p:nvSpPr>
        <p:spPr/>
        <p:txBody>
          <a:bodyPr>
            <a:normAutofit fontScale="85000" lnSpcReduction="20000"/>
          </a:bodyPr>
          <a:lstStyle/>
          <a:p>
            <a:r>
              <a:rPr lang="en-US" dirty="0">
                <a:solidFill>
                  <a:srgbClr val="0070C0"/>
                </a:solidFill>
              </a:rPr>
              <a:t>Points</a:t>
            </a:r>
            <a:r>
              <a:rPr lang="en-US" dirty="0"/>
              <a:t> to be allocated</a:t>
            </a:r>
          </a:p>
          <a:p>
            <a:r>
              <a:rPr lang="en-US" dirty="0"/>
              <a:t>Based on amount of effort, relevance to class</a:t>
            </a:r>
          </a:p>
          <a:p>
            <a:pPr lvl="1"/>
            <a:r>
              <a:rPr lang="en-US" dirty="0"/>
              <a:t>e.g., game setup, data pipeline, analysis of players</a:t>
            </a:r>
          </a:p>
          <a:p>
            <a:r>
              <a:rPr lang="en-US" dirty="0"/>
              <a:t>Emphasis must </a:t>
            </a:r>
            <a:r>
              <a:rPr lang="en-US" dirty="0">
                <a:solidFill>
                  <a:srgbClr val="0070C0"/>
                </a:solidFill>
              </a:rPr>
              <a:t>prioritize final analysis</a:t>
            </a:r>
          </a:p>
          <a:p>
            <a:pPr lvl="1"/>
            <a:r>
              <a:rPr lang="en-US" dirty="0"/>
              <a:t>Some leeway</a:t>
            </a:r>
          </a:p>
          <a:p>
            <a:r>
              <a:rPr lang="en-US" dirty="0"/>
              <a:t>Note, entire contributions in final report</a:t>
            </a:r>
          </a:p>
          <a:p>
            <a:r>
              <a:rPr lang="en-US" dirty="0"/>
              <a:t>Submit final version of   guide with report</a:t>
            </a:r>
          </a:p>
          <a:p>
            <a:pPr lvl="1"/>
            <a:r>
              <a:rPr lang="en-US" dirty="0"/>
              <a:t>Revised to reflect actual</a:t>
            </a:r>
          </a:p>
        </p:txBody>
      </p:sp>
      <p:grpSp>
        <p:nvGrpSpPr>
          <p:cNvPr id="7" name="Group 6"/>
          <p:cNvGrpSpPr/>
          <p:nvPr/>
        </p:nvGrpSpPr>
        <p:grpSpPr>
          <a:xfrm>
            <a:off x="5181600" y="1433269"/>
            <a:ext cx="3124200" cy="2976762"/>
            <a:chOff x="5026218" y="1695511"/>
            <a:chExt cx="3154775" cy="331045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95511"/>
              <a:ext cx="2539209" cy="3105089"/>
            </a:xfrm>
            <a:prstGeom prst="rect">
              <a:avLst/>
            </a:prstGeom>
          </p:spPr>
        </p:pic>
        <p:sp>
          <p:nvSpPr>
            <p:cNvPr id="6" name="Rectangle 5"/>
            <p:cNvSpPr/>
            <p:nvPr/>
          </p:nvSpPr>
          <p:spPr>
            <a:xfrm>
              <a:off x="5026218" y="4800599"/>
              <a:ext cx="3154775" cy="205367"/>
            </a:xfrm>
            <a:prstGeom prst="rect">
              <a:avLst/>
            </a:prstGeom>
          </p:spPr>
          <p:txBody>
            <a:bodyPr wrap="square">
              <a:spAutoFit/>
            </a:bodyPr>
            <a:lstStyle/>
            <a:p>
              <a:pPr algn="ctr"/>
              <a:r>
                <a:rPr lang="en-US" sz="600" dirty="0">
                  <a:solidFill>
                    <a:schemeClr val="bg1">
                      <a:lumMod val="50000"/>
                    </a:schemeClr>
                  </a:solidFill>
                </a:rPr>
                <a:t>http://www.dentonisd.org/cms/lib/TX21000245/Centricity/Domain/8618/grades2.jpg</a:t>
              </a:r>
            </a:p>
          </p:txBody>
        </p:sp>
      </p:grpSp>
      <p:sp>
        <p:nvSpPr>
          <p:cNvPr id="8" name="TextBox 7"/>
          <p:cNvSpPr txBox="1"/>
          <p:nvPr/>
        </p:nvSpPr>
        <p:spPr>
          <a:xfrm>
            <a:off x="6019800" y="4876800"/>
            <a:ext cx="1668534" cy="1323439"/>
          </a:xfrm>
          <a:prstGeom prst="rect">
            <a:avLst/>
          </a:prstGeom>
          <a:noFill/>
          <a:ln w="19050">
            <a:solidFill>
              <a:schemeClr val="tx1"/>
            </a:solidFill>
            <a:prstDash val="sysDash"/>
          </a:ln>
        </p:spPr>
        <p:txBody>
          <a:bodyPr wrap="none" rtlCol="0">
            <a:spAutoFit/>
          </a:bodyPr>
          <a:lstStyle/>
          <a:p>
            <a:pPr algn="ctr"/>
            <a:r>
              <a:rPr lang="en-US" sz="2000" dirty="0"/>
              <a:t>See examples:</a:t>
            </a:r>
          </a:p>
          <a:p>
            <a:pPr algn="ctr"/>
            <a:r>
              <a:rPr lang="en-US" sz="2000" dirty="0">
                <a:hlinkClick r:id="rId3"/>
              </a:rPr>
              <a:t>Project 1</a:t>
            </a:r>
            <a:r>
              <a:rPr lang="en-US" sz="2000" dirty="0"/>
              <a:t> </a:t>
            </a:r>
          </a:p>
          <a:p>
            <a:pPr algn="ctr"/>
            <a:r>
              <a:rPr lang="en-US" sz="2000" dirty="0">
                <a:hlinkClick r:id="rId4"/>
              </a:rPr>
              <a:t>Project 2</a:t>
            </a:r>
            <a:r>
              <a:rPr lang="en-US" sz="2000" dirty="0"/>
              <a:t> </a:t>
            </a:r>
          </a:p>
          <a:p>
            <a:pPr algn="ctr"/>
            <a:r>
              <a:rPr lang="en-US" sz="2000" dirty="0">
                <a:hlinkClick r:id="rId5"/>
              </a:rPr>
              <a:t>Project 3</a:t>
            </a:r>
            <a:r>
              <a:rPr lang="en-US" sz="2000" dirty="0"/>
              <a:t> </a:t>
            </a:r>
          </a:p>
        </p:txBody>
      </p:sp>
    </p:spTree>
    <p:extLst>
      <p:ext uri="{BB962C8B-B14F-4D97-AF65-F5344CB8AC3E}">
        <p14:creationId xmlns:p14="http://schemas.microsoft.com/office/powerpoint/2010/main" val="17907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Notes </a:t>
            </a:r>
          </a:p>
        </p:txBody>
      </p:sp>
      <p:sp>
        <p:nvSpPr>
          <p:cNvPr id="3" name="Content Placeholder 2"/>
          <p:cNvSpPr>
            <a:spLocks noGrp="1"/>
          </p:cNvSpPr>
          <p:nvPr>
            <p:ph idx="1"/>
          </p:nvPr>
        </p:nvSpPr>
        <p:spPr>
          <a:xfrm>
            <a:off x="457200" y="1600200"/>
            <a:ext cx="7543800" cy="4983162"/>
          </a:xfrm>
        </p:spPr>
        <p:txBody>
          <a:bodyPr>
            <a:normAutofit fontScale="92500" lnSpcReduction="20000"/>
          </a:bodyPr>
          <a:lstStyle/>
          <a:p>
            <a:r>
              <a:rPr lang="en-US" dirty="0">
                <a:solidFill>
                  <a:srgbClr val="0070C0"/>
                </a:solidFill>
              </a:rPr>
              <a:t>“Size” </a:t>
            </a:r>
            <a:r>
              <a:rPr lang="en-US" dirty="0"/>
              <a:t>about same as previous projects</a:t>
            </a:r>
          </a:p>
          <a:p>
            <a:pPr lvl="1"/>
            <a:r>
              <a:rPr lang="en-US" dirty="0"/>
              <a:t>(i.e., plan on about 10-12 hours per person total, including proposal)</a:t>
            </a:r>
          </a:p>
          <a:p>
            <a:r>
              <a:rPr lang="en-US" dirty="0"/>
              <a:t>Unlike previous, you “</a:t>
            </a:r>
            <a:r>
              <a:rPr lang="en-US" dirty="0">
                <a:solidFill>
                  <a:srgbClr val="008000"/>
                </a:solidFill>
              </a:rPr>
              <a:t>figure out</a:t>
            </a:r>
            <a:r>
              <a:rPr lang="en-US" dirty="0"/>
              <a:t>” analytics pipeline</a:t>
            </a:r>
          </a:p>
          <a:p>
            <a:pPr lvl="1"/>
            <a:r>
              <a:rPr lang="en-US" dirty="0"/>
              <a:t>Suggests slightly less analysis (i.e., fewer charts)</a:t>
            </a:r>
          </a:p>
          <a:p>
            <a:pPr lvl="1"/>
            <a:r>
              <a:rPr lang="en-US" dirty="0"/>
              <a:t>Unless </a:t>
            </a:r>
            <a:r>
              <a:rPr lang="en-US" dirty="0" err="1"/>
              <a:t>LoL</a:t>
            </a:r>
            <a:r>
              <a:rPr lang="en-US" dirty="0"/>
              <a:t>, </a:t>
            </a:r>
            <a:r>
              <a:rPr lang="en-US" dirty="0" err="1"/>
              <a:t>Mazetool</a:t>
            </a:r>
            <a:r>
              <a:rPr lang="en-US" dirty="0"/>
              <a:t>, Hearthstone or Pig, since known pipeline </a:t>
            </a:r>
          </a:p>
          <a:p>
            <a:r>
              <a:rPr lang="en-US" dirty="0"/>
              <a:t>Group project about </a:t>
            </a:r>
            <a:r>
              <a:rPr lang="en-US" dirty="0">
                <a:solidFill>
                  <a:srgbClr val="0070C0"/>
                </a:solidFill>
              </a:rPr>
              <a:t>1/3</a:t>
            </a:r>
            <a:r>
              <a:rPr lang="en-US" baseline="30000" dirty="0">
                <a:solidFill>
                  <a:srgbClr val="0070C0"/>
                </a:solidFill>
              </a:rPr>
              <a:t>rd</a:t>
            </a:r>
            <a:r>
              <a:rPr lang="en-US" dirty="0">
                <a:solidFill>
                  <a:srgbClr val="0070C0"/>
                </a:solidFill>
              </a:rPr>
              <a:t> “bigger” </a:t>
            </a:r>
            <a:r>
              <a:rPr lang="en-US" dirty="0"/>
              <a:t>than solo project</a:t>
            </a:r>
          </a:p>
          <a:p>
            <a:r>
              <a:rPr lang="en-US" dirty="0"/>
              <a:t>Proposal </a:t>
            </a:r>
            <a:r>
              <a:rPr lang="en-US" dirty="0">
                <a:solidFill>
                  <a:srgbClr val="008000"/>
                </a:solidFill>
              </a:rPr>
              <a:t>text</a:t>
            </a:r>
            <a:r>
              <a:rPr lang="en-US" dirty="0"/>
              <a:t> about 1-2 pages at most</a:t>
            </a:r>
          </a:p>
          <a:p>
            <a:pPr lvl="1"/>
            <a:r>
              <a:rPr lang="en-US" dirty="0"/>
              <a:t>But doc longer with charts and screen shots</a:t>
            </a:r>
          </a:p>
        </p:txBody>
      </p:sp>
      <p:grpSp>
        <p:nvGrpSpPr>
          <p:cNvPr id="10" name="Group 9"/>
          <p:cNvGrpSpPr/>
          <p:nvPr/>
        </p:nvGrpSpPr>
        <p:grpSpPr>
          <a:xfrm>
            <a:off x="7791450" y="2438400"/>
            <a:ext cx="1352550" cy="1520851"/>
            <a:chOff x="7467600" y="381000"/>
            <a:chExt cx="1352550" cy="152085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81000"/>
              <a:ext cx="1352550" cy="1352550"/>
            </a:xfrm>
            <a:prstGeom prst="rect">
              <a:avLst/>
            </a:prstGeom>
          </p:spPr>
        </p:pic>
        <p:sp>
          <p:nvSpPr>
            <p:cNvPr id="9" name="Rectangle 8"/>
            <p:cNvSpPr/>
            <p:nvPr/>
          </p:nvSpPr>
          <p:spPr>
            <a:xfrm>
              <a:off x="7706896" y="1717185"/>
              <a:ext cx="873957" cy="184666"/>
            </a:xfrm>
            <a:prstGeom prst="rect">
              <a:avLst/>
            </a:prstGeom>
          </p:spPr>
          <p:txBody>
            <a:bodyPr wrap="none">
              <a:spAutoFit/>
            </a:bodyPr>
            <a:lstStyle/>
            <a:p>
              <a:pPr algn="ctr"/>
              <a:r>
                <a:rPr lang="en-US" sz="600" dirty="0">
                  <a:solidFill>
                    <a:schemeClr val="bg1">
                      <a:lumMod val="65000"/>
                    </a:schemeClr>
                  </a:solidFill>
                </a:rPr>
                <a:t>https://goo.gl/efReCu</a:t>
              </a:r>
            </a:p>
          </p:txBody>
        </p:sp>
      </p:grpSp>
    </p:spTree>
    <p:extLst>
      <p:ext uri="{BB962C8B-B14F-4D97-AF65-F5344CB8AC3E}">
        <p14:creationId xmlns:p14="http://schemas.microsoft.com/office/powerpoint/2010/main" val="32369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4162"/>
          </a:xfrm>
        </p:spPr>
        <p:txBody>
          <a:bodyPr/>
          <a:lstStyle/>
          <a:p>
            <a:r>
              <a:rPr lang="en-US" dirty="0"/>
              <a:t>Hints</a:t>
            </a:r>
          </a:p>
        </p:txBody>
      </p:sp>
      <p:sp>
        <p:nvSpPr>
          <p:cNvPr id="5" name="Content Placeholder 4"/>
          <p:cNvSpPr>
            <a:spLocks noGrp="1"/>
          </p:cNvSpPr>
          <p:nvPr>
            <p:ph sz="half" idx="1"/>
          </p:nvPr>
        </p:nvSpPr>
        <p:spPr>
          <a:xfrm>
            <a:off x="503827" y="1023449"/>
            <a:ext cx="5774047" cy="5364162"/>
          </a:xfrm>
        </p:spPr>
        <p:txBody>
          <a:bodyPr>
            <a:normAutofit lnSpcReduction="10000"/>
          </a:bodyPr>
          <a:lstStyle/>
          <a:p>
            <a:pPr eaLnBrk="0" fontAlgn="base" hangingPunct="0">
              <a:spcBef>
                <a:spcPct val="0"/>
              </a:spcBef>
              <a:spcAft>
                <a:spcPct val="0"/>
              </a:spcAft>
            </a:pPr>
            <a:r>
              <a:rPr lang="en-US" altLang="en-US" dirty="0" bmk=""/>
              <a:t>Many possible suitable games</a:t>
            </a:r>
          </a:p>
          <a:p>
            <a:pPr lvl="1" eaLnBrk="0" fontAlgn="base" hangingPunct="0">
              <a:spcBef>
                <a:spcPct val="0"/>
              </a:spcBef>
              <a:spcAft>
                <a:spcPct val="0"/>
              </a:spcAft>
            </a:pPr>
            <a:r>
              <a:rPr lang="en-US" altLang="en-US" dirty="0" bmk=""/>
              <a:t>Can run ideas by me (after class, office hours or via email) before</a:t>
            </a:r>
          </a:p>
          <a:p>
            <a:pPr lvl="1" eaLnBrk="0" fontAlgn="base" hangingPunct="0">
              <a:spcBef>
                <a:spcPct val="0"/>
              </a:spcBef>
              <a:spcAft>
                <a:spcPct val="0"/>
              </a:spcAft>
            </a:pPr>
            <a:r>
              <a:rPr lang="en-US" altLang="en-US" dirty="0" bmk="">
                <a:solidFill>
                  <a:srgbClr val="0070C0"/>
                </a:solidFill>
              </a:rPr>
              <a:t>Access to data </a:t>
            </a:r>
            <a:r>
              <a:rPr lang="en-US" altLang="en-US" dirty="0" bmk=""/>
              <a:t>is key</a:t>
            </a:r>
          </a:p>
          <a:p>
            <a:pPr eaLnBrk="0" fontAlgn="base" hangingPunct="0">
              <a:spcBef>
                <a:spcPct val="0"/>
              </a:spcBef>
              <a:spcAft>
                <a:spcPct val="0"/>
              </a:spcAft>
            </a:pPr>
            <a:r>
              <a:rPr lang="en-US" altLang="en-US" dirty="0" bmk=""/>
              <a:t>Remember, new game takes more time</a:t>
            </a:r>
          </a:p>
          <a:p>
            <a:pPr lvl="1" eaLnBrk="0" fontAlgn="base" hangingPunct="0">
              <a:spcBef>
                <a:spcPct val="0"/>
              </a:spcBef>
              <a:spcAft>
                <a:spcPct val="0"/>
              </a:spcAft>
            </a:pPr>
            <a:r>
              <a:rPr lang="en-US" altLang="en-US" dirty="0" bmk=""/>
              <a:t>Data available (e.g., score? duration?)</a:t>
            </a:r>
          </a:p>
          <a:p>
            <a:pPr lvl="1" eaLnBrk="0" fontAlgn="base" hangingPunct="0">
              <a:spcBef>
                <a:spcPct val="0"/>
              </a:spcBef>
              <a:spcAft>
                <a:spcPct val="0"/>
              </a:spcAft>
            </a:pPr>
            <a:r>
              <a:rPr lang="en-US" altLang="en-US" dirty="0" bmk=""/>
              <a:t>Format of data (e.g., </a:t>
            </a:r>
            <a:r>
              <a:rPr lang="en-US" altLang="en-US" dirty="0" err="1" bmk="">
                <a:latin typeface="Consolas" panose="020B0609020204030204" pitchFamily="49" charset="0"/>
              </a:rPr>
              <a:t>json</a:t>
            </a:r>
            <a:r>
              <a:rPr lang="en-US" altLang="en-US" dirty="0" bmk=""/>
              <a:t>?  log files?)</a:t>
            </a:r>
          </a:p>
          <a:p>
            <a:pPr lvl="1" eaLnBrk="0" fontAlgn="base" hangingPunct="0">
              <a:spcBef>
                <a:spcPct val="0"/>
              </a:spcBef>
              <a:spcAft>
                <a:spcPct val="0"/>
              </a:spcAft>
            </a:pPr>
            <a:r>
              <a:rPr lang="en-US" altLang="en-US" dirty="0" bmk=""/>
              <a:t>Scripts needed?</a:t>
            </a:r>
          </a:p>
          <a:p>
            <a:pPr eaLnBrk="0" fontAlgn="base" hangingPunct="0">
              <a:spcBef>
                <a:spcPct val="0"/>
              </a:spcBef>
              <a:spcAft>
                <a:spcPct val="0"/>
              </a:spcAft>
            </a:pPr>
            <a:r>
              <a:rPr lang="en-US" altLang="en-US" dirty="0" bmk=""/>
              <a:t>Your </a:t>
            </a:r>
            <a:r>
              <a:rPr lang="en-US" altLang="en-US" dirty="0" bmk="">
                <a:solidFill>
                  <a:srgbClr val="008000"/>
                </a:solidFill>
              </a:rPr>
              <a:t>own game </a:t>
            </a:r>
            <a:r>
              <a:rPr lang="en-US" altLang="en-US" dirty="0" bmk=""/>
              <a:t>ok</a:t>
            </a:r>
          </a:p>
          <a:p>
            <a:pPr lvl="1" eaLnBrk="0" fontAlgn="base" hangingPunct="0">
              <a:spcBef>
                <a:spcPct val="0"/>
              </a:spcBef>
              <a:spcAft>
                <a:spcPct val="0"/>
              </a:spcAft>
            </a:pPr>
            <a:r>
              <a:rPr lang="en-US" altLang="en-US" dirty="0" bmk=""/>
              <a:t>But emphasis </a:t>
            </a:r>
            <a:r>
              <a:rPr lang="en-US" altLang="en-US" i="1" dirty="0" bmk="">
                <a:solidFill>
                  <a:srgbClr val="C00000"/>
                </a:solidFill>
              </a:rPr>
              <a:t>must</a:t>
            </a:r>
            <a:r>
              <a:rPr lang="en-US" altLang="en-US" dirty="0" bmk=""/>
              <a:t> be analytics</a:t>
            </a:r>
          </a:p>
          <a:p>
            <a:pPr lvl="1" eaLnBrk="0" fontAlgn="base" hangingPunct="0">
              <a:spcBef>
                <a:spcPct val="0"/>
              </a:spcBef>
              <a:spcAft>
                <a:spcPct val="0"/>
              </a:spcAft>
            </a:pPr>
            <a:r>
              <a:rPr lang="en-US" altLang="en-US" i="1" dirty="0" bmk=""/>
              <a:t>Not</a:t>
            </a:r>
            <a:r>
              <a:rPr lang="en-US" altLang="en-US" dirty="0" bmk=""/>
              <a:t> developing game</a:t>
            </a:r>
          </a:p>
          <a:p>
            <a:pPr lvl="1" eaLnBrk="0" fontAlgn="base" hangingPunct="0">
              <a:spcBef>
                <a:spcPct val="0"/>
              </a:spcBef>
              <a:spcAft>
                <a:spcPct val="0"/>
              </a:spcAft>
            </a:pPr>
            <a:r>
              <a:rPr lang="en-US" altLang="en-US" i="1" dirty="0" bmk=""/>
              <a:t>Not</a:t>
            </a:r>
            <a:r>
              <a:rPr lang="en-US" altLang="en-US" dirty="0" bmk=""/>
              <a:t> instrumenting game </a:t>
            </a:r>
          </a:p>
          <a:p>
            <a:pPr eaLnBrk="0" fontAlgn="base" hangingPunct="0">
              <a:spcBef>
                <a:spcPct val="0"/>
              </a:spcBef>
              <a:spcAft>
                <a:spcPct val="0"/>
              </a:spcAft>
            </a:pPr>
            <a:r>
              <a:rPr lang="en-US" altLang="en-US" dirty="0" bmk=""/>
              <a:t>Playing game to gather data </a:t>
            </a:r>
            <a:r>
              <a:rPr lang="en-US" altLang="en-US" dirty="0" bmk="">
                <a:solidFill>
                  <a:srgbClr val="C00000"/>
                </a:solidFill>
              </a:rPr>
              <a:t>cannot</a:t>
            </a:r>
            <a:r>
              <a:rPr lang="en-US" altLang="en-US" dirty="0" bmk=""/>
              <a:t> be a major task</a:t>
            </a:r>
          </a:p>
          <a:p>
            <a:endParaRPr lang="en-US" dirty="0"/>
          </a:p>
        </p:txBody>
      </p:sp>
      <p:grpSp>
        <p:nvGrpSpPr>
          <p:cNvPr id="9" name="Group 8"/>
          <p:cNvGrpSpPr/>
          <p:nvPr/>
        </p:nvGrpSpPr>
        <p:grpSpPr>
          <a:xfrm>
            <a:off x="6096000" y="2819400"/>
            <a:ext cx="2667000" cy="3048000"/>
            <a:chOff x="5638800" y="1828800"/>
            <a:chExt cx="2667000" cy="30480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105" y="1828800"/>
              <a:ext cx="2102591" cy="3048000"/>
            </a:xfrm>
            <a:prstGeom prst="rect">
              <a:avLst/>
            </a:prstGeom>
          </p:spPr>
        </p:pic>
        <p:sp>
          <p:nvSpPr>
            <p:cNvPr id="8" name="Rectangle 7"/>
            <p:cNvSpPr/>
            <p:nvPr/>
          </p:nvSpPr>
          <p:spPr>
            <a:xfrm>
              <a:off x="5638800" y="4648201"/>
              <a:ext cx="2667000" cy="184666"/>
            </a:xfrm>
            <a:prstGeom prst="rect">
              <a:avLst/>
            </a:prstGeom>
          </p:spPr>
          <p:txBody>
            <a:bodyPr wrap="square">
              <a:spAutoFit/>
            </a:bodyPr>
            <a:lstStyle/>
            <a:p>
              <a:pPr algn="ctr"/>
              <a:r>
                <a:rPr lang="en-US" sz="600" dirty="0">
                  <a:solidFill>
                    <a:schemeClr val="bg1">
                      <a:lumMod val="65000"/>
                    </a:schemeClr>
                  </a:solidFill>
                </a:rPr>
                <a:t>http://blueclay.com.au/wp-content/uploads/2013/10/hints-and-tips-2.jpg</a:t>
              </a:r>
            </a:p>
          </p:txBody>
        </p:sp>
      </p:grpSp>
      <p:pic>
        <p:nvPicPr>
          <p:cNvPr id="2050" name="Picture 2" descr="Image result for kaggle logo">
            <a:extLst>
              <a:ext uri="{FF2B5EF4-FFF2-40B4-BE49-F238E27FC236}">
                <a16:creationId xmlns:a16="http://schemas.microsoft.com/office/drawing/2014/main" id="{619E39D9-5679-4BB8-93E3-01137448A8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2964">
            <a:off x="7083618" y="1307130"/>
            <a:ext cx="1572483" cy="607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aggle datasets logo">
            <a:extLst>
              <a:ext uri="{FF2B5EF4-FFF2-40B4-BE49-F238E27FC236}">
                <a16:creationId xmlns:a16="http://schemas.microsoft.com/office/drawing/2014/main" id="{D276D036-3188-443A-BD8E-8E9CD87131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0505" y="1712396"/>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1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animEffect transition="in" filter="fade">
                                      <p:cBhvr>
                                        <p:cTn id="46"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Writeup</a:t>
            </a:r>
            <a:endParaRPr lang="en-US" dirty="0"/>
          </a:p>
        </p:txBody>
      </p:sp>
      <p:sp>
        <p:nvSpPr>
          <p:cNvPr id="4" name="Content Placeholder 3"/>
          <p:cNvSpPr>
            <a:spLocks noGrp="1"/>
          </p:cNvSpPr>
          <p:nvPr>
            <p:ph sz="half" idx="1"/>
          </p:nvPr>
        </p:nvSpPr>
        <p:spPr>
          <a:xfrm>
            <a:off x="457200" y="1600200"/>
            <a:ext cx="4724400" cy="4724400"/>
          </a:xfrm>
        </p:spPr>
        <p:txBody>
          <a:bodyPr>
            <a:normAutofit fontScale="92500" lnSpcReduction="10000"/>
          </a:bodyPr>
          <a:lstStyle/>
          <a:p>
            <a:r>
              <a:rPr lang="en-US" dirty="0"/>
              <a:t>Write </a:t>
            </a:r>
            <a:r>
              <a:rPr lang="en-US" dirty="0">
                <a:solidFill>
                  <a:srgbClr val="008000"/>
                </a:solidFill>
              </a:rPr>
              <a:t>report</a:t>
            </a:r>
            <a:r>
              <a:rPr lang="en-US" dirty="0"/>
              <a:t> on analysis</a:t>
            </a:r>
          </a:p>
          <a:p>
            <a:r>
              <a:rPr lang="en-US" dirty="0">
                <a:solidFill>
                  <a:srgbClr val="0070C0"/>
                </a:solidFill>
              </a:rPr>
              <a:t>Describe</a:t>
            </a:r>
            <a:r>
              <a:rPr lang="en-US" dirty="0"/>
              <a:t> game (brief)</a:t>
            </a:r>
          </a:p>
          <a:p>
            <a:r>
              <a:rPr lang="en-US" dirty="0">
                <a:solidFill>
                  <a:srgbClr val="0070C0"/>
                </a:solidFill>
              </a:rPr>
              <a:t>Describe</a:t>
            </a:r>
            <a:r>
              <a:rPr lang="en-US" dirty="0"/>
              <a:t> methodology</a:t>
            </a:r>
          </a:p>
          <a:p>
            <a:r>
              <a:rPr lang="en-US" dirty="0">
                <a:solidFill>
                  <a:srgbClr val="0070C0"/>
                </a:solidFill>
              </a:rPr>
              <a:t>Organize</a:t>
            </a:r>
            <a:r>
              <a:rPr lang="en-US" dirty="0"/>
              <a:t> analysis results</a:t>
            </a:r>
          </a:p>
          <a:p>
            <a:r>
              <a:rPr lang="en-US" dirty="0">
                <a:solidFill>
                  <a:srgbClr val="0070C0"/>
                </a:solidFill>
              </a:rPr>
              <a:t>Provide</a:t>
            </a:r>
            <a:r>
              <a:rPr lang="en-US" dirty="0"/>
              <a:t> grading guide</a:t>
            </a:r>
          </a:p>
          <a:p>
            <a:endParaRPr lang="en-US" dirty="0"/>
          </a:p>
          <a:p>
            <a:r>
              <a:rPr lang="en-US" dirty="0"/>
              <a:t>Can re-use proposal, as appropriate</a:t>
            </a:r>
          </a:p>
          <a:p>
            <a:r>
              <a:rPr lang="en-US" dirty="0"/>
              <a:t>All guidelines for previous projects (writing, charts, statistics) hold!</a:t>
            </a:r>
          </a:p>
        </p:txBody>
      </p:sp>
      <p:grpSp>
        <p:nvGrpSpPr>
          <p:cNvPr id="8" name="Group 7"/>
          <p:cNvGrpSpPr/>
          <p:nvPr/>
        </p:nvGrpSpPr>
        <p:grpSpPr>
          <a:xfrm>
            <a:off x="5053693" y="1621971"/>
            <a:ext cx="3810000" cy="4031639"/>
            <a:chOff x="2571750" y="1428750"/>
            <a:chExt cx="4000500" cy="40005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0" y="1428750"/>
              <a:ext cx="4000500" cy="4000500"/>
            </a:xfrm>
            <a:prstGeom prst="rect">
              <a:avLst/>
            </a:prstGeom>
          </p:spPr>
        </p:pic>
        <p:sp>
          <p:nvSpPr>
            <p:cNvPr id="7" name="Rectangle 6"/>
            <p:cNvSpPr/>
            <p:nvPr/>
          </p:nvSpPr>
          <p:spPr>
            <a:xfrm>
              <a:off x="3426142" y="5014894"/>
              <a:ext cx="2683192" cy="183240"/>
            </a:xfrm>
            <a:prstGeom prst="rect">
              <a:avLst/>
            </a:prstGeom>
          </p:spPr>
          <p:txBody>
            <a:bodyPr wrap="square">
              <a:spAutoFit/>
            </a:bodyPr>
            <a:lstStyle/>
            <a:p>
              <a:pPr algn="ctr"/>
              <a:r>
                <a:rPr lang="en-US" sz="600" dirty="0">
                  <a:solidFill>
                    <a:schemeClr val="bg1">
                      <a:lumMod val="65000"/>
                    </a:schemeClr>
                  </a:solidFill>
                </a:rPr>
                <a:t>http://ec.europa.eu/environment/waste/reporting/images/173649127.jpg</a:t>
              </a:r>
            </a:p>
          </p:txBody>
        </p:sp>
      </p:grpSp>
    </p:spTree>
    <p:extLst>
      <p:ext uri="{BB962C8B-B14F-4D97-AF65-F5344CB8AC3E}">
        <p14:creationId xmlns:p14="http://schemas.microsoft.com/office/powerpoint/2010/main" val="345309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7" name="Content Placeholder 6"/>
          <p:cNvSpPr>
            <a:spLocks noGrp="1"/>
          </p:cNvSpPr>
          <p:nvPr>
            <p:ph sz="half" idx="1"/>
          </p:nvPr>
        </p:nvSpPr>
        <p:spPr>
          <a:xfrm>
            <a:off x="533400" y="1592385"/>
            <a:ext cx="4572000" cy="4983162"/>
          </a:xfrm>
        </p:spPr>
        <p:txBody>
          <a:bodyPr>
            <a:normAutofit/>
          </a:bodyPr>
          <a:lstStyle/>
          <a:p>
            <a:r>
              <a:rPr lang="en-US" dirty="0"/>
              <a:t>Part 1 – Proposal	</a:t>
            </a:r>
            <a:r>
              <a:rPr lang="en-US" dirty="0">
                <a:solidFill>
                  <a:srgbClr val="008000"/>
                </a:solidFill>
              </a:rPr>
              <a:t>20%</a:t>
            </a:r>
          </a:p>
          <a:p>
            <a:r>
              <a:rPr lang="en-US" dirty="0"/>
              <a:t>Part 2 – Report		</a:t>
            </a:r>
            <a:r>
              <a:rPr lang="en-US" dirty="0">
                <a:solidFill>
                  <a:srgbClr val="008000"/>
                </a:solidFill>
              </a:rPr>
              <a:t>80%</a:t>
            </a:r>
          </a:p>
          <a:p>
            <a:pPr lvl="1"/>
            <a:r>
              <a:rPr lang="en-US" dirty="0"/>
              <a:t>Broken down by </a:t>
            </a:r>
            <a:r>
              <a:rPr lang="en-US" i="1" dirty="0"/>
              <a:t>your</a:t>
            </a:r>
            <a:r>
              <a:rPr lang="en-US" dirty="0"/>
              <a:t> grading guide</a:t>
            </a:r>
          </a:p>
          <a:p>
            <a:pPr lvl="1"/>
            <a:r>
              <a:rPr lang="en-US" dirty="0"/>
              <a:t>Must have </a:t>
            </a:r>
            <a:r>
              <a:rPr lang="en-US" dirty="0">
                <a:solidFill>
                  <a:srgbClr val="0070C0"/>
                </a:solidFill>
              </a:rPr>
              <a:t>3 charts minimum</a:t>
            </a:r>
            <a:r>
              <a:rPr lang="en-US" dirty="0"/>
              <a:t>, </a:t>
            </a:r>
            <a:r>
              <a:rPr lang="en-US" dirty="0">
                <a:solidFill>
                  <a:srgbClr val="0070C0"/>
                </a:solidFill>
              </a:rPr>
              <a:t>3 different types</a:t>
            </a:r>
          </a:p>
          <a:p>
            <a:pPr lvl="2"/>
            <a:r>
              <a:rPr lang="en-US" dirty="0"/>
              <a:t>Can (and probably should) have more</a:t>
            </a:r>
          </a:p>
          <a:p>
            <a:pPr lvl="1"/>
            <a:r>
              <a:rPr lang="en-US" dirty="0"/>
              <a:t>Appropriate statistics (e.g., measures of spread)</a:t>
            </a:r>
          </a:p>
          <a:p>
            <a:pPr lvl="1"/>
            <a:r>
              <a:rPr lang="en-US" dirty="0"/>
              <a:t>Clear and concise textual descriptions</a:t>
            </a:r>
          </a:p>
        </p:txBody>
      </p:sp>
      <p:pic>
        <p:nvPicPr>
          <p:cNvPr id="1026" name="Picture 2" descr="Related image">
            <a:extLst>
              <a:ext uri="{FF2B5EF4-FFF2-40B4-BE49-F238E27FC236}">
                <a16:creationId xmlns:a16="http://schemas.microsoft.com/office/drawing/2014/main" id="{2F41696E-11E9-4F16-8A33-2DFC2AB74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0"/>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a:t>
            </a:r>
          </a:p>
        </p:txBody>
      </p:sp>
      <p:sp>
        <p:nvSpPr>
          <p:cNvPr id="3" name="Content Placeholder 2"/>
          <p:cNvSpPr>
            <a:spLocks noGrp="1"/>
          </p:cNvSpPr>
          <p:nvPr>
            <p:ph idx="1"/>
          </p:nvPr>
        </p:nvSpPr>
        <p:spPr>
          <a:xfrm>
            <a:off x="457200" y="1295400"/>
            <a:ext cx="8229600" cy="5410200"/>
          </a:xfrm>
        </p:spPr>
        <p:txBody>
          <a:bodyPr>
            <a:normAutofit fontScale="55000" lnSpcReduction="20000"/>
          </a:bodyPr>
          <a:lstStyle/>
          <a:p>
            <a:r>
              <a:rPr lang="en-US" b="1" dirty="0">
                <a:solidFill>
                  <a:srgbClr val="008000"/>
                </a:solidFill>
              </a:rPr>
              <a:t>100-90</a:t>
            </a:r>
            <a:r>
              <a:rPr lang="en-US" dirty="0">
                <a:solidFill>
                  <a:srgbClr val="008000"/>
                </a:solidFill>
              </a:rPr>
              <a:t>. </a:t>
            </a:r>
            <a:r>
              <a:rPr lang="en-US" dirty="0"/>
              <a:t>The submission clearly exceeds requirements. All parts of the project have been thoroughly completed. The proposal and report are clearly organized and well-written, charts and tables are clearly labeled and described and messages provided about each part of the analysis. </a:t>
            </a:r>
          </a:p>
          <a:p>
            <a:r>
              <a:rPr lang="en-US" b="1" dirty="0">
                <a:solidFill>
                  <a:srgbClr val="669900"/>
                </a:solidFill>
              </a:rPr>
              <a:t>89-80</a:t>
            </a:r>
            <a:r>
              <a:rPr lang="en-US" dirty="0">
                <a:solidFill>
                  <a:srgbClr val="669900"/>
                </a:solidFill>
              </a:rPr>
              <a:t>. </a:t>
            </a:r>
            <a:r>
              <a:rPr lang="en-US" dirty="0"/>
              <a:t>The submission meets requirements. All parts of the project have been completed or nearly completed. The proposal and report are organized and well-written, charts and tables are clearly labeled and described and messages provided about each part of the analysis. </a:t>
            </a:r>
          </a:p>
          <a:p>
            <a:r>
              <a:rPr lang="en-US" b="1" dirty="0">
                <a:solidFill>
                  <a:srgbClr val="CCCC00"/>
                </a:solidFill>
              </a:rPr>
              <a:t>79-70</a:t>
            </a:r>
            <a:r>
              <a:rPr lang="en-US" dirty="0">
                <a:solidFill>
                  <a:srgbClr val="CCCC00"/>
                </a:solidFill>
              </a:rPr>
              <a:t>. </a:t>
            </a:r>
            <a:r>
              <a:rPr lang="en-US" dirty="0"/>
              <a:t>The submission barely meets requirements. Most parts of the project are completed or nearly completed, but some may be missing. The proposal and report are somewhat disorganized or not well-written. Charts and tables are clearly labeled, but there may be issues with the description and messages provided about each part of the analysis. </a:t>
            </a:r>
          </a:p>
          <a:p>
            <a:r>
              <a:rPr lang="en-US" b="1" dirty="0">
                <a:solidFill>
                  <a:srgbClr val="FF9900"/>
                </a:solidFill>
              </a:rPr>
              <a:t>69-60</a:t>
            </a:r>
            <a:r>
              <a:rPr lang="en-US" dirty="0">
                <a:solidFill>
                  <a:srgbClr val="FF9900"/>
                </a:solidFill>
              </a:rPr>
              <a:t>. </a:t>
            </a:r>
            <a:r>
              <a:rPr lang="en-US" dirty="0"/>
              <a:t>The project fails to meet requirements in some places. Not all parts of the project are completed. The proposal and report are disorganized and not well-written. Charts and tables are not clear nor up to standards described in class. Messages are not always provided for the analysis. </a:t>
            </a:r>
          </a:p>
          <a:p>
            <a:r>
              <a:rPr lang="en-US" b="1" dirty="0">
                <a:solidFill>
                  <a:srgbClr val="C00000"/>
                </a:solidFill>
              </a:rPr>
              <a:t>59-0</a:t>
            </a:r>
            <a:r>
              <a:rPr lang="en-US" dirty="0">
                <a:solidFill>
                  <a:srgbClr val="C00000"/>
                </a:solidFill>
              </a:rPr>
              <a:t>. </a:t>
            </a:r>
            <a:r>
              <a:rPr lang="en-US" dirty="0"/>
              <a:t>The project does not meet requirements. Many parts of the project are not completed. The proposal and report are disorganized and poorly written. Charts and tables are not clear nor up to standards described in class. Messages are generally not provided for the analysis. </a:t>
            </a:r>
          </a:p>
        </p:txBody>
      </p:sp>
    </p:spTree>
    <p:extLst>
      <p:ext uri="{BB962C8B-B14F-4D97-AF65-F5344CB8AC3E}">
        <p14:creationId xmlns:p14="http://schemas.microsoft.com/office/powerpoint/2010/main" val="145745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Overview</a:t>
            </a:r>
          </a:p>
        </p:txBody>
      </p:sp>
      <p:sp>
        <p:nvSpPr>
          <p:cNvPr id="3" name="Content Placeholder 2"/>
          <p:cNvSpPr>
            <a:spLocks noGrp="1"/>
          </p:cNvSpPr>
          <p:nvPr>
            <p:ph sz="half" idx="1"/>
          </p:nvPr>
        </p:nvSpPr>
        <p:spPr>
          <a:xfrm>
            <a:off x="457200" y="2819400"/>
            <a:ext cx="4038600" cy="3306763"/>
          </a:xfrm>
        </p:spPr>
        <p:txBody>
          <a:bodyPr>
            <a:normAutofit/>
          </a:bodyPr>
          <a:lstStyle/>
          <a:p>
            <a:r>
              <a:rPr lang="en-US" dirty="0"/>
              <a:t>Pick game</a:t>
            </a:r>
          </a:p>
          <a:p>
            <a:r>
              <a:rPr lang="en-US" dirty="0"/>
              <a:t>Determine pipeline</a:t>
            </a:r>
          </a:p>
          <a:p>
            <a:r>
              <a:rPr lang="en-US" dirty="0"/>
              <a:t>Plan analysis (charts)</a:t>
            </a:r>
          </a:p>
          <a:p>
            <a:r>
              <a:rPr lang="en-US" dirty="0"/>
              <a:t>Propose</a:t>
            </a:r>
          </a:p>
          <a:p>
            <a:r>
              <a:rPr lang="en-US" dirty="0">
                <a:solidFill>
                  <a:srgbClr val="008000"/>
                </a:solidFill>
              </a:rPr>
              <a:t>Do it!</a:t>
            </a:r>
          </a:p>
          <a:p>
            <a:r>
              <a:rPr lang="en-US" dirty="0"/>
              <a:t>Write it up</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3297777"/>
            <a:ext cx="4038600" cy="1130808"/>
          </a:xfrm>
        </p:spPr>
      </p:pic>
      <p:sp>
        <p:nvSpPr>
          <p:cNvPr id="12" name="Rectangle 11"/>
          <p:cNvSpPr/>
          <p:nvPr/>
        </p:nvSpPr>
        <p:spPr>
          <a:xfrm>
            <a:off x="1464034" y="1772932"/>
            <a:ext cx="6215932" cy="584775"/>
          </a:xfrm>
          <a:prstGeom prst="rect">
            <a:avLst/>
          </a:prstGeom>
        </p:spPr>
        <p:txBody>
          <a:bodyPr wrap="none">
            <a:spAutoFit/>
          </a:bodyPr>
          <a:lstStyle/>
          <a:p>
            <a:r>
              <a:rPr lang="en-US" sz="3200" dirty="0"/>
              <a:t>Analytics on game of your choosing!</a:t>
            </a:r>
          </a:p>
        </p:txBody>
      </p:sp>
      <p:sp>
        <p:nvSpPr>
          <p:cNvPr id="14" name="TextBox 13"/>
          <p:cNvSpPr txBox="1"/>
          <p:nvPr/>
        </p:nvSpPr>
        <p:spPr>
          <a:xfrm>
            <a:off x="5274009" y="5257800"/>
            <a:ext cx="2786981" cy="523220"/>
          </a:xfrm>
          <a:prstGeom prst="rect">
            <a:avLst/>
          </a:prstGeom>
          <a:noFill/>
          <a:ln w="19050">
            <a:solidFill>
              <a:schemeClr val="accent1"/>
            </a:solidFill>
            <a:prstDash val="sysDash"/>
          </a:ln>
        </p:spPr>
        <p:txBody>
          <a:bodyPr wrap="none" rtlCol="0">
            <a:spAutoFit/>
          </a:bodyPr>
          <a:lstStyle/>
          <a:p>
            <a:r>
              <a:rPr lang="en-US" sz="2800" dirty="0">
                <a:solidFill>
                  <a:srgbClr val="0070C0"/>
                </a:solidFill>
              </a:rPr>
              <a:t>Solo or group of 2</a:t>
            </a:r>
          </a:p>
        </p:txBody>
      </p:sp>
    </p:spTree>
    <p:extLst>
      <p:ext uri="{BB962C8B-B14F-4D97-AF65-F5344CB8AC3E}">
        <p14:creationId xmlns:p14="http://schemas.microsoft.com/office/powerpoint/2010/main" val="18075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p:txBody>
          <a:bodyPr>
            <a:normAutofit/>
          </a:bodyPr>
          <a:lstStyle/>
          <a:p>
            <a:r>
              <a:rPr lang="en-US" dirty="0">
                <a:solidFill>
                  <a:srgbClr val="0070C0"/>
                </a:solidFill>
              </a:rPr>
              <a:t>Part 1 </a:t>
            </a:r>
            <a:r>
              <a:rPr lang="en-US" dirty="0"/>
              <a:t>- Proposal</a:t>
            </a:r>
          </a:p>
          <a:p>
            <a:r>
              <a:rPr lang="en-US" dirty="0">
                <a:solidFill>
                  <a:srgbClr val="0070C0"/>
                </a:solidFill>
              </a:rPr>
              <a:t>Part 2 </a:t>
            </a:r>
            <a:r>
              <a:rPr lang="en-US" dirty="0"/>
              <a:t>- Project</a:t>
            </a:r>
          </a:p>
          <a:p>
            <a:r>
              <a:rPr lang="en-US" dirty="0"/>
              <a:t>Hints</a:t>
            </a:r>
          </a:p>
          <a:p>
            <a:r>
              <a:rPr lang="en-US" dirty="0" err="1"/>
              <a:t>Writeup</a:t>
            </a:r>
            <a:endParaRPr lang="en-US" dirty="0"/>
          </a:p>
          <a:p>
            <a:r>
              <a:rPr lang="en-US" dirty="0"/>
              <a:t>Submission</a:t>
            </a:r>
          </a:p>
          <a:p>
            <a:r>
              <a:rPr lang="en-US" dirty="0"/>
              <a:t>Grading</a:t>
            </a:r>
          </a:p>
        </p:txBody>
      </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a:t>
            </a:r>
          </a:p>
        </p:txBody>
      </p:sp>
      <p:sp>
        <p:nvSpPr>
          <p:cNvPr id="3" name="Content Placeholder 2"/>
          <p:cNvSpPr>
            <a:spLocks noGrp="1"/>
          </p:cNvSpPr>
          <p:nvPr>
            <p:ph sz="half" idx="1"/>
          </p:nvPr>
        </p:nvSpPr>
        <p:spPr>
          <a:xfrm>
            <a:off x="457199" y="1600200"/>
            <a:ext cx="4459789" cy="4525963"/>
          </a:xfrm>
        </p:spPr>
        <p:txBody>
          <a:bodyPr>
            <a:normAutofit fontScale="92500" lnSpcReduction="10000"/>
          </a:bodyPr>
          <a:lstStyle/>
          <a:p>
            <a:r>
              <a:rPr lang="en-US" sz="3200" dirty="0"/>
              <a:t>Due Monday! </a:t>
            </a:r>
          </a:p>
          <a:p>
            <a:r>
              <a:rPr lang="en-US" sz="3200" dirty="0"/>
              <a:t>Written, turned in online</a:t>
            </a:r>
          </a:p>
          <a:p>
            <a:endParaRPr lang="en-US" sz="3200" dirty="0"/>
          </a:p>
          <a:p>
            <a:pPr marL="514350" indent="-457200">
              <a:buFont typeface="+mj-lt"/>
              <a:buAutoNum type="arabicPeriod"/>
            </a:pPr>
            <a:r>
              <a:rPr lang="en-US" sz="3200" dirty="0"/>
              <a:t>“</a:t>
            </a:r>
            <a:r>
              <a:rPr lang="en-US" sz="3200" dirty="0">
                <a:solidFill>
                  <a:srgbClr val="0070C0"/>
                </a:solidFill>
              </a:rPr>
              <a:t>Look before you leap</a:t>
            </a:r>
            <a:r>
              <a:rPr lang="en-US" sz="3200" dirty="0"/>
              <a:t>” – investigate game, and game data, before using</a:t>
            </a:r>
          </a:p>
          <a:p>
            <a:pPr marL="514350" indent="-457200">
              <a:buFont typeface="+mj-lt"/>
              <a:buAutoNum type="arabicPeriod"/>
            </a:pPr>
            <a:r>
              <a:rPr lang="en-US" sz="3200" dirty="0">
                <a:solidFill>
                  <a:srgbClr val="0070C0"/>
                </a:solidFill>
              </a:rPr>
              <a:t>Allow for feedback </a:t>
            </a:r>
            <a:r>
              <a:rPr lang="en-US" sz="3200" dirty="0"/>
              <a:t>– adjust scope and content</a:t>
            </a:r>
          </a:p>
          <a:p>
            <a:endParaRPr lang="en-US" sz="3200" dirty="0"/>
          </a:p>
          <a:p>
            <a:endParaRPr lang="en-US" sz="3200" dirty="0"/>
          </a:p>
        </p:txBody>
      </p:sp>
      <p:grpSp>
        <p:nvGrpSpPr>
          <p:cNvPr id="17" name="Group 16"/>
          <p:cNvGrpSpPr/>
          <p:nvPr/>
        </p:nvGrpSpPr>
        <p:grpSpPr>
          <a:xfrm>
            <a:off x="4950960" y="846138"/>
            <a:ext cx="3886199" cy="2428948"/>
            <a:chOff x="5011442" y="1219200"/>
            <a:chExt cx="3886199" cy="2428948"/>
          </a:xfrm>
        </p:grpSpPr>
        <p:pic>
          <p:nvPicPr>
            <p:cNvPr id="18" name="Content Placeholder 6"/>
            <p:cNvPicPr>
              <a:picLocks noChangeAspect="1"/>
            </p:cNvPicPr>
            <p:nvPr/>
          </p:nvPicPr>
          <p:blipFill>
            <a:blip r:embed="rId2"/>
            <a:stretch>
              <a:fillRect/>
            </a:stretch>
          </p:blipFill>
          <p:spPr>
            <a:xfrm>
              <a:off x="5943601" y="1219200"/>
              <a:ext cx="2021882" cy="2252097"/>
            </a:xfrm>
            <a:prstGeom prst="rect">
              <a:avLst/>
            </a:prstGeom>
          </p:spPr>
        </p:pic>
        <p:sp>
          <p:nvSpPr>
            <p:cNvPr id="19" name="Rectangle 18"/>
            <p:cNvSpPr/>
            <p:nvPr/>
          </p:nvSpPr>
          <p:spPr>
            <a:xfrm>
              <a:off x="5011442" y="3463482"/>
              <a:ext cx="3886199" cy="184666"/>
            </a:xfrm>
            <a:prstGeom prst="rect">
              <a:avLst/>
            </a:prstGeom>
          </p:spPr>
          <p:txBody>
            <a:bodyPr wrap="square">
              <a:spAutoFit/>
            </a:bodyPr>
            <a:lstStyle/>
            <a:p>
              <a:pPr algn="ctr"/>
              <a:r>
                <a:rPr lang="en-US" sz="600" dirty="0">
                  <a:solidFill>
                    <a:schemeClr val="bg1">
                      <a:lumMod val="50000"/>
                    </a:schemeClr>
                  </a:solidFill>
                </a:rPr>
                <a:t>http://www.multifacet-software.com/assets/images/projectproposal.jpg</a:t>
              </a:r>
            </a:p>
          </p:txBody>
        </p:sp>
      </p:grpSp>
      <p:grpSp>
        <p:nvGrpSpPr>
          <p:cNvPr id="22" name="Group 21"/>
          <p:cNvGrpSpPr/>
          <p:nvPr/>
        </p:nvGrpSpPr>
        <p:grpSpPr>
          <a:xfrm>
            <a:off x="4608059" y="4038600"/>
            <a:ext cx="4572000" cy="2346841"/>
            <a:chOff x="4608059" y="4038600"/>
            <a:chExt cx="4572000" cy="2346841"/>
          </a:xfrm>
        </p:grpSpPr>
        <p:pic>
          <p:nvPicPr>
            <p:cNvPr id="20" name="Picture 19"/>
            <p:cNvPicPr>
              <a:picLocks noChangeAspect="1"/>
            </p:cNvPicPr>
            <p:nvPr/>
          </p:nvPicPr>
          <p:blipFill>
            <a:blip r:embed="rId3"/>
            <a:stretch>
              <a:fillRect/>
            </a:stretch>
          </p:blipFill>
          <p:spPr>
            <a:xfrm>
              <a:off x="5248623" y="4038600"/>
              <a:ext cx="3290872" cy="2162175"/>
            </a:xfrm>
            <a:prstGeom prst="rect">
              <a:avLst/>
            </a:prstGeom>
          </p:spPr>
        </p:pic>
        <p:sp>
          <p:nvSpPr>
            <p:cNvPr id="21" name="Rectangle 20"/>
            <p:cNvSpPr/>
            <p:nvPr/>
          </p:nvSpPr>
          <p:spPr>
            <a:xfrm>
              <a:off x="4608059" y="6200775"/>
              <a:ext cx="4572000" cy="184666"/>
            </a:xfrm>
            <a:prstGeom prst="rect">
              <a:avLst/>
            </a:prstGeom>
          </p:spPr>
          <p:txBody>
            <a:bodyPr>
              <a:spAutoFit/>
            </a:bodyPr>
            <a:lstStyle/>
            <a:p>
              <a:pPr algn="ctr"/>
              <a:r>
                <a:rPr lang="en-US" sz="600" dirty="0">
                  <a:solidFill>
                    <a:schemeClr val="bg1">
                      <a:lumMod val="50000"/>
                    </a:schemeClr>
                  </a:solidFill>
                </a:rPr>
                <a:t>http://bridgepartnersconsulting.com/_ui/img/insights/Look-Before-Leap_Hero-Image.jpg</a:t>
              </a:r>
            </a:p>
          </p:txBody>
        </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947" y="5220816"/>
            <a:ext cx="1098577" cy="91168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4124" y="5173677"/>
            <a:ext cx="1165293" cy="1095375"/>
          </a:xfrm>
          <a:prstGeom prst="rect">
            <a:avLst/>
          </a:prstGeom>
        </p:spPr>
      </p:pic>
      <p:sp>
        <p:nvSpPr>
          <p:cNvPr id="27" name="TextBox 26"/>
          <p:cNvSpPr txBox="1"/>
          <p:nvPr/>
        </p:nvSpPr>
        <p:spPr>
          <a:xfrm>
            <a:off x="7717289" y="4290182"/>
            <a:ext cx="375424"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426141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Heading </a:t>
            </a:r>
          </a:p>
        </p:txBody>
      </p:sp>
      <p:sp>
        <p:nvSpPr>
          <p:cNvPr id="4" name="Content Placeholder 3"/>
          <p:cNvSpPr>
            <a:spLocks noGrp="1"/>
          </p:cNvSpPr>
          <p:nvPr>
            <p:ph sz="half" idx="1"/>
          </p:nvPr>
        </p:nvSpPr>
        <p:spPr>
          <a:xfrm>
            <a:off x="457200" y="1614732"/>
            <a:ext cx="4038600" cy="4525963"/>
          </a:xfrm>
        </p:spPr>
        <p:txBody>
          <a:bodyPr>
            <a:normAutofit/>
          </a:bodyPr>
          <a:lstStyle/>
          <a:p>
            <a:r>
              <a:rPr lang="en-US" sz="3200" dirty="0"/>
              <a:t>Project </a:t>
            </a:r>
            <a:r>
              <a:rPr lang="en-US" sz="3200" dirty="0">
                <a:solidFill>
                  <a:srgbClr val="0070C0"/>
                </a:solidFill>
              </a:rPr>
              <a:t>title</a:t>
            </a:r>
            <a:r>
              <a:rPr lang="en-US" sz="3200" dirty="0"/>
              <a:t> (creativity welcome) </a:t>
            </a:r>
          </a:p>
          <a:p>
            <a:r>
              <a:rPr lang="en-US" sz="3200" dirty="0"/>
              <a:t>Student </a:t>
            </a:r>
            <a:r>
              <a:rPr lang="en-US" sz="3200" dirty="0">
                <a:solidFill>
                  <a:srgbClr val="0070C0"/>
                </a:solidFill>
              </a:rPr>
              <a:t>name(s</a:t>
            </a:r>
            <a:r>
              <a:rPr lang="en-US" sz="3200" dirty="0"/>
              <a:t>)</a:t>
            </a:r>
          </a:p>
          <a:p>
            <a:pPr lvl="1"/>
            <a:r>
              <a:rPr lang="en-US" sz="3200" dirty="0"/>
              <a:t>Solo</a:t>
            </a:r>
          </a:p>
          <a:p>
            <a:pPr lvl="1"/>
            <a:r>
              <a:rPr lang="en-US" sz="3200" dirty="0"/>
              <a:t>Group of two, max</a:t>
            </a:r>
          </a:p>
          <a:p>
            <a:endParaRPr lang="en-US" sz="3200" dirty="0"/>
          </a:p>
        </p:txBody>
      </p:sp>
      <p:grpSp>
        <p:nvGrpSpPr>
          <p:cNvPr id="10" name="Group 9"/>
          <p:cNvGrpSpPr/>
          <p:nvPr/>
        </p:nvGrpSpPr>
        <p:grpSpPr>
          <a:xfrm>
            <a:off x="5829300" y="1676400"/>
            <a:ext cx="2705100" cy="2546866"/>
            <a:chOff x="3162300" y="2209800"/>
            <a:chExt cx="2705100" cy="254686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
          <p:nvSpPr>
            <p:cNvPr id="9" name="Rectangle 8"/>
            <p:cNvSpPr/>
            <p:nvPr/>
          </p:nvSpPr>
          <p:spPr>
            <a:xfrm>
              <a:off x="3162300" y="4572000"/>
              <a:ext cx="2705100" cy="184666"/>
            </a:xfrm>
            <a:prstGeom prst="rect">
              <a:avLst/>
            </a:prstGeom>
          </p:spPr>
          <p:txBody>
            <a:bodyPr wrap="square">
              <a:spAutoFit/>
            </a:bodyPr>
            <a:lstStyle/>
            <a:p>
              <a:pPr algn="ctr"/>
              <a:r>
                <a:rPr lang="en-US" sz="600" dirty="0">
                  <a:solidFill>
                    <a:schemeClr val="bg1">
                      <a:lumMod val="50000"/>
                    </a:schemeClr>
                  </a:solidFill>
                </a:rPr>
                <a:t>http://inspectorgrapes.com/uploads/3/4/9/8/34985878/2000897_orig.png</a:t>
              </a:r>
            </a:p>
          </p:txBody>
        </p:sp>
      </p:grpSp>
    </p:spTree>
    <p:extLst>
      <p:ext uri="{BB962C8B-B14F-4D97-AF65-F5344CB8AC3E}">
        <p14:creationId xmlns:p14="http://schemas.microsoft.com/office/powerpoint/2010/main" val="420093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Game Overview </a:t>
            </a:r>
          </a:p>
        </p:txBody>
      </p:sp>
      <p:sp>
        <p:nvSpPr>
          <p:cNvPr id="4" name="Content Placeholder 3"/>
          <p:cNvSpPr>
            <a:spLocks noGrp="1"/>
          </p:cNvSpPr>
          <p:nvPr>
            <p:ph sz="half" idx="1"/>
          </p:nvPr>
        </p:nvSpPr>
        <p:spPr>
          <a:xfrm>
            <a:off x="1447800" y="4953000"/>
            <a:ext cx="6510620" cy="1066800"/>
          </a:xfrm>
        </p:spPr>
        <p:txBody>
          <a:bodyPr>
            <a:normAutofit/>
          </a:bodyPr>
          <a:lstStyle/>
          <a:p>
            <a:r>
              <a:rPr lang="en-US" dirty="0"/>
              <a:t>Brief </a:t>
            </a:r>
            <a:r>
              <a:rPr lang="en-US" dirty="0">
                <a:solidFill>
                  <a:srgbClr val="0070C0"/>
                </a:solidFill>
              </a:rPr>
              <a:t>description of game </a:t>
            </a:r>
            <a:r>
              <a:rPr lang="en-US" dirty="0"/>
              <a:t>and gameplay</a:t>
            </a:r>
          </a:p>
          <a:p>
            <a:pPr lvl="1"/>
            <a:r>
              <a:rPr lang="en-US" dirty="0"/>
              <a:t>As relates to analysis</a:t>
            </a:r>
          </a:p>
          <a:p>
            <a:endParaRPr lang="en-US" dirty="0"/>
          </a:p>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345" y="2330275"/>
            <a:ext cx="1113001" cy="92365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226" y="2288062"/>
            <a:ext cx="1067119" cy="1067119"/>
          </a:xfrm>
          <a:prstGeom prst="rect">
            <a:avLst/>
          </a:prstGeom>
        </p:spPr>
      </p:pic>
      <p:pic>
        <p:nvPicPr>
          <p:cNvPr id="22" name="Picture 21"/>
          <p:cNvPicPr>
            <a:picLocks noChangeAspect="1"/>
          </p:cNvPicPr>
          <p:nvPr/>
        </p:nvPicPr>
        <p:blipFill>
          <a:blip r:embed="rId4"/>
          <a:stretch>
            <a:fillRect/>
          </a:stretch>
        </p:blipFill>
        <p:spPr>
          <a:xfrm>
            <a:off x="7696200" y="2719910"/>
            <a:ext cx="866775" cy="771525"/>
          </a:xfrm>
          <a:prstGeom prst="rect">
            <a:avLst/>
          </a:prstGeom>
        </p:spPr>
      </p:pic>
      <p:sp>
        <p:nvSpPr>
          <p:cNvPr id="24" name="TextBox 23"/>
          <p:cNvSpPr txBox="1"/>
          <p:nvPr/>
        </p:nvSpPr>
        <p:spPr>
          <a:xfrm>
            <a:off x="6164467" y="1696715"/>
            <a:ext cx="1793953" cy="523220"/>
          </a:xfrm>
          <a:prstGeom prst="rect">
            <a:avLst/>
          </a:prstGeom>
          <a:noFill/>
        </p:spPr>
        <p:txBody>
          <a:bodyPr wrap="none" rtlCol="0">
            <a:spAutoFit/>
          </a:bodyPr>
          <a:lstStyle/>
          <a:p>
            <a:r>
              <a:rPr lang="en-US" sz="2800" u="sng" dirty="0"/>
              <a:t>New Game</a:t>
            </a:r>
          </a:p>
        </p:txBody>
      </p:sp>
      <p:sp>
        <p:nvSpPr>
          <p:cNvPr id="25" name="TextBox 24"/>
          <p:cNvSpPr txBox="1"/>
          <p:nvPr/>
        </p:nvSpPr>
        <p:spPr>
          <a:xfrm>
            <a:off x="1636856" y="1698793"/>
            <a:ext cx="2374304" cy="523220"/>
          </a:xfrm>
          <a:prstGeom prst="rect">
            <a:avLst/>
          </a:prstGeom>
          <a:noFill/>
        </p:spPr>
        <p:txBody>
          <a:bodyPr wrap="none" rtlCol="0">
            <a:spAutoFit/>
          </a:bodyPr>
          <a:lstStyle/>
          <a:p>
            <a:r>
              <a:rPr lang="en-US" sz="2800" u="sng" dirty="0"/>
              <a:t>Previous Game</a:t>
            </a:r>
          </a:p>
        </p:txBody>
      </p:sp>
      <p:sp>
        <p:nvSpPr>
          <p:cNvPr id="3" name="TextBox 2"/>
          <p:cNvSpPr txBox="1"/>
          <p:nvPr/>
        </p:nvSpPr>
        <p:spPr>
          <a:xfrm>
            <a:off x="1200968" y="3973337"/>
            <a:ext cx="3246081" cy="369332"/>
          </a:xfrm>
          <a:prstGeom prst="rect">
            <a:avLst/>
          </a:prstGeom>
          <a:noFill/>
        </p:spPr>
        <p:txBody>
          <a:bodyPr wrap="none" rtlCol="0">
            <a:spAutoFit/>
          </a:bodyPr>
          <a:lstStyle/>
          <a:p>
            <a:r>
              <a:rPr lang="en-US" dirty="0"/>
              <a:t>(Note, must do all new analysis!)</a:t>
            </a:r>
          </a:p>
        </p:txBody>
      </p:sp>
      <p:pic>
        <p:nvPicPr>
          <p:cNvPr id="1028" name="Picture 4" descr="Image result for hearthstone logo">
            <a:extLst>
              <a:ext uri="{FF2B5EF4-FFF2-40B4-BE49-F238E27FC236}">
                <a16:creationId xmlns:a16="http://schemas.microsoft.com/office/drawing/2014/main" id="{F05FA53A-4587-4EB8-BE62-0A07B59A49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037" y="232010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heroes of the storm icon">
            <a:extLst>
              <a:ext uri="{FF2B5EF4-FFF2-40B4-BE49-F238E27FC236}">
                <a16:creationId xmlns:a16="http://schemas.microsoft.com/office/drawing/2014/main" id="{AF7B1B01-F963-4B77-ABDB-54005D2B8B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8008" y="3502820"/>
            <a:ext cx="949890" cy="10294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azetool]">
            <a:extLst>
              <a:ext uri="{FF2B5EF4-FFF2-40B4-BE49-F238E27FC236}">
                <a16:creationId xmlns:a16="http://schemas.microsoft.com/office/drawing/2014/main" id="{3BC82449-C1A9-4E67-B2A4-50185E0B7C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517" y="3273519"/>
            <a:ext cx="708337" cy="708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ig]">
            <a:extLst>
              <a:ext uri="{FF2B5EF4-FFF2-40B4-BE49-F238E27FC236}">
                <a16:creationId xmlns:a16="http://schemas.microsoft.com/office/drawing/2014/main" id="{B4642B1A-4F07-401A-8F7F-FF73B55501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7184" y="3207978"/>
            <a:ext cx="699906" cy="8394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ainmeter Honeycomb PUBG icon by snupnick on DeviantArt">
            <a:extLst>
              <a:ext uri="{FF2B5EF4-FFF2-40B4-BE49-F238E27FC236}">
                <a16:creationId xmlns:a16="http://schemas.microsoft.com/office/drawing/2014/main" id="{8F87AB20-18C7-4B68-B0F1-EDBE1AF744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3903" y="2282984"/>
            <a:ext cx="929564" cy="9295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776217-DEED-4474-AAD0-91537E439144}"/>
              </a:ext>
            </a:extLst>
          </p:cNvPr>
          <p:cNvPicPr>
            <a:picLocks noChangeAspect="1"/>
          </p:cNvPicPr>
          <p:nvPr/>
        </p:nvPicPr>
        <p:blipFill>
          <a:blip r:embed="rId10"/>
          <a:stretch>
            <a:fillRect/>
          </a:stretch>
        </p:blipFill>
        <p:spPr>
          <a:xfrm>
            <a:off x="6443695" y="3627688"/>
            <a:ext cx="2215301" cy="631388"/>
          </a:xfrm>
          <a:prstGeom prst="rect">
            <a:avLst/>
          </a:prstGeom>
        </p:spPr>
      </p:pic>
    </p:spTree>
    <p:extLst>
      <p:ext uri="{BB962C8B-B14F-4D97-AF65-F5344CB8AC3E}">
        <p14:creationId xmlns:p14="http://schemas.microsoft.com/office/powerpoint/2010/main" val="16212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peline icon">
            <a:extLst>
              <a:ext uri="{FF2B5EF4-FFF2-40B4-BE49-F238E27FC236}">
                <a16:creationId xmlns:a16="http://schemas.microsoft.com/office/drawing/2014/main" id="{FF6C7C3B-FEB7-48AE-B236-DB96B09AE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783" y="372598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Proposal – Pipeline </a:t>
            </a:r>
          </a:p>
        </p:txBody>
      </p:sp>
      <p:sp>
        <p:nvSpPr>
          <p:cNvPr id="3" name="Content Placeholder 2"/>
          <p:cNvSpPr>
            <a:spLocks noGrp="1"/>
          </p:cNvSpPr>
          <p:nvPr>
            <p:ph idx="1"/>
          </p:nvPr>
        </p:nvSpPr>
        <p:spPr>
          <a:xfrm>
            <a:off x="457200" y="3422893"/>
            <a:ext cx="8229600" cy="2749307"/>
          </a:xfrm>
        </p:spPr>
        <p:txBody>
          <a:bodyPr>
            <a:normAutofit fontScale="92500" lnSpcReduction="20000"/>
          </a:bodyPr>
          <a:lstStyle/>
          <a:p>
            <a:r>
              <a:rPr lang="en-US" dirty="0"/>
              <a:t>Brief </a:t>
            </a:r>
            <a:r>
              <a:rPr lang="en-US" dirty="0">
                <a:solidFill>
                  <a:srgbClr val="0070C0"/>
                </a:solidFill>
              </a:rPr>
              <a:t>description of pipeline</a:t>
            </a:r>
          </a:p>
          <a:p>
            <a:pPr lvl="1"/>
            <a:r>
              <a:rPr lang="en-US" dirty="0"/>
              <a:t>New scripts/tools needed</a:t>
            </a:r>
          </a:p>
          <a:p>
            <a:pPr lvl="2"/>
            <a:r>
              <a:rPr lang="en-US" dirty="0"/>
              <a:t>Note, do </a:t>
            </a:r>
            <a:r>
              <a:rPr lang="en-US" i="1" dirty="0"/>
              <a:t>not</a:t>
            </a:r>
            <a:r>
              <a:rPr lang="en-US" dirty="0"/>
              <a:t> have to use Python!</a:t>
            </a:r>
          </a:p>
          <a:p>
            <a:pPr lvl="1"/>
            <a:r>
              <a:rPr lang="en-US" dirty="0"/>
              <a:t>Playtesting needed (as appropriate)</a:t>
            </a:r>
          </a:p>
          <a:p>
            <a:pPr lvl="1"/>
            <a:r>
              <a:rPr lang="en-US" dirty="0"/>
              <a:t>Data available for analysis</a:t>
            </a:r>
          </a:p>
          <a:p>
            <a:pPr lvl="2"/>
            <a:r>
              <a:rPr lang="en-US" dirty="0"/>
              <a:t>Details on exact fields (e.g., game duration)</a:t>
            </a:r>
          </a:p>
          <a:p>
            <a:pPr lvl="2"/>
            <a:r>
              <a:rPr lang="en-US" dirty="0"/>
              <a:t>Details on format (e.g., </a:t>
            </a:r>
            <a:r>
              <a:rPr lang="en-US" dirty="0" err="1"/>
              <a:t>json</a:t>
            </a:r>
            <a:r>
              <a:rPr lang="en-US" dirty="0"/>
              <a:t>)</a:t>
            </a:r>
          </a:p>
        </p:txBody>
      </p:sp>
      <p:grpSp>
        <p:nvGrpSpPr>
          <p:cNvPr id="25" name="Group 24"/>
          <p:cNvGrpSpPr/>
          <p:nvPr/>
        </p:nvGrpSpPr>
        <p:grpSpPr>
          <a:xfrm>
            <a:off x="645100" y="1828800"/>
            <a:ext cx="8014346" cy="1173162"/>
            <a:chOff x="596254" y="2165599"/>
            <a:chExt cx="8014346" cy="1173162"/>
          </a:xfrm>
        </p:grpSpPr>
        <p:sp>
          <p:nvSpPr>
            <p:cNvPr id="26" name="Rectangle 25"/>
            <p:cNvSpPr/>
            <p:nvPr/>
          </p:nvSpPr>
          <p:spPr>
            <a:xfrm>
              <a:off x="596254"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Game</a:t>
              </a:r>
            </a:p>
          </p:txBody>
        </p:sp>
        <p:sp>
          <p:nvSpPr>
            <p:cNvPr id="27" name="Rectangle 26"/>
            <p:cNvSpPr/>
            <p:nvPr/>
          </p:nvSpPr>
          <p:spPr>
            <a:xfrm>
              <a:off x="2734303"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Raw Data</a:t>
              </a:r>
            </a:p>
          </p:txBody>
        </p:sp>
        <p:sp>
          <p:nvSpPr>
            <p:cNvPr id="28" name="Rectangle 27"/>
            <p:cNvSpPr/>
            <p:nvPr/>
          </p:nvSpPr>
          <p:spPr>
            <a:xfrm>
              <a:off x="4872352"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Extracted Data</a:t>
              </a:r>
            </a:p>
          </p:txBody>
        </p:sp>
        <p:sp>
          <p:nvSpPr>
            <p:cNvPr id="29" name="Rectangle 28"/>
            <p:cNvSpPr/>
            <p:nvPr/>
          </p:nvSpPr>
          <p:spPr>
            <a:xfrm>
              <a:off x="7010400"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Analysis</a:t>
              </a:r>
            </a:p>
          </p:txBody>
        </p:sp>
        <p:cxnSp>
          <p:nvCxnSpPr>
            <p:cNvPr id="30" name="Straight Arrow Connector 29"/>
            <p:cNvCxnSpPr/>
            <p:nvPr/>
          </p:nvCxnSpPr>
          <p:spPr>
            <a:xfrm>
              <a:off x="65532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196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265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Charts </a:t>
            </a:r>
          </a:p>
        </p:txBody>
      </p:sp>
      <p:sp>
        <p:nvSpPr>
          <p:cNvPr id="3" name="Content Placeholder 2"/>
          <p:cNvSpPr>
            <a:spLocks noGrp="1"/>
          </p:cNvSpPr>
          <p:nvPr>
            <p:ph sz="half" idx="1"/>
          </p:nvPr>
        </p:nvSpPr>
        <p:spPr>
          <a:xfrm>
            <a:off x="240936" y="1656384"/>
            <a:ext cx="4267200" cy="2971800"/>
          </a:xfrm>
        </p:spPr>
        <p:txBody>
          <a:bodyPr>
            <a:normAutofit fontScale="92500" lnSpcReduction="10000"/>
          </a:bodyPr>
          <a:lstStyle/>
          <a:p>
            <a:r>
              <a:rPr lang="en-US" dirty="0"/>
              <a:t>Hand drawn</a:t>
            </a:r>
          </a:p>
          <a:p>
            <a:r>
              <a:rPr lang="en-US" dirty="0"/>
              <a:t>Show </a:t>
            </a:r>
            <a:r>
              <a:rPr lang="en-US" dirty="0">
                <a:solidFill>
                  <a:srgbClr val="0070C0"/>
                </a:solidFill>
              </a:rPr>
              <a:t>intended visual analysis</a:t>
            </a:r>
          </a:p>
          <a:p>
            <a:r>
              <a:rPr lang="en-US" dirty="0"/>
              <a:t>Labeled axes</a:t>
            </a:r>
          </a:p>
          <a:p>
            <a:pPr lvl="1"/>
            <a:r>
              <a:rPr lang="en-US" dirty="0"/>
              <a:t>No numbers, units</a:t>
            </a:r>
          </a:p>
          <a:p>
            <a:r>
              <a:rPr lang="en-US" dirty="0"/>
              <a:t>Clearly depict trends/relationships</a:t>
            </a:r>
          </a:p>
          <a:p>
            <a:endParaRPr lang="en-US" dirty="0"/>
          </a:p>
          <a:p>
            <a:pPr marL="0" indent="0">
              <a:buNone/>
            </a:pPr>
            <a:endParaRPr lang="en-US" dirty="0"/>
          </a:p>
          <a:p>
            <a:endParaRPr lang="en-US" dirty="0"/>
          </a:p>
        </p:txBody>
      </p:sp>
      <p:sp>
        <p:nvSpPr>
          <p:cNvPr id="16" name="TextBox 15"/>
          <p:cNvSpPr txBox="1"/>
          <p:nvPr/>
        </p:nvSpPr>
        <p:spPr>
          <a:xfrm>
            <a:off x="4572000" y="5867400"/>
            <a:ext cx="4208973" cy="707886"/>
          </a:xfrm>
          <a:prstGeom prst="rect">
            <a:avLst/>
          </a:prstGeom>
          <a:noFill/>
          <a:ln w="19050">
            <a:solidFill>
              <a:schemeClr val="accent1"/>
            </a:solidFill>
            <a:prstDash val="sysDot"/>
          </a:ln>
        </p:spPr>
        <p:txBody>
          <a:bodyPr wrap="none" rtlCol="0">
            <a:spAutoFit/>
          </a:bodyPr>
          <a:lstStyle/>
          <a:p>
            <a:pPr marL="285750" indent="-285750">
              <a:buFont typeface="Arial" panose="020B0604020202020204" pitchFamily="34" charset="0"/>
              <a:buChar char="•"/>
            </a:pPr>
            <a:r>
              <a:rPr lang="en-US" sz="2000">
                <a:solidFill>
                  <a:srgbClr val="0070C0"/>
                </a:solidFill>
              </a:rPr>
              <a:t>Important for planning</a:t>
            </a:r>
          </a:p>
          <a:p>
            <a:pPr marL="285750" indent="-285750">
              <a:buFont typeface="Arial" panose="020B0604020202020204" pitchFamily="34" charset="0"/>
              <a:buChar char="•"/>
            </a:pPr>
            <a:r>
              <a:rPr lang="en-US" sz="2000">
                <a:solidFill>
                  <a:srgbClr val="0070C0"/>
                </a:solidFill>
              </a:rPr>
              <a:t>Drives methodology, data wrangling</a:t>
            </a:r>
            <a:endParaRPr lang="en-US" sz="2000" dirty="0">
              <a:solidFill>
                <a:srgbClr val="0070C0"/>
              </a:solidFill>
            </a:endParaRPr>
          </a:p>
        </p:txBody>
      </p:sp>
      <p:sp>
        <p:nvSpPr>
          <p:cNvPr id="17" name="Rectangle 16"/>
          <p:cNvSpPr/>
          <p:nvPr/>
        </p:nvSpPr>
        <p:spPr>
          <a:xfrm>
            <a:off x="5688153" y="1634203"/>
            <a:ext cx="2209800" cy="461665"/>
          </a:xfrm>
          <a:prstGeom prst="rect">
            <a:avLst/>
          </a:prstGeom>
        </p:spPr>
        <p:txBody>
          <a:bodyPr wrap="square">
            <a:spAutoFit/>
          </a:bodyPr>
          <a:lstStyle/>
          <a:p>
            <a:pPr algn="ctr"/>
            <a:r>
              <a:rPr lang="en-US" sz="2400" dirty="0">
                <a:hlinkClick r:id="rId2"/>
              </a:rPr>
              <a:t>Examples</a:t>
            </a:r>
            <a:r>
              <a:rPr lang="en-US" sz="2400" dirty="0"/>
              <a:t> </a:t>
            </a:r>
          </a:p>
        </p:txBody>
      </p:sp>
      <p:grpSp>
        <p:nvGrpSpPr>
          <p:cNvPr id="4" name="Group 3">
            <a:extLst>
              <a:ext uri="{FF2B5EF4-FFF2-40B4-BE49-F238E27FC236}">
                <a16:creationId xmlns:a16="http://schemas.microsoft.com/office/drawing/2014/main" id="{2BAB00D9-0DBF-479B-9261-5DE4DC8A1369}"/>
              </a:ext>
            </a:extLst>
          </p:cNvPr>
          <p:cNvGrpSpPr/>
          <p:nvPr/>
        </p:nvGrpSpPr>
        <p:grpSpPr>
          <a:xfrm>
            <a:off x="4349632" y="2286000"/>
            <a:ext cx="4711367" cy="3063464"/>
            <a:chOff x="4349632" y="2286000"/>
            <a:chExt cx="4711367" cy="3063464"/>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45215">
              <a:off x="4525108" y="2286000"/>
              <a:ext cx="1704644" cy="13025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25075">
              <a:off x="6469462" y="4148753"/>
              <a:ext cx="2591537" cy="117158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42990">
              <a:off x="6621862" y="2319953"/>
              <a:ext cx="1749138" cy="1452581"/>
            </a:xfrm>
            <a:prstGeom prst="rect">
              <a:avLst/>
            </a:prstGeom>
          </p:spPr>
        </p:pic>
        <p:pic>
          <p:nvPicPr>
            <p:cNvPr id="2050" name="Picture 2">
              <a:extLst>
                <a:ext uri="{FF2B5EF4-FFF2-40B4-BE49-F238E27FC236}">
                  <a16:creationId xmlns:a16="http://schemas.microsoft.com/office/drawing/2014/main" id="{040B0964-8DA6-4BE2-8843-B3A0D8074F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9632" y="3954680"/>
              <a:ext cx="1776413" cy="139478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ontent Placeholder 2">
            <a:extLst>
              <a:ext uri="{FF2B5EF4-FFF2-40B4-BE49-F238E27FC236}">
                <a16:creationId xmlns:a16="http://schemas.microsoft.com/office/drawing/2014/main" id="{E8ED4C60-AD2A-4982-8D1C-FEF9E5B2AFDF}"/>
              </a:ext>
            </a:extLst>
          </p:cNvPr>
          <p:cNvSpPr txBox="1">
            <a:spLocks/>
          </p:cNvSpPr>
          <p:nvPr/>
        </p:nvSpPr>
        <p:spPr>
          <a:xfrm>
            <a:off x="222608" y="4734546"/>
            <a:ext cx="4267200" cy="1752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i="1" dirty="0"/>
              <a:t>Minimum</a:t>
            </a:r>
            <a:r>
              <a:rPr lang="en-US" dirty="0"/>
              <a:t> </a:t>
            </a:r>
            <a:r>
              <a:rPr lang="en-US" dirty="0">
                <a:solidFill>
                  <a:srgbClr val="008000"/>
                </a:solidFill>
              </a:rPr>
              <a:t>3 charts</a:t>
            </a:r>
          </a:p>
          <a:p>
            <a:r>
              <a:rPr lang="en-US" i="1" dirty="0"/>
              <a:t>Minimum</a:t>
            </a:r>
            <a:r>
              <a:rPr lang="en-US" dirty="0"/>
              <a:t> </a:t>
            </a:r>
            <a:r>
              <a:rPr lang="en-US" dirty="0">
                <a:solidFill>
                  <a:srgbClr val="008000"/>
                </a:solidFill>
              </a:rPr>
              <a:t>3 different kinds</a:t>
            </a:r>
          </a:p>
          <a:p>
            <a:r>
              <a:rPr lang="en-US" dirty="0"/>
              <a:t>Tables where appropriate</a:t>
            </a:r>
          </a:p>
          <a:p>
            <a:endParaRPr lang="en-US" dirty="0"/>
          </a:p>
          <a:p>
            <a:endParaRPr lang="en-US" dirty="0"/>
          </a:p>
        </p:txBody>
      </p:sp>
    </p:spTree>
    <p:extLst>
      <p:ext uri="{BB962C8B-B14F-4D97-AF65-F5344CB8AC3E}">
        <p14:creationId xmlns:p14="http://schemas.microsoft.com/office/powerpoint/2010/main" val="16380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fade">
                                      <p:cBhvr>
                                        <p:cTn id="13"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Timeline </a:t>
            </a:r>
          </a:p>
        </p:txBody>
      </p:sp>
      <p:sp>
        <p:nvSpPr>
          <p:cNvPr id="3" name="Content Placeholder 2"/>
          <p:cNvSpPr>
            <a:spLocks noGrp="1"/>
          </p:cNvSpPr>
          <p:nvPr>
            <p:ph idx="1"/>
          </p:nvPr>
        </p:nvSpPr>
        <p:spPr>
          <a:xfrm>
            <a:off x="457200" y="1380852"/>
            <a:ext cx="8229600" cy="1438548"/>
          </a:xfrm>
        </p:spPr>
        <p:txBody>
          <a:bodyPr>
            <a:normAutofit fontScale="92500" lnSpcReduction="20000"/>
          </a:bodyPr>
          <a:lstStyle/>
          <a:p>
            <a:r>
              <a:rPr lang="en-US" i="1" dirty="0"/>
              <a:t>Major</a:t>
            </a:r>
            <a:r>
              <a:rPr lang="en-US" dirty="0"/>
              <a:t> tasks</a:t>
            </a:r>
          </a:p>
          <a:p>
            <a:r>
              <a:rPr lang="en-US" dirty="0"/>
              <a:t>Team? </a:t>
            </a:r>
            <a:r>
              <a:rPr lang="en-US" dirty="0">
                <a:sym typeface="Wingdings" panose="05000000000000000000" pitchFamily="2" charset="2"/>
              </a:rPr>
              <a:t> </a:t>
            </a:r>
            <a:r>
              <a:rPr lang="en-US" dirty="0"/>
              <a:t>Particularly important to coordinate</a:t>
            </a:r>
          </a:p>
          <a:p>
            <a:r>
              <a:rPr lang="en-US" dirty="0"/>
              <a:t>Breakdown day by day</a:t>
            </a:r>
          </a:p>
        </p:txBody>
      </p:sp>
      <p:grpSp>
        <p:nvGrpSpPr>
          <p:cNvPr id="5" name="Group 4"/>
          <p:cNvGrpSpPr/>
          <p:nvPr/>
        </p:nvGrpSpPr>
        <p:grpSpPr>
          <a:xfrm>
            <a:off x="1243012" y="2971800"/>
            <a:ext cx="6657975" cy="3742241"/>
            <a:chOff x="1143000" y="2133600"/>
            <a:chExt cx="6657975" cy="374224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33600"/>
              <a:ext cx="6657975" cy="3742241"/>
            </a:xfrm>
            <a:prstGeom prst="rect">
              <a:avLst/>
            </a:prstGeom>
          </p:spPr>
        </p:pic>
        <p:sp>
          <p:nvSpPr>
            <p:cNvPr id="7" name="TextBox 6"/>
            <p:cNvSpPr txBox="1"/>
            <p:nvPr/>
          </p:nvSpPr>
          <p:spPr>
            <a:xfrm>
              <a:off x="2057400" y="3404314"/>
              <a:ext cx="1323974" cy="646331"/>
            </a:xfrm>
            <a:prstGeom prst="rect">
              <a:avLst/>
            </a:prstGeom>
            <a:solidFill>
              <a:schemeClr val="bg1">
                <a:lumMod val="95000"/>
              </a:schemeClr>
            </a:solidFill>
          </p:spPr>
          <p:txBody>
            <a:bodyPr wrap="square" rtlCol="0">
              <a:spAutoFit/>
            </a:bodyPr>
            <a:lstStyle/>
            <a:p>
              <a:pPr algn="ctr"/>
              <a:r>
                <a:rPr lang="en-US" dirty="0"/>
                <a:t>Wrangle Game Data</a:t>
              </a:r>
            </a:p>
          </p:txBody>
        </p:sp>
        <p:sp>
          <p:nvSpPr>
            <p:cNvPr id="8" name="TextBox 7"/>
            <p:cNvSpPr txBox="1"/>
            <p:nvPr/>
          </p:nvSpPr>
          <p:spPr>
            <a:xfrm>
              <a:off x="3200400" y="4640077"/>
              <a:ext cx="1143000" cy="646331"/>
            </a:xfrm>
            <a:prstGeom prst="rect">
              <a:avLst/>
            </a:prstGeom>
            <a:solidFill>
              <a:schemeClr val="bg1">
                <a:lumMod val="95000"/>
              </a:schemeClr>
            </a:solidFill>
          </p:spPr>
          <p:txBody>
            <a:bodyPr wrap="square" rtlCol="0">
              <a:spAutoFit/>
            </a:bodyPr>
            <a:lstStyle/>
            <a:p>
              <a:pPr algn="ctr"/>
              <a:r>
                <a:rPr lang="en-US" dirty="0"/>
                <a:t>Analyze Duration</a:t>
              </a:r>
            </a:p>
          </p:txBody>
        </p:sp>
        <p:sp>
          <p:nvSpPr>
            <p:cNvPr id="9" name="TextBox 8"/>
            <p:cNvSpPr txBox="1"/>
            <p:nvPr/>
          </p:nvSpPr>
          <p:spPr>
            <a:xfrm>
              <a:off x="5334000" y="4637350"/>
              <a:ext cx="1143000" cy="646331"/>
            </a:xfrm>
            <a:prstGeom prst="rect">
              <a:avLst/>
            </a:prstGeom>
            <a:solidFill>
              <a:schemeClr val="bg1">
                <a:lumMod val="95000"/>
              </a:schemeClr>
            </a:solidFill>
          </p:spPr>
          <p:txBody>
            <a:bodyPr wrap="square" rtlCol="0">
              <a:spAutoFit/>
            </a:bodyPr>
            <a:lstStyle/>
            <a:p>
              <a:pPr algn="ctr"/>
              <a:r>
                <a:rPr lang="en-US" dirty="0"/>
                <a:t>First Draft Done</a:t>
              </a:r>
            </a:p>
          </p:txBody>
        </p:sp>
        <p:sp>
          <p:nvSpPr>
            <p:cNvPr id="10" name="TextBox 9"/>
            <p:cNvSpPr txBox="1"/>
            <p:nvPr/>
          </p:nvSpPr>
          <p:spPr>
            <a:xfrm>
              <a:off x="6477000" y="3336613"/>
              <a:ext cx="1323974" cy="646331"/>
            </a:xfrm>
            <a:prstGeom prst="rect">
              <a:avLst/>
            </a:prstGeom>
            <a:solidFill>
              <a:schemeClr val="bg1">
                <a:lumMod val="95000"/>
              </a:schemeClr>
            </a:solidFill>
          </p:spPr>
          <p:txBody>
            <a:bodyPr wrap="square" rtlCol="0">
              <a:spAutoFit/>
            </a:bodyPr>
            <a:lstStyle/>
            <a:p>
              <a:pPr algn="ctr"/>
              <a:r>
                <a:rPr lang="en-US" dirty="0"/>
                <a:t>Second Draft Done</a:t>
              </a:r>
            </a:p>
          </p:txBody>
        </p:sp>
        <p:sp>
          <p:nvSpPr>
            <p:cNvPr id="11" name="TextBox 10"/>
            <p:cNvSpPr txBox="1"/>
            <p:nvPr/>
          </p:nvSpPr>
          <p:spPr>
            <a:xfrm>
              <a:off x="4357687" y="3445345"/>
              <a:ext cx="1143000" cy="646331"/>
            </a:xfrm>
            <a:prstGeom prst="rect">
              <a:avLst/>
            </a:prstGeom>
            <a:solidFill>
              <a:schemeClr val="bg1">
                <a:lumMod val="95000"/>
              </a:schemeClr>
            </a:solidFill>
          </p:spPr>
          <p:txBody>
            <a:bodyPr wrap="square" rtlCol="0">
              <a:spAutoFit/>
            </a:bodyPr>
            <a:lstStyle/>
            <a:p>
              <a:pPr algn="ctr"/>
              <a:r>
                <a:rPr lang="en-US" dirty="0"/>
                <a:t>Analyze Score</a:t>
              </a:r>
            </a:p>
          </p:txBody>
        </p:sp>
        <p:sp>
          <p:nvSpPr>
            <p:cNvPr id="12" name="TextBox 11"/>
            <p:cNvSpPr txBox="1"/>
            <p:nvPr/>
          </p:nvSpPr>
          <p:spPr>
            <a:xfrm>
              <a:off x="2095499" y="2525909"/>
              <a:ext cx="4752975" cy="523220"/>
            </a:xfrm>
            <a:prstGeom prst="rect">
              <a:avLst/>
            </a:prstGeom>
            <a:solidFill>
              <a:schemeClr val="bg1">
                <a:lumMod val="95000"/>
              </a:schemeClr>
            </a:solidFill>
          </p:spPr>
          <p:txBody>
            <a:bodyPr wrap="square" rtlCol="0">
              <a:spAutoFit/>
            </a:bodyPr>
            <a:lstStyle/>
            <a:p>
              <a:pPr algn="ctr"/>
              <a:r>
                <a:rPr lang="en-US" sz="2800" u="sng" dirty="0"/>
                <a:t>Timeline for Awesome  Project</a:t>
              </a:r>
            </a:p>
          </p:txBody>
        </p:sp>
      </p:grpSp>
    </p:spTree>
    <p:extLst>
      <p:ext uri="{BB962C8B-B14F-4D97-AF65-F5344CB8AC3E}">
        <p14:creationId xmlns:p14="http://schemas.microsoft.com/office/powerpoint/2010/main" val="8324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4687</TotalTime>
  <Words>962</Words>
  <Application>Microsoft Office PowerPoint</Application>
  <PresentationFormat>On-screen Show (4:3)</PresentationFormat>
  <Paragraphs>140</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Consolas</vt:lpstr>
      <vt:lpstr>Office Theme</vt:lpstr>
      <vt:lpstr>U-Pick Game Analytics</vt:lpstr>
      <vt:lpstr>Overview</vt:lpstr>
      <vt:lpstr>Parts</vt:lpstr>
      <vt:lpstr>Proposal</vt:lpstr>
      <vt:lpstr>Proposal – Heading </vt:lpstr>
      <vt:lpstr>Proposal – Game Overview </vt:lpstr>
      <vt:lpstr>Proposal – Pipeline </vt:lpstr>
      <vt:lpstr>Proposal – Charts </vt:lpstr>
      <vt:lpstr>Proposal – Timeline </vt:lpstr>
      <vt:lpstr>Proposal – Grading Guide</vt:lpstr>
      <vt:lpstr>Proposal – Notes </vt:lpstr>
      <vt:lpstr>Hints</vt:lpstr>
      <vt:lpstr>Writeup</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Claypool, Mark L.</cp:lastModifiedBy>
  <cp:revision>131</cp:revision>
  <cp:lastPrinted>2016-08-25T14:33:07Z</cp:lastPrinted>
  <dcterms:created xsi:type="dcterms:W3CDTF">2012-01-13T01:01:36Z</dcterms:created>
  <dcterms:modified xsi:type="dcterms:W3CDTF">2022-04-19T11:14:38Z</dcterms:modified>
</cp:coreProperties>
</file>