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256" r:id="rId2"/>
    <p:sldId id="263" r:id="rId3"/>
    <p:sldId id="257" r:id="rId4"/>
    <p:sldId id="264" r:id="rId5"/>
    <p:sldId id="258" r:id="rId6"/>
    <p:sldId id="265" r:id="rId7"/>
    <p:sldId id="259" r:id="rId8"/>
    <p:sldId id="266" r:id="rId9"/>
    <p:sldId id="260" r:id="rId10"/>
    <p:sldId id="285" r:id="rId11"/>
    <p:sldId id="286" r:id="rId12"/>
    <p:sldId id="272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9" r:id="rId23"/>
    <p:sldId id="281" r:id="rId24"/>
    <p:sldId id="282" r:id="rId25"/>
    <p:sldId id="284" r:id="rId26"/>
    <p:sldId id="289" r:id="rId27"/>
    <p:sldId id="292" r:id="rId28"/>
    <p:sldId id="298" r:id="rId29"/>
    <p:sldId id="299" r:id="rId30"/>
    <p:sldId id="294" r:id="rId31"/>
    <p:sldId id="295" r:id="rId32"/>
    <p:sldId id="296" r:id="rId33"/>
    <p:sldId id="297" r:id="rId34"/>
    <p:sldId id="303" r:id="rId35"/>
    <p:sldId id="306" r:id="rId36"/>
    <p:sldId id="307" r:id="rId37"/>
    <p:sldId id="304" r:id="rId38"/>
    <p:sldId id="305" r:id="rId39"/>
    <p:sldId id="308" r:id="rId40"/>
    <p:sldId id="309" r:id="rId41"/>
    <p:sldId id="326" r:id="rId42"/>
    <p:sldId id="328" r:id="rId43"/>
    <p:sldId id="327" r:id="rId44"/>
    <p:sldId id="330" r:id="rId45"/>
    <p:sldId id="325" r:id="rId46"/>
    <p:sldId id="329" r:id="rId47"/>
    <p:sldId id="323" r:id="rId48"/>
    <p:sldId id="316" r:id="rId49"/>
    <p:sldId id="317" r:id="rId50"/>
    <p:sldId id="322" r:id="rId51"/>
    <p:sldId id="318" r:id="rId52"/>
    <p:sldId id="319" r:id="rId53"/>
    <p:sldId id="310" r:id="rId54"/>
    <p:sldId id="300" r:id="rId55"/>
    <p:sldId id="320" r:id="rId56"/>
    <p:sldId id="321" r:id="rId57"/>
    <p:sldId id="331" r:id="rId58"/>
    <p:sldId id="332" r:id="rId59"/>
    <p:sldId id="324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  <p:sldId id="349" r:id="rId77"/>
    <p:sldId id="350" r:id="rId78"/>
    <p:sldId id="351" r:id="rId79"/>
    <p:sldId id="352" r:id="rId80"/>
    <p:sldId id="353" r:id="rId81"/>
    <p:sldId id="354" r:id="rId82"/>
    <p:sldId id="355" r:id="rId83"/>
    <p:sldId id="356" r:id="rId84"/>
    <p:sldId id="362" r:id="rId85"/>
    <p:sldId id="357" r:id="rId86"/>
    <p:sldId id="358" r:id="rId87"/>
    <p:sldId id="359" r:id="rId88"/>
    <p:sldId id="360" r:id="rId89"/>
    <p:sldId id="361" r:id="rId90"/>
    <p:sldId id="363" r:id="rId91"/>
    <p:sldId id="364" r:id="rId92"/>
    <p:sldId id="365" r:id="rId93"/>
    <p:sldId id="368" r:id="rId9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2">
        <a:lumMod val="60000"/>
        <a:lumOff val="40000"/>
      </a:schemeClr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4" autoAdjust="0"/>
    <p:restoredTop sz="92442" autoAdjust="0"/>
  </p:normalViewPr>
  <p:slideViewPr>
    <p:cSldViewPr>
      <p:cViewPr varScale="1">
        <p:scale>
          <a:sx n="51" d="100"/>
          <a:sy n="51" d="100"/>
        </p:scale>
        <p:origin x="3805" y="27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56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3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9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5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eb.cs.wpi.edu/~imgd2905/d22/polls.htm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eb.cs.wpi.edu/~imgd2905/d22/polls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eb.cs.wpi.edu/~imgd2905/d22/polls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s.wpi.edu/~imgd2905/d22/groupwork/8-review/handout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62F7-EDA3-4A2F-9321-5CD676E1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Variable</a:t>
            </a:r>
            <a:r>
              <a:rPr lang="en-US" dirty="0"/>
              <a:t> in Statistics?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0E0C7-5F22-403B-A239-4E8AAE17C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2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94420-AF08-40F2-813C-37C28DFA2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Variable</a:t>
            </a:r>
            <a:r>
              <a:rPr lang="en-US" dirty="0"/>
              <a:t> in Statistics?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6FF93-5467-4D62-B994-0BFC19B84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Any characteristics that can be measured, classified or counted</a:t>
            </a:r>
          </a:p>
          <a:p>
            <a:pPr lvl="1"/>
            <a:r>
              <a:rPr lang="en-US" dirty="0"/>
              <a:t>Examples: age, eye color, income, high score, kill-death ratio, vehicle type</a:t>
            </a:r>
          </a:p>
          <a:p>
            <a:pPr lvl="1"/>
            <a:r>
              <a:rPr lang="en-US" dirty="0"/>
              <a:t>e.g., time spent in competitive mode in </a:t>
            </a:r>
            <a:r>
              <a:rPr lang="en-US" i="1" dirty="0" err="1"/>
              <a:t>Starcraft</a:t>
            </a:r>
            <a:r>
              <a:rPr lang="en-US" i="1" dirty="0"/>
              <a:t> 2</a:t>
            </a:r>
          </a:p>
          <a:p>
            <a:pPr lvl="1"/>
            <a:r>
              <a:rPr lang="en-US" dirty="0"/>
              <a:t>e.g., vehicle choice in </a:t>
            </a:r>
            <a:r>
              <a:rPr lang="en-US" i="1" dirty="0"/>
              <a:t>Grand Theft Auto </a:t>
            </a:r>
            <a:r>
              <a:rPr lang="en-US" dirty="0"/>
              <a:t>(GTA)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Variables</a:t>
            </a:r>
            <a:r>
              <a:rPr lang="en-US" dirty="0"/>
              <a:t> in columns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Independent variable </a:t>
            </a:r>
            <a:r>
              <a:rPr lang="en-US" dirty="0"/>
              <a:t>is inherent in population, versus </a:t>
            </a:r>
            <a:r>
              <a:rPr lang="en-US" dirty="0">
                <a:solidFill>
                  <a:srgbClr val="008000"/>
                </a:solidFill>
              </a:rPr>
              <a:t>dependent variable </a:t>
            </a:r>
            <a:r>
              <a:rPr lang="en-US" dirty="0"/>
              <a:t>that want to assess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C7255E-8B00-47A4-B3D5-A66252225AF1}"/>
              </a:ext>
            </a:extLst>
          </p:cNvPr>
          <p:cNvSpPr/>
          <p:nvPr/>
        </p:nvSpPr>
        <p:spPr>
          <a:xfrm>
            <a:off x="4800600" y="4191000"/>
            <a:ext cx="2895600" cy="92333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u="sng" dirty="0">
                <a:latin typeface="Consolas" panose="020B0609020204030204" pitchFamily="49" charset="0"/>
              </a:rPr>
              <a:t>Player</a:t>
            </a: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u="sng" dirty="0">
                <a:latin typeface="Consolas" panose="020B0609020204030204" pitchFamily="49" charset="0"/>
              </a:rPr>
              <a:t>Hours</a:t>
            </a: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u="sng" dirty="0">
                <a:latin typeface="Consolas" panose="020B0609020204030204" pitchFamily="49" charset="0"/>
              </a:rPr>
              <a:t>Champ</a:t>
            </a:r>
          </a:p>
          <a:p>
            <a:r>
              <a:rPr lang="en-US" dirty="0">
                <a:latin typeface="Consolas" panose="020B0609020204030204" pitchFamily="49" charset="0"/>
              </a:rPr>
              <a:t>  A	 2	Leona</a:t>
            </a:r>
          </a:p>
          <a:p>
            <a:r>
              <a:rPr lang="en-US" dirty="0">
                <a:latin typeface="Consolas" panose="020B0609020204030204" pitchFamily="49" charset="0"/>
              </a:rPr>
              <a:t>  B	 7.5	</a:t>
            </a:r>
            <a:r>
              <a:rPr lang="en-US" dirty="0" err="1">
                <a:latin typeface="Consolas" panose="020B0609020204030204" pitchFamily="49" charset="0"/>
              </a:rPr>
              <a:t>Teemo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08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Pareto chart</a:t>
            </a:r>
            <a:r>
              <a:rPr lang="en-US" dirty="0"/>
              <a:t>?  When used?</a:t>
            </a:r>
          </a:p>
        </p:txBody>
      </p:sp>
    </p:spTree>
    <p:extLst>
      <p:ext uri="{BB962C8B-B14F-4D97-AF65-F5344CB8AC3E}">
        <p14:creationId xmlns:p14="http://schemas.microsoft.com/office/powerpoint/2010/main" val="3206989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4B09EAF-44C6-46F6-AF6E-AB3FA3CCAA12}"/>
              </a:ext>
            </a:extLst>
          </p:cNvPr>
          <p:cNvGrpSpPr/>
          <p:nvPr/>
        </p:nvGrpSpPr>
        <p:grpSpPr>
          <a:xfrm>
            <a:off x="4038600" y="2133600"/>
            <a:ext cx="4927600" cy="3695700"/>
            <a:chOff x="4038600" y="2133600"/>
            <a:chExt cx="4927600" cy="3695700"/>
          </a:xfrm>
        </p:grpSpPr>
        <p:pic>
          <p:nvPicPr>
            <p:cNvPr id="10" name="Picture 4" descr="https://s-media-cache-ak0.pinimg.com/originals/11/71/39/11713917717ba1ae36cc468334d77922.jpg">
              <a:extLst>
                <a:ext uri="{FF2B5EF4-FFF2-40B4-BE49-F238E27FC236}">
                  <a16:creationId xmlns:a16="http://schemas.microsoft.com/office/drawing/2014/main" id="{4B9A2CE3-4259-4247-81CE-AC532B87F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133600"/>
              <a:ext cx="4927600" cy="3695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24F7B8-E369-439F-A6CC-F4601C0502E6}"/>
                </a:ext>
              </a:extLst>
            </p:cNvPr>
            <p:cNvSpPr/>
            <p:nvPr/>
          </p:nvSpPr>
          <p:spPr>
            <a:xfrm>
              <a:off x="7436122" y="2362200"/>
              <a:ext cx="128215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/>
                <a:t>https://goo.gl/S7qDTJ</a:t>
              </a:r>
              <a:endParaRPr lang="en-US" sz="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Pareto chart</a:t>
            </a:r>
            <a:r>
              <a:rPr lang="en-US" dirty="0"/>
              <a:t>?  When used?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Bar chart, arranged most to least frequent</a:t>
            </a:r>
          </a:p>
          <a:p>
            <a:r>
              <a:rPr lang="en-US" dirty="0"/>
              <a:t>Line showing cumulative percent</a:t>
            </a:r>
          </a:p>
          <a:p>
            <a:endParaRPr lang="en-US" dirty="0"/>
          </a:p>
          <a:p>
            <a:r>
              <a:rPr lang="en-US" dirty="0"/>
              <a:t>Helps identify most common, </a:t>
            </a:r>
            <a:r>
              <a:rPr lang="en-US"/>
              <a:t>relative amounts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58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should you </a:t>
            </a:r>
            <a:r>
              <a:rPr lang="en-US" i="1" dirty="0"/>
              <a:t>not</a:t>
            </a:r>
            <a:r>
              <a:rPr lang="en-US" dirty="0"/>
              <a:t> use </a:t>
            </a:r>
            <a:r>
              <a:rPr lang="en-US" dirty="0">
                <a:solidFill>
                  <a:srgbClr val="0070C0"/>
                </a:solidFill>
              </a:rPr>
              <a:t>pie chart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6587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should you </a:t>
            </a:r>
            <a:r>
              <a:rPr lang="en-US" i="1" dirty="0"/>
              <a:t>not</a:t>
            </a:r>
            <a:r>
              <a:rPr lang="en-US" dirty="0"/>
              <a:t> use </a:t>
            </a:r>
            <a:r>
              <a:rPr lang="en-US" dirty="0">
                <a:solidFill>
                  <a:srgbClr val="0070C0"/>
                </a:solidFill>
              </a:rPr>
              <a:t>pie chart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4038600" cy="3154363"/>
          </a:xfrm>
        </p:spPr>
        <p:txBody>
          <a:bodyPr/>
          <a:lstStyle/>
          <a:p>
            <a:r>
              <a:rPr lang="en-US" dirty="0"/>
              <a:t>When too many slices (more than 3)</a:t>
            </a:r>
          </a:p>
          <a:p>
            <a:r>
              <a:rPr lang="en-US" dirty="0"/>
              <a:t>When comparing sizes of slices/wedges</a:t>
            </a:r>
          </a:p>
        </p:txBody>
      </p:sp>
      <p:pic>
        <p:nvPicPr>
          <p:cNvPr id="8" name="Picture 2" descr="https://visuanalyze.files.wordpress.com/2013/02/pie-char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038600" cy="262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14900" y="4907077"/>
            <a:ext cx="3200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http://cdn.arstechnica.net/FeaturesByVersion.png</a:t>
            </a:r>
          </a:p>
        </p:txBody>
      </p:sp>
    </p:spTree>
    <p:extLst>
      <p:ext uri="{BB962C8B-B14F-4D97-AF65-F5344CB8AC3E}">
        <p14:creationId xmlns:p14="http://schemas.microsoft.com/office/powerpoint/2010/main" val="4176117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should you </a:t>
            </a:r>
            <a:r>
              <a:rPr lang="en-US" i="1" dirty="0"/>
              <a:t>not</a:t>
            </a:r>
            <a:r>
              <a:rPr lang="en-US" dirty="0"/>
              <a:t> use </a:t>
            </a:r>
            <a:r>
              <a:rPr lang="en-US" dirty="0">
                <a:solidFill>
                  <a:srgbClr val="0070C0"/>
                </a:solidFill>
              </a:rPr>
              <a:t>pie chart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747747"/>
          </a:xfrm>
        </p:spPr>
        <p:txBody>
          <a:bodyPr/>
          <a:lstStyle/>
          <a:p>
            <a:r>
              <a:rPr lang="en-US" dirty="0"/>
              <a:t>(Often) when comparing pies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44603"/>
            <a:ext cx="6477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41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D94A-F6E7-40F5-ADD1-344AE96F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heat map</a:t>
            </a:r>
            <a:r>
              <a:rPr lang="en-US" dirty="0"/>
              <a:t>? Describe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5A6B-BA62-4AA0-9739-71D9A862E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6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D94A-F6E7-40F5-ADD1-344AE96F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heat map</a:t>
            </a:r>
            <a:r>
              <a:rPr lang="en-US" dirty="0"/>
              <a:t>? Describe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5A6B-BA62-4AA0-9739-71D9A862E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Map where data represented as colors</a:t>
            </a:r>
          </a:p>
          <a:p>
            <a:pPr lvl="1"/>
            <a:r>
              <a:rPr lang="en-US" dirty="0"/>
              <a:t>Typically, greater values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brighter intensity colors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3DC48-E9F5-4DF8-BFD2-49D075807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2971800"/>
            <a:ext cx="50292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1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27DD-6B5A-4BF6-A639-2304CEC4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Provide three </a:t>
            </a:r>
            <a:r>
              <a:rPr lang="en-US" dirty="0">
                <a:solidFill>
                  <a:srgbClr val="0070C0"/>
                </a:solidFill>
              </a:rPr>
              <a:t>guidelines for good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F709-1AFC-45AA-921A-687BB0B2B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two main </a:t>
            </a:r>
            <a:r>
              <a:rPr lang="en-US" dirty="0">
                <a:solidFill>
                  <a:srgbClr val="0070C0"/>
                </a:solidFill>
              </a:rPr>
              <a:t>types of data </a:t>
            </a:r>
            <a:r>
              <a:rPr lang="en-US" dirty="0"/>
              <a:t>for game analytics?</a:t>
            </a:r>
          </a:p>
        </p:txBody>
      </p:sp>
    </p:spTree>
    <p:extLst>
      <p:ext uri="{BB962C8B-B14F-4D97-AF65-F5344CB8AC3E}">
        <p14:creationId xmlns:p14="http://schemas.microsoft.com/office/powerpoint/2010/main" val="2884224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27DD-6B5A-4BF6-A639-2304CEC4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Provide three </a:t>
            </a:r>
            <a:r>
              <a:rPr lang="en-US" dirty="0">
                <a:solidFill>
                  <a:srgbClr val="0070C0"/>
                </a:solidFill>
              </a:rPr>
              <a:t>guidelines for good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F709-1AFC-45AA-921A-687BB0B2B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Require minimum effort from reader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Maximize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Minimize ink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Use commonly accepted practices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Avoid ambiguity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45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</a:t>
            </a:r>
            <a:r>
              <a:rPr lang="en-US" dirty="0">
                <a:solidFill>
                  <a:srgbClr val="008000"/>
                </a:solidFill>
              </a:rPr>
              <a:t>Measure of Central Tendency </a:t>
            </a:r>
            <a:r>
              <a:rPr lang="en-US" dirty="0"/>
              <a:t>to Use?  Why?</a:t>
            </a:r>
          </a:p>
        </p:txBody>
      </p:sp>
      <p:pic>
        <p:nvPicPr>
          <p:cNvPr id="1026" name="Picture 2" descr="A Complete Guide to Histograms | Tutorial by Chartio">
            <a:extLst>
              <a:ext uri="{FF2B5EF4-FFF2-40B4-BE49-F238E27FC236}">
                <a16:creationId xmlns:a16="http://schemas.microsoft.com/office/drawing/2014/main" id="{3A59937F-2E27-4E00-BA56-777FC1D62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7909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istograms - MathBitsNotebook(A1 - CCSS Math)">
            <a:extLst>
              <a:ext uri="{FF2B5EF4-FFF2-40B4-BE49-F238E27FC236}">
                <a16:creationId xmlns:a16="http://schemas.microsoft.com/office/drawing/2014/main" id="{B7CD70E5-76DB-4419-9DDB-F0D01B9D0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84363"/>
            <a:ext cx="3421143" cy="25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istograms - MathBitsNotebook(A1 - CCSS Math)">
            <a:extLst>
              <a:ext uri="{FF2B5EF4-FFF2-40B4-BE49-F238E27FC236}">
                <a16:creationId xmlns:a16="http://schemas.microsoft.com/office/drawing/2014/main" id="{26A52818-7391-40DA-B2FA-35D104342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4619625"/>
            <a:ext cx="29908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1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008000"/>
                </a:solidFill>
              </a:rPr>
              <a:t>Quartiles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13394"/>
            <a:ext cx="4048125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64550"/>
            <a:ext cx="5288377" cy="1757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498489-5CA9-4B35-8409-30C50185FF7A}"/>
              </a:ext>
            </a:extLst>
          </p:cNvPr>
          <p:cNvSpPr txBox="1"/>
          <p:nvPr/>
        </p:nvSpPr>
        <p:spPr>
          <a:xfrm>
            <a:off x="6248400" y="2590800"/>
            <a:ext cx="2286001" cy="120032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Three values that divide population into four equal sized groups</a:t>
            </a:r>
          </a:p>
        </p:txBody>
      </p:sp>
      <p:pic>
        <p:nvPicPr>
          <p:cNvPr id="2050" name="Picture 2" descr="Data Distribution vs. Sampling Distribution: What You Need to Know | by  Esmaeil Alizadeh | Towards Data Science">
            <a:extLst>
              <a:ext uri="{FF2B5EF4-FFF2-40B4-BE49-F238E27FC236}">
                <a16:creationId xmlns:a16="http://schemas.microsoft.com/office/drawing/2014/main" id="{86C25AF1-591E-47F6-951A-DE963D3F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60981"/>
            <a:ext cx="4815435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Describe how to Compute </a:t>
            </a:r>
            <a:r>
              <a:rPr lang="en-US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657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Compute mean.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Take a sample and compute how far it is from mean. Square this.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#2 for each sample.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up all.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Divide by number of samples (-1).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F921F-4966-4528-8322-213C6272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76800"/>
            <a:ext cx="6506308" cy="139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1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60265-7179-4390-8947-EB9D57C4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Mendenhall’s Empirical Rule?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3B2C2B-3B68-41A9-B0B5-272EBFA78C77}"/>
              </a:ext>
            </a:extLst>
          </p:cNvPr>
          <p:cNvGrpSpPr>
            <a:grpSpLocks noChangeAspect="1"/>
          </p:cNvGrpSpPr>
          <p:nvPr/>
        </p:nvGrpSpPr>
        <p:grpSpPr>
          <a:xfrm>
            <a:off x="1160726" y="1447800"/>
            <a:ext cx="6822548" cy="4648200"/>
            <a:chOff x="4013288" y="2057400"/>
            <a:chExt cx="4749712" cy="3235977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63610B2-B034-4B22-AC12-5E5A63573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288" y="2057400"/>
              <a:ext cx="4749712" cy="304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A380C4-A9C0-40AD-A207-57A0A29FC557}"/>
                </a:ext>
              </a:extLst>
            </p:cNvPr>
            <p:cNvSpPr/>
            <p:nvPr/>
          </p:nvSpPr>
          <p:spPr>
            <a:xfrm>
              <a:off x="4382521" y="5062545"/>
              <a:ext cx="401124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https://mathbitsnotebook.com/Algebra1/StatisticsData/normalgrapha.jpg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409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A33C204-6A15-449E-B21D-56518EA9FCC5}"/>
              </a:ext>
            </a:extLst>
          </p:cNvPr>
          <p:cNvGrpSpPr/>
          <p:nvPr/>
        </p:nvGrpSpPr>
        <p:grpSpPr>
          <a:xfrm>
            <a:off x="2064694" y="3325084"/>
            <a:ext cx="6804660" cy="3258278"/>
            <a:chOff x="2057400" y="3505200"/>
            <a:chExt cx="6804660" cy="325827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F20267-EC69-4E05-B22A-D8D33C9EE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3505200"/>
              <a:ext cx="5410200" cy="32582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44AD92-9B6F-483E-AD41-776A5323B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1860" y="3886200"/>
              <a:ext cx="1600200" cy="86568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8B3BDB-B1C7-406C-A1DB-24C0C3300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you interpret from Z-score?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D621B-C617-448A-A94A-327951A82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7138"/>
            <a:ext cx="8229600" cy="470852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Z</a:t>
            </a:r>
            <a:r>
              <a:rPr lang="en-US" sz="3600" baseline="-25000" dirty="0"/>
              <a:t>1</a:t>
            </a:r>
            <a:r>
              <a:rPr lang="en-US" sz="3600" dirty="0"/>
              <a:t> = </a:t>
            </a:r>
            <a:r>
              <a:rPr lang="en-US" sz="3600" b="1" dirty="0">
                <a:solidFill>
                  <a:srgbClr val="008000"/>
                </a:solidFill>
              </a:rPr>
              <a:t>0.5</a:t>
            </a:r>
            <a:r>
              <a:rPr lang="en-US" sz="3600" dirty="0"/>
              <a:t>?        Z</a:t>
            </a:r>
            <a:r>
              <a:rPr lang="en-US" sz="3600" baseline="-25000" dirty="0"/>
              <a:t>2</a:t>
            </a:r>
            <a:r>
              <a:rPr lang="en-US" sz="3600" dirty="0"/>
              <a:t> = </a:t>
            </a:r>
            <a:r>
              <a:rPr lang="en-US" sz="3600" b="1" dirty="0">
                <a:solidFill>
                  <a:srgbClr val="0070C0"/>
                </a:solidFill>
              </a:rPr>
              <a:t>-3.2</a:t>
            </a:r>
            <a:r>
              <a:rPr lang="en-US" sz="3600" dirty="0"/>
              <a:t>?</a:t>
            </a:r>
          </a:p>
          <a:p>
            <a:r>
              <a:rPr lang="en-US" dirty="0"/>
              <a:t>How “unusual” a score is</a:t>
            </a:r>
          </a:p>
          <a:p>
            <a:r>
              <a:rPr lang="en-US" dirty="0"/>
              <a:t>Where (above or below) score is relative to the </a:t>
            </a:r>
            <a:r>
              <a:rPr lang="en-US" dirty="0">
                <a:solidFill>
                  <a:srgbClr val="C00000"/>
                </a:solidFill>
              </a:rPr>
              <a:t>average </a:t>
            </a:r>
            <a:r>
              <a:rPr lang="en-US" dirty="0"/>
              <a:t>(mean) and</a:t>
            </a:r>
            <a:r>
              <a:rPr lang="en-US" dirty="0">
                <a:solidFill>
                  <a:srgbClr val="C00000"/>
                </a:solidFill>
              </a:rPr>
              <a:t> spread </a:t>
            </a:r>
            <a:r>
              <a:rPr lang="en-US" dirty="0"/>
              <a:t>(std dev)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4E601-7DFF-43FC-B0C5-7D0DB56F5C8A}"/>
              </a:ext>
            </a:extLst>
          </p:cNvPr>
          <p:cNvSpPr txBox="1"/>
          <p:nvPr/>
        </p:nvSpPr>
        <p:spPr>
          <a:xfrm>
            <a:off x="86868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242ACB-F55D-443B-97F8-7F7962AC96DC}"/>
              </a:ext>
            </a:extLst>
          </p:cNvPr>
          <p:cNvGrpSpPr/>
          <p:nvPr/>
        </p:nvGrpSpPr>
        <p:grpSpPr>
          <a:xfrm>
            <a:off x="2821049" y="5250681"/>
            <a:ext cx="2426761" cy="523220"/>
            <a:chOff x="2821049" y="5250681"/>
            <a:chExt cx="2426761" cy="5232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8648E9-AA8C-4393-B51F-2352155837AA}"/>
                </a:ext>
              </a:extLst>
            </p:cNvPr>
            <p:cNvSpPr txBox="1"/>
            <p:nvPr/>
          </p:nvSpPr>
          <p:spPr>
            <a:xfrm>
              <a:off x="4769794" y="5250681"/>
              <a:ext cx="4780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8000"/>
                  </a:solidFill>
                </a:rPr>
                <a:t>Z</a:t>
              </a:r>
              <a:r>
                <a:rPr lang="en-US" sz="2800" b="1" baseline="-25000" dirty="0">
                  <a:solidFill>
                    <a:srgbClr val="008000"/>
                  </a:solidFill>
                </a:rPr>
                <a:t>1</a:t>
              </a:r>
              <a:endParaRPr lang="en-US" sz="2800" b="1" dirty="0">
                <a:solidFill>
                  <a:srgbClr val="008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781A29-D944-4450-8C6B-0FFDBF451BCE}"/>
                </a:ext>
              </a:extLst>
            </p:cNvPr>
            <p:cNvSpPr txBox="1"/>
            <p:nvPr/>
          </p:nvSpPr>
          <p:spPr>
            <a:xfrm>
              <a:off x="2821049" y="5250681"/>
              <a:ext cx="4780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Z</a:t>
              </a:r>
              <a:r>
                <a:rPr lang="en-US" sz="2800" b="1" baseline="-25000" dirty="0">
                  <a:solidFill>
                    <a:srgbClr val="0070C0"/>
                  </a:solidFill>
                </a:rPr>
                <a:t>2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38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Probability, what is an </a:t>
            </a:r>
            <a:r>
              <a:rPr lang="en-US" dirty="0">
                <a:solidFill>
                  <a:srgbClr val="0070C0"/>
                </a:solidFill>
              </a:rPr>
              <a:t>Exhaustive Set </a:t>
            </a:r>
            <a:r>
              <a:rPr lang="en-US" dirty="0"/>
              <a:t>of Events? Give an Example.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A set of all possible outcomes of an experiment or observation</a:t>
            </a:r>
          </a:p>
          <a:p>
            <a:endParaRPr lang="en-US" dirty="0"/>
          </a:p>
          <a:p>
            <a:r>
              <a:rPr lang="en-US" dirty="0"/>
              <a:t>e.g., coin: events {heads, tails}</a:t>
            </a:r>
          </a:p>
          <a:p>
            <a:r>
              <a:rPr lang="en-US" dirty="0"/>
              <a:t>e.g., d6: events {even number, odd number}</a:t>
            </a:r>
          </a:p>
          <a:p>
            <a:r>
              <a:rPr lang="en-US" dirty="0"/>
              <a:t>e.g., picking Champion in </a:t>
            </a:r>
            <a:r>
              <a:rPr lang="en-US" dirty="0" err="1"/>
              <a:t>LoL</a:t>
            </a:r>
            <a:r>
              <a:rPr lang="en-US" dirty="0"/>
              <a:t>: events {Shen, </a:t>
            </a:r>
            <a:r>
              <a:rPr lang="en-US" dirty="0" err="1"/>
              <a:t>Teemo</a:t>
            </a:r>
            <a:r>
              <a:rPr lang="en-US" dirty="0"/>
              <a:t>, Leona, …} (all possible Champions listed)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D46B9-10BA-47C9-85C0-2A46DAB9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>
                <a:solidFill>
                  <a:srgbClr val="0070C0"/>
                </a:solidFill>
              </a:rPr>
              <a:t>Numeric Values </a:t>
            </a:r>
            <a:r>
              <a:rPr lang="en-US" dirty="0"/>
              <a:t>do Probabilities take?</a:t>
            </a:r>
            <a:br>
              <a:rPr lang="en-US" dirty="0"/>
            </a:br>
            <a:r>
              <a:rPr lang="en-US" dirty="0"/>
              <a:t>(Hint: we had two rules)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331E-55C3-4D10-81DC-AFDFB40C5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en-US" dirty="0"/>
              <a:t>Probabilities must be </a:t>
            </a:r>
            <a:r>
              <a:rPr lang="en-US" dirty="0">
                <a:solidFill>
                  <a:srgbClr val="C00000"/>
                </a:solidFill>
              </a:rPr>
              <a:t>between 0 and 1 </a:t>
            </a:r>
            <a:r>
              <a:rPr lang="en-US" dirty="0"/>
              <a:t>(but often written/said as </a:t>
            </a:r>
            <a:r>
              <a:rPr lang="en-US" dirty="0">
                <a:solidFill>
                  <a:srgbClr val="008000"/>
                </a:solidFill>
              </a:rPr>
              <a:t>percent</a:t>
            </a:r>
            <a:r>
              <a:rPr lang="en-US" dirty="0"/>
              <a:t>)</a:t>
            </a:r>
          </a:p>
          <a:p>
            <a:r>
              <a:rPr lang="en-US" dirty="0"/>
              <a:t>Probabilities of set of </a:t>
            </a:r>
            <a:r>
              <a:rPr lang="en-US" i="1" dirty="0"/>
              <a:t>exhaustive</a:t>
            </a:r>
            <a:r>
              <a:rPr lang="en-US" dirty="0"/>
              <a:t>, </a:t>
            </a:r>
            <a:r>
              <a:rPr lang="en-US" i="1" dirty="0"/>
              <a:t>mutually exclusive </a:t>
            </a:r>
            <a:r>
              <a:rPr lang="en-US" dirty="0"/>
              <a:t>events must </a:t>
            </a:r>
            <a:r>
              <a:rPr lang="en-US" dirty="0">
                <a:solidFill>
                  <a:srgbClr val="C00000"/>
                </a:solidFill>
              </a:rPr>
              <a:t>add up to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9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555C4E5-A8DB-4CAE-AF3E-222DA7C4F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915" y="4191000"/>
            <a:ext cx="2592976" cy="259297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41040"/>
            <a:ext cx="4038600" cy="331276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Draw 1 card.  What is the probability drawing a Jack?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D6B6DA-9155-4C91-818C-E25FFC603332}"/>
              </a:ext>
            </a:extLst>
          </p:cNvPr>
          <p:cNvSpPr/>
          <p:nvPr/>
        </p:nvSpPr>
        <p:spPr>
          <a:xfrm>
            <a:off x="7329784" y="4858011"/>
            <a:ext cx="109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Poll 1!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4B1FF-75FE-42D0-BB3C-147DE698EAB7}"/>
              </a:ext>
            </a:extLst>
          </p:cNvPr>
          <p:cNvSpPr txBox="1"/>
          <p:nvPr/>
        </p:nvSpPr>
        <p:spPr>
          <a:xfrm>
            <a:off x="6867902" y="5487488"/>
            <a:ext cx="21236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32363A"/>
                </a:solidFill>
                <a:effectLst/>
                <a:latin typeface="72"/>
                <a:hlinkClick r:id="rId4"/>
              </a:rPr>
              <a:t>https://web.cs.wpi.edu/~imgd2905/d22/polls.html</a:t>
            </a:r>
            <a:r>
              <a:rPr lang="en-US" b="0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3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Draw 1 card.  What is the probability drawing a Jack?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P(J) = 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  2 favorable outcomes / 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  5 total outcomes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= 2/5</a:t>
            </a:r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28794E34-C5AD-49BD-A8E1-555CB17E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41040"/>
            <a:ext cx="4038600" cy="33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1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two main </a:t>
            </a:r>
            <a:r>
              <a:rPr lang="en-US" dirty="0">
                <a:solidFill>
                  <a:srgbClr val="0070C0"/>
                </a:solidFill>
              </a:rPr>
              <a:t>types of data </a:t>
            </a:r>
            <a:r>
              <a:rPr lang="en-US" dirty="0"/>
              <a:t>for game analytics?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Quantitative</a:t>
            </a:r>
            <a:r>
              <a:rPr lang="en-US" dirty="0"/>
              <a:t> – objective data from the game, often from </a:t>
            </a:r>
            <a:r>
              <a:rPr lang="en-US" dirty="0" err="1"/>
              <a:t>instrumention</a:t>
            </a:r>
            <a:r>
              <a:rPr lang="en-US" dirty="0"/>
              <a:t> (code to write/log data), typically players playing the game</a:t>
            </a:r>
          </a:p>
          <a:p>
            <a:r>
              <a:rPr lang="en-US" dirty="0">
                <a:solidFill>
                  <a:srgbClr val="0070C0"/>
                </a:solidFill>
              </a:rPr>
              <a:t>Qualitative</a:t>
            </a:r>
            <a:r>
              <a:rPr lang="en-US" dirty="0"/>
              <a:t> – subjective evaluation, typically from players during or after gameplay</a:t>
            </a:r>
          </a:p>
        </p:txBody>
      </p:sp>
    </p:spTree>
    <p:extLst>
      <p:ext uri="{BB962C8B-B14F-4D97-AF65-F5344CB8AC3E}">
        <p14:creationId xmlns:p14="http://schemas.microsoft.com/office/powerpoint/2010/main" val="467376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Draw 2 cards </a:t>
            </a:r>
            <a:r>
              <a:rPr lang="en-US" i="1" dirty="0"/>
              <a:t>simultaneously</a:t>
            </a:r>
            <a:r>
              <a:rPr lang="en-US" dirty="0"/>
              <a:t>.  What is the probability of drawing 2 Jacks?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A620D7A2-19F7-4DE5-815B-037B225BEB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41040"/>
            <a:ext cx="4038600" cy="3312768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20B9F6-F6B9-4B72-AA30-E6DEAC4E8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605182"/>
            <a:ext cx="2045281" cy="21434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E3BBBF-F303-4A10-ABC9-2FA949CE8FE4}"/>
              </a:ext>
            </a:extLst>
          </p:cNvPr>
          <p:cNvSpPr/>
          <p:nvPr/>
        </p:nvSpPr>
        <p:spPr>
          <a:xfrm>
            <a:off x="7329784" y="4858011"/>
            <a:ext cx="109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Poll 2!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9E0A47-C9F2-4473-8B91-B62863B4C309}"/>
              </a:ext>
            </a:extLst>
          </p:cNvPr>
          <p:cNvSpPr txBox="1"/>
          <p:nvPr/>
        </p:nvSpPr>
        <p:spPr>
          <a:xfrm>
            <a:off x="6867902" y="5487488"/>
            <a:ext cx="21236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32363A"/>
                </a:solidFill>
                <a:effectLst/>
                <a:latin typeface="72"/>
                <a:hlinkClick r:id="rId4"/>
              </a:rPr>
              <a:t>https://web.cs.wpi.edu/~imgd2905/d22/polls.html</a:t>
            </a:r>
            <a:r>
              <a:rPr lang="en-US" b="0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96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Draw 2 cards </a:t>
            </a:r>
            <a:r>
              <a:rPr lang="en-US" i="1" dirty="0"/>
              <a:t>simultaneously</a:t>
            </a:r>
            <a:r>
              <a:rPr lang="en-US" dirty="0"/>
              <a:t>.  What is the probability of drawing 2 Jacks?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P(2J) = P(J) x P(J | J)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= 2/5 x 1/4 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= 1/10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311E5C88-1C87-469B-ABBD-6C532C4E7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41040"/>
            <a:ext cx="4038600" cy="33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80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F9F58A21-FBD1-4AF5-943D-96B8DACB9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41040"/>
            <a:ext cx="4038600" cy="33127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BE6B4C-031F-4585-82D1-4EDAF1AEE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2" y="4343400"/>
            <a:ext cx="2254499" cy="23369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/>
              <a:t>Draw 3 cards </a:t>
            </a:r>
            <a:r>
              <a:rPr lang="en-US" i="1" dirty="0"/>
              <a:t>simultaneously</a:t>
            </a:r>
            <a:r>
              <a:rPr lang="en-US" dirty="0"/>
              <a:t>.  What is the probability of not drawing at least 1 King?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CDF27D-6079-4E23-B434-146135FA271C}"/>
              </a:ext>
            </a:extLst>
          </p:cNvPr>
          <p:cNvSpPr/>
          <p:nvPr/>
        </p:nvSpPr>
        <p:spPr>
          <a:xfrm>
            <a:off x="7329784" y="4858011"/>
            <a:ext cx="109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Poll 3!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09353-6F09-4263-9C25-58ECAFA9BFC5}"/>
              </a:ext>
            </a:extLst>
          </p:cNvPr>
          <p:cNvSpPr txBox="1"/>
          <p:nvPr/>
        </p:nvSpPr>
        <p:spPr>
          <a:xfrm>
            <a:off x="6867902" y="5487488"/>
            <a:ext cx="21236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32363A"/>
                </a:solidFill>
                <a:effectLst/>
                <a:latin typeface="72"/>
                <a:hlinkClick r:id="rId4"/>
              </a:rPr>
              <a:t>https://web.cs.wpi.edu/~imgd2905/d22/polls.html</a:t>
            </a:r>
            <a:r>
              <a:rPr lang="en-US" b="0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37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/>
              <a:t>Draw 3 cards </a:t>
            </a:r>
            <a:r>
              <a:rPr lang="en-US" i="1" dirty="0"/>
              <a:t>simultaneously</a:t>
            </a:r>
            <a:r>
              <a:rPr lang="en-US" dirty="0"/>
              <a:t>.  What is the probability of not drawing at least 1 King?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P(K’) x P(K’ | K’) x P(K’ | K’K’)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= 3/5 x 2/4 x 1/3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= 6/60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= 1/10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EDAD89C9-FF5B-49DA-847D-A98449C08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41040"/>
            <a:ext cx="4038600" cy="33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60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DFB4F8-2FE8-4C13-A6EE-9DF71DBA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Kind of Probability Distribution is: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77FCB-FA81-42D4-AF9D-89A89AB8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96" y="1417638"/>
            <a:ext cx="4956904" cy="4678362"/>
          </a:xfrm>
        </p:spPr>
        <p:txBody>
          <a:bodyPr>
            <a:normAutofit/>
          </a:bodyPr>
          <a:lstStyle/>
          <a:p>
            <a:r>
              <a:rPr lang="en-US" dirty="0"/>
              <a:t>Rolling one 6-sided dice (d6)? Can you draw it?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Uniform</a:t>
            </a:r>
            <a:r>
              <a:rPr lang="en-US" dirty="0"/>
              <a:t> (or “square”)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Number of 1s when rolling 20 4-sided dice (d4)?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Binomial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F8D24-C00F-478D-8746-90AD60EDFF18}"/>
              </a:ext>
            </a:extLst>
          </p:cNvPr>
          <p:cNvGrpSpPr/>
          <p:nvPr/>
        </p:nvGrpSpPr>
        <p:grpSpPr>
          <a:xfrm>
            <a:off x="5562600" y="1417638"/>
            <a:ext cx="3052090" cy="2011362"/>
            <a:chOff x="5562600" y="1417638"/>
            <a:chExt cx="2581275" cy="1552575"/>
          </a:xfrm>
        </p:grpSpPr>
        <p:pic>
          <p:nvPicPr>
            <p:cNvPr id="1028" name="Picture 4" descr="Image result for uniform probability distribution">
              <a:extLst>
                <a:ext uri="{FF2B5EF4-FFF2-40B4-BE49-F238E27FC236}">
                  <a16:creationId xmlns:a16="http://schemas.microsoft.com/office/drawing/2014/main" id="{09E3807C-657C-4475-A3F6-54055AA75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417638"/>
              <a:ext cx="2581275" cy="155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73E87C-7B9C-45D5-90EF-A742691FDF7B}"/>
                </a:ext>
              </a:extLst>
            </p:cNvPr>
            <p:cNvSpPr/>
            <p:nvPr/>
          </p:nvSpPr>
          <p:spPr>
            <a:xfrm>
              <a:off x="6286501" y="1417638"/>
              <a:ext cx="1600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http://tinyurl.com/y4j5u64d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04FCD0-8800-413B-AB38-EDCAB3740C5E}"/>
              </a:ext>
            </a:extLst>
          </p:cNvPr>
          <p:cNvGrpSpPr/>
          <p:nvPr/>
        </p:nvGrpSpPr>
        <p:grpSpPr>
          <a:xfrm>
            <a:off x="5650249" y="4114800"/>
            <a:ext cx="3300046" cy="2200601"/>
            <a:chOff x="5638800" y="3733800"/>
            <a:chExt cx="3300046" cy="2200601"/>
          </a:xfrm>
        </p:grpSpPr>
        <p:pic>
          <p:nvPicPr>
            <p:cNvPr id="1032" name="Picture 8" descr="Image result for binomial distribution">
              <a:extLst>
                <a:ext uri="{FF2B5EF4-FFF2-40B4-BE49-F238E27FC236}">
                  <a16:creationId xmlns:a16="http://schemas.microsoft.com/office/drawing/2014/main" id="{EE52EFCC-C2D3-4872-A8F8-A63DB6EAA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733800"/>
              <a:ext cx="3052090" cy="220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F38385-F903-4907-A39D-BCD1E118364E}"/>
                </a:ext>
              </a:extLst>
            </p:cNvPr>
            <p:cNvSpPr/>
            <p:nvPr/>
          </p:nvSpPr>
          <p:spPr>
            <a:xfrm>
              <a:off x="5738446" y="4113213"/>
              <a:ext cx="3200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http://statistics.wikidot.com/local--files/ch6/binomial.png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4F67DA4-5864-4E88-B697-8F3321664EA1}"/>
              </a:ext>
            </a:extLst>
          </p:cNvPr>
          <p:cNvSpPr/>
          <p:nvPr/>
        </p:nvSpPr>
        <p:spPr>
          <a:xfrm>
            <a:off x="5367471" y="1219200"/>
            <a:ext cx="35814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C0A525-0DB2-4CDE-8288-B0CB4AD8A346}"/>
              </a:ext>
            </a:extLst>
          </p:cNvPr>
          <p:cNvSpPr/>
          <p:nvPr/>
        </p:nvSpPr>
        <p:spPr>
          <a:xfrm>
            <a:off x="490671" y="2560638"/>
            <a:ext cx="8610600" cy="4221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13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DFB4F8-2FE8-4C13-A6EE-9DF71DBA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Kind of Probability Distribution is: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77FCB-FA81-42D4-AF9D-89A89AB8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96" y="1417638"/>
            <a:ext cx="4956904" cy="5059362"/>
          </a:xfrm>
        </p:spPr>
        <p:txBody>
          <a:bodyPr>
            <a:normAutofit/>
          </a:bodyPr>
          <a:lstStyle/>
          <a:p>
            <a:r>
              <a:rPr lang="en-US" dirty="0"/>
              <a:t>Rolling one 6-sided dice (d6)? Can you draw it?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Uniform</a:t>
            </a:r>
            <a:r>
              <a:rPr lang="en-US" dirty="0"/>
              <a:t> (or “square”)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Number of 1s when rolling 20 4-sided dice (d4)? Can you draw it?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Binomial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F8D24-C00F-478D-8746-90AD60EDFF18}"/>
              </a:ext>
            </a:extLst>
          </p:cNvPr>
          <p:cNvGrpSpPr/>
          <p:nvPr/>
        </p:nvGrpSpPr>
        <p:grpSpPr>
          <a:xfrm>
            <a:off x="5562600" y="1417638"/>
            <a:ext cx="3052090" cy="2011362"/>
            <a:chOff x="5562600" y="1417638"/>
            <a:chExt cx="2581275" cy="1552575"/>
          </a:xfrm>
        </p:grpSpPr>
        <p:pic>
          <p:nvPicPr>
            <p:cNvPr id="1028" name="Picture 4" descr="Image result for uniform probability distribution">
              <a:extLst>
                <a:ext uri="{FF2B5EF4-FFF2-40B4-BE49-F238E27FC236}">
                  <a16:creationId xmlns:a16="http://schemas.microsoft.com/office/drawing/2014/main" id="{09E3807C-657C-4475-A3F6-54055AA75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417638"/>
              <a:ext cx="2581275" cy="155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73E87C-7B9C-45D5-90EF-A742691FDF7B}"/>
                </a:ext>
              </a:extLst>
            </p:cNvPr>
            <p:cNvSpPr/>
            <p:nvPr/>
          </p:nvSpPr>
          <p:spPr>
            <a:xfrm>
              <a:off x="6286501" y="1417638"/>
              <a:ext cx="1600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http://tinyurl.com/y4j5u64d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04FCD0-8800-413B-AB38-EDCAB3740C5E}"/>
              </a:ext>
            </a:extLst>
          </p:cNvPr>
          <p:cNvGrpSpPr/>
          <p:nvPr/>
        </p:nvGrpSpPr>
        <p:grpSpPr>
          <a:xfrm>
            <a:off x="5650249" y="4114800"/>
            <a:ext cx="3300046" cy="2200601"/>
            <a:chOff x="5638800" y="3733800"/>
            <a:chExt cx="3300046" cy="2200601"/>
          </a:xfrm>
        </p:grpSpPr>
        <p:pic>
          <p:nvPicPr>
            <p:cNvPr id="1032" name="Picture 8" descr="Image result for binomial distribution">
              <a:extLst>
                <a:ext uri="{FF2B5EF4-FFF2-40B4-BE49-F238E27FC236}">
                  <a16:creationId xmlns:a16="http://schemas.microsoft.com/office/drawing/2014/main" id="{EE52EFCC-C2D3-4872-A8F8-A63DB6EAA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733800"/>
              <a:ext cx="3052090" cy="220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F38385-F903-4907-A39D-BCD1E118364E}"/>
                </a:ext>
              </a:extLst>
            </p:cNvPr>
            <p:cNvSpPr/>
            <p:nvPr/>
          </p:nvSpPr>
          <p:spPr>
            <a:xfrm>
              <a:off x="5738446" y="4113213"/>
              <a:ext cx="3200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http://statistics.wikidot.com/local--files/ch6/binomial.png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B9C31BD-0359-4746-AFC1-C0EF7EFA7006}"/>
              </a:ext>
            </a:extLst>
          </p:cNvPr>
          <p:cNvSpPr/>
          <p:nvPr/>
        </p:nvSpPr>
        <p:spPr>
          <a:xfrm>
            <a:off x="5367471" y="3657600"/>
            <a:ext cx="35814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272F9C-2F9B-44D1-AEF0-362C5727DE31}"/>
              </a:ext>
            </a:extLst>
          </p:cNvPr>
          <p:cNvSpPr/>
          <p:nvPr/>
        </p:nvSpPr>
        <p:spPr>
          <a:xfrm>
            <a:off x="475067" y="5855002"/>
            <a:ext cx="8610600" cy="843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75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DFB4F8-2FE8-4C13-A6EE-9DF71DBA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Kind of Probability Distribution is: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77FCB-FA81-42D4-AF9D-89A89AB8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96" y="1417638"/>
            <a:ext cx="4956904" cy="5059362"/>
          </a:xfrm>
        </p:spPr>
        <p:txBody>
          <a:bodyPr>
            <a:normAutofit/>
          </a:bodyPr>
          <a:lstStyle/>
          <a:p>
            <a:r>
              <a:rPr lang="en-US" dirty="0"/>
              <a:t>Rolling one 6-sided dice (d6)? Can you draw it?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Uniform</a:t>
            </a:r>
            <a:r>
              <a:rPr lang="en-US" dirty="0"/>
              <a:t> (or “square”)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Number of 1s when rolling 20 4-sided dice (d4)? Can you draw it?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Binomial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F8D24-C00F-478D-8746-90AD60EDFF18}"/>
              </a:ext>
            </a:extLst>
          </p:cNvPr>
          <p:cNvGrpSpPr/>
          <p:nvPr/>
        </p:nvGrpSpPr>
        <p:grpSpPr>
          <a:xfrm>
            <a:off x="5562600" y="1417638"/>
            <a:ext cx="3052090" cy="2011362"/>
            <a:chOff x="5562600" y="1417638"/>
            <a:chExt cx="2581275" cy="1552575"/>
          </a:xfrm>
        </p:grpSpPr>
        <p:pic>
          <p:nvPicPr>
            <p:cNvPr id="1028" name="Picture 4" descr="Image result for uniform probability distribution">
              <a:extLst>
                <a:ext uri="{FF2B5EF4-FFF2-40B4-BE49-F238E27FC236}">
                  <a16:creationId xmlns:a16="http://schemas.microsoft.com/office/drawing/2014/main" id="{09E3807C-657C-4475-A3F6-54055AA75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417638"/>
              <a:ext cx="2581275" cy="155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73E87C-7B9C-45D5-90EF-A742691FDF7B}"/>
                </a:ext>
              </a:extLst>
            </p:cNvPr>
            <p:cNvSpPr/>
            <p:nvPr/>
          </p:nvSpPr>
          <p:spPr>
            <a:xfrm>
              <a:off x="6286501" y="1417638"/>
              <a:ext cx="1600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http://tinyurl.com/y4j5u64d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04FCD0-8800-413B-AB38-EDCAB3740C5E}"/>
              </a:ext>
            </a:extLst>
          </p:cNvPr>
          <p:cNvGrpSpPr/>
          <p:nvPr/>
        </p:nvGrpSpPr>
        <p:grpSpPr>
          <a:xfrm>
            <a:off x="5558696" y="4114800"/>
            <a:ext cx="3540095" cy="2468562"/>
            <a:chOff x="5638800" y="3733800"/>
            <a:chExt cx="3300046" cy="2200601"/>
          </a:xfrm>
        </p:grpSpPr>
        <p:pic>
          <p:nvPicPr>
            <p:cNvPr id="1032" name="Picture 8" descr="Image result for binomial distribution">
              <a:extLst>
                <a:ext uri="{FF2B5EF4-FFF2-40B4-BE49-F238E27FC236}">
                  <a16:creationId xmlns:a16="http://schemas.microsoft.com/office/drawing/2014/main" id="{EE52EFCC-C2D3-4872-A8F8-A63DB6EAA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733800"/>
              <a:ext cx="3052090" cy="220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F38385-F903-4907-A39D-BCD1E118364E}"/>
                </a:ext>
              </a:extLst>
            </p:cNvPr>
            <p:cNvSpPr/>
            <p:nvPr/>
          </p:nvSpPr>
          <p:spPr>
            <a:xfrm>
              <a:off x="5738446" y="4113213"/>
              <a:ext cx="3200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http://statistics.wikidot.com/local--files/ch6/binomial.png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255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characteristics of an experiment with a </a:t>
            </a:r>
            <a:r>
              <a:rPr lang="en-US" dirty="0">
                <a:solidFill>
                  <a:srgbClr val="0070C0"/>
                </a:solidFill>
              </a:rPr>
              <a:t>binomial distribution</a:t>
            </a:r>
            <a:r>
              <a:rPr lang="en-US" dirty="0"/>
              <a:t> of outcomes?</a:t>
            </a:r>
          </a:p>
        </p:txBody>
      </p:sp>
    </p:spTree>
    <p:extLst>
      <p:ext uri="{BB962C8B-B14F-4D97-AF65-F5344CB8AC3E}">
        <p14:creationId xmlns:p14="http://schemas.microsoft.com/office/powerpoint/2010/main" val="1194913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characteristics of an experiment with a </a:t>
            </a:r>
            <a:r>
              <a:rPr lang="en-US" dirty="0">
                <a:solidFill>
                  <a:srgbClr val="0070C0"/>
                </a:solidFill>
              </a:rPr>
              <a:t>binomial distribution </a:t>
            </a:r>
            <a:r>
              <a:rPr lang="en-US" dirty="0"/>
              <a:t>of outcomes?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Experiment consists of </a:t>
            </a:r>
            <a:r>
              <a:rPr lang="en-US" b="1" dirty="0">
                <a:solidFill>
                  <a:srgbClr val="0070C0"/>
                </a:solidFill>
              </a:rPr>
              <a:t>n</a:t>
            </a:r>
            <a:r>
              <a:rPr lang="en-US" dirty="0"/>
              <a:t> independent, identical trials</a:t>
            </a:r>
          </a:p>
          <a:p>
            <a:r>
              <a:rPr lang="en-US" dirty="0"/>
              <a:t>Each trial results in only success or failure (probability </a:t>
            </a:r>
            <a:r>
              <a:rPr lang="en-US" b="1" dirty="0">
                <a:solidFill>
                  <a:srgbClr val="008000"/>
                </a:solidFill>
              </a:rPr>
              <a:t>p</a:t>
            </a:r>
            <a:r>
              <a:rPr lang="en-US" dirty="0"/>
              <a:t> for success for each)</a:t>
            </a:r>
          </a:p>
          <a:p>
            <a:r>
              <a:rPr lang="en-US" dirty="0"/>
              <a:t>Random variable of interest (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) is </a:t>
            </a:r>
            <a:r>
              <a:rPr lang="en-US" dirty="0">
                <a:solidFill>
                  <a:srgbClr val="C00000"/>
                </a:solidFill>
              </a:rPr>
              <a:t>number of successes</a:t>
            </a:r>
            <a:r>
              <a:rPr lang="en-US" dirty="0"/>
              <a:t> in 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 trials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181600" y="2895600"/>
            <a:ext cx="2784512" cy="2884426"/>
            <a:chOff x="5926695" y="1389430"/>
            <a:chExt cx="2353619" cy="258586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6695" y="1389430"/>
              <a:ext cx="2353619" cy="237892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089871" y="3768357"/>
              <a:ext cx="2027266" cy="206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http://www.vassarstats.net/textbook/f0603.gif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9520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characteristics of an experiment with a </a:t>
            </a:r>
            <a:r>
              <a:rPr lang="en-US" dirty="0">
                <a:solidFill>
                  <a:srgbClr val="0070C0"/>
                </a:solidFill>
              </a:rPr>
              <a:t>Poisson distribution </a:t>
            </a:r>
            <a:r>
              <a:rPr lang="en-US" dirty="0"/>
              <a:t>of outcomes?</a:t>
            </a:r>
          </a:p>
        </p:txBody>
      </p:sp>
    </p:spTree>
    <p:extLst>
      <p:ext uri="{BB962C8B-B14F-4D97-AF65-F5344CB8AC3E}">
        <p14:creationId xmlns:p14="http://schemas.microsoft.com/office/powerpoint/2010/main" val="360804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steps are in the </a:t>
            </a:r>
            <a:r>
              <a:rPr lang="en-US" dirty="0">
                <a:solidFill>
                  <a:srgbClr val="0070C0"/>
                </a:solidFill>
              </a:rPr>
              <a:t>game analytics pipeline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2031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characteristics of an experiment with a </a:t>
            </a:r>
            <a:r>
              <a:rPr lang="en-US" dirty="0">
                <a:solidFill>
                  <a:srgbClr val="0070C0"/>
                </a:solidFill>
              </a:rPr>
              <a:t>Poisson distribution </a:t>
            </a:r>
            <a:r>
              <a:rPr lang="en-US" dirty="0"/>
              <a:t>of outcomes?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267200" cy="3886200"/>
          </a:xfrm>
        </p:spPr>
        <p:txBody>
          <a:bodyPr>
            <a:normAutofit fontScale="85000" lnSpcReduction="20000"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Interval</a:t>
            </a:r>
            <a:r>
              <a:rPr lang="en-US" dirty="0"/>
              <a:t> (e.g., time) with units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Probability of event </a:t>
            </a:r>
            <a:r>
              <a:rPr lang="en-US" b="1" dirty="0">
                <a:solidFill>
                  <a:srgbClr val="0070C0"/>
                </a:solidFill>
              </a:rPr>
              <a:t>same</a:t>
            </a:r>
            <a:r>
              <a:rPr lang="en-US" dirty="0"/>
              <a:t> for all interval units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Number of events in one unit </a:t>
            </a:r>
            <a:r>
              <a:rPr lang="en-US" b="1" dirty="0">
                <a:solidFill>
                  <a:srgbClr val="008000"/>
                </a:solidFill>
              </a:rPr>
              <a:t>independent</a:t>
            </a:r>
            <a:r>
              <a:rPr lang="en-US" dirty="0"/>
              <a:t> of others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Events occur singly (not simultaneously)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Random variable of interest (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) is </a:t>
            </a:r>
            <a:r>
              <a:rPr lang="en-US" dirty="0">
                <a:solidFill>
                  <a:srgbClr val="C00000"/>
                </a:solidFill>
              </a:rPr>
              <a:t>number of events </a:t>
            </a:r>
            <a:r>
              <a:rPr lang="en-US" dirty="0"/>
              <a:t>that occur in an interval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6019800"/>
            <a:ext cx="5008679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Phrase people use is </a:t>
            </a:r>
            <a:r>
              <a:rPr lang="en-US" sz="2400" dirty="0">
                <a:solidFill>
                  <a:srgbClr val="0070C0"/>
                </a:solidFill>
              </a:rPr>
              <a:t>“random arrivals”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DD9365C-9C24-4919-93FC-CB095451E829}"/>
              </a:ext>
            </a:extLst>
          </p:cNvPr>
          <p:cNvGrpSpPr/>
          <p:nvPr/>
        </p:nvGrpSpPr>
        <p:grpSpPr>
          <a:xfrm>
            <a:off x="4953000" y="2492103"/>
            <a:ext cx="3894820" cy="2613297"/>
            <a:chOff x="4953000" y="2492103"/>
            <a:chExt cx="3894820" cy="2613297"/>
          </a:xfrm>
        </p:grpSpPr>
        <p:pic>
          <p:nvPicPr>
            <p:cNvPr id="1026" name="Picture 2" descr="Image result for poisson distribution">
              <a:extLst>
                <a:ext uri="{FF2B5EF4-FFF2-40B4-BE49-F238E27FC236}">
                  <a16:creationId xmlns:a16="http://schemas.microsoft.com/office/drawing/2014/main" id="{F0958318-3C24-425A-9E4A-6BB07F0F55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667000"/>
              <a:ext cx="389482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D600A3-D66E-4885-8DDE-A8E5079B1FF2}"/>
                </a:ext>
              </a:extLst>
            </p:cNvPr>
            <p:cNvSpPr/>
            <p:nvPr/>
          </p:nvSpPr>
          <p:spPr>
            <a:xfrm>
              <a:off x="5435715" y="2492103"/>
              <a:ext cx="292939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http://methods.sagepub.com/images/virtual/encyc-of-research-design/p1043-1.jpg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8733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formula for </a:t>
            </a:r>
            <a:r>
              <a:rPr lang="en-US" dirty="0">
                <a:solidFill>
                  <a:srgbClr val="0070C0"/>
                </a:solidFill>
              </a:rPr>
              <a:t>expected value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43A9C3-33F7-4F5F-B5AD-B68A89F5EE4E}"/>
              </a:ext>
            </a:extLst>
          </p:cNvPr>
          <p:cNvSpPr txBox="1"/>
          <p:nvPr/>
        </p:nvSpPr>
        <p:spPr>
          <a:xfrm>
            <a:off x="609600" y="2820223"/>
            <a:ext cx="588650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μ</a:t>
            </a:r>
            <a:r>
              <a:rPr lang="en-US" sz="2800" baseline="-25000" dirty="0"/>
              <a:t>x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</a:t>
            </a:r>
            <a:r>
              <a:rPr lang="en-US" sz="2800" i="1" dirty="0">
                <a:solidFill>
                  <a:srgbClr val="C00000"/>
                </a:solidFill>
              </a:rPr>
              <a:t>???</a:t>
            </a:r>
            <a:r>
              <a:rPr lang="en-US" sz="28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8207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formula for </a:t>
            </a:r>
            <a:r>
              <a:rPr lang="en-US" dirty="0">
                <a:solidFill>
                  <a:srgbClr val="0070C0"/>
                </a:solidFill>
              </a:rPr>
              <a:t>expected value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45BF7-ECB3-4120-86FA-D411852D6166}"/>
              </a:ext>
            </a:extLst>
          </p:cNvPr>
          <p:cNvSpPr txBox="1"/>
          <p:nvPr/>
        </p:nvSpPr>
        <p:spPr>
          <a:xfrm>
            <a:off x="609600" y="2820223"/>
            <a:ext cx="588650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μ</a:t>
            </a:r>
            <a:r>
              <a:rPr lang="en-US" sz="2800" baseline="-25000" dirty="0"/>
              <a:t>x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</a:t>
            </a:r>
            <a:r>
              <a:rPr lang="en-US" sz="2800" i="1" dirty="0"/>
              <a:t>x</a:t>
            </a:r>
            <a:r>
              <a:rPr lang="en-US" sz="2800" i="1" baseline="-25000" dirty="0"/>
              <a:t>1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 + 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 + … + 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5056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formula for </a:t>
            </a:r>
            <a:r>
              <a:rPr lang="en-US" dirty="0">
                <a:solidFill>
                  <a:srgbClr val="0070C0"/>
                </a:solidFill>
              </a:rPr>
              <a:t>expected value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45BF7-ECB3-4120-86FA-D411852D6166}"/>
              </a:ext>
            </a:extLst>
          </p:cNvPr>
          <p:cNvSpPr txBox="1"/>
          <p:nvPr/>
        </p:nvSpPr>
        <p:spPr>
          <a:xfrm>
            <a:off x="609600" y="2820223"/>
            <a:ext cx="588650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μ</a:t>
            </a:r>
            <a:r>
              <a:rPr lang="en-US" sz="2800" baseline="-25000" dirty="0"/>
              <a:t>x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</a:t>
            </a:r>
            <a:r>
              <a:rPr lang="en-US" sz="2800" i="1" dirty="0"/>
              <a:t>x</a:t>
            </a:r>
            <a:r>
              <a:rPr lang="en-US" sz="2800" i="1" baseline="-25000" dirty="0"/>
              <a:t>1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 + 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 + … + 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8714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formula for </a:t>
            </a:r>
            <a:r>
              <a:rPr lang="en-US" dirty="0">
                <a:solidFill>
                  <a:srgbClr val="0070C0"/>
                </a:solidFill>
              </a:rPr>
              <a:t>expected value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expected value </a:t>
            </a:r>
            <a:r>
              <a:rPr lang="en-US" dirty="0"/>
              <a:t>after 1 toss?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AE901-496C-4B57-B981-1ECB57364A5C}"/>
              </a:ext>
            </a:extLst>
          </p:cNvPr>
          <p:cNvSpPr txBox="1"/>
          <p:nvPr/>
        </p:nvSpPr>
        <p:spPr>
          <a:xfrm>
            <a:off x="5779236" y="3914943"/>
            <a:ext cx="83311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Poll!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45BF7-ECB3-4120-86FA-D411852D6166}"/>
              </a:ext>
            </a:extLst>
          </p:cNvPr>
          <p:cNvSpPr txBox="1"/>
          <p:nvPr/>
        </p:nvSpPr>
        <p:spPr>
          <a:xfrm>
            <a:off x="609600" y="2820223"/>
            <a:ext cx="588650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μ</a:t>
            </a:r>
            <a:r>
              <a:rPr lang="en-US" sz="2800" baseline="-25000" dirty="0"/>
              <a:t>x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</a:t>
            </a:r>
            <a:r>
              <a:rPr lang="en-US" sz="2800" i="1" dirty="0"/>
              <a:t>x</a:t>
            </a:r>
            <a:r>
              <a:rPr lang="en-US" sz="2800" i="1" baseline="-25000" dirty="0"/>
              <a:t>1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 + 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 + … + 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67615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formula for </a:t>
            </a:r>
            <a:r>
              <a:rPr lang="en-US" dirty="0">
                <a:solidFill>
                  <a:srgbClr val="0070C0"/>
                </a:solidFill>
              </a:rPr>
              <a:t>expected value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expected value </a:t>
            </a:r>
            <a:r>
              <a:rPr lang="en-US" dirty="0"/>
              <a:t>after 1 toss?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45BF7-ECB3-4120-86FA-D411852D6166}"/>
              </a:ext>
            </a:extLst>
          </p:cNvPr>
          <p:cNvSpPr txBox="1"/>
          <p:nvPr/>
        </p:nvSpPr>
        <p:spPr>
          <a:xfrm>
            <a:off x="609600" y="2820223"/>
            <a:ext cx="588650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μ</a:t>
            </a:r>
            <a:r>
              <a:rPr lang="en-US" sz="2800" baseline="-25000" dirty="0"/>
              <a:t>x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</a:t>
            </a:r>
            <a:r>
              <a:rPr lang="en-US" sz="2800" i="1" dirty="0"/>
              <a:t>x</a:t>
            </a:r>
            <a:r>
              <a:rPr lang="en-US" sz="2800" i="1" baseline="-25000" dirty="0"/>
              <a:t>1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 + 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 + … + 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ED732-E122-4662-8B0C-737EBCC79348}"/>
              </a:ext>
            </a:extLst>
          </p:cNvPr>
          <p:cNvSpPr txBox="1"/>
          <p:nvPr/>
        </p:nvSpPr>
        <p:spPr>
          <a:xfrm>
            <a:off x="505501" y="4832618"/>
            <a:ext cx="6883744" cy="181588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 </a:t>
            </a:r>
            <a:r>
              <a:rPr lang="en-US" sz="2800" dirty="0"/>
              <a:t>= 0*P(TT) + 1*P(HT) + 1*P(TH) + 2*P(HH)</a:t>
            </a:r>
          </a:p>
          <a:p>
            <a:r>
              <a:rPr lang="en-US" sz="2800" dirty="0"/>
              <a:t>         = 1/4 + 1/4 + 2/4 </a:t>
            </a:r>
          </a:p>
          <a:p>
            <a:r>
              <a:rPr lang="en-US" sz="2800" dirty="0"/>
              <a:t>         = 4/4 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         = 1</a:t>
            </a: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217708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formula for </a:t>
            </a:r>
            <a:r>
              <a:rPr lang="en-US" dirty="0">
                <a:solidFill>
                  <a:srgbClr val="0070C0"/>
                </a:solidFill>
              </a:rPr>
              <a:t>expected value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expected value </a:t>
            </a:r>
            <a:r>
              <a:rPr lang="en-US" dirty="0"/>
              <a:t>after 1 toss?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45BF7-ECB3-4120-86FA-D411852D6166}"/>
              </a:ext>
            </a:extLst>
          </p:cNvPr>
          <p:cNvSpPr txBox="1"/>
          <p:nvPr/>
        </p:nvSpPr>
        <p:spPr>
          <a:xfrm>
            <a:off x="609600" y="2820223"/>
            <a:ext cx="588650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μ</a:t>
            </a:r>
            <a:r>
              <a:rPr lang="en-US" sz="2800" baseline="-25000" dirty="0"/>
              <a:t>x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</a:t>
            </a:r>
            <a:r>
              <a:rPr lang="en-US" sz="2800" i="1" dirty="0"/>
              <a:t>x</a:t>
            </a:r>
            <a:r>
              <a:rPr lang="en-US" sz="2800" i="1" baseline="-25000" dirty="0"/>
              <a:t>1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 + 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 + … + 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ED732-E122-4662-8B0C-737EBCC79348}"/>
              </a:ext>
            </a:extLst>
          </p:cNvPr>
          <p:cNvSpPr txBox="1"/>
          <p:nvPr/>
        </p:nvSpPr>
        <p:spPr>
          <a:xfrm>
            <a:off x="505501" y="4832618"/>
            <a:ext cx="6883744" cy="181588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 </a:t>
            </a:r>
            <a:r>
              <a:rPr lang="en-US" sz="2800" dirty="0"/>
              <a:t>= 0*P(TT) + 1*P(HT) + 1*P(TH) + 2*P(HH)</a:t>
            </a:r>
          </a:p>
          <a:p>
            <a:r>
              <a:rPr lang="en-US" sz="2800" dirty="0"/>
              <a:t>         = 1/4 + 1/4 + 2/4 </a:t>
            </a:r>
          </a:p>
          <a:p>
            <a:r>
              <a:rPr lang="en-US" sz="2800" dirty="0"/>
              <a:t>         = 4/4 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         = 1</a:t>
            </a:r>
            <a:r>
              <a:rPr lang="en-US" sz="2800" dirty="0"/>
              <a:t>	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65AF82-65D7-4193-9BA1-2A19CEDC6197}"/>
              </a:ext>
            </a:extLst>
          </p:cNvPr>
          <p:cNvGrpSpPr/>
          <p:nvPr/>
        </p:nvGrpSpPr>
        <p:grpSpPr>
          <a:xfrm>
            <a:off x="6496101" y="5512795"/>
            <a:ext cx="2617419" cy="1135705"/>
            <a:chOff x="5383581" y="5638800"/>
            <a:chExt cx="2617419" cy="11357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100F8A-9637-4F46-AC5D-8CF0E7BE0434}"/>
                </a:ext>
              </a:extLst>
            </p:cNvPr>
            <p:cNvSpPr/>
            <p:nvPr/>
          </p:nvSpPr>
          <p:spPr>
            <a:xfrm>
              <a:off x="5383581" y="5638800"/>
              <a:ext cx="2617419" cy="11357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0464BFA-BDC3-4040-B855-41503498DFB1}"/>
                </a:ext>
              </a:extLst>
            </p:cNvPr>
            <p:cNvGrpSpPr/>
            <p:nvPr/>
          </p:nvGrpSpPr>
          <p:grpSpPr>
            <a:xfrm>
              <a:off x="5436942" y="5698821"/>
              <a:ext cx="2510697" cy="1015663"/>
              <a:chOff x="4854599" y="5731624"/>
              <a:chExt cx="2510697" cy="101566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F5B017-94D5-40E9-94AA-5D3191DEA7E2}"/>
                  </a:ext>
                </a:extLst>
              </p:cNvPr>
              <p:cNvSpPr txBox="1"/>
              <p:nvPr/>
            </p:nvSpPr>
            <p:spPr>
              <a:xfrm>
                <a:off x="4854599" y="5762403"/>
                <a:ext cx="2192749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After 2 tosses?</a:t>
                </a:r>
              </a:p>
            </p:txBody>
          </p:sp>
          <p:pic>
            <p:nvPicPr>
              <p:cNvPr id="2050" name="Picture 2" descr="🤔 Thinking Face emoji Meaning | Dictionary.com">
                <a:extLst>
                  <a:ext uri="{FF2B5EF4-FFF2-40B4-BE49-F238E27FC236}">
                    <a16:creationId xmlns:a16="http://schemas.microsoft.com/office/drawing/2014/main" id="{53C37ED9-E63E-470A-A264-350A601B03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9633" y="5731624"/>
                <a:ext cx="1015663" cy="10156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B77C6B8-E28B-4677-A7A0-862900590032}"/>
              </a:ext>
            </a:extLst>
          </p:cNvPr>
          <p:cNvSpPr txBox="1"/>
          <p:nvPr/>
        </p:nvSpPr>
        <p:spPr>
          <a:xfrm>
            <a:off x="2160847" y="6131811"/>
            <a:ext cx="423887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</a:t>
            </a:r>
            <a:r>
              <a:rPr lang="en-US" sz="2800" i="1" dirty="0"/>
              <a:t>x</a:t>
            </a:r>
            <a:r>
              <a:rPr lang="en-US" sz="2800" i="1" baseline="-25000" dirty="0"/>
              <a:t>1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P(bust) + 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P(bust’)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678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What is </a:t>
            </a:r>
            <a:r>
              <a:rPr lang="en-US" dirty="0">
                <a:solidFill>
                  <a:srgbClr val="008000"/>
                </a:solidFill>
              </a:rPr>
              <a:t>average</a:t>
            </a:r>
            <a:r>
              <a:rPr lang="en-US" dirty="0"/>
              <a:t> if don’t bust?</a:t>
            </a:r>
          </a:p>
          <a:p>
            <a:pPr marL="0" indent="0">
              <a:buNone/>
            </a:pPr>
            <a:r>
              <a:rPr lang="en-US" dirty="0"/>
              <a:t>    A = HT + TH + HH = (1 + 1 + 2) / 3 = 4/3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expected value after 1 toss?</a:t>
            </a:r>
          </a:p>
          <a:p>
            <a:pPr marL="0" indent="0">
              <a:buNone/>
            </a:pPr>
            <a:r>
              <a:rPr lang="en-US" dirty="0"/>
              <a:t>    E(X) 	= P(TT) * 0 + (1- P(TT)) * 4/3 </a:t>
            </a:r>
          </a:p>
          <a:p>
            <a:pPr marL="0" indent="0">
              <a:buNone/>
            </a:pPr>
            <a:r>
              <a:rPr lang="en-US" dirty="0"/>
              <a:t>	=  ¾ * 4/3 </a:t>
            </a:r>
          </a:p>
          <a:p>
            <a:pPr marL="0" indent="0">
              <a:buNone/>
            </a:pPr>
            <a:r>
              <a:rPr lang="en-US" dirty="0"/>
              <a:t>	= 1</a:t>
            </a:r>
          </a:p>
          <a:p>
            <a:pPr marL="0" indent="0">
              <a:buNone/>
            </a:pPr>
            <a:r>
              <a:rPr lang="en-US" dirty="0"/>
              <a:t>2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2</a:t>
            </a:r>
            <a:r>
              <a:rPr lang="en-US" dirty="0"/>
              <a:t> * (4/3 * 2) </a:t>
            </a:r>
          </a:p>
          <a:p>
            <a:pPr marL="0" indent="0">
              <a:buNone/>
            </a:pPr>
            <a:r>
              <a:rPr lang="en-US" dirty="0"/>
              <a:t>	= ¾ * ¾ * 8/3 </a:t>
            </a:r>
          </a:p>
          <a:p>
            <a:pPr marL="0" indent="0">
              <a:buNone/>
            </a:pPr>
            <a:r>
              <a:rPr lang="en-US" dirty="0"/>
              <a:t>	= 1.5 </a:t>
            </a:r>
          </a:p>
          <a:p>
            <a:pPr marL="0" indent="0">
              <a:buNone/>
            </a:pPr>
            <a:r>
              <a:rPr lang="en-US" dirty="0"/>
              <a:t>3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3</a:t>
            </a:r>
            <a:r>
              <a:rPr lang="en-US" dirty="0"/>
              <a:t> * (4/3 * 3) </a:t>
            </a:r>
          </a:p>
          <a:p>
            <a:pPr marL="0" indent="0">
              <a:buNone/>
            </a:pPr>
            <a:r>
              <a:rPr lang="en-US" dirty="0"/>
              <a:t>	= ¾ * ¾ * ¾ * 12/3 </a:t>
            </a:r>
          </a:p>
          <a:p>
            <a:pPr marL="0" indent="0">
              <a:buNone/>
            </a:pPr>
            <a:r>
              <a:rPr lang="en-US" dirty="0"/>
              <a:t>	= 1.6875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5F3492-9958-4B81-BA12-C8C4C0138D6A}"/>
              </a:ext>
            </a:extLst>
          </p:cNvPr>
          <p:cNvGrpSpPr/>
          <p:nvPr/>
        </p:nvGrpSpPr>
        <p:grpSpPr>
          <a:xfrm>
            <a:off x="5334000" y="2933539"/>
            <a:ext cx="3589847" cy="2692385"/>
            <a:chOff x="5410200" y="3433778"/>
            <a:chExt cx="3589847" cy="2692385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BBFCEEB9-6618-44C2-BA1C-9C40BB1A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433778"/>
              <a:ext cx="3589847" cy="26923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3A3D08-6061-48B5-82D8-EC416CCF5BB3}"/>
                </a:ext>
              </a:extLst>
            </p:cNvPr>
            <p:cNvSpPr/>
            <p:nvPr/>
          </p:nvSpPr>
          <p:spPr>
            <a:xfrm>
              <a:off x="6324600" y="3505200"/>
              <a:ext cx="2286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F600B1A-766F-406D-9DA9-24A1C9893379}"/>
              </a:ext>
            </a:extLst>
          </p:cNvPr>
          <p:cNvSpPr txBox="1"/>
          <p:nvPr/>
        </p:nvSpPr>
        <p:spPr>
          <a:xfrm>
            <a:off x="6590276" y="6019800"/>
            <a:ext cx="159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BEST_BOT?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41B79-DD82-4764-BF7D-055E8C28D0BA}"/>
              </a:ext>
            </a:extLst>
          </p:cNvPr>
          <p:cNvSpPr/>
          <p:nvPr/>
        </p:nvSpPr>
        <p:spPr>
          <a:xfrm>
            <a:off x="5181600" y="3124200"/>
            <a:ext cx="36576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D846A9-2AC1-4A34-B10F-0B5298423AE2}"/>
              </a:ext>
            </a:extLst>
          </p:cNvPr>
          <p:cNvSpPr/>
          <p:nvPr/>
        </p:nvSpPr>
        <p:spPr>
          <a:xfrm>
            <a:off x="480656" y="1752600"/>
            <a:ext cx="4853343" cy="4698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AE901-496C-4B57-B981-1ECB57364A5C}"/>
              </a:ext>
            </a:extLst>
          </p:cNvPr>
          <p:cNvSpPr txBox="1"/>
          <p:nvPr/>
        </p:nvSpPr>
        <p:spPr>
          <a:xfrm>
            <a:off x="1752600" y="2037418"/>
            <a:ext cx="83311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Poll!</a:t>
            </a:r>
          </a:p>
        </p:txBody>
      </p:sp>
    </p:spTree>
    <p:extLst>
      <p:ext uri="{BB962C8B-B14F-4D97-AF65-F5344CB8AC3E}">
        <p14:creationId xmlns:p14="http://schemas.microsoft.com/office/powerpoint/2010/main" val="2468791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What is </a:t>
            </a:r>
            <a:r>
              <a:rPr lang="en-US" dirty="0">
                <a:solidFill>
                  <a:srgbClr val="008000"/>
                </a:solidFill>
              </a:rPr>
              <a:t>average</a:t>
            </a:r>
            <a:r>
              <a:rPr lang="en-US" dirty="0"/>
              <a:t> if don’t bust?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    A </a:t>
            </a:r>
            <a:r>
              <a:rPr lang="en-US" dirty="0"/>
              <a:t>= HT + TH + HH = (1 + 1 + 2) / 3 = </a:t>
            </a:r>
            <a:r>
              <a:rPr lang="en-US" dirty="0">
                <a:solidFill>
                  <a:srgbClr val="C00000"/>
                </a:solidFill>
              </a:rPr>
              <a:t>4/3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expected value </a:t>
            </a:r>
            <a:r>
              <a:rPr lang="en-US" dirty="0"/>
              <a:t>after 1 toss?</a:t>
            </a:r>
          </a:p>
          <a:p>
            <a:pPr marL="0" indent="0">
              <a:buNone/>
            </a:pPr>
            <a:r>
              <a:rPr lang="en-US" dirty="0"/>
              <a:t>    E(X) 	= P(TT) * 0 + (1- P(TT)) * 4/3 </a:t>
            </a:r>
          </a:p>
          <a:p>
            <a:pPr marL="0" indent="0">
              <a:buNone/>
            </a:pPr>
            <a:r>
              <a:rPr lang="en-US" dirty="0"/>
              <a:t>	=  ¾ * 4/3 </a:t>
            </a:r>
          </a:p>
          <a:p>
            <a:pPr marL="0" indent="0">
              <a:buNone/>
            </a:pPr>
            <a:r>
              <a:rPr lang="en-US" dirty="0"/>
              <a:t>	= 1</a:t>
            </a:r>
          </a:p>
          <a:p>
            <a:pPr marL="0" indent="0">
              <a:buNone/>
            </a:pPr>
            <a:r>
              <a:rPr lang="en-US" dirty="0"/>
              <a:t>2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2</a:t>
            </a:r>
            <a:r>
              <a:rPr lang="en-US" dirty="0"/>
              <a:t> * (4/3 * 2) </a:t>
            </a:r>
          </a:p>
          <a:p>
            <a:pPr marL="0" indent="0">
              <a:buNone/>
            </a:pPr>
            <a:r>
              <a:rPr lang="en-US" dirty="0"/>
              <a:t>	= ¾ * ¾ * 8/3 </a:t>
            </a:r>
          </a:p>
          <a:p>
            <a:pPr marL="0" indent="0">
              <a:buNone/>
            </a:pPr>
            <a:r>
              <a:rPr lang="en-US" dirty="0"/>
              <a:t>	= 1.5 </a:t>
            </a:r>
          </a:p>
          <a:p>
            <a:pPr marL="0" indent="0">
              <a:buNone/>
            </a:pPr>
            <a:r>
              <a:rPr lang="en-US" dirty="0"/>
              <a:t>3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3</a:t>
            </a:r>
            <a:r>
              <a:rPr lang="en-US" dirty="0"/>
              <a:t> * (4/3 * 3) </a:t>
            </a:r>
          </a:p>
          <a:p>
            <a:pPr marL="0" indent="0">
              <a:buNone/>
            </a:pPr>
            <a:r>
              <a:rPr lang="en-US" dirty="0"/>
              <a:t>	= ¾ * ¾ * ¾ * 12/3 </a:t>
            </a:r>
          </a:p>
          <a:p>
            <a:pPr marL="0" indent="0">
              <a:buNone/>
            </a:pPr>
            <a:r>
              <a:rPr lang="en-US" dirty="0"/>
              <a:t>	= 1.6875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5F3492-9958-4B81-BA12-C8C4C0138D6A}"/>
              </a:ext>
            </a:extLst>
          </p:cNvPr>
          <p:cNvGrpSpPr/>
          <p:nvPr/>
        </p:nvGrpSpPr>
        <p:grpSpPr>
          <a:xfrm>
            <a:off x="5334000" y="2933539"/>
            <a:ext cx="3589847" cy="2692385"/>
            <a:chOff x="5410200" y="3433778"/>
            <a:chExt cx="3589847" cy="2692385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BBFCEEB9-6618-44C2-BA1C-9C40BB1A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433778"/>
              <a:ext cx="3589847" cy="26923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3A3D08-6061-48B5-82D8-EC416CCF5BB3}"/>
                </a:ext>
              </a:extLst>
            </p:cNvPr>
            <p:cNvSpPr/>
            <p:nvPr/>
          </p:nvSpPr>
          <p:spPr>
            <a:xfrm>
              <a:off x="6324600" y="3505200"/>
              <a:ext cx="2286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F600B1A-766F-406D-9DA9-24A1C9893379}"/>
              </a:ext>
            </a:extLst>
          </p:cNvPr>
          <p:cNvSpPr txBox="1"/>
          <p:nvPr/>
        </p:nvSpPr>
        <p:spPr>
          <a:xfrm>
            <a:off x="6590276" y="6019800"/>
            <a:ext cx="159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BEST_BOT?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41B79-DD82-4764-BF7D-055E8C28D0BA}"/>
              </a:ext>
            </a:extLst>
          </p:cNvPr>
          <p:cNvSpPr/>
          <p:nvPr/>
        </p:nvSpPr>
        <p:spPr>
          <a:xfrm>
            <a:off x="5181600" y="3124200"/>
            <a:ext cx="36576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D846A9-2AC1-4A34-B10F-0B5298423AE2}"/>
              </a:ext>
            </a:extLst>
          </p:cNvPr>
          <p:cNvSpPr/>
          <p:nvPr/>
        </p:nvSpPr>
        <p:spPr>
          <a:xfrm>
            <a:off x="480656" y="2743200"/>
            <a:ext cx="4853343" cy="3708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644B7A-B18C-46EE-B110-ED3200375D02}"/>
              </a:ext>
            </a:extLst>
          </p:cNvPr>
          <p:cNvSpPr txBox="1"/>
          <p:nvPr/>
        </p:nvSpPr>
        <p:spPr>
          <a:xfrm>
            <a:off x="2209800" y="3004961"/>
            <a:ext cx="83311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Poll!</a:t>
            </a:r>
          </a:p>
        </p:txBody>
      </p:sp>
    </p:spTree>
    <p:extLst>
      <p:ext uri="{BB962C8B-B14F-4D97-AF65-F5344CB8AC3E}">
        <p14:creationId xmlns:p14="http://schemas.microsoft.com/office/powerpoint/2010/main" val="4039243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What is average if don’t bust?</a:t>
            </a:r>
          </a:p>
          <a:p>
            <a:pPr marL="0" indent="0">
              <a:buNone/>
            </a:pPr>
            <a:r>
              <a:rPr lang="en-US" dirty="0"/>
              <a:t>    A = HT + TH + HH = (1 + 1 + 2) / 3 = 4/3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expected value </a:t>
            </a:r>
            <a:r>
              <a:rPr lang="en-US" dirty="0"/>
              <a:t>after 1 toss?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70C0"/>
                </a:solidFill>
              </a:rPr>
              <a:t>E(X) </a:t>
            </a:r>
            <a:r>
              <a:rPr lang="en-US" dirty="0"/>
              <a:t>	= P(TT) * 0 + (1- P(TT)) * 4/3 </a:t>
            </a:r>
          </a:p>
          <a:p>
            <a:pPr marL="0" indent="0">
              <a:buNone/>
            </a:pPr>
            <a:r>
              <a:rPr lang="en-US" dirty="0"/>
              <a:t>	=  ¾ * 4/3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C00000"/>
                </a:solidFill>
              </a:rPr>
              <a:t>= 1</a:t>
            </a:r>
          </a:p>
          <a:p>
            <a:pPr marL="0" indent="0">
              <a:buNone/>
            </a:pPr>
            <a:r>
              <a:rPr lang="en-US" dirty="0"/>
              <a:t>2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2</a:t>
            </a:r>
            <a:r>
              <a:rPr lang="en-US" dirty="0"/>
              <a:t> * (4/3 * 2) </a:t>
            </a:r>
          </a:p>
          <a:p>
            <a:pPr marL="0" indent="0">
              <a:buNone/>
            </a:pPr>
            <a:r>
              <a:rPr lang="en-US" dirty="0"/>
              <a:t>	= ¾ * ¾ * 8/3 </a:t>
            </a:r>
          </a:p>
          <a:p>
            <a:pPr marL="0" indent="0">
              <a:buNone/>
            </a:pPr>
            <a:r>
              <a:rPr lang="en-US" dirty="0"/>
              <a:t>	= 1.5 </a:t>
            </a:r>
          </a:p>
          <a:p>
            <a:pPr marL="0" indent="0">
              <a:buNone/>
            </a:pPr>
            <a:r>
              <a:rPr lang="en-US" dirty="0"/>
              <a:t>3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3</a:t>
            </a:r>
            <a:r>
              <a:rPr lang="en-US" dirty="0"/>
              <a:t> * (4/3 * 3) </a:t>
            </a:r>
          </a:p>
          <a:p>
            <a:pPr marL="0" indent="0">
              <a:buNone/>
            </a:pPr>
            <a:r>
              <a:rPr lang="en-US" dirty="0"/>
              <a:t>	= ¾ * ¾ * ¾ * 12/3 </a:t>
            </a:r>
          </a:p>
          <a:p>
            <a:pPr marL="0" indent="0">
              <a:buNone/>
            </a:pPr>
            <a:r>
              <a:rPr lang="en-US" dirty="0"/>
              <a:t>	= 1.6875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5F3492-9958-4B81-BA12-C8C4C0138D6A}"/>
              </a:ext>
            </a:extLst>
          </p:cNvPr>
          <p:cNvGrpSpPr/>
          <p:nvPr/>
        </p:nvGrpSpPr>
        <p:grpSpPr>
          <a:xfrm>
            <a:off x="5334000" y="2933539"/>
            <a:ext cx="3589847" cy="2692385"/>
            <a:chOff x="5410200" y="3433778"/>
            <a:chExt cx="3589847" cy="2692385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BBFCEEB9-6618-44C2-BA1C-9C40BB1A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433778"/>
              <a:ext cx="3589847" cy="26923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3A3D08-6061-48B5-82D8-EC416CCF5BB3}"/>
                </a:ext>
              </a:extLst>
            </p:cNvPr>
            <p:cNvSpPr/>
            <p:nvPr/>
          </p:nvSpPr>
          <p:spPr>
            <a:xfrm>
              <a:off x="6324600" y="3505200"/>
              <a:ext cx="2286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F600B1A-766F-406D-9DA9-24A1C9893379}"/>
              </a:ext>
            </a:extLst>
          </p:cNvPr>
          <p:cNvSpPr txBox="1"/>
          <p:nvPr/>
        </p:nvSpPr>
        <p:spPr>
          <a:xfrm>
            <a:off x="6590276" y="6019800"/>
            <a:ext cx="159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BEST_BOT?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41B79-DD82-4764-BF7D-055E8C28D0BA}"/>
              </a:ext>
            </a:extLst>
          </p:cNvPr>
          <p:cNvSpPr/>
          <p:nvPr/>
        </p:nvSpPr>
        <p:spPr>
          <a:xfrm>
            <a:off x="5181600" y="3124200"/>
            <a:ext cx="36576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D846A9-2AC1-4A34-B10F-0B5298423AE2}"/>
              </a:ext>
            </a:extLst>
          </p:cNvPr>
          <p:cNvSpPr/>
          <p:nvPr/>
        </p:nvSpPr>
        <p:spPr>
          <a:xfrm>
            <a:off x="480656" y="3758978"/>
            <a:ext cx="4853343" cy="2692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0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steps are in the </a:t>
            </a:r>
            <a:r>
              <a:rPr lang="en-US" dirty="0">
                <a:solidFill>
                  <a:srgbClr val="0070C0"/>
                </a:solidFill>
              </a:rPr>
              <a:t>game analytics pipeline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Game</a:t>
            </a:r>
            <a:r>
              <a:rPr lang="en-US" dirty="0"/>
              <a:t> (instrumented)</a:t>
            </a:r>
          </a:p>
          <a:p>
            <a:r>
              <a:rPr lang="en-US" dirty="0">
                <a:solidFill>
                  <a:srgbClr val="008000"/>
                </a:solidFill>
              </a:rPr>
              <a:t>Data</a:t>
            </a:r>
            <a:r>
              <a:rPr lang="en-US" dirty="0"/>
              <a:t> (collected from </a:t>
            </a:r>
            <a:r>
              <a:rPr lang="en-US" i="1" dirty="0"/>
              <a:t>players </a:t>
            </a:r>
            <a:r>
              <a:rPr lang="en-US" dirty="0"/>
              <a:t>playing game)</a:t>
            </a:r>
          </a:p>
          <a:p>
            <a:r>
              <a:rPr lang="en-US" dirty="0">
                <a:solidFill>
                  <a:srgbClr val="008000"/>
                </a:solidFill>
              </a:rPr>
              <a:t>Extracted data </a:t>
            </a:r>
            <a:r>
              <a:rPr lang="en-US" dirty="0"/>
              <a:t>(e.g., from scripts)</a:t>
            </a:r>
          </a:p>
          <a:p>
            <a:r>
              <a:rPr lang="en-US" dirty="0">
                <a:solidFill>
                  <a:srgbClr val="008000"/>
                </a:solidFill>
              </a:rPr>
              <a:t>Analysis</a:t>
            </a:r>
          </a:p>
          <a:p>
            <a:pPr lvl="1"/>
            <a:r>
              <a:rPr lang="en-US" dirty="0"/>
              <a:t>Statistics, Charts, Tests</a:t>
            </a:r>
          </a:p>
          <a:p>
            <a:r>
              <a:rPr lang="en-US" dirty="0">
                <a:solidFill>
                  <a:srgbClr val="008000"/>
                </a:solidFill>
              </a:rPr>
              <a:t>Dissemination</a:t>
            </a:r>
          </a:p>
          <a:p>
            <a:pPr lvl="1"/>
            <a:r>
              <a:rPr lang="en-US" dirty="0"/>
              <a:t>Report</a:t>
            </a:r>
          </a:p>
          <a:p>
            <a:pPr lvl="1"/>
            <a:r>
              <a:rPr lang="en-US" dirty="0"/>
              <a:t>Talk, Presentation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D7D75EA0-FCC2-4787-B497-8E1BAF527F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243634"/>
              </p:ext>
            </p:extLst>
          </p:nvPr>
        </p:nvGraphicFramePr>
        <p:xfrm>
          <a:off x="5029200" y="3756026"/>
          <a:ext cx="3789363" cy="237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Bitmap Image" r:id="rId3" imgW="3789000" imgH="2370600" progId="Paint.Picture">
                  <p:embed/>
                </p:oleObj>
              </mc:Choice>
              <mc:Fallback>
                <p:oleObj name="Bitmap Image" r:id="rId3" imgW="3789000" imgH="23706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9200" y="3756026"/>
                        <a:ext cx="3789363" cy="2370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38311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What is average if don’t bust?</a:t>
            </a:r>
          </a:p>
          <a:p>
            <a:pPr marL="0" indent="0">
              <a:buNone/>
            </a:pPr>
            <a:r>
              <a:rPr lang="en-US" dirty="0"/>
              <a:t>    A = HT + TH + HH = (1 + 1 + 2) / 3 = 4/3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expected value after 1 toss?</a:t>
            </a:r>
          </a:p>
          <a:p>
            <a:pPr marL="0" indent="0">
              <a:buNone/>
            </a:pPr>
            <a:r>
              <a:rPr lang="en-US" dirty="0"/>
              <a:t>    E(X) 	= P(TT) * 0 + (1- P(TT)) * 4/3 </a:t>
            </a:r>
          </a:p>
          <a:p>
            <a:pPr marL="0" indent="0">
              <a:buNone/>
            </a:pPr>
            <a:r>
              <a:rPr lang="en-US" dirty="0"/>
              <a:t>	=  ¾ * 4/3 </a:t>
            </a:r>
          </a:p>
          <a:p>
            <a:pPr marL="0" indent="0">
              <a:buNone/>
            </a:pPr>
            <a:r>
              <a:rPr lang="en-US" dirty="0"/>
              <a:t>	= 1</a:t>
            </a:r>
          </a:p>
          <a:p>
            <a:pPr marL="0" indent="0">
              <a:buNone/>
            </a:pPr>
            <a:r>
              <a:rPr lang="en-US" dirty="0"/>
              <a:t>2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2</a:t>
            </a:r>
            <a:r>
              <a:rPr lang="en-US" dirty="0"/>
              <a:t> * (4/3 * 2) </a:t>
            </a:r>
          </a:p>
          <a:p>
            <a:pPr marL="0" indent="0">
              <a:buNone/>
            </a:pPr>
            <a:r>
              <a:rPr lang="en-US" dirty="0"/>
              <a:t>	= ¾ * ¾ * 8/3 </a:t>
            </a:r>
          </a:p>
          <a:p>
            <a:pPr marL="0" indent="0">
              <a:buNone/>
            </a:pPr>
            <a:r>
              <a:rPr lang="en-US" dirty="0"/>
              <a:t>	= 1.5 </a:t>
            </a:r>
          </a:p>
          <a:p>
            <a:pPr marL="0" indent="0">
              <a:buNone/>
            </a:pPr>
            <a:r>
              <a:rPr lang="en-US" dirty="0"/>
              <a:t>3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3</a:t>
            </a:r>
            <a:r>
              <a:rPr lang="en-US" dirty="0"/>
              <a:t> * (4/3 * 3) </a:t>
            </a:r>
          </a:p>
          <a:p>
            <a:pPr marL="0" indent="0">
              <a:buNone/>
            </a:pPr>
            <a:r>
              <a:rPr lang="en-US" dirty="0"/>
              <a:t>	= ¾ * ¾ * ¾ * 12/3 </a:t>
            </a:r>
          </a:p>
          <a:p>
            <a:pPr marL="0" indent="0">
              <a:buNone/>
            </a:pPr>
            <a:r>
              <a:rPr lang="en-US" dirty="0"/>
              <a:t>	= 1.6875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5F3492-9958-4B81-BA12-C8C4C0138D6A}"/>
              </a:ext>
            </a:extLst>
          </p:cNvPr>
          <p:cNvGrpSpPr/>
          <p:nvPr/>
        </p:nvGrpSpPr>
        <p:grpSpPr>
          <a:xfrm>
            <a:off x="5334000" y="2933539"/>
            <a:ext cx="3589847" cy="2692385"/>
            <a:chOff x="5410200" y="3433778"/>
            <a:chExt cx="3589847" cy="2692385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BBFCEEB9-6618-44C2-BA1C-9C40BB1A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433778"/>
              <a:ext cx="3589847" cy="26923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3A3D08-6061-48B5-82D8-EC416CCF5BB3}"/>
                </a:ext>
              </a:extLst>
            </p:cNvPr>
            <p:cNvSpPr/>
            <p:nvPr/>
          </p:nvSpPr>
          <p:spPr>
            <a:xfrm>
              <a:off x="6324600" y="3505200"/>
              <a:ext cx="2286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F600B1A-766F-406D-9DA9-24A1C9893379}"/>
              </a:ext>
            </a:extLst>
          </p:cNvPr>
          <p:cNvSpPr txBox="1"/>
          <p:nvPr/>
        </p:nvSpPr>
        <p:spPr>
          <a:xfrm>
            <a:off x="6590276" y="6019800"/>
            <a:ext cx="159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BEST_BOT?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41B79-DD82-4764-BF7D-055E8C28D0BA}"/>
              </a:ext>
            </a:extLst>
          </p:cNvPr>
          <p:cNvSpPr/>
          <p:nvPr/>
        </p:nvSpPr>
        <p:spPr>
          <a:xfrm>
            <a:off x="5181600" y="3124200"/>
            <a:ext cx="36576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D846A9-2AC1-4A34-B10F-0B5298423AE2}"/>
              </a:ext>
            </a:extLst>
          </p:cNvPr>
          <p:cNvSpPr/>
          <p:nvPr/>
        </p:nvSpPr>
        <p:spPr>
          <a:xfrm>
            <a:off x="480656" y="4114800"/>
            <a:ext cx="4853343" cy="2336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37E0E4-580B-4684-A18E-05BEA2E0AD22}"/>
              </a:ext>
            </a:extLst>
          </p:cNvPr>
          <p:cNvSpPr txBox="1"/>
          <p:nvPr/>
        </p:nvSpPr>
        <p:spPr>
          <a:xfrm>
            <a:off x="2069507" y="4343400"/>
            <a:ext cx="83311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Poll!</a:t>
            </a:r>
          </a:p>
        </p:txBody>
      </p:sp>
    </p:spTree>
    <p:extLst>
      <p:ext uri="{BB962C8B-B14F-4D97-AF65-F5344CB8AC3E}">
        <p14:creationId xmlns:p14="http://schemas.microsoft.com/office/powerpoint/2010/main" val="37963735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What is average if don’t bust?</a:t>
            </a:r>
          </a:p>
          <a:p>
            <a:pPr marL="0" indent="0">
              <a:buNone/>
            </a:pPr>
            <a:r>
              <a:rPr lang="en-US" dirty="0"/>
              <a:t>    A = HT + TH + HH = (1 + 1 + 2) / 3 = 4/3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expected value after 1 toss?</a:t>
            </a:r>
          </a:p>
          <a:p>
            <a:pPr marL="0" indent="0">
              <a:buNone/>
            </a:pPr>
            <a:r>
              <a:rPr lang="en-US" dirty="0"/>
              <a:t>    E(X) 	= P(TT) * 0 + (1- P(TT)) * 4/3 </a:t>
            </a:r>
          </a:p>
          <a:p>
            <a:pPr marL="0" indent="0">
              <a:buNone/>
            </a:pPr>
            <a:r>
              <a:rPr lang="en-US" dirty="0"/>
              <a:t>	=  ¾ * 4/3 </a:t>
            </a:r>
          </a:p>
          <a:p>
            <a:pPr marL="0" indent="0">
              <a:buNone/>
            </a:pPr>
            <a:r>
              <a:rPr lang="en-US" dirty="0"/>
              <a:t>	= 1</a:t>
            </a:r>
          </a:p>
          <a:p>
            <a:pPr marL="0" indent="0">
              <a:buNone/>
            </a:pPr>
            <a:r>
              <a:rPr lang="en-US" dirty="0"/>
              <a:t>2 tosses?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70C0"/>
                </a:solidFill>
              </a:rPr>
              <a:t>E(X) </a:t>
            </a:r>
            <a:r>
              <a:rPr lang="en-US" dirty="0"/>
              <a:t>	= (1-P(TT))</a:t>
            </a:r>
            <a:r>
              <a:rPr lang="en-US" baseline="30000" dirty="0"/>
              <a:t>2</a:t>
            </a:r>
            <a:r>
              <a:rPr lang="en-US" dirty="0"/>
              <a:t> * (4/3 * 2) </a:t>
            </a:r>
          </a:p>
          <a:p>
            <a:pPr marL="0" indent="0">
              <a:buNone/>
            </a:pPr>
            <a:r>
              <a:rPr lang="en-US" dirty="0"/>
              <a:t>	= ¾ * ¾ * 8/3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C00000"/>
                </a:solidFill>
              </a:rPr>
              <a:t>= 1.5 </a:t>
            </a:r>
          </a:p>
          <a:p>
            <a:pPr marL="0" indent="0">
              <a:buNone/>
            </a:pPr>
            <a:r>
              <a:rPr lang="en-US" dirty="0"/>
              <a:t>3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3</a:t>
            </a:r>
            <a:r>
              <a:rPr lang="en-US" dirty="0"/>
              <a:t> * (4/3 * 3) </a:t>
            </a:r>
          </a:p>
          <a:p>
            <a:pPr marL="0" indent="0">
              <a:buNone/>
            </a:pPr>
            <a:r>
              <a:rPr lang="en-US" dirty="0"/>
              <a:t>	= ¾ * ¾ * ¾ * 12/3 </a:t>
            </a:r>
          </a:p>
          <a:p>
            <a:pPr marL="0" indent="0">
              <a:buNone/>
            </a:pPr>
            <a:r>
              <a:rPr lang="en-US" dirty="0"/>
              <a:t>	= 1.6875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5F3492-9958-4B81-BA12-C8C4C0138D6A}"/>
              </a:ext>
            </a:extLst>
          </p:cNvPr>
          <p:cNvGrpSpPr/>
          <p:nvPr/>
        </p:nvGrpSpPr>
        <p:grpSpPr>
          <a:xfrm>
            <a:off x="5334000" y="2933539"/>
            <a:ext cx="3589847" cy="2692385"/>
            <a:chOff x="5410200" y="3433778"/>
            <a:chExt cx="3589847" cy="2692385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BBFCEEB9-6618-44C2-BA1C-9C40BB1A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433778"/>
              <a:ext cx="3589847" cy="26923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3A3D08-6061-48B5-82D8-EC416CCF5BB3}"/>
                </a:ext>
              </a:extLst>
            </p:cNvPr>
            <p:cNvSpPr/>
            <p:nvPr/>
          </p:nvSpPr>
          <p:spPr>
            <a:xfrm>
              <a:off x="6324600" y="3505200"/>
              <a:ext cx="2286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F600B1A-766F-406D-9DA9-24A1C9893379}"/>
              </a:ext>
            </a:extLst>
          </p:cNvPr>
          <p:cNvSpPr txBox="1"/>
          <p:nvPr/>
        </p:nvSpPr>
        <p:spPr>
          <a:xfrm>
            <a:off x="6590276" y="6019800"/>
            <a:ext cx="159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BEST_BOT?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41B79-DD82-4764-BF7D-055E8C28D0BA}"/>
              </a:ext>
            </a:extLst>
          </p:cNvPr>
          <p:cNvSpPr/>
          <p:nvPr/>
        </p:nvSpPr>
        <p:spPr>
          <a:xfrm>
            <a:off x="5181600" y="3124200"/>
            <a:ext cx="36576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D846A9-2AC1-4A34-B10F-0B5298423AE2}"/>
              </a:ext>
            </a:extLst>
          </p:cNvPr>
          <p:cNvSpPr/>
          <p:nvPr/>
        </p:nvSpPr>
        <p:spPr>
          <a:xfrm>
            <a:off x="480656" y="5440362"/>
            <a:ext cx="4853343" cy="101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757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What is average if don’t bust?</a:t>
            </a:r>
          </a:p>
          <a:p>
            <a:pPr marL="0" indent="0">
              <a:buNone/>
            </a:pPr>
            <a:r>
              <a:rPr lang="en-US" dirty="0"/>
              <a:t>    A = HT + TH + HH = (1 + 1 + 2) / 3 = 4/3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expected value after 1 toss?</a:t>
            </a:r>
          </a:p>
          <a:p>
            <a:pPr marL="0" indent="0">
              <a:buNone/>
            </a:pPr>
            <a:r>
              <a:rPr lang="en-US" dirty="0"/>
              <a:t>    E(X) 	= P(TT) * 0 + (1- P(TT)) * 4/3 </a:t>
            </a:r>
          </a:p>
          <a:p>
            <a:pPr marL="0" indent="0">
              <a:buNone/>
            </a:pPr>
            <a:r>
              <a:rPr lang="en-US" dirty="0"/>
              <a:t>	=  ¾ * 4/3 </a:t>
            </a:r>
          </a:p>
          <a:p>
            <a:pPr marL="0" indent="0">
              <a:buNone/>
            </a:pPr>
            <a:r>
              <a:rPr lang="en-US" dirty="0"/>
              <a:t>	= 1</a:t>
            </a:r>
          </a:p>
          <a:p>
            <a:pPr marL="0" indent="0">
              <a:buNone/>
            </a:pPr>
            <a:r>
              <a:rPr lang="en-US" dirty="0"/>
              <a:t>2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2</a:t>
            </a:r>
            <a:r>
              <a:rPr lang="en-US" dirty="0"/>
              <a:t> * (4/3 * 2) </a:t>
            </a:r>
          </a:p>
          <a:p>
            <a:pPr marL="0" indent="0">
              <a:buNone/>
            </a:pPr>
            <a:r>
              <a:rPr lang="en-US" dirty="0"/>
              <a:t>	= ¾ * ¾ * 8/3 </a:t>
            </a:r>
          </a:p>
          <a:p>
            <a:pPr marL="0" indent="0">
              <a:buNone/>
            </a:pPr>
            <a:r>
              <a:rPr lang="en-US" dirty="0"/>
              <a:t>	= 1.5 </a:t>
            </a:r>
          </a:p>
          <a:p>
            <a:pPr marL="0" indent="0">
              <a:buNone/>
            </a:pPr>
            <a:r>
              <a:rPr lang="en-US" dirty="0"/>
              <a:t>3 tosses?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0070C0"/>
                </a:solidFill>
              </a:rPr>
              <a:t> E(X) </a:t>
            </a:r>
            <a:r>
              <a:rPr lang="en-US" dirty="0"/>
              <a:t>	= (1-P(TT))</a:t>
            </a:r>
            <a:r>
              <a:rPr lang="en-US" baseline="30000" dirty="0"/>
              <a:t>3</a:t>
            </a:r>
            <a:r>
              <a:rPr lang="en-US" dirty="0"/>
              <a:t> * (4/3 * 3) </a:t>
            </a:r>
          </a:p>
          <a:p>
            <a:pPr marL="0" indent="0">
              <a:buNone/>
            </a:pPr>
            <a:r>
              <a:rPr lang="en-US" dirty="0"/>
              <a:t>	= ¾ * ¾ * ¾ * 12/3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C00000"/>
                </a:solidFill>
              </a:rPr>
              <a:t>= 1.6875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5F3492-9958-4B81-BA12-C8C4C0138D6A}"/>
              </a:ext>
            </a:extLst>
          </p:cNvPr>
          <p:cNvGrpSpPr/>
          <p:nvPr/>
        </p:nvGrpSpPr>
        <p:grpSpPr>
          <a:xfrm>
            <a:off x="5334000" y="2933539"/>
            <a:ext cx="3589847" cy="2692385"/>
            <a:chOff x="5410200" y="3433778"/>
            <a:chExt cx="3589847" cy="2692385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BBFCEEB9-6618-44C2-BA1C-9C40BB1A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433778"/>
              <a:ext cx="3589847" cy="26923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3A3D08-6061-48B5-82D8-EC416CCF5BB3}"/>
                </a:ext>
              </a:extLst>
            </p:cNvPr>
            <p:cNvSpPr/>
            <p:nvPr/>
          </p:nvSpPr>
          <p:spPr>
            <a:xfrm>
              <a:off x="6324600" y="3505200"/>
              <a:ext cx="2286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F600B1A-766F-406D-9DA9-24A1C9893379}"/>
              </a:ext>
            </a:extLst>
          </p:cNvPr>
          <p:cNvSpPr txBox="1"/>
          <p:nvPr/>
        </p:nvSpPr>
        <p:spPr>
          <a:xfrm>
            <a:off x="6590276" y="6019800"/>
            <a:ext cx="159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BEST_BOT?</a:t>
            </a:r>
          </a:p>
        </p:txBody>
      </p:sp>
    </p:spTree>
    <p:extLst>
      <p:ext uri="{BB962C8B-B14F-4D97-AF65-F5344CB8AC3E}">
        <p14:creationId xmlns:p14="http://schemas.microsoft.com/office/powerpoint/2010/main" val="3018951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Standard Normal Distribution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07640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Standard Normal Distribution</a:t>
            </a:r>
            <a:r>
              <a:rPr lang="en-US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43877" y="2383860"/>
            <a:ext cx="4151923" cy="3078163"/>
          </a:xfrm>
        </p:spPr>
        <p:txBody>
          <a:bodyPr>
            <a:normAutofit/>
          </a:bodyPr>
          <a:lstStyle/>
          <a:p>
            <a:r>
              <a:rPr lang="en-US" sz="3200" dirty="0"/>
              <a:t>Normal distribution</a:t>
            </a:r>
          </a:p>
          <a:p>
            <a:r>
              <a:rPr lang="en-US" sz="3200" dirty="0"/>
              <a:t>Mean </a:t>
            </a:r>
            <a:r>
              <a:rPr lang="el-GR" sz="3200" dirty="0">
                <a:solidFill>
                  <a:srgbClr val="0070C0"/>
                </a:solidFill>
              </a:rPr>
              <a:t>μ </a:t>
            </a:r>
            <a:r>
              <a:rPr lang="en-US" sz="3200" dirty="0">
                <a:solidFill>
                  <a:srgbClr val="0070C0"/>
                </a:solidFill>
              </a:rPr>
              <a:t> = 0</a:t>
            </a:r>
          </a:p>
          <a:p>
            <a:r>
              <a:rPr lang="en-US" sz="3200" dirty="0" err="1"/>
              <a:t>Std</a:t>
            </a:r>
            <a:r>
              <a:rPr lang="en-US" sz="3200" dirty="0"/>
              <a:t> dev </a:t>
            </a:r>
            <a:r>
              <a:rPr lang="el-GR" sz="3200" dirty="0">
                <a:solidFill>
                  <a:srgbClr val="008000"/>
                </a:solidFill>
              </a:rPr>
              <a:t>σ</a:t>
            </a:r>
            <a:r>
              <a:rPr lang="en-US" sz="3200" dirty="0">
                <a:solidFill>
                  <a:srgbClr val="008000"/>
                </a:solidFill>
              </a:rPr>
              <a:t>  =  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821C3E-D671-461B-823E-6244664713F7}"/>
              </a:ext>
            </a:extLst>
          </p:cNvPr>
          <p:cNvGrpSpPr/>
          <p:nvPr/>
        </p:nvGrpSpPr>
        <p:grpSpPr>
          <a:xfrm>
            <a:off x="4049663" y="2133600"/>
            <a:ext cx="4750460" cy="3459163"/>
            <a:chOff x="4080143" y="2667000"/>
            <a:chExt cx="4750460" cy="3459163"/>
          </a:xfrm>
        </p:grpSpPr>
        <p:pic>
          <p:nvPicPr>
            <p:cNvPr id="11" name="Content Placeholder 7">
              <a:extLst>
                <a:ext uri="{FF2B5EF4-FFF2-40B4-BE49-F238E27FC236}">
                  <a16:creationId xmlns:a16="http://schemas.microsoft.com/office/drawing/2014/main" id="{A3C2B4D1-9315-4614-BA60-132BC0E8D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143" y="2667000"/>
              <a:ext cx="4750460" cy="282335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21618D-9964-43DC-86C3-4CC8E16CB916}"/>
                </a:ext>
              </a:extLst>
            </p:cNvPr>
            <p:cNvSpPr/>
            <p:nvPr/>
          </p:nvSpPr>
          <p:spPr>
            <a:xfrm>
              <a:off x="5993874" y="5664498"/>
              <a:ext cx="922997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2400" dirty="0">
                  <a:solidFill>
                    <a:srgbClr val="0070C0"/>
                  </a:solidFill>
                </a:rPr>
                <a:t>μ</a:t>
              </a:r>
              <a:r>
                <a:rPr lang="en-US" sz="2400" dirty="0">
                  <a:solidFill>
                    <a:srgbClr val="0070C0"/>
                  </a:solidFill>
                </a:rPr>
                <a:t> = 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8A5DC4-1B1B-4B26-A0CC-6674B4A52F4A}"/>
                </a:ext>
              </a:extLst>
            </p:cNvPr>
            <p:cNvSpPr txBox="1"/>
            <p:nvPr/>
          </p:nvSpPr>
          <p:spPr>
            <a:xfrm>
              <a:off x="7239000" y="2925969"/>
              <a:ext cx="993066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2400" dirty="0">
                  <a:solidFill>
                    <a:srgbClr val="008000"/>
                  </a:solidFill>
                </a:rPr>
                <a:t>σ</a:t>
              </a:r>
              <a:r>
                <a:rPr lang="en-US" sz="2400" dirty="0">
                  <a:solidFill>
                    <a:srgbClr val="008000"/>
                  </a:solidFill>
                </a:rPr>
                <a:t>  =  1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85893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F3F2-CB61-4472-B6E8-4F4C9DF8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Central Limit Theorem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D302-2C68-4D78-91C3-17F077511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3436"/>
            <a:ext cx="5181600" cy="20655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population</a:t>
            </a:r>
          </a:p>
          <a:p>
            <a:r>
              <a:rPr lang="en-US" dirty="0"/>
              <a:t>If take large enough sample size</a:t>
            </a:r>
          </a:p>
          <a:p>
            <a:r>
              <a:rPr lang="en-US" dirty="0"/>
              <a:t>What does probability of sample means look like?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What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Distribution shape?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300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F3F2-CB61-4472-B6E8-4F4C9DF8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Central Limit Theorem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D302-2C68-4D78-91C3-17F077511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3436"/>
            <a:ext cx="5181600" cy="20655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population</a:t>
            </a:r>
          </a:p>
          <a:p>
            <a:r>
              <a:rPr lang="en-US" dirty="0"/>
              <a:t>If take large enough sample size</a:t>
            </a:r>
          </a:p>
          <a:p>
            <a:r>
              <a:rPr lang="en-US" dirty="0"/>
              <a:t>What does probability of sample means look like?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Distributed Normally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02A72E-0A6F-4204-AB6B-D65F23742DA9}"/>
              </a:ext>
            </a:extLst>
          </p:cNvPr>
          <p:cNvGrpSpPr/>
          <p:nvPr/>
        </p:nvGrpSpPr>
        <p:grpSpPr>
          <a:xfrm>
            <a:off x="309242" y="3431721"/>
            <a:ext cx="6632194" cy="3239631"/>
            <a:chOff x="405493" y="3429000"/>
            <a:chExt cx="6632194" cy="3239631"/>
          </a:xfrm>
        </p:grpSpPr>
        <p:pic>
          <p:nvPicPr>
            <p:cNvPr id="7" name="Picture 2" descr="Related image">
              <a:extLst>
                <a:ext uri="{FF2B5EF4-FFF2-40B4-BE49-F238E27FC236}">
                  <a16:creationId xmlns:a16="http://schemas.microsoft.com/office/drawing/2014/main" id="{8B71DC53-9B15-49B6-9A05-63C5B6AAFF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93" y="3429000"/>
              <a:ext cx="6632194" cy="302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C807FC-4DC8-4446-8085-4AC295B9D25F}"/>
                </a:ext>
              </a:extLst>
            </p:cNvPr>
            <p:cNvSpPr/>
            <p:nvPr/>
          </p:nvSpPr>
          <p:spPr>
            <a:xfrm>
              <a:off x="2673065" y="6453187"/>
              <a:ext cx="209704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http://home.ubalt.edu/ntsbarsh/Dice_001.gif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A2C7A8D-C39C-4F81-B9DA-562BB25ABC23}"/>
              </a:ext>
            </a:extLst>
          </p:cNvPr>
          <p:cNvSpPr txBox="1"/>
          <p:nvPr/>
        </p:nvSpPr>
        <p:spPr>
          <a:xfrm>
            <a:off x="6477000" y="1356499"/>
            <a:ext cx="2669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man is “large enough”?</a:t>
            </a:r>
          </a:p>
        </p:txBody>
      </p:sp>
    </p:spTree>
    <p:extLst>
      <p:ext uri="{BB962C8B-B14F-4D97-AF65-F5344CB8AC3E}">
        <p14:creationId xmlns:p14="http://schemas.microsoft.com/office/powerpoint/2010/main" val="3736698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F3F2-CB61-4472-B6E8-4F4C9DF8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Central Limit Theorem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D302-2C68-4D78-91C3-17F077511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3436"/>
            <a:ext cx="5181600" cy="20655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population</a:t>
            </a:r>
          </a:p>
          <a:p>
            <a:r>
              <a:rPr lang="en-US" dirty="0"/>
              <a:t>If take large enough sample size</a:t>
            </a:r>
          </a:p>
          <a:p>
            <a:r>
              <a:rPr lang="en-US" dirty="0"/>
              <a:t>What does probability of sample means look like?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Distributed Normally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67108-5C0B-47AA-82F9-C895000EF433}"/>
              </a:ext>
            </a:extLst>
          </p:cNvPr>
          <p:cNvSpPr txBox="1"/>
          <p:nvPr/>
        </p:nvSpPr>
        <p:spPr>
          <a:xfrm>
            <a:off x="6477000" y="1356499"/>
            <a:ext cx="26697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man is “large enough”?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(15)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7B3B2-80EB-41B5-9997-2E93630B356B}"/>
              </a:ext>
            </a:extLst>
          </p:cNvPr>
          <p:cNvSpPr txBox="1"/>
          <p:nvPr/>
        </p:nvSpPr>
        <p:spPr>
          <a:xfrm>
            <a:off x="7108370" y="3200400"/>
            <a:ext cx="2057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Does underlying distribution matter?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C76487-EB8A-4B6E-AFE7-F4E26C7874C9}"/>
              </a:ext>
            </a:extLst>
          </p:cNvPr>
          <p:cNvGrpSpPr/>
          <p:nvPr/>
        </p:nvGrpSpPr>
        <p:grpSpPr>
          <a:xfrm>
            <a:off x="309242" y="3431721"/>
            <a:ext cx="6632194" cy="3239631"/>
            <a:chOff x="405493" y="3429000"/>
            <a:chExt cx="6632194" cy="3239631"/>
          </a:xfrm>
        </p:grpSpPr>
        <p:pic>
          <p:nvPicPr>
            <p:cNvPr id="8" name="Picture 2" descr="Related image">
              <a:extLst>
                <a:ext uri="{FF2B5EF4-FFF2-40B4-BE49-F238E27FC236}">
                  <a16:creationId xmlns:a16="http://schemas.microsoft.com/office/drawing/2014/main" id="{5D4CB116-A197-45BE-B45C-34FC44ECD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93" y="3429000"/>
              <a:ext cx="6632194" cy="302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3FF044-F6E8-4E8B-B5A0-7C16FA03563D}"/>
                </a:ext>
              </a:extLst>
            </p:cNvPr>
            <p:cNvSpPr/>
            <p:nvPr/>
          </p:nvSpPr>
          <p:spPr>
            <a:xfrm>
              <a:off x="2673065" y="6453187"/>
              <a:ext cx="209704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http://home.ubalt.edu/ntsbarsh/Dice_001.gif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18659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F3F2-CB61-4472-B6E8-4F4C9DF8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Central Limit Theorem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D302-2C68-4D78-91C3-17F077511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3436"/>
            <a:ext cx="5181600" cy="20655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population</a:t>
            </a:r>
          </a:p>
          <a:p>
            <a:r>
              <a:rPr lang="en-US" dirty="0"/>
              <a:t>If take large enough sample size</a:t>
            </a:r>
          </a:p>
          <a:p>
            <a:r>
              <a:rPr lang="en-US" dirty="0"/>
              <a:t>What does probability of sample means look like?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Distributed Normally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7B3B2-80EB-41B5-9997-2E93630B356B}"/>
              </a:ext>
            </a:extLst>
          </p:cNvPr>
          <p:cNvSpPr txBox="1"/>
          <p:nvPr/>
        </p:nvSpPr>
        <p:spPr>
          <a:xfrm>
            <a:off x="7108370" y="3200400"/>
            <a:ext cx="20574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Does underlying distribution matter?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F742E-B7E5-484D-9ADB-BAEA6AA1867C}"/>
              </a:ext>
            </a:extLst>
          </p:cNvPr>
          <p:cNvSpPr txBox="1"/>
          <p:nvPr/>
        </p:nvSpPr>
        <p:spPr>
          <a:xfrm>
            <a:off x="7239000" y="5388335"/>
            <a:ext cx="159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(see next slide)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C41835-C7EF-442E-BF2C-350EE2269AA7}"/>
              </a:ext>
            </a:extLst>
          </p:cNvPr>
          <p:cNvGrpSpPr/>
          <p:nvPr/>
        </p:nvGrpSpPr>
        <p:grpSpPr>
          <a:xfrm>
            <a:off x="309242" y="3431721"/>
            <a:ext cx="6632194" cy="3239631"/>
            <a:chOff x="405493" y="3429000"/>
            <a:chExt cx="6632194" cy="3239631"/>
          </a:xfrm>
        </p:grpSpPr>
        <p:pic>
          <p:nvPicPr>
            <p:cNvPr id="4098" name="Picture 2" descr="Related image">
              <a:extLst>
                <a:ext uri="{FF2B5EF4-FFF2-40B4-BE49-F238E27FC236}">
                  <a16:creationId xmlns:a16="http://schemas.microsoft.com/office/drawing/2014/main" id="{A0FBA978-4526-487F-B4CD-C5CA85AA7A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93" y="3429000"/>
              <a:ext cx="6632194" cy="302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6B68E8-D670-4758-9890-233EBC7919BF}"/>
                </a:ext>
              </a:extLst>
            </p:cNvPr>
            <p:cNvSpPr/>
            <p:nvPr/>
          </p:nvSpPr>
          <p:spPr>
            <a:xfrm>
              <a:off x="2673065" y="6453187"/>
              <a:ext cx="209704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http://home.ubalt.edu/ntsbarsh/Dice_001.gif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DC4F47E-5706-4B4F-82A7-783BD1CAE15D}"/>
              </a:ext>
            </a:extLst>
          </p:cNvPr>
          <p:cNvSpPr txBox="1"/>
          <p:nvPr/>
        </p:nvSpPr>
        <p:spPr>
          <a:xfrm>
            <a:off x="6477000" y="1356499"/>
            <a:ext cx="26697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man is “large enough”?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(15)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36825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0A3B6-7CB9-452E-BC39-4EBEB6A5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9100"/>
            <a:ext cx="3429000" cy="2514600"/>
          </a:xfrm>
        </p:spPr>
        <p:txBody>
          <a:bodyPr>
            <a:normAutofit fontScale="90000"/>
          </a:bodyPr>
          <a:lstStyle/>
          <a:p>
            <a:r>
              <a:rPr lang="en-US" dirty="0"/>
              <a:t>Underlying Distribution does </a:t>
            </a:r>
            <a:r>
              <a:rPr lang="en-US" dirty="0">
                <a:solidFill>
                  <a:srgbClr val="0070C0"/>
                </a:solidFill>
              </a:rPr>
              <a:t>not</a:t>
            </a:r>
            <a:r>
              <a:rPr lang="en-US" dirty="0"/>
              <a:t> Matter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FC4358-BB3F-45F0-A893-960EFB91DE3F}"/>
              </a:ext>
            </a:extLst>
          </p:cNvPr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28F16B-3A88-4A14-A987-C260E7947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E918ED-8B70-4701-9648-E4A24F557E2A}"/>
                </a:ext>
              </a:extLst>
            </p:cNvPr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D3ECBA0-CA6D-485D-937D-0FB943308E35}"/>
              </a:ext>
            </a:extLst>
          </p:cNvPr>
          <p:cNvSpPr txBox="1"/>
          <p:nvPr/>
        </p:nvSpPr>
        <p:spPr>
          <a:xfrm>
            <a:off x="457200" y="3962400"/>
            <a:ext cx="3429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 do we care?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Can apply rules (e.g., empirical rule) to </a:t>
            </a: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Distributions</a:t>
            </a:r>
            <a:r>
              <a:rPr lang="en-US" sz="2400" dirty="0">
                <a:sym typeface="Wingdings" panose="05000000000000000000" pitchFamily="2" charset="2"/>
              </a:rPr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04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versus </a:t>
            </a:r>
            <a:r>
              <a:rPr lang="en-US" dirty="0">
                <a:solidFill>
                  <a:srgbClr val="008000"/>
                </a:solidFill>
              </a:rPr>
              <a:t>sample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331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/>
              <a:t>What is sampling error?</a:t>
            </a:r>
          </a:p>
          <a:p>
            <a:endParaRPr lang="en-US" sz="4000" dirty="0"/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6442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199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What is sampling error?</a:t>
            </a:r>
          </a:p>
          <a:p>
            <a:pPr lvl="1"/>
            <a:r>
              <a:rPr lang="en-US" sz="3600" dirty="0"/>
              <a:t>Error from estimating </a:t>
            </a:r>
            <a:r>
              <a:rPr lang="en-US" sz="3600" dirty="0">
                <a:solidFill>
                  <a:srgbClr val="008000"/>
                </a:solidFill>
              </a:rPr>
              <a:t>population</a:t>
            </a:r>
            <a:r>
              <a:rPr lang="en-US" sz="3600" dirty="0"/>
              <a:t> parameters from </a:t>
            </a:r>
            <a:r>
              <a:rPr lang="en-US" sz="3600" dirty="0">
                <a:solidFill>
                  <a:srgbClr val="0070C0"/>
                </a:solidFill>
              </a:rPr>
              <a:t>sample</a:t>
            </a:r>
            <a:r>
              <a:rPr lang="en-US" sz="3600" dirty="0"/>
              <a:t> statistics</a:t>
            </a:r>
          </a:p>
          <a:p>
            <a:endParaRPr lang="en-US" sz="4000" dirty="0"/>
          </a:p>
          <a:p>
            <a:r>
              <a:rPr lang="en-US" sz="4000" dirty="0">
                <a:solidFill>
                  <a:srgbClr val="C00000"/>
                </a:solidFill>
              </a:rPr>
              <a:t>Size </a:t>
            </a:r>
            <a:r>
              <a:rPr lang="en-US" sz="4000" dirty="0"/>
              <a:t>of error is based on what two main factors?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01789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What is sampling error?</a:t>
            </a:r>
          </a:p>
          <a:p>
            <a:pPr lvl="1"/>
            <a:r>
              <a:rPr lang="en-US" sz="3600" dirty="0"/>
              <a:t>Error from estimating </a:t>
            </a:r>
            <a:r>
              <a:rPr lang="en-US" sz="3600" dirty="0">
                <a:solidFill>
                  <a:srgbClr val="008000"/>
                </a:solidFill>
              </a:rPr>
              <a:t>population</a:t>
            </a:r>
            <a:r>
              <a:rPr lang="en-US" sz="3600" dirty="0"/>
              <a:t> parameters from </a:t>
            </a:r>
            <a:r>
              <a:rPr lang="en-US" sz="3600" dirty="0">
                <a:solidFill>
                  <a:srgbClr val="0070C0"/>
                </a:solidFill>
              </a:rPr>
              <a:t>sample</a:t>
            </a:r>
            <a:r>
              <a:rPr lang="en-US" sz="3600" dirty="0"/>
              <a:t> statistics</a:t>
            </a:r>
          </a:p>
          <a:p>
            <a:endParaRPr lang="en-US" sz="4000" dirty="0"/>
          </a:p>
          <a:p>
            <a:r>
              <a:rPr lang="en-US" sz="4000" dirty="0">
                <a:solidFill>
                  <a:srgbClr val="C00000"/>
                </a:solidFill>
              </a:rPr>
              <a:t>Size </a:t>
            </a:r>
            <a:r>
              <a:rPr lang="en-US" sz="4000" dirty="0"/>
              <a:t>of error is based on what two main factors?</a:t>
            </a:r>
          </a:p>
          <a:p>
            <a:pPr lvl="1"/>
            <a:r>
              <a:rPr lang="en-US" sz="3600" dirty="0"/>
              <a:t>Population variance (e.g., </a:t>
            </a:r>
            <a:r>
              <a:rPr lang="el-GR" sz="3600" dirty="0">
                <a:solidFill>
                  <a:srgbClr val="008000"/>
                </a:solidFill>
              </a:rPr>
              <a:t>σ</a:t>
            </a:r>
            <a:r>
              <a:rPr lang="en-US" sz="3600" dirty="0">
                <a:solidFill>
                  <a:srgbClr val="008000"/>
                </a:solidFill>
              </a:rPr>
              <a:t>)</a:t>
            </a:r>
            <a:endParaRPr lang="en-US" sz="3600" dirty="0"/>
          </a:p>
          <a:p>
            <a:pPr lvl="1"/>
            <a:r>
              <a:rPr lang="en-US" sz="3600" dirty="0"/>
              <a:t>Sample size (</a:t>
            </a:r>
            <a:r>
              <a:rPr lang="en-US" sz="3600" dirty="0">
                <a:solidFill>
                  <a:srgbClr val="008000"/>
                </a:solidFill>
              </a:rPr>
              <a:t>N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13675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B55A-2207-4219-8C29-EA73FB17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 versus Sample Size (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8B08D-050A-45A7-A297-1606AB9A1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wanted to know likelihood that WPI student played </a:t>
            </a:r>
            <a:r>
              <a:rPr lang="en-US" i="1" dirty="0"/>
              <a:t>Hearthstone</a:t>
            </a:r>
          </a:p>
          <a:p>
            <a:pPr lvl="1"/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people, count “</a:t>
            </a:r>
            <a:r>
              <a:rPr lang="en-US" dirty="0">
                <a:solidFill>
                  <a:srgbClr val="0070C0"/>
                </a:solidFill>
              </a:rPr>
              <a:t>yes</a:t>
            </a:r>
            <a:r>
              <a:rPr lang="en-US" dirty="0"/>
              <a:t>” and divide by </a:t>
            </a:r>
            <a:r>
              <a:rPr lang="en-US" dirty="0">
                <a:solidFill>
                  <a:srgbClr val="008000"/>
                </a:solidFill>
              </a:rPr>
              <a:t>N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1</a:t>
            </a:r>
            <a:r>
              <a:rPr lang="en-US" dirty="0"/>
              <a:t> person?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dirty="0"/>
              <a:t> people?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100</a:t>
            </a:r>
            <a:r>
              <a:rPr lang="en-US" dirty="0"/>
              <a:t> people?</a:t>
            </a:r>
          </a:p>
          <a:p>
            <a:r>
              <a:rPr lang="en-US" dirty="0"/>
              <a:t>What does graph </a:t>
            </a:r>
          </a:p>
          <a:p>
            <a:pPr marL="0" indent="0">
              <a:buNone/>
            </a:pPr>
            <a:r>
              <a:rPr lang="en-US" dirty="0"/>
              <a:t>of “</a:t>
            </a:r>
            <a:r>
              <a:rPr lang="en-US" dirty="0">
                <a:solidFill>
                  <a:srgbClr val="0070C0"/>
                </a:solidFill>
              </a:rPr>
              <a:t>yes</a:t>
            </a:r>
            <a:r>
              <a:rPr lang="en-US" dirty="0"/>
              <a:t>” probability </a:t>
            </a:r>
          </a:p>
          <a:p>
            <a:pPr marL="0" indent="0">
              <a:buNone/>
            </a:pPr>
            <a:r>
              <a:rPr lang="en-US" dirty="0"/>
              <a:t>versus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people look </a:t>
            </a:r>
          </a:p>
          <a:p>
            <a:pPr marL="0" indent="0">
              <a:buNone/>
            </a:pPr>
            <a:r>
              <a:rPr lang="en-US" dirty="0"/>
              <a:t>like?</a:t>
            </a:r>
          </a:p>
        </p:txBody>
      </p:sp>
    </p:spTree>
    <p:extLst>
      <p:ext uri="{BB962C8B-B14F-4D97-AF65-F5344CB8AC3E}">
        <p14:creationId xmlns:p14="http://schemas.microsoft.com/office/powerpoint/2010/main" val="27301316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B55A-2207-4219-8C29-EA73FB17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 versus Sample Size (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8B08D-050A-45A7-A297-1606AB9A1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wanted to know likelihood that WPI student played </a:t>
            </a:r>
            <a:r>
              <a:rPr lang="en-US" i="1" dirty="0"/>
              <a:t>Hearthstone</a:t>
            </a:r>
          </a:p>
          <a:p>
            <a:pPr lvl="1"/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people, count “</a:t>
            </a:r>
            <a:r>
              <a:rPr lang="en-US" dirty="0">
                <a:solidFill>
                  <a:srgbClr val="0070C0"/>
                </a:solidFill>
              </a:rPr>
              <a:t>yes</a:t>
            </a:r>
            <a:r>
              <a:rPr lang="en-US" dirty="0"/>
              <a:t>” and divide by </a:t>
            </a:r>
            <a:r>
              <a:rPr lang="en-US" dirty="0">
                <a:solidFill>
                  <a:srgbClr val="008000"/>
                </a:solidFill>
              </a:rPr>
              <a:t>N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1</a:t>
            </a:r>
            <a:r>
              <a:rPr lang="en-US" dirty="0"/>
              <a:t> person?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dirty="0"/>
              <a:t> people?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100</a:t>
            </a:r>
            <a:r>
              <a:rPr lang="en-US" dirty="0"/>
              <a:t> people?</a:t>
            </a:r>
          </a:p>
          <a:p>
            <a:r>
              <a:rPr lang="en-US" dirty="0"/>
              <a:t>What does graph </a:t>
            </a:r>
          </a:p>
          <a:p>
            <a:pPr marL="0" indent="0">
              <a:buNone/>
            </a:pPr>
            <a:r>
              <a:rPr lang="en-US" dirty="0"/>
              <a:t>of “</a:t>
            </a:r>
            <a:r>
              <a:rPr lang="en-US" dirty="0">
                <a:solidFill>
                  <a:srgbClr val="0070C0"/>
                </a:solidFill>
              </a:rPr>
              <a:t>yes</a:t>
            </a:r>
            <a:r>
              <a:rPr lang="en-US" dirty="0"/>
              <a:t>” probability </a:t>
            </a:r>
          </a:p>
          <a:p>
            <a:pPr marL="0" indent="0">
              <a:buNone/>
            </a:pPr>
            <a:r>
              <a:rPr lang="en-US" dirty="0"/>
              <a:t>versus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people look </a:t>
            </a:r>
          </a:p>
          <a:p>
            <a:pPr marL="0" indent="0">
              <a:buNone/>
            </a:pPr>
            <a:r>
              <a:rPr lang="en-US" dirty="0"/>
              <a:t>like?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274125-8580-4C44-8564-5825879D1569}"/>
              </a:ext>
            </a:extLst>
          </p:cNvPr>
          <p:cNvGrpSpPr/>
          <p:nvPr/>
        </p:nvGrpSpPr>
        <p:grpSpPr>
          <a:xfrm>
            <a:off x="4191000" y="2819400"/>
            <a:ext cx="4572000" cy="3639003"/>
            <a:chOff x="4114800" y="2971800"/>
            <a:chExt cx="4572000" cy="3639003"/>
          </a:xfrm>
        </p:grpSpPr>
        <p:pic>
          <p:nvPicPr>
            <p:cNvPr id="5" name="Picture 4" descr="Image result for shape of head percentage coins over flips graph">
              <a:extLst>
                <a:ext uri="{FF2B5EF4-FFF2-40B4-BE49-F238E27FC236}">
                  <a16:creationId xmlns:a16="http://schemas.microsoft.com/office/drawing/2014/main" id="{4AA731FD-A893-4EEA-A753-BDE0CE35D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025" y="3022600"/>
              <a:ext cx="4295775" cy="3286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13538A-0063-42FA-9DAC-548B8CF28B10}"/>
                </a:ext>
              </a:extLst>
            </p:cNvPr>
            <p:cNvSpPr/>
            <p:nvPr/>
          </p:nvSpPr>
          <p:spPr>
            <a:xfrm>
              <a:off x="5257800" y="2971800"/>
              <a:ext cx="2971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C54864-2DC5-4613-A9B2-F3350D2FDA29}"/>
                </a:ext>
              </a:extLst>
            </p:cNvPr>
            <p:cNvSpPr txBox="1"/>
            <p:nvPr/>
          </p:nvSpPr>
          <p:spPr>
            <a:xfrm rot="16200000">
              <a:off x="3427336" y="4471080"/>
              <a:ext cx="1744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Probability “yes”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9D96A2-39A3-4283-A105-CD8715E29CED}"/>
                </a:ext>
              </a:extLst>
            </p:cNvPr>
            <p:cNvSpPr txBox="1"/>
            <p:nvPr/>
          </p:nvSpPr>
          <p:spPr>
            <a:xfrm>
              <a:off x="5410200" y="6241471"/>
              <a:ext cx="2491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Number of people asked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5938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D36FB-8767-4837-B624-AD780EA4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Groupwork</a:t>
            </a:r>
          </a:p>
        </p:txBody>
      </p:sp>
      <p:pic>
        <p:nvPicPr>
          <p:cNvPr id="3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709CFDA8-598D-4B37-B884-BD742FB28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0AC82D-490E-4DF2-8803-E4CB235C649C}"/>
              </a:ext>
            </a:extLst>
          </p:cNvPr>
          <p:cNvSpPr txBox="1"/>
          <p:nvPr/>
        </p:nvSpPr>
        <p:spPr>
          <a:xfrm>
            <a:off x="533400" y="5486400"/>
            <a:ext cx="807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3"/>
              </a:rPr>
              <a:t>https://web.cs.wpi.edu/~imgd2905/d22/groupwork/8-review/handout.html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10134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>
            <a:normAutofit fontScale="92500"/>
          </a:bodyPr>
          <a:lstStyle/>
          <a:p>
            <a:r>
              <a:rPr lang="en-US" dirty="0"/>
              <a:t>What is a confidence interval?  Give an example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215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>
            <a:normAutofit fontScale="92500"/>
          </a:bodyPr>
          <a:lstStyle/>
          <a:p>
            <a:r>
              <a:rPr lang="en-US" dirty="0"/>
              <a:t>What is a confidence interval?  Give an example</a:t>
            </a:r>
          </a:p>
          <a:p>
            <a:pPr lvl="1"/>
            <a:r>
              <a:rPr lang="en-US" dirty="0"/>
              <a:t>Range of values with specific certainty that population parameter is within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95%</a:t>
            </a:r>
            <a:r>
              <a:rPr lang="en-US" dirty="0"/>
              <a:t> confidence interval for mean time to complete a level in Super Mario: [</a:t>
            </a:r>
            <a:r>
              <a:rPr lang="en-US" dirty="0">
                <a:solidFill>
                  <a:srgbClr val="008000"/>
                </a:solidFill>
              </a:rPr>
              <a:t>1.25</a:t>
            </a:r>
            <a:r>
              <a:rPr lang="en-US" dirty="0"/>
              <a:t> minutes, </a:t>
            </a:r>
            <a:r>
              <a:rPr lang="en-US" dirty="0">
                <a:solidFill>
                  <a:srgbClr val="0070C0"/>
                </a:solidFill>
              </a:rPr>
              <a:t>1.75</a:t>
            </a:r>
            <a:r>
              <a:rPr lang="en-US" dirty="0"/>
              <a:t> minutes]</a:t>
            </a:r>
          </a:p>
          <a:p>
            <a:r>
              <a:rPr lang="en-US" dirty="0"/>
              <a:t>What is the </a:t>
            </a:r>
            <a:r>
              <a:rPr lang="en-US" i="1" dirty="0"/>
              <a:t>size</a:t>
            </a:r>
            <a:r>
              <a:rPr lang="en-US" dirty="0"/>
              <a:t> of confidence interval based 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632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is a confidence interval?  Give an example</a:t>
            </a:r>
          </a:p>
          <a:p>
            <a:pPr lvl="1"/>
            <a:r>
              <a:rPr lang="en-US" dirty="0"/>
              <a:t>Range of values with specific certainty that population parameter is within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95%</a:t>
            </a:r>
            <a:r>
              <a:rPr lang="en-US" dirty="0"/>
              <a:t> confidence interval for mean time to complete a level in Super Mario: [</a:t>
            </a:r>
            <a:r>
              <a:rPr lang="en-US" dirty="0">
                <a:solidFill>
                  <a:srgbClr val="008000"/>
                </a:solidFill>
              </a:rPr>
              <a:t>1.25</a:t>
            </a:r>
            <a:r>
              <a:rPr lang="en-US" dirty="0"/>
              <a:t> minutes, </a:t>
            </a:r>
            <a:r>
              <a:rPr lang="en-US" dirty="0">
                <a:solidFill>
                  <a:srgbClr val="0070C0"/>
                </a:solidFill>
              </a:rPr>
              <a:t>1.75</a:t>
            </a:r>
            <a:r>
              <a:rPr lang="en-US" dirty="0"/>
              <a:t> minutes]</a:t>
            </a:r>
          </a:p>
          <a:p>
            <a:r>
              <a:rPr lang="en-US" dirty="0"/>
              <a:t>What is the </a:t>
            </a:r>
            <a:r>
              <a:rPr lang="en-US" i="1" dirty="0"/>
              <a:t>size</a:t>
            </a:r>
            <a:r>
              <a:rPr lang="en-US" dirty="0"/>
              <a:t> of confidence interval based on?</a:t>
            </a:r>
          </a:p>
          <a:p>
            <a:pPr lvl="1"/>
            <a:r>
              <a:rPr lang="en-US" u="sng" dirty="0"/>
              <a:t>Confidence</a:t>
            </a:r>
            <a:r>
              <a:rPr lang="en-US" dirty="0"/>
              <a:t> (1-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dirty="0"/>
              <a:t>)</a:t>
            </a:r>
          </a:p>
          <a:p>
            <a:pPr lvl="1"/>
            <a:r>
              <a:rPr lang="en-US" u="sng" dirty="0"/>
              <a:t>Standard error</a:t>
            </a:r>
            <a:r>
              <a:rPr lang="en-US" dirty="0"/>
              <a:t> (N, number of items in sample) (standard deviation)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638800"/>
            <a:ext cx="1240665" cy="832216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5289600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497F-1AE2-4E51-A41B-F66D40E1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50D0E-0C9E-40DF-B170-7ACEBB781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bars are conference intervals</a:t>
            </a:r>
          </a:p>
          <a:p>
            <a:r>
              <a:rPr lang="en-US" dirty="0"/>
              <a:t>Interpret difference in </a:t>
            </a:r>
            <a:r>
              <a:rPr lang="en-US" i="1" dirty="0"/>
              <a:t>old</a:t>
            </a:r>
            <a:r>
              <a:rPr lang="en-US" dirty="0"/>
              <a:t> versus </a:t>
            </a:r>
            <a:r>
              <a:rPr lang="en-US" i="1" dirty="0"/>
              <a:t>new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661615-D29F-46E7-8C12-52050B5C46F3}"/>
              </a:ext>
            </a:extLst>
          </p:cNvPr>
          <p:cNvGrpSpPr/>
          <p:nvPr/>
        </p:nvGrpSpPr>
        <p:grpSpPr>
          <a:xfrm>
            <a:off x="2057400" y="2984042"/>
            <a:ext cx="2152650" cy="3873958"/>
            <a:chOff x="3414712" y="1438108"/>
            <a:chExt cx="2152650" cy="387395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9AD818-B9E3-4266-81E9-9267C075CA86}"/>
                </a:ext>
              </a:extLst>
            </p:cNvPr>
            <p:cNvGrpSpPr/>
            <p:nvPr/>
          </p:nvGrpSpPr>
          <p:grpSpPr>
            <a:xfrm>
              <a:off x="3414712" y="1438108"/>
              <a:ext cx="2152650" cy="3873958"/>
              <a:chOff x="3218793" y="1651932"/>
              <a:chExt cx="2152650" cy="387395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3A92111-6FC0-4900-9F2A-EA3E1DD09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8793" y="1651932"/>
                <a:ext cx="2152650" cy="352425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F0A41A-5089-4745-A888-B367A5E4F01A}"/>
                  </a:ext>
                </a:extLst>
              </p:cNvPr>
              <p:cNvSpPr txBox="1"/>
              <p:nvPr/>
            </p:nvSpPr>
            <p:spPr>
              <a:xfrm>
                <a:off x="3689055" y="5156558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E233BC8-AED8-4243-A756-26AA53A1AF6D}"/>
                </a:ext>
              </a:extLst>
            </p:cNvPr>
            <p:cNvCxnSpPr/>
            <p:nvPr/>
          </p:nvCxnSpPr>
          <p:spPr>
            <a:xfrm>
              <a:off x="4343400" y="21336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CDB6F05-8037-4109-90D5-C1EAFA55BDDC}"/>
                </a:ext>
              </a:extLst>
            </p:cNvPr>
            <p:cNvCxnSpPr/>
            <p:nvPr/>
          </p:nvCxnSpPr>
          <p:spPr>
            <a:xfrm>
              <a:off x="5029200" y="23622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162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versus </a:t>
            </a:r>
            <a:r>
              <a:rPr lang="en-US" dirty="0">
                <a:solidFill>
                  <a:srgbClr val="008000"/>
                </a:solidFill>
              </a:rPr>
              <a:t>sample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– all members of group pertaining to study</a:t>
            </a:r>
          </a:p>
          <a:p>
            <a:pPr lvl="1"/>
            <a:r>
              <a:rPr lang="en-US" dirty="0"/>
              <a:t>Typically want </a:t>
            </a:r>
            <a:r>
              <a:rPr lang="en-US" i="1" dirty="0"/>
              <a:t>parameter</a:t>
            </a:r>
            <a:r>
              <a:rPr lang="en-US" dirty="0"/>
              <a:t> of this group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Sample</a:t>
            </a:r>
            <a:r>
              <a:rPr lang="en-US" dirty="0"/>
              <a:t> – part of population selected for analysis</a:t>
            </a:r>
          </a:p>
          <a:p>
            <a:pPr lvl="1"/>
            <a:r>
              <a:rPr lang="en-US" dirty="0"/>
              <a:t>Typically compute </a:t>
            </a:r>
            <a:r>
              <a:rPr lang="en-US" i="1" dirty="0"/>
              <a:t>statistic</a:t>
            </a:r>
            <a:r>
              <a:rPr lang="en-US" dirty="0"/>
              <a:t> to estimate </a:t>
            </a:r>
            <a:r>
              <a:rPr lang="en-US" i="1" dirty="0"/>
              <a:t>parameter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437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497F-1AE2-4E51-A41B-F66D40E1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50D0E-0C9E-40DF-B170-7ACEBB781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bars are conference intervals</a:t>
            </a:r>
          </a:p>
          <a:p>
            <a:r>
              <a:rPr lang="en-US" dirty="0"/>
              <a:t>Interpret difference in </a:t>
            </a:r>
            <a:r>
              <a:rPr lang="en-US" i="1" dirty="0"/>
              <a:t>old</a:t>
            </a:r>
            <a:r>
              <a:rPr lang="en-US" dirty="0"/>
              <a:t> versus </a:t>
            </a:r>
            <a:r>
              <a:rPr lang="en-US" i="1" dirty="0"/>
              <a:t>new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661615-D29F-46E7-8C12-52050B5C46F3}"/>
              </a:ext>
            </a:extLst>
          </p:cNvPr>
          <p:cNvGrpSpPr/>
          <p:nvPr/>
        </p:nvGrpSpPr>
        <p:grpSpPr>
          <a:xfrm>
            <a:off x="2057400" y="2984042"/>
            <a:ext cx="2152650" cy="3873958"/>
            <a:chOff x="3414712" y="1438108"/>
            <a:chExt cx="2152650" cy="387395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9AD818-B9E3-4266-81E9-9267C075CA86}"/>
                </a:ext>
              </a:extLst>
            </p:cNvPr>
            <p:cNvGrpSpPr/>
            <p:nvPr/>
          </p:nvGrpSpPr>
          <p:grpSpPr>
            <a:xfrm>
              <a:off x="3414712" y="1438108"/>
              <a:ext cx="2152650" cy="3873958"/>
              <a:chOff x="3218793" y="1651932"/>
              <a:chExt cx="2152650" cy="387395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3A92111-6FC0-4900-9F2A-EA3E1DD09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8793" y="1651932"/>
                <a:ext cx="2152650" cy="352425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F0A41A-5089-4745-A888-B367A5E4F01A}"/>
                  </a:ext>
                </a:extLst>
              </p:cNvPr>
              <p:cNvSpPr txBox="1"/>
              <p:nvPr/>
            </p:nvSpPr>
            <p:spPr>
              <a:xfrm>
                <a:off x="3689055" y="5156558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E233BC8-AED8-4243-A756-26AA53A1AF6D}"/>
                </a:ext>
              </a:extLst>
            </p:cNvPr>
            <p:cNvCxnSpPr/>
            <p:nvPr/>
          </p:nvCxnSpPr>
          <p:spPr>
            <a:xfrm>
              <a:off x="4343400" y="21336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CDB6F05-8037-4109-90D5-C1EAFA55BDDC}"/>
                </a:ext>
              </a:extLst>
            </p:cNvPr>
            <p:cNvCxnSpPr/>
            <p:nvPr/>
          </p:nvCxnSpPr>
          <p:spPr>
            <a:xfrm>
              <a:off x="5029200" y="23622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D83CAD2-8592-45E3-AA72-5B998FC19BEB}"/>
              </a:ext>
            </a:extLst>
          </p:cNvPr>
          <p:cNvSpPr txBox="1"/>
          <p:nvPr/>
        </p:nvSpPr>
        <p:spPr>
          <a:xfrm>
            <a:off x="4800600" y="3418114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Large overlap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statistically significant difference (at given </a:t>
            </a:r>
            <a:r>
              <a:rPr lang="en-US" altLang="en-US" sz="2400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sz="2400" dirty="0"/>
              <a:t>level)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74B3AE-D816-4BC1-8A7F-B158E6F0A1E2}"/>
              </a:ext>
            </a:extLst>
          </p:cNvPr>
          <p:cNvSpPr txBox="1"/>
          <p:nvPr/>
        </p:nvSpPr>
        <p:spPr>
          <a:xfrm>
            <a:off x="4724400" y="5385395"/>
            <a:ext cx="3962400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Helpful hint</a:t>
            </a:r>
            <a:r>
              <a:rPr lang="en-US" sz="2000" dirty="0"/>
              <a:t>: ignore sample means.  Think about population means for Old and New</a:t>
            </a:r>
          </a:p>
        </p:txBody>
      </p:sp>
    </p:spTree>
    <p:extLst>
      <p:ext uri="{BB962C8B-B14F-4D97-AF65-F5344CB8AC3E}">
        <p14:creationId xmlns:p14="http://schemas.microsoft.com/office/powerpoint/2010/main" val="37449288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957F-74A0-415F-B94B-69D8E1AE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C1CC2-D266-486F-825B-1F8837BCA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Studio has new model for Hero</a:t>
            </a:r>
          </a:p>
          <a:p>
            <a:r>
              <a:rPr lang="en-US" dirty="0"/>
              <a:t>Want to see if played more often</a:t>
            </a:r>
          </a:p>
          <a:p>
            <a:r>
              <a:rPr lang="en-US" dirty="0"/>
              <a:t>Steps?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Gather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sample mean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</a:t>
            </a:r>
            <a:r>
              <a:rPr lang="en-US" dirty="0">
                <a:solidFill>
                  <a:srgbClr val="0070C0"/>
                </a:solidFill>
              </a:rPr>
              <a:t>hypotheses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 (compute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Analyze results to accept or reject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A8128C-78F2-4324-ADEC-9CF6B2C5F1D9}"/>
              </a:ext>
            </a:extLst>
          </p:cNvPr>
          <p:cNvSpPr/>
          <p:nvPr/>
        </p:nvSpPr>
        <p:spPr>
          <a:xfrm>
            <a:off x="304800" y="3276600"/>
            <a:ext cx="70866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98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957F-74A0-415F-B94B-69D8E1AE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C1CC2-D266-486F-825B-1F8837BCA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Studio has new model for Hero</a:t>
            </a:r>
          </a:p>
          <a:p>
            <a:r>
              <a:rPr lang="en-US" dirty="0"/>
              <a:t>Want to see if played more often</a:t>
            </a:r>
          </a:p>
          <a:p>
            <a:r>
              <a:rPr lang="en-US" dirty="0"/>
              <a:t>Steps?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Gather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sample mean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</a:t>
            </a:r>
            <a:r>
              <a:rPr lang="en-US" dirty="0">
                <a:solidFill>
                  <a:srgbClr val="0070C0"/>
                </a:solidFill>
              </a:rPr>
              <a:t>hypotheses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 (compute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Analyze results to accept or reject</a:t>
            </a:r>
          </a:p>
        </p:txBody>
      </p:sp>
    </p:spTree>
    <p:extLst>
      <p:ext uri="{BB962C8B-B14F-4D97-AF65-F5344CB8AC3E}">
        <p14:creationId xmlns:p14="http://schemas.microsoft.com/office/powerpoint/2010/main" val="22530510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7A83-4E21-44B6-A5B6-E21F08F1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7483-25C0-4320-ABE2-A8061AD59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Null Hypothesis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No significance difference between measured value and population parameter</a:t>
            </a:r>
          </a:p>
          <a:p>
            <a:r>
              <a:rPr lang="en-US" dirty="0"/>
              <a:t>What is the </a:t>
            </a:r>
            <a:r>
              <a:rPr lang="en-US" dirty="0">
                <a:solidFill>
                  <a:srgbClr val="CC6600"/>
                </a:solidFill>
              </a:rPr>
              <a:t>Alternate Hypothesis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Contrary to null hypothesis (i.e., there </a:t>
            </a:r>
            <a:r>
              <a:rPr lang="en-US" i="1" dirty="0"/>
              <a:t>is</a:t>
            </a:r>
            <a:r>
              <a:rPr lang="en-US" dirty="0"/>
              <a:t> a difference)</a:t>
            </a:r>
          </a:p>
          <a:p>
            <a:r>
              <a:rPr lang="en-US" dirty="0"/>
              <a:t>Which do we test and </a:t>
            </a:r>
            <a:r>
              <a:rPr lang="en-US" i="1" dirty="0"/>
              <a:t>why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Test </a:t>
            </a:r>
            <a:r>
              <a:rPr lang="en-US" dirty="0">
                <a:solidFill>
                  <a:srgbClr val="0070C0"/>
                </a:solidFill>
              </a:rPr>
              <a:t>Null</a:t>
            </a:r>
          </a:p>
          <a:p>
            <a:pPr lvl="1"/>
            <a:r>
              <a:rPr lang="en-US" dirty="0"/>
              <a:t>Data can only reject hypothesis, not prove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Reject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Null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5B7CFB-DCB2-4D15-B2FD-5BA12B59AA2F}"/>
              </a:ext>
            </a:extLst>
          </p:cNvPr>
          <p:cNvSpPr/>
          <p:nvPr/>
        </p:nvSpPr>
        <p:spPr>
          <a:xfrm>
            <a:off x="381000" y="2133600"/>
            <a:ext cx="8229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4140BE-6FED-4DAA-AE15-F5BD75944B6D}"/>
              </a:ext>
            </a:extLst>
          </p:cNvPr>
          <p:cNvSpPr/>
          <p:nvPr/>
        </p:nvSpPr>
        <p:spPr>
          <a:xfrm>
            <a:off x="495300" y="3543300"/>
            <a:ext cx="82296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387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7A83-4E21-44B6-A5B6-E21F08F1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7483-25C0-4320-ABE2-A8061AD59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Null Hypothesis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The measured statistic is the same as the population parameter (i.e., </a:t>
            </a:r>
            <a:r>
              <a:rPr lang="en-US" b="0" i="0" dirty="0">
                <a:solidFill>
                  <a:srgbClr val="008000"/>
                </a:solidFill>
                <a:effectLst/>
                <a:latin typeface="-apple-system"/>
              </a:rPr>
              <a:t>x̄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=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l-GR" b="0" i="0" dirty="0">
                <a:solidFill>
                  <a:srgbClr val="C00000"/>
                </a:solidFill>
                <a:effectLst/>
                <a:latin typeface="-apple-system"/>
              </a:rPr>
              <a:t>μ</a:t>
            </a:r>
            <a:r>
              <a:rPr lang="en-US" b="0" i="0" dirty="0">
                <a:solidFill>
                  <a:srgbClr val="404040"/>
                </a:solidFill>
                <a:effectLst/>
                <a:latin typeface="-apple-system"/>
              </a:rPr>
              <a:t>)</a:t>
            </a:r>
            <a:endParaRPr lang="en-US" dirty="0"/>
          </a:p>
          <a:p>
            <a:r>
              <a:rPr lang="en-US" dirty="0"/>
              <a:t>What is the </a:t>
            </a:r>
            <a:r>
              <a:rPr lang="en-US" dirty="0">
                <a:solidFill>
                  <a:srgbClr val="CC6600"/>
                </a:solidFill>
              </a:rPr>
              <a:t>Alternate Hypothesis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Contrary to null hypothesis (i.e., there </a:t>
            </a:r>
            <a:r>
              <a:rPr lang="en-US" i="1" dirty="0"/>
              <a:t>is</a:t>
            </a:r>
            <a:r>
              <a:rPr lang="en-US" dirty="0"/>
              <a:t> a difference in the two (</a:t>
            </a:r>
            <a:r>
              <a:rPr lang="en-US" b="0" i="0" dirty="0">
                <a:solidFill>
                  <a:srgbClr val="008000"/>
                </a:solidFill>
                <a:effectLst/>
                <a:latin typeface="-apple-system"/>
              </a:rPr>
              <a:t>x</a:t>
            </a:r>
            <a:r>
              <a:rPr lang="en-US" b="0" i="0" dirty="0">
                <a:solidFill>
                  <a:srgbClr val="404040"/>
                </a:solidFill>
                <a:effectLst/>
                <a:latin typeface="-apple-system"/>
              </a:rPr>
              <a:t>̄</a:t>
            </a:r>
            <a:r>
              <a:rPr lang="en-US" dirty="0"/>
              <a:t> != </a:t>
            </a:r>
            <a:r>
              <a:rPr lang="el-GR" b="0" i="0" dirty="0">
                <a:solidFill>
                  <a:srgbClr val="C00000"/>
                </a:solidFill>
                <a:effectLst/>
                <a:latin typeface="-apple-system"/>
              </a:rPr>
              <a:t>μ</a:t>
            </a:r>
            <a:r>
              <a:rPr lang="en-US" dirty="0"/>
              <a:t>))</a:t>
            </a:r>
          </a:p>
          <a:p>
            <a:r>
              <a:rPr lang="en-US" dirty="0"/>
              <a:t>Which do we test and </a:t>
            </a:r>
            <a:r>
              <a:rPr lang="en-US" i="1" dirty="0"/>
              <a:t>why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Test </a:t>
            </a:r>
            <a:r>
              <a:rPr lang="en-US" dirty="0">
                <a:solidFill>
                  <a:srgbClr val="0070C0"/>
                </a:solidFill>
              </a:rPr>
              <a:t>Null</a:t>
            </a:r>
          </a:p>
          <a:p>
            <a:pPr lvl="1"/>
            <a:r>
              <a:rPr lang="en-US" dirty="0"/>
              <a:t>Data can only reject hypothesis, not prove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Reject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Null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6AC32D-D875-409C-AD2A-4F84EA226D70}"/>
              </a:ext>
            </a:extLst>
          </p:cNvPr>
          <p:cNvSpPr/>
          <p:nvPr/>
        </p:nvSpPr>
        <p:spPr>
          <a:xfrm>
            <a:off x="495300" y="4953000"/>
            <a:ext cx="8229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70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7A83-4E21-44B6-A5B6-E21F08F1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7483-25C0-4320-ABE2-A8061AD59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Null Hypothesis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The measured statistic is the same as the population parameter (i.e., </a:t>
            </a:r>
            <a:r>
              <a:rPr lang="en-US" b="0" i="0" dirty="0">
                <a:solidFill>
                  <a:srgbClr val="008000"/>
                </a:solidFill>
                <a:effectLst/>
                <a:latin typeface="-apple-system"/>
              </a:rPr>
              <a:t>x</a:t>
            </a:r>
            <a:r>
              <a:rPr lang="en-US" b="0" i="0" dirty="0">
                <a:solidFill>
                  <a:srgbClr val="404040"/>
                </a:solidFill>
                <a:effectLst/>
                <a:latin typeface="-apple-system"/>
              </a:rPr>
              <a:t>̄</a:t>
            </a:r>
            <a:r>
              <a:rPr lang="en-US" dirty="0"/>
              <a:t> = </a:t>
            </a:r>
            <a:r>
              <a:rPr lang="el-GR" b="0" i="0" dirty="0">
                <a:solidFill>
                  <a:srgbClr val="C00000"/>
                </a:solidFill>
                <a:effectLst/>
                <a:latin typeface="-apple-system"/>
              </a:rPr>
              <a:t>μ</a:t>
            </a:r>
            <a:r>
              <a:rPr lang="en-US" b="0" i="0" dirty="0">
                <a:solidFill>
                  <a:srgbClr val="404040"/>
                </a:solidFill>
                <a:effectLst/>
                <a:latin typeface="-apple-system"/>
              </a:rPr>
              <a:t>)</a:t>
            </a:r>
            <a:endParaRPr lang="en-US" dirty="0"/>
          </a:p>
          <a:p>
            <a:r>
              <a:rPr lang="en-US" dirty="0"/>
              <a:t>What is the </a:t>
            </a:r>
            <a:r>
              <a:rPr lang="en-US" dirty="0">
                <a:solidFill>
                  <a:srgbClr val="CC6600"/>
                </a:solidFill>
              </a:rPr>
              <a:t>Alternate Hypothesis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Contrary to null hypothesis (i.e., there </a:t>
            </a:r>
            <a:r>
              <a:rPr lang="en-US" i="1" dirty="0"/>
              <a:t>is</a:t>
            </a:r>
            <a:r>
              <a:rPr lang="en-US" dirty="0"/>
              <a:t> a difference in the two (</a:t>
            </a:r>
            <a:r>
              <a:rPr lang="en-US" b="0" i="0" dirty="0">
                <a:solidFill>
                  <a:srgbClr val="008000"/>
                </a:solidFill>
                <a:effectLst/>
                <a:latin typeface="-apple-system"/>
              </a:rPr>
              <a:t>x</a:t>
            </a:r>
            <a:r>
              <a:rPr lang="en-US" b="0" i="0" dirty="0">
                <a:solidFill>
                  <a:srgbClr val="404040"/>
                </a:solidFill>
                <a:effectLst/>
                <a:latin typeface="-apple-system"/>
              </a:rPr>
              <a:t>̄</a:t>
            </a:r>
            <a:r>
              <a:rPr lang="en-US" dirty="0"/>
              <a:t> != </a:t>
            </a:r>
            <a:r>
              <a:rPr lang="el-GR" b="0" i="0" dirty="0">
                <a:solidFill>
                  <a:srgbClr val="C00000"/>
                </a:solidFill>
                <a:effectLst/>
                <a:latin typeface="-apple-system"/>
              </a:rPr>
              <a:t>μ</a:t>
            </a:r>
            <a:r>
              <a:rPr lang="en-US" dirty="0"/>
              <a:t>))</a:t>
            </a:r>
          </a:p>
          <a:p>
            <a:r>
              <a:rPr lang="en-US" dirty="0"/>
              <a:t>Which do we test and </a:t>
            </a:r>
            <a:r>
              <a:rPr lang="en-US" i="1" dirty="0"/>
              <a:t>why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Test </a:t>
            </a:r>
            <a:r>
              <a:rPr lang="en-US" dirty="0">
                <a:solidFill>
                  <a:srgbClr val="0070C0"/>
                </a:solidFill>
              </a:rPr>
              <a:t>Null</a:t>
            </a:r>
          </a:p>
          <a:p>
            <a:pPr lvl="1"/>
            <a:r>
              <a:rPr lang="en-US" dirty="0"/>
              <a:t>Data can only reject hypothesis, not prove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Reject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Null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514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1D48-855C-4EFE-BD6C-9C18FC07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38207-C1BE-44E0-A018-AA352089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Gathered “new” data, computed sample mean, created </a:t>
            </a:r>
            <a:r>
              <a:rPr lang="en-US" dirty="0">
                <a:solidFill>
                  <a:srgbClr val="0070C0"/>
                </a:solidFill>
              </a:rPr>
              <a:t>Null</a:t>
            </a:r>
            <a:r>
              <a:rPr lang="en-US" dirty="0"/>
              <a:t> hypothesis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), chose significance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altLang="en-US" dirty="0">
                <a:sym typeface="Symbol" panose="05050102010706020507" pitchFamily="18" charset="2"/>
              </a:rPr>
              <a:t>= 0.01)</a:t>
            </a:r>
          </a:p>
          <a:p>
            <a:r>
              <a:rPr lang="en-US" dirty="0">
                <a:sym typeface="Symbol" panose="05050102010706020507" pitchFamily="18" charset="2"/>
              </a:rPr>
              <a:t>C</a:t>
            </a:r>
            <a:r>
              <a:rPr lang="en-US" dirty="0"/>
              <a:t>alculate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= 0.05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r>
              <a:rPr lang="en-US" dirty="0"/>
              <a:t>Make inference: CAN or 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endParaRPr lang="en-US" dirty="0"/>
          </a:p>
          <a:p>
            <a:r>
              <a:rPr lang="en-US" dirty="0"/>
              <a:t>What does that mean?</a:t>
            </a:r>
          </a:p>
          <a:p>
            <a:pPr lvl="1"/>
            <a:r>
              <a:rPr lang="en-US" dirty="0"/>
              <a:t>May be no difference between sample mean and population mean (at 0.01 significance)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4EC79-3EED-4BD6-A5FE-8652C7244D25}"/>
              </a:ext>
            </a:extLst>
          </p:cNvPr>
          <p:cNvSpPr/>
          <p:nvPr/>
        </p:nvSpPr>
        <p:spPr>
          <a:xfrm>
            <a:off x="453292" y="4114800"/>
            <a:ext cx="82296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49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1D48-855C-4EFE-BD6C-9C18FC07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38207-C1BE-44E0-A018-AA352089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Gathered “new” data, computed sample mean, created </a:t>
            </a:r>
            <a:r>
              <a:rPr lang="en-US" dirty="0">
                <a:solidFill>
                  <a:srgbClr val="0070C0"/>
                </a:solidFill>
              </a:rPr>
              <a:t>Null</a:t>
            </a:r>
            <a:r>
              <a:rPr lang="en-US" dirty="0"/>
              <a:t> hypothesis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), chose significance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altLang="en-US" dirty="0">
                <a:sym typeface="Symbol" panose="05050102010706020507" pitchFamily="18" charset="2"/>
              </a:rPr>
              <a:t>= 0.01)</a:t>
            </a:r>
          </a:p>
          <a:p>
            <a:r>
              <a:rPr lang="en-US" dirty="0">
                <a:sym typeface="Symbol" panose="05050102010706020507" pitchFamily="18" charset="2"/>
              </a:rPr>
              <a:t>C</a:t>
            </a:r>
            <a:r>
              <a:rPr lang="en-US" dirty="0"/>
              <a:t>alculate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= 0.05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r>
              <a:rPr lang="en-US" dirty="0"/>
              <a:t>Make inference: CAN or 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endParaRPr lang="en-US" dirty="0"/>
          </a:p>
          <a:p>
            <a:r>
              <a:rPr lang="en-US" dirty="0"/>
              <a:t>What does that mean?</a:t>
            </a:r>
          </a:p>
          <a:p>
            <a:pPr lvl="1"/>
            <a:r>
              <a:rPr lang="en-US" dirty="0"/>
              <a:t>May be no difference between sample mean and population mean (at 0.01 significance)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4EC79-3EED-4BD6-A5FE-8652C7244D25}"/>
              </a:ext>
            </a:extLst>
          </p:cNvPr>
          <p:cNvSpPr/>
          <p:nvPr/>
        </p:nvSpPr>
        <p:spPr>
          <a:xfrm>
            <a:off x="453292" y="5105400"/>
            <a:ext cx="822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44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1D48-855C-4EFE-BD6C-9C18FC07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38207-C1BE-44E0-A018-AA352089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Gathered “new” data, computed sample mean, created </a:t>
            </a:r>
            <a:r>
              <a:rPr lang="en-US" dirty="0">
                <a:solidFill>
                  <a:srgbClr val="0070C0"/>
                </a:solidFill>
              </a:rPr>
              <a:t>Null</a:t>
            </a:r>
            <a:r>
              <a:rPr lang="en-US" dirty="0"/>
              <a:t> hypothesis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), chose significance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altLang="en-US" dirty="0">
                <a:sym typeface="Symbol" panose="05050102010706020507" pitchFamily="18" charset="2"/>
              </a:rPr>
              <a:t>= 0.01)</a:t>
            </a:r>
          </a:p>
          <a:p>
            <a:r>
              <a:rPr lang="en-US" dirty="0">
                <a:sym typeface="Symbol" panose="05050102010706020507" pitchFamily="18" charset="2"/>
              </a:rPr>
              <a:t>C</a:t>
            </a:r>
            <a:r>
              <a:rPr lang="en-US" dirty="0"/>
              <a:t>alculate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= 0.05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r>
              <a:rPr lang="en-US" dirty="0"/>
              <a:t>Make inference: CAN or 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endParaRPr lang="en-US" dirty="0"/>
          </a:p>
          <a:p>
            <a:r>
              <a:rPr lang="en-US" dirty="0"/>
              <a:t>What does that mean?</a:t>
            </a:r>
          </a:p>
          <a:p>
            <a:pPr lvl="1"/>
            <a:r>
              <a:rPr lang="en-US" dirty="0"/>
              <a:t>May be no difference between “new” mean and population mean (at 0.01 significance)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484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4052-0537-4B10-AA79-4201AABD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AF8F-5484-4C88-9F33-D9A048AA6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purpose of regression in data analytics?</a:t>
            </a:r>
          </a:p>
          <a:p>
            <a:pPr lvl="1"/>
            <a:r>
              <a:rPr lang="en-US" dirty="0"/>
              <a:t>To predict an unobserved value from a mathematical model</a:t>
            </a:r>
          </a:p>
          <a:p>
            <a:r>
              <a:rPr lang="en-US" dirty="0"/>
              <a:t>What is simple linear regression?</a:t>
            </a:r>
          </a:p>
          <a:p>
            <a:pPr lvl="1"/>
            <a:r>
              <a:rPr lang="en-US" dirty="0"/>
              <a:t>A linear model relating two variables/factors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/>
              <a:t> is slope,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 is y-intercept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6151EE-2A9D-49B2-8F95-C7CBB674FCD7}"/>
              </a:ext>
            </a:extLst>
          </p:cNvPr>
          <p:cNvSpPr/>
          <p:nvPr/>
        </p:nvSpPr>
        <p:spPr>
          <a:xfrm>
            <a:off x="3718240" y="5410200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A2F63F-71F5-43A3-84E8-8C618E1F4108}"/>
              </a:ext>
            </a:extLst>
          </p:cNvPr>
          <p:cNvSpPr/>
          <p:nvPr/>
        </p:nvSpPr>
        <p:spPr>
          <a:xfrm>
            <a:off x="533400" y="2743199"/>
            <a:ext cx="7848600" cy="3382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7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70C0"/>
                </a:solidFill>
              </a:rPr>
              <a:t>probability sampling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35177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4052-0537-4B10-AA79-4201AABD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AF8F-5484-4C88-9F33-D9A048AA6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purpose of regression in data analytics?</a:t>
            </a:r>
          </a:p>
          <a:p>
            <a:pPr lvl="1"/>
            <a:r>
              <a:rPr lang="en-US" dirty="0"/>
              <a:t>To </a:t>
            </a:r>
            <a:r>
              <a:rPr lang="en-US" dirty="0">
                <a:solidFill>
                  <a:srgbClr val="0070C0"/>
                </a:solidFill>
              </a:rPr>
              <a:t>predict</a:t>
            </a:r>
            <a:r>
              <a:rPr lang="en-US" dirty="0"/>
              <a:t> an unobserved value from a mathematical model</a:t>
            </a:r>
          </a:p>
          <a:p>
            <a:r>
              <a:rPr lang="en-US" dirty="0"/>
              <a:t>What is simple linear regression?</a:t>
            </a:r>
          </a:p>
          <a:p>
            <a:pPr lvl="1"/>
            <a:r>
              <a:rPr lang="en-US" dirty="0"/>
              <a:t>A linear model relating two variables/factors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/>
              <a:t> is slope,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 is y-intercept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6151EE-2A9D-49B2-8F95-C7CBB674FCD7}"/>
              </a:ext>
            </a:extLst>
          </p:cNvPr>
          <p:cNvSpPr/>
          <p:nvPr/>
        </p:nvSpPr>
        <p:spPr>
          <a:xfrm>
            <a:off x="3718240" y="5410200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A2F63F-71F5-43A3-84E8-8C618E1F4108}"/>
              </a:ext>
            </a:extLst>
          </p:cNvPr>
          <p:cNvSpPr/>
          <p:nvPr/>
        </p:nvSpPr>
        <p:spPr>
          <a:xfrm>
            <a:off x="477794" y="4267200"/>
            <a:ext cx="8209005" cy="2041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844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4052-0537-4B10-AA79-4201AABD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AF8F-5484-4C88-9F33-D9A048AA6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purpose of regression in data analytics?</a:t>
            </a:r>
          </a:p>
          <a:p>
            <a:pPr lvl="1"/>
            <a:r>
              <a:rPr lang="en-US" dirty="0"/>
              <a:t>To </a:t>
            </a:r>
            <a:r>
              <a:rPr lang="en-US" dirty="0">
                <a:solidFill>
                  <a:srgbClr val="0070C0"/>
                </a:solidFill>
              </a:rPr>
              <a:t>predict</a:t>
            </a:r>
            <a:r>
              <a:rPr lang="en-US" dirty="0"/>
              <a:t> an unobserved value from a mathematical model</a:t>
            </a:r>
          </a:p>
          <a:p>
            <a:r>
              <a:rPr lang="en-US" dirty="0"/>
              <a:t>What is simple linear regression?</a:t>
            </a:r>
          </a:p>
          <a:p>
            <a:pPr lvl="1"/>
            <a:r>
              <a:rPr lang="en-US" dirty="0"/>
              <a:t>A linear model relating two variables/factors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/>
              <a:t> is slope,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 is y-intercept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6151EE-2A9D-49B2-8F95-C7CBB674FCD7}"/>
              </a:ext>
            </a:extLst>
          </p:cNvPr>
          <p:cNvSpPr/>
          <p:nvPr/>
        </p:nvSpPr>
        <p:spPr>
          <a:xfrm>
            <a:off x="3718240" y="5410200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497682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4052-0537-4B10-AA79-4201AABD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AF8F-5484-4C88-9F33-D9A048AA6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market value of a house can be represented by the model: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value</a:t>
            </a:r>
            <a:r>
              <a:rPr lang="en-US" dirty="0"/>
              <a:t> = 32673 + 35.036 </a:t>
            </a:r>
            <a:r>
              <a:rPr lang="en-US" i="1" dirty="0"/>
              <a:t>x</a:t>
            </a:r>
            <a:r>
              <a:rPr lang="en-US" dirty="0"/>
              <a:t> (</a:t>
            </a:r>
            <a:r>
              <a:rPr lang="en-US" dirty="0">
                <a:solidFill>
                  <a:srgbClr val="008000"/>
                </a:solidFill>
              </a:rPr>
              <a:t>square feet</a:t>
            </a:r>
            <a:r>
              <a:rPr lang="en-US" dirty="0"/>
              <a:t>)</a:t>
            </a:r>
          </a:p>
          <a:p>
            <a:r>
              <a:rPr lang="en-US" dirty="0"/>
              <a:t>How do you </a:t>
            </a:r>
            <a:r>
              <a:rPr lang="en-US" i="1" dirty="0"/>
              <a:t>interpret</a:t>
            </a:r>
            <a:r>
              <a:rPr lang="en-US" dirty="0"/>
              <a:t> the model?  How can you use it?</a:t>
            </a:r>
          </a:p>
          <a:p>
            <a:pPr lvl="1"/>
            <a:r>
              <a:rPr lang="en-US" dirty="0"/>
              <a:t>Intercept is 32673.  Base house value is $32k.</a:t>
            </a:r>
          </a:p>
          <a:p>
            <a:pPr lvl="1"/>
            <a:r>
              <a:rPr lang="en-US" dirty="0"/>
              <a:t>Slope is 35.036.  Every square foot increases house value by $35</a:t>
            </a:r>
          </a:p>
          <a:p>
            <a:pPr lvl="1"/>
            <a:r>
              <a:rPr lang="en-US" dirty="0"/>
              <a:t>Given square feet, predict value:  1800 </a:t>
            </a:r>
            <a:r>
              <a:rPr lang="en-US" dirty="0" err="1"/>
              <a:t>sq</a:t>
            </a:r>
            <a:r>
              <a:rPr lang="en-US" dirty="0"/>
              <a:t> feet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value</a:t>
            </a:r>
            <a:r>
              <a:rPr lang="en-US" dirty="0">
                <a:sym typeface="Wingdings" pitchFamily="2" charset="2"/>
              </a:rPr>
              <a:t> = 32,673 + 35.036 x (1800) = $95,737.80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8A2776-5BD1-4A04-BE03-CA2DD397BDAF}"/>
              </a:ext>
            </a:extLst>
          </p:cNvPr>
          <p:cNvSpPr/>
          <p:nvPr/>
        </p:nvSpPr>
        <p:spPr>
          <a:xfrm>
            <a:off x="477794" y="4038600"/>
            <a:ext cx="8209005" cy="2270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858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4052-0537-4B10-AA79-4201AABD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AF8F-5484-4C88-9F33-D9A048AA6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market value of a house can be represented by the model: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value</a:t>
            </a:r>
            <a:r>
              <a:rPr lang="en-US" dirty="0"/>
              <a:t> = 32673 + 35.036 </a:t>
            </a:r>
            <a:r>
              <a:rPr lang="en-US" i="1" dirty="0"/>
              <a:t>x</a:t>
            </a:r>
            <a:r>
              <a:rPr lang="en-US" dirty="0"/>
              <a:t> (</a:t>
            </a:r>
            <a:r>
              <a:rPr lang="en-US" dirty="0">
                <a:solidFill>
                  <a:srgbClr val="008000"/>
                </a:solidFill>
              </a:rPr>
              <a:t>square feet</a:t>
            </a:r>
            <a:r>
              <a:rPr lang="en-US" dirty="0"/>
              <a:t>)</a:t>
            </a:r>
          </a:p>
          <a:p>
            <a:r>
              <a:rPr lang="en-US" dirty="0"/>
              <a:t>How do you </a:t>
            </a:r>
            <a:r>
              <a:rPr lang="en-US" i="1" dirty="0"/>
              <a:t>interpret</a:t>
            </a:r>
            <a:r>
              <a:rPr lang="en-US" dirty="0"/>
              <a:t> the model?  How can you use it?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Intercept is 32673.  So, base house value is $33k.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Slope is 35.036.  So, every square foot increases house value by $35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Given square feet, predict value:  </a:t>
            </a:r>
            <a:r>
              <a:rPr lang="en-US" dirty="0">
                <a:solidFill>
                  <a:srgbClr val="008000"/>
                </a:solidFill>
              </a:rPr>
              <a:t>1800</a:t>
            </a:r>
            <a:r>
              <a:rPr lang="en-US" dirty="0"/>
              <a:t> </a:t>
            </a:r>
            <a:r>
              <a:rPr lang="en-US" dirty="0" err="1"/>
              <a:t>sq</a:t>
            </a:r>
            <a:r>
              <a:rPr lang="en-US" dirty="0"/>
              <a:t> feet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value</a:t>
            </a:r>
            <a:r>
              <a:rPr lang="en-US" dirty="0">
                <a:sym typeface="Wingdings" pitchFamily="2" charset="2"/>
              </a:rPr>
              <a:t> = 32673 + 35.036 x 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1800</a:t>
            </a:r>
            <a:r>
              <a:rPr lang="en-US" dirty="0">
                <a:sym typeface="Wingdings" pitchFamily="2" charset="2"/>
              </a:rPr>
              <a:t>) = $95,737.80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954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A0FB-DE9D-4CA4-A02D-D4B62072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0070C0"/>
                </a:solidFill>
              </a:rPr>
              <a:t>Residuals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47859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esiduals">
            <a:extLst>
              <a:ext uri="{FF2B5EF4-FFF2-40B4-BE49-F238E27FC236}">
                <a16:creationId xmlns:a16="http://schemas.microsoft.com/office/drawing/2014/main" id="{71564C12-7388-4291-B74F-E49B18ED1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78431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86A0FB-DE9D-4CA4-A02D-D4B62072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0070C0"/>
                </a:solidFill>
              </a:rPr>
              <a:t>Residuals</a:t>
            </a:r>
            <a:r>
              <a:rPr lang="en-US" dirty="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E5634-2E2B-4C94-A332-B9493445E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48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 </a:t>
            </a:r>
            <a:r>
              <a:rPr lang="en-US" dirty="0">
                <a:solidFill>
                  <a:srgbClr val="0070C0"/>
                </a:solidFill>
              </a:rPr>
              <a:t>residual</a:t>
            </a:r>
            <a:r>
              <a:rPr lang="en-US" dirty="0"/>
              <a:t> is difference between observed value and predicted value</a:t>
            </a:r>
          </a:p>
          <a:p>
            <a:r>
              <a:rPr lang="en-US" dirty="0"/>
              <a:t>Vertical distance between a data point and</a:t>
            </a:r>
            <a:r>
              <a:rPr lang="en-US" b="1" dirty="0"/>
              <a:t> regression line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4" descr="Related image">
            <a:extLst>
              <a:ext uri="{FF2B5EF4-FFF2-40B4-BE49-F238E27FC236}">
                <a16:creationId xmlns:a16="http://schemas.microsoft.com/office/drawing/2014/main" id="{F9239038-04F8-41EC-B643-A4F9E6935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3" y="3425024"/>
            <a:ext cx="3886200" cy="24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723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A0FB-DE9D-4CA4-A02D-D4B62072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8000"/>
                </a:solidFill>
              </a:rPr>
              <a:t>Residual Analysis?</a:t>
            </a:r>
          </a:p>
        </p:txBody>
      </p:sp>
    </p:spTree>
    <p:extLst>
      <p:ext uri="{BB962C8B-B14F-4D97-AF65-F5344CB8AC3E}">
        <p14:creationId xmlns:p14="http://schemas.microsoft.com/office/powerpoint/2010/main" val="32732640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A0FB-DE9D-4CA4-A02D-D4B62072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8000"/>
                </a:solidFill>
              </a:rPr>
              <a:t>Residual Analysis?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622A73-0AA9-4A55-9B3D-21C5EDA1B26B}"/>
              </a:ext>
            </a:extLst>
          </p:cNvPr>
          <p:cNvGrpSpPr/>
          <p:nvPr/>
        </p:nvGrpSpPr>
        <p:grpSpPr>
          <a:xfrm>
            <a:off x="533400" y="1607458"/>
            <a:ext cx="7772400" cy="3643084"/>
            <a:chOff x="87724" y="1157516"/>
            <a:chExt cx="8663753" cy="5090884"/>
          </a:xfrm>
        </p:grpSpPr>
        <p:pic>
          <p:nvPicPr>
            <p:cNvPr id="5" name="Picture 2" descr="Graph of Predicted versus Actual values and Graph of Standardized Residuals">
              <a:extLst>
                <a:ext uri="{FF2B5EF4-FFF2-40B4-BE49-F238E27FC236}">
                  <a16:creationId xmlns:a16="http://schemas.microsoft.com/office/drawing/2014/main" id="{96BFAEF9-01CD-4854-B014-B001BF5F0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24" y="1265238"/>
              <a:ext cx="8663753" cy="4983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3556FA-5330-4769-94BF-0E53467F772B}"/>
                </a:ext>
              </a:extLst>
            </p:cNvPr>
            <p:cNvSpPr/>
            <p:nvPr/>
          </p:nvSpPr>
          <p:spPr>
            <a:xfrm>
              <a:off x="1524000" y="1157516"/>
              <a:ext cx="5791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https://www.qualtrics.com/support/stats-iq/analyses/regression-guides/interpreting-residual-plots-improve-regression/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566EA9A-9816-45E1-BF60-2D5C7A026142}"/>
              </a:ext>
            </a:extLst>
          </p:cNvPr>
          <p:cNvSpPr/>
          <p:nvPr/>
        </p:nvSpPr>
        <p:spPr>
          <a:xfrm>
            <a:off x="1600200" y="5517449"/>
            <a:ext cx="6175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Roboto"/>
              </a:rPr>
              <a:t>Chart </a:t>
            </a:r>
            <a:r>
              <a:rPr lang="en-US" sz="2400" dirty="0">
                <a:solidFill>
                  <a:srgbClr val="0070C0"/>
                </a:solidFill>
                <a:latin typeface="Roboto"/>
              </a:rPr>
              <a:t>residuals</a:t>
            </a:r>
            <a:r>
              <a:rPr lang="en-US" sz="2400" dirty="0">
                <a:solidFill>
                  <a:srgbClr val="222222"/>
                </a:solidFill>
                <a:latin typeface="Roboto"/>
              </a:rPr>
              <a:t> on vertical axis and independent variable on horizontal axis. No pattern? </a:t>
            </a:r>
            <a:r>
              <a:rPr lang="en-US" sz="2400" dirty="0">
                <a:solidFill>
                  <a:srgbClr val="222222"/>
                </a:solidFill>
                <a:latin typeface="Roboto"/>
                <a:sym typeface="Wingdings" panose="05000000000000000000" pitchFamily="2" charset="2"/>
              </a:rPr>
              <a:t> Linear ok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16769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0E50-F06D-4CF0-937B-CF265E2A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Least Squares Line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50352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0E50-F06D-4CF0-937B-CF265E2A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Least Squares Line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42B39-ECE8-4429-8DD1-8AC3A297B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 that minimizes </a:t>
            </a:r>
            <a:r>
              <a:rPr lang="en-US" dirty="0">
                <a:solidFill>
                  <a:srgbClr val="008000"/>
                </a:solidFill>
              </a:rPr>
              <a:t>sum squared error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3A3BD6-A8AF-42A0-8F8A-274583A9F1AC}"/>
              </a:ext>
            </a:extLst>
          </p:cNvPr>
          <p:cNvGrpSpPr/>
          <p:nvPr/>
        </p:nvGrpSpPr>
        <p:grpSpPr>
          <a:xfrm>
            <a:off x="666589" y="2438400"/>
            <a:ext cx="7810821" cy="3806434"/>
            <a:chOff x="1638300" y="3944816"/>
            <a:chExt cx="6362700" cy="2761550"/>
          </a:xfrm>
        </p:grpSpPr>
        <p:pic>
          <p:nvPicPr>
            <p:cNvPr id="5" name="Picture 4" descr="Related image">
              <a:extLst>
                <a:ext uri="{FF2B5EF4-FFF2-40B4-BE49-F238E27FC236}">
                  <a16:creationId xmlns:a16="http://schemas.microsoft.com/office/drawing/2014/main" id="{E9AEF66C-BB12-4191-A05D-59BE8A9A5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00" y="3944816"/>
              <a:ext cx="5867400" cy="276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CAC50E-129E-4E3A-B920-F81BB07794BE}"/>
                </a:ext>
              </a:extLst>
            </p:cNvPr>
            <p:cNvSpPr/>
            <p:nvPr/>
          </p:nvSpPr>
          <p:spPr>
            <a:xfrm>
              <a:off x="4648200" y="6400800"/>
              <a:ext cx="33528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https://cdn-images-1.medium.com/max/1600/1*AwC1WRm7jtldUcNMJTWmiA.png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B066981-F826-4BD2-8E49-4C695367D53A}"/>
              </a:ext>
            </a:extLst>
          </p:cNvPr>
          <p:cNvSpPr/>
          <p:nvPr/>
        </p:nvSpPr>
        <p:spPr>
          <a:xfrm>
            <a:off x="7225011" y="3167390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3337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70C0"/>
                </a:solidFill>
              </a:rPr>
              <a:t>probability sampling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Probability sampling </a:t>
            </a:r>
            <a:r>
              <a:rPr lang="en-US" dirty="0"/>
              <a:t>– selecting members from the population group while considering the likelihood of selection</a:t>
            </a:r>
          </a:p>
          <a:p>
            <a:pPr lvl="1"/>
            <a:r>
              <a:rPr lang="en-US" dirty="0"/>
              <a:t>Likelihood as part of population</a:t>
            </a:r>
          </a:p>
        </p:txBody>
      </p:sp>
    </p:spTree>
    <p:extLst>
      <p:ext uri="{BB962C8B-B14F-4D97-AF65-F5344CB8AC3E}">
        <p14:creationId xmlns:p14="http://schemas.microsoft.com/office/powerpoint/2010/main" val="4126136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536F-55AC-4FF9-ACB7-71E15B3A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Coefficient of Determination (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)? </a:t>
            </a:r>
          </a:p>
        </p:txBody>
      </p:sp>
    </p:spTree>
    <p:extLst>
      <p:ext uri="{BB962C8B-B14F-4D97-AF65-F5344CB8AC3E}">
        <p14:creationId xmlns:p14="http://schemas.microsoft.com/office/powerpoint/2010/main" val="26411514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536F-55AC-4FF9-ACB7-71E15B3A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Coefficient of Determination (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)?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8B343D-C501-49D6-8C09-CC93F682B3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Proportion of variance in the dependent variable predictable by the independent variable</a:t>
                </a:r>
              </a:p>
              <a:p>
                <a:r>
                  <a:rPr lang="en-US" dirty="0"/>
                  <a:t>Fraction (percentage) of variance explainable by model</a:t>
                </a:r>
              </a:p>
              <a:p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en-US" i="1" baseline="30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𝑆𝑆𝑅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𝑆𝑆𝑇</m:t>
                          </m:r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𝑆𝑆𝐸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𝑆𝑆𝑇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8B343D-C501-49D6-8C09-CC93F682B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8077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536F-55AC-4FF9-ACB7-71E15B3A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Coefficient of Determination (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)?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BAAB24-33B6-4FB2-86B0-82963C779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704" y="1600200"/>
            <a:ext cx="3558593" cy="4876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B71B56-A953-46F5-9CE6-61E2FC97CE05}"/>
              </a:ext>
            </a:extLst>
          </p:cNvPr>
          <p:cNvSpPr/>
          <p:nvPr/>
        </p:nvSpPr>
        <p:spPr>
          <a:xfrm>
            <a:off x="2590800" y="6424096"/>
            <a:ext cx="47244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https://upload.wikimedia.org/wikipedia/commons/thumb/8/86/Coefficient_of_Determination.svg/400px-Coefficient_of_Determination.svg.png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9EDB9-05D5-4776-9E70-1CCB6B874A06}"/>
              </a:ext>
            </a:extLst>
          </p:cNvPr>
          <p:cNvSpPr txBox="1"/>
          <p:nvPr/>
        </p:nvSpPr>
        <p:spPr>
          <a:xfrm>
            <a:off x="685800" y="3530768"/>
            <a:ext cx="23952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R</a:t>
            </a:r>
            <a:r>
              <a:rPr lang="en-US" sz="6000" baseline="30000" dirty="0">
                <a:solidFill>
                  <a:srgbClr val="C00000"/>
                </a:solidFill>
              </a:rPr>
              <a:t>2</a:t>
            </a:r>
            <a:r>
              <a:rPr lang="en-US" sz="6000" dirty="0"/>
              <a:t> = 1 -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DE902-9DFB-4C6F-B813-48FF0D76F38E}"/>
              </a:ext>
            </a:extLst>
          </p:cNvPr>
          <p:cNvSpPr txBox="1"/>
          <p:nvPr/>
        </p:nvSpPr>
        <p:spPr>
          <a:xfrm>
            <a:off x="7010400" y="2286000"/>
            <a:ext cx="2057400" cy="132343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Variation in observed data model cannot explain (error)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C9C12A-B004-4351-95E3-C02D148F532D}"/>
              </a:ext>
            </a:extLst>
          </p:cNvPr>
          <p:cNvSpPr txBox="1"/>
          <p:nvPr/>
        </p:nvSpPr>
        <p:spPr>
          <a:xfrm>
            <a:off x="7010400" y="4800600"/>
            <a:ext cx="2057400" cy="707886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Total variation in observed data</a:t>
            </a:r>
          </a:p>
        </p:txBody>
      </p:sp>
    </p:spTree>
    <p:extLst>
      <p:ext uri="{BB962C8B-B14F-4D97-AF65-F5344CB8AC3E}">
        <p14:creationId xmlns:p14="http://schemas.microsoft.com/office/powerpoint/2010/main" val="136167085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0864E-1754-48F3-9E56-8228049E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value of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FE343-0178-4D43-B10D-DC28505B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73" y="1618784"/>
            <a:ext cx="2200275" cy="2076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2FBC73-995B-4372-9442-76721C09A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614" y="1680697"/>
            <a:ext cx="2162175" cy="1952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75AE7B-FC3E-4A33-814C-BF649E2E0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854" y="4384832"/>
            <a:ext cx="2558667" cy="1592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F09202-A48A-463B-B0EE-8380F85AB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934" y="4419600"/>
            <a:ext cx="2490787" cy="1522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D935F6-19BD-4B26-A683-EF72CEFA2654}"/>
              </a:ext>
            </a:extLst>
          </p:cNvPr>
          <p:cNvSpPr txBox="1"/>
          <p:nvPr/>
        </p:nvSpPr>
        <p:spPr>
          <a:xfrm>
            <a:off x="7837883" y="2395399"/>
            <a:ext cx="102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</a:t>
            </a:r>
            <a:r>
              <a:rPr lang="en-US" sz="2800" baseline="30000" dirty="0">
                <a:solidFill>
                  <a:srgbClr val="C00000"/>
                </a:solidFill>
              </a:rPr>
              <a:t>2</a:t>
            </a:r>
            <a:r>
              <a:rPr lang="en-US" sz="2800" dirty="0"/>
              <a:t> =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876E5-735A-420D-8D9A-C85EFC17889B}"/>
              </a:ext>
            </a:extLst>
          </p:cNvPr>
          <p:cNvSpPr txBox="1"/>
          <p:nvPr/>
        </p:nvSpPr>
        <p:spPr>
          <a:xfrm>
            <a:off x="318067" y="2438400"/>
            <a:ext cx="102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</a:t>
            </a:r>
            <a:r>
              <a:rPr lang="en-US" sz="2800" baseline="30000" dirty="0">
                <a:solidFill>
                  <a:srgbClr val="C00000"/>
                </a:solidFill>
              </a:rPr>
              <a:t>2</a:t>
            </a:r>
            <a:r>
              <a:rPr lang="en-US" sz="2800" dirty="0"/>
              <a:t> =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101D4-5332-4DDE-8ACF-8E14141D7FC4}"/>
              </a:ext>
            </a:extLst>
          </p:cNvPr>
          <p:cNvSpPr txBox="1"/>
          <p:nvPr/>
        </p:nvSpPr>
        <p:spPr>
          <a:xfrm>
            <a:off x="181010" y="4919382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</a:t>
            </a:r>
            <a:r>
              <a:rPr lang="en-US" sz="2800" baseline="30000" dirty="0">
                <a:solidFill>
                  <a:srgbClr val="C00000"/>
                </a:solidFill>
              </a:rPr>
              <a:t>2</a:t>
            </a:r>
            <a:r>
              <a:rPr lang="en-US" sz="2800" dirty="0"/>
              <a:t> = 0.8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58DD04-B5EE-4B64-83DA-9A0A0E996B65}"/>
              </a:ext>
            </a:extLst>
          </p:cNvPr>
          <p:cNvSpPr txBox="1"/>
          <p:nvPr/>
        </p:nvSpPr>
        <p:spPr>
          <a:xfrm>
            <a:off x="7700826" y="4919382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</a:t>
            </a:r>
            <a:r>
              <a:rPr lang="en-US" sz="2800" baseline="30000" dirty="0">
                <a:solidFill>
                  <a:srgbClr val="C00000"/>
                </a:solidFill>
              </a:rPr>
              <a:t>2</a:t>
            </a:r>
            <a:r>
              <a:rPr lang="en-US" sz="2800" dirty="0"/>
              <a:t> = 0.2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5CA9C0-6C70-1686-2CD4-55D8394BFF42}"/>
              </a:ext>
            </a:extLst>
          </p:cNvPr>
          <p:cNvSpPr txBox="1"/>
          <p:nvPr/>
        </p:nvSpPr>
        <p:spPr>
          <a:xfrm>
            <a:off x="323677" y="2852180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 </a:t>
            </a:r>
            <a:r>
              <a:rPr lang="en-US" sz="2800" dirty="0"/>
              <a:t>= -1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E2C678-8A8C-20E8-00E7-D21D5231F24E}"/>
              </a:ext>
            </a:extLst>
          </p:cNvPr>
          <p:cNvSpPr txBox="1"/>
          <p:nvPr/>
        </p:nvSpPr>
        <p:spPr>
          <a:xfrm>
            <a:off x="241924" y="533316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 </a:t>
            </a:r>
            <a:r>
              <a:rPr lang="en-US" sz="2800" dirty="0"/>
              <a:t>= 0.9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143C26-A9F4-6717-E22F-DF506A0A18C7}"/>
              </a:ext>
            </a:extLst>
          </p:cNvPr>
          <p:cNvSpPr txBox="1"/>
          <p:nvPr/>
        </p:nvSpPr>
        <p:spPr>
          <a:xfrm>
            <a:off x="7761740" y="533316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 </a:t>
            </a:r>
            <a:r>
              <a:rPr lang="en-US" sz="2800" dirty="0"/>
              <a:t>= 0.4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63591E-AE5C-A099-8213-570209D8A4AC}"/>
              </a:ext>
            </a:extLst>
          </p:cNvPr>
          <p:cNvSpPr txBox="1"/>
          <p:nvPr/>
        </p:nvSpPr>
        <p:spPr>
          <a:xfrm>
            <a:off x="7898797" y="278612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 </a:t>
            </a:r>
            <a:r>
              <a:rPr lang="en-US" sz="2800" dirty="0"/>
              <a:t>= 0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D081F43-59D6-74B4-38F0-62F9E4018398}"/>
              </a:ext>
            </a:extLst>
          </p:cNvPr>
          <p:cNvSpPr txBox="1">
            <a:spLocks/>
          </p:cNvSpPr>
          <p:nvPr/>
        </p:nvSpPr>
        <p:spPr>
          <a:xfrm>
            <a:off x="6981825" y="265819"/>
            <a:ext cx="2162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of </a:t>
            </a:r>
            <a:r>
              <a:rPr lang="en-US" dirty="0">
                <a:solidFill>
                  <a:srgbClr val="0070C0"/>
                </a:solidFill>
              </a:rPr>
              <a:t>R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721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7526</TotalTime>
  <Words>4345</Words>
  <Application>Microsoft Office PowerPoint</Application>
  <PresentationFormat>On-screen Show (4:3)</PresentationFormat>
  <Paragraphs>594</Paragraphs>
  <Slides>93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2" baseType="lpstr">
      <vt:lpstr>72</vt:lpstr>
      <vt:lpstr>-apple-system</vt:lpstr>
      <vt:lpstr>Arial</vt:lpstr>
      <vt:lpstr>Calibri</vt:lpstr>
      <vt:lpstr>Cambria Math</vt:lpstr>
      <vt:lpstr>Consolas</vt:lpstr>
      <vt:lpstr>Roboto</vt:lpstr>
      <vt:lpstr>Office Theme</vt:lpstr>
      <vt:lpstr>Bitmap Image</vt:lpstr>
      <vt:lpstr>Review</vt:lpstr>
      <vt:lpstr>What are two main types of data for game analytics?</vt:lpstr>
      <vt:lpstr>What are two main types of data for game analytics?</vt:lpstr>
      <vt:lpstr>What steps are in the game analytics pipeline?</vt:lpstr>
      <vt:lpstr>What steps are in the game analytics pipeline?</vt:lpstr>
      <vt:lpstr>What is population versus sample?</vt:lpstr>
      <vt:lpstr>What is population versus sample?</vt:lpstr>
      <vt:lpstr>What is probability sampling?</vt:lpstr>
      <vt:lpstr>What is probability sampling?</vt:lpstr>
      <vt:lpstr>What is a Variable in Statistics?</vt:lpstr>
      <vt:lpstr>What is a Variable in Statistics?</vt:lpstr>
      <vt:lpstr>What is a Pareto chart?  When used?</vt:lpstr>
      <vt:lpstr>What is a Pareto chart?  When used?</vt:lpstr>
      <vt:lpstr>When should you not use pie chart?</vt:lpstr>
      <vt:lpstr>When should you not use pie chart?</vt:lpstr>
      <vt:lpstr>When should you not use pie chart?</vt:lpstr>
      <vt:lpstr>What is a heat map? Describe an example</vt:lpstr>
      <vt:lpstr>What is a heat map? Describe an example</vt:lpstr>
      <vt:lpstr>Provide three guidelines for good charts</vt:lpstr>
      <vt:lpstr>Provide three guidelines for good charts</vt:lpstr>
      <vt:lpstr>Which Measure of Central Tendency to Use?  Why?</vt:lpstr>
      <vt:lpstr>What are Quartiles?</vt:lpstr>
      <vt:lpstr>Describe how to Compute Variance</vt:lpstr>
      <vt:lpstr>What is Mendenhall’s Empirical Rule?</vt:lpstr>
      <vt:lpstr>What can you interpret from Z-score?</vt:lpstr>
      <vt:lpstr>In Probability, what is an Exhaustive Set of Events? Give an Example.</vt:lpstr>
      <vt:lpstr>What Numeric Values do Probabilities take? (Hint: we had two rules)</vt:lpstr>
      <vt:lpstr>Probability</vt:lpstr>
      <vt:lpstr>Probability</vt:lpstr>
      <vt:lpstr>Probability</vt:lpstr>
      <vt:lpstr>Probability</vt:lpstr>
      <vt:lpstr>Probability</vt:lpstr>
      <vt:lpstr>Probability</vt:lpstr>
      <vt:lpstr>What Kind of Probability Distribution is:</vt:lpstr>
      <vt:lpstr>What Kind of Probability Distribution is:</vt:lpstr>
      <vt:lpstr>What Kind of Probability Distribution is:</vt:lpstr>
      <vt:lpstr>What are the characteristics of an experiment with a binomial distribution of outcomes?</vt:lpstr>
      <vt:lpstr>What are the characteristics of an experiment with a binomial distribution of outcomes?</vt:lpstr>
      <vt:lpstr>What are the characteristics of an experiment with a Poisson distribution of outcomes?</vt:lpstr>
      <vt:lpstr>What are the characteristics of an experiment with a Poisson distribution of outcomes?</vt:lpstr>
      <vt:lpstr>Expected Value</vt:lpstr>
      <vt:lpstr>Expected Value</vt:lpstr>
      <vt:lpstr>Expected Value</vt:lpstr>
      <vt:lpstr>Expected Value</vt:lpstr>
      <vt:lpstr>Expected Value</vt:lpstr>
      <vt:lpstr>Expected Value</vt:lpstr>
      <vt:lpstr>Expected Value</vt:lpstr>
      <vt:lpstr>Expected Value</vt:lpstr>
      <vt:lpstr>Expected Value</vt:lpstr>
      <vt:lpstr>Expected Value</vt:lpstr>
      <vt:lpstr>Expected Value</vt:lpstr>
      <vt:lpstr>Expected Value</vt:lpstr>
      <vt:lpstr>What is the Standard Normal Distribution?</vt:lpstr>
      <vt:lpstr>What is the Standard Normal Distribution?</vt:lpstr>
      <vt:lpstr>What is the Central Limit Theorem?</vt:lpstr>
      <vt:lpstr>What is the Central Limit Theorem?</vt:lpstr>
      <vt:lpstr>What is the Central Limit Theorem?</vt:lpstr>
      <vt:lpstr>What is the Central Limit Theorem?</vt:lpstr>
      <vt:lpstr>Underlying Distribution does not Matter</vt:lpstr>
      <vt:lpstr>Sampling Error</vt:lpstr>
      <vt:lpstr>Sampling Error</vt:lpstr>
      <vt:lpstr>Sampling Error</vt:lpstr>
      <vt:lpstr>Statistic versus Sample Size (N)</vt:lpstr>
      <vt:lpstr>Statistic versus Sample Size (N)</vt:lpstr>
      <vt:lpstr>Groupwork</vt:lpstr>
      <vt:lpstr>Confidence Intervals</vt:lpstr>
      <vt:lpstr>Confidence Intervals</vt:lpstr>
      <vt:lpstr>Confidence Intervals</vt:lpstr>
      <vt:lpstr>Interpreting Confidence Intervals</vt:lpstr>
      <vt:lpstr>Interpreting Confidence Intervals</vt:lpstr>
      <vt:lpstr>Hypothesis Testing</vt:lpstr>
      <vt:lpstr>Hypothesis Testing</vt:lpstr>
      <vt:lpstr>Hypothesis Testing</vt:lpstr>
      <vt:lpstr>Hypothesis Testing</vt:lpstr>
      <vt:lpstr>Hypothesis Testing</vt:lpstr>
      <vt:lpstr>Hypothesis Testing</vt:lpstr>
      <vt:lpstr>Hypothesis Testing</vt:lpstr>
      <vt:lpstr>Hypothesis Testing</vt:lpstr>
      <vt:lpstr>Regression</vt:lpstr>
      <vt:lpstr>Regression</vt:lpstr>
      <vt:lpstr>Regression</vt:lpstr>
      <vt:lpstr>Regression</vt:lpstr>
      <vt:lpstr>Regression</vt:lpstr>
      <vt:lpstr>What are Residuals?</vt:lpstr>
      <vt:lpstr>What are Residuals?</vt:lpstr>
      <vt:lpstr>What is Residual Analysis?</vt:lpstr>
      <vt:lpstr>What is Residual Analysis?</vt:lpstr>
      <vt:lpstr>What is a Least Squares Line?</vt:lpstr>
      <vt:lpstr>What is a Least Squares Line?</vt:lpstr>
      <vt:lpstr>What is the Coefficient of Determination (R2)? </vt:lpstr>
      <vt:lpstr>What is the Coefficient of Determination (R2)? </vt:lpstr>
      <vt:lpstr>What is the Coefficient of Determination (R2)? </vt:lpstr>
      <vt:lpstr>What is the value of R2? 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 L.</cp:lastModifiedBy>
  <cp:revision>354</cp:revision>
  <cp:lastPrinted>2019-04-02T13:08:50Z</cp:lastPrinted>
  <dcterms:created xsi:type="dcterms:W3CDTF">2012-01-13T01:01:36Z</dcterms:created>
  <dcterms:modified xsi:type="dcterms:W3CDTF">2022-05-02T11:56:41Z</dcterms:modified>
</cp:coreProperties>
</file>