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69" r:id="rId4"/>
    <p:sldId id="281" r:id="rId5"/>
    <p:sldId id="277" r:id="rId6"/>
    <p:sldId id="276" r:id="rId7"/>
    <p:sldId id="270" r:id="rId8"/>
    <p:sldId id="279" r:id="rId9"/>
    <p:sldId id="280" r:id="rId10"/>
    <p:sldId id="271" r:id="rId11"/>
    <p:sldId id="278" r:id="rId12"/>
    <p:sldId id="273" r:id="rId13"/>
    <p:sldId id="275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1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EB06D5-69B6-4826-9F0E-A7D4263A2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57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Fundamentals of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19415"/>
            <a:ext cx="45720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87355" y="3355975"/>
            <a:ext cx="1769291" cy="2839383"/>
            <a:chOff x="5638800" y="3427273"/>
            <a:chExt cx="1769291" cy="2839383"/>
          </a:xfrm>
        </p:grpSpPr>
        <p:pic>
          <p:nvPicPr>
            <p:cNvPr id="5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E8B70-0A38-43C2-BF44-554ED31A80E9}"/>
              </a:ext>
            </a:extLst>
          </p:cNvPr>
          <p:cNvSpPr/>
          <p:nvPr/>
        </p:nvSpPr>
        <p:spPr>
          <a:xfrm>
            <a:off x="403708" y="2514600"/>
            <a:ext cx="8359292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Even 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002"/>
            <a:ext cx="82296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Parameter</a:t>
            </a:r>
            <a:r>
              <a:rPr lang="en-US" dirty="0"/>
              <a:t> – measure of dependent variable for </a:t>
            </a:r>
            <a:r>
              <a:rPr lang="en-US" dirty="0">
                <a:solidFill>
                  <a:srgbClr val="7030A0"/>
                </a:solidFill>
              </a:rPr>
              <a:t>population</a:t>
            </a:r>
          </a:p>
          <a:p>
            <a:pPr lvl="1"/>
            <a:r>
              <a:rPr lang="en-US" dirty="0"/>
              <a:t>e.g., average crashes in </a:t>
            </a:r>
            <a:r>
              <a:rPr lang="en-US" i="1" dirty="0"/>
              <a:t>Mario Cart </a:t>
            </a:r>
            <a:r>
              <a:rPr lang="en-US" dirty="0"/>
              <a:t>level for every player</a:t>
            </a:r>
          </a:p>
          <a:p>
            <a:pPr lvl="1"/>
            <a:r>
              <a:rPr lang="en-US" dirty="0"/>
              <a:t>Usually what we want to know, but can’t get easily</a:t>
            </a:r>
          </a:p>
          <a:p>
            <a:r>
              <a:rPr lang="en-US" dirty="0">
                <a:solidFill>
                  <a:srgbClr val="0070C0"/>
                </a:solidFill>
              </a:rPr>
              <a:t>Statistic</a:t>
            </a:r>
            <a:r>
              <a:rPr lang="en-US" dirty="0"/>
              <a:t> – measure of dependent variable in </a:t>
            </a:r>
            <a:r>
              <a:rPr lang="en-US" dirty="0">
                <a:solidFill>
                  <a:srgbClr val="008000"/>
                </a:solidFill>
              </a:rPr>
              <a:t>sample</a:t>
            </a:r>
          </a:p>
          <a:p>
            <a:pPr lvl="1"/>
            <a:r>
              <a:rPr lang="en-US" dirty="0"/>
              <a:t>e.g., average crashes in Mario Cart level for IMGD 2905 class</a:t>
            </a:r>
          </a:p>
          <a:p>
            <a:r>
              <a:rPr lang="en-US" dirty="0">
                <a:solidFill>
                  <a:srgbClr val="C00000"/>
                </a:solidFill>
              </a:rPr>
              <a:t>Statistics</a:t>
            </a:r>
            <a:r>
              <a:rPr lang="en-US" dirty="0"/>
              <a:t> – set of numerical methods for getting information about </a:t>
            </a:r>
            <a:r>
              <a:rPr lang="en-US" dirty="0">
                <a:solidFill>
                  <a:srgbClr val="7030A0"/>
                </a:solidFill>
              </a:rPr>
              <a:t>population</a:t>
            </a:r>
            <a:r>
              <a:rPr lang="en-US" dirty="0"/>
              <a:t> based on data from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, usually to get information about population </a:t>
            </a:r>
            <a:r>
              <a:rPr lang="en-US" dirty="0">
                <a:solidFill>
                  <a:srgbClr val="0070C0"/>
                </a:solidFill>
              </a:rPr>
              <a:t>parameters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4114800"/>
            <a:ext cx="3429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C00000"/>
                </a:solidFill>
              </a:rPr>
              <a:t>Statistics</a:t>
            </a:r>
            <a:r>
              <a:rPr lang="en-US" dirty="0"/>
              <a:t> - a branch of mathematics dealing with the collection, </a:t>
            </a:r>
            <a:r>
              <a:rPr lang="en-US" dirty="0">
                <a:solidFill>
                  <a:srgbClr val="0070C0"/>
                </a:solidFill>
              </a:rPr>
              <a:t>analysis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interpretation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presentation</a:t>
            </a:r>
            <a:r>
              <a:rPr lang="en-US" dirty="0"/>
              <a:t> of masses of numerical data.”</a:t>
            </a:r>
          </a:p>
          <a:p>
            <a:r>
              <a:rPr lang="en-US" dirty="0"/>
              <a:t>-Merriam-Webster dictionary</a:t>
            </a:r>
          </a:p>
        </p:txBody>
      </p:sp>
      <p:pic>
        <p:nvPicPr>
          <p:cNvPr id="4098" name="Picture 2" descr="https://qph.ec.quoracdn.net/main-qimg-058791361f10bc9a0339823e1e01d3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05200"/>
            <a:ext cx="4693616" cy="30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708" y="663191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https://qph.ec.quoracdn.net/main-qimg-058791361f10bc9a0339823e1e01d3ec </a:t>
            </a:r>
          </a:p>
        </p:txBody>
      </p:sp>
    </p:spTree>
    <p:extLst>
      <p:ext uri="{BB962C8B-B14F-4D97-AF65-F5344CB8AC3E}">
        <p14:creationId xmlns:p14="http://schemas.microsoft.com/office/powerpoint/2010/main" val="7347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57800" y="3002287"/>
            <a:ext cx="4038600" cy="1978224"/>
            <a:chOff x="4864359" y="2560638"/>
            <a:chExt cx="4038600" cy="1978224"/>
          </a:xfrm>
        </p:grpSpPr>
        <p:pic>
          <p:nvPicPr>
            <p:cNvPr id="4098" name="Picture 2" descr="https://i.ytimg.com/vi/qtLnBz6lbRQ/maxresdefaul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238" y="2560638"/>
              <a:ext cx="3516842" cy="197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64359" y="4277252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https://i.ytimg.com/vi/qtLnBz6lbRQ/maxresdefault.jpg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7620"/>
          </a:xfrm>
        </p:spPr>
        <p:txBody>
          <a:bodyPr/>
          <a:lstStyle/>
          <a:p>
            <a:r>
              <a:rPr lang="en-US" dirty="0"/>
              <a:t>Sources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479" y="1216186"/>
            <a:ext cx="5197372" cy="203392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Published</a:t>
            </a:r>
            <a:r>
              <a:rPr lang="en-US" sz="2400" dirty="0"/>
              <a:t> – generally made available from those that collected it</a:t>
            </a:r>
          </a:p>
          <a:p>
            <a:pPr lvl="1"/>
            <a:r>
              <a:rPr lang="en-US" sz="1800" dirty="0"/>
              <a:t>e.g., </a:t>
            </a:r>
            <a:r>
              <a:rPr lang="en-US" sz="1800" i="1" dirty="0"/>
              <a:t>PUBG</a:t>
            </a:r>
            <a:r>
              <a:rPr lang="en-US" sz="1800" dirty="0"/>
              <a:t> Developer API</a:t>
            </a:r>
            <a:r>
              <a:rPr lang="en-US" sz="1800" i="1" dirty="0"/>
              <a:t> </a:t>
            </a:r>
            <a:r>
              <a:rPr lang="en-US" sz="1800" dirty="0"/>
              <a:t>data</a:t>
            </a:r>
          </a:p>
          <a:p>
            <a:pPr lvl="1"/>
            <a:r>
              <a:rPr lang="en-US" sz="1800" dirty="0"/>
              <a:t>e.g., Metacritic’s reviews and ratings</a:t>
            </a:r>
          </a:p>
          <a:p>
            <a:pPr lvl="1"/>
            <a:r>
              <a:rPr lang="en-US" sz="1800" dirty="0"/>
              <a:t>e.g., HOTS Logs dataset on </a:t>
            </a:r>
            <a:r>
              <a:rPr lang="en-US" sz="1800" i="1" dirty="0"/>
              <a:t>Heroes of the Storm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DD3C23-6D0A-4827-BD41-DE0E20183461}"/>
              </a:ext>
            </a:extLst>
          </p:cNvPr>
          <p:cNvGrpSpPr/>
          <p:nvPr/>
        </p:nvGrpSpPr>
        <p:grpSpPr>
          <a:xfrm>
            <a:off x="5846602" y="5257800"/>
            <a:ext cx="2860996" cy="1554288"/>
            <a:chOff x="4929247" y="5198724"/>
            <a:chExt cx="2860996" cy="1554288"/>
          </a:xfrm>
        </p:grpSpPr>
        <p:pic>
          <p:nvPicPr>
            <p:cNvPr id="4102" name="Picture 6" descr="http://www.mayersmemorial.com/pictures/content/12225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802" y="5198724"/>
              <a:ext cx="1635887" cy="13388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929247" y="6537568"/>
              <a:ext cx="286099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http://www.mayersmemorial.com/pictures/content/122253.jpg </a:t>
              </a:r>
            </a:p>
          </p:txBody>
        </p:sp>
      </p:grpSp>
      <p:pic>
        <p:nvPicPr>
          <p:cNvPr id="11" name="Picture 2" descr="HOTS Logs">
            <a:extLst>
              <a:ext uri="{FF2B5EF4-FFF2-40B4-BE49-F238E27FC236}">
                <a16:creationId xmlns:a16="http://schemas.microsoft.com/office/drawing/2014/main" id="{D44106B4-343C-44EA-9F9A-A23DA4D0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312">
            <a:off x="6821777" y="1101303"/>
            <a:ext cx="2250843" cy="5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[Mazetool]">
            <a:extLst>
              <a:ext uri="{FF2B5EF4-FFF2-40B4-BE49-F238E27FC236}">
                <a16:creationId xmlns:a16="http://schemas.microsoft.com/office/drawing/2014/main" id="{FAB314F7-7C4F-468E-9300-7E9D4B5C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951" y="2140742"/>
            <a:ext cx="738186" cy="7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tHub - GavinPower747/pubg-dotnet: Sync/async client library for the  PlayerUnknown's Battlegrounds Developer Api">
            <a:extLst>
              <a:ext uri="{FF2B5EF4-FFF2-40B4-BE49-F238E27FC236}">
                <a16:creationId xmlns:a16="http://schemas.microsoft.com/office/drawing/2014/main" id="{3385AC62-D6C8-41A8-B5BB-249610D7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9572"/>
            <a:ext cx="2609850" cy="10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92AC57-1246-8034-4BAE-5FE585EC0984}"/>
              </a:ext>
            </a:extLst>
          </p:cNvPr>
          <p:cNvSpPr txBox="1">
            <a:spLocks/>
          </p:cNvSpPr>
          <p:nvPr/>
        </p:nvSpPr>
        <p:spPr>
          <a:xfrm>
            <a:off x="106455" y="4495800"/>
            <a:ext cx="5412223" cy="241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Survey</a:t>
            </a:r>
            <a:r>
              <a:rPr lang="en-US" sz="2400" dirty="0"/>
              <a:t> – ask people to answer questions</a:t>
            </a:r>
          </a:p>
          <a:p>
            <a:pPr lvl="1"/>
            <a:r>
              <a:rPr lang="en-US" sz="1800" dirty="0"/>
              <a:t>e.g., self-rating as gamer, difficulty with level, …</a:t>
            </a:r>
          </a:p>
          <a:p>
            <a:pPr lvl="1"/>
            <a:r>
              <a:rPr lang="en-US" sz="1800" dirty="0"/>
              <a:t>Ethical issues with stress and use of data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Institute Review Board</a:t>
            </a:r>
            <a:r>
              <a:rPr lang="en-US" sz="1800" dirty="0">
                <a:sym typeface="Wingdings" panose="05000000000000000000" pitchFamily="2" charset="2"/>
              </a:rPr>
              <a:t> (</a:t>
            </a:r>
            <a:r>
              <a:rPr lang="en-US" sz="1800" dirty="0"/>
              <a:t>IRB) for approval with human subjects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EFD46B-4E44-DF16-EB49-A7A8585E3AC3}"/>
              </a:ext>
            </a:extLst>
          </p:cNvPr>
          <p:cNvSpPr txBox="1">
            <a:spLocks/>
          </p:cNvSpPr>
          <p:nvPr/>
        </p:nvSpPr>
        <p:spPr>
          <a:xfrm>
            <a:off x="106456" y="2997606"/>
            <a:ext cx="5197372" cy="192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Experiments</a:t>
            </a:r>
            <a:r>
              <a:rPr lang="en-US" sz="2400" dirty="0"/>
              <a:t> – multiple trials to collect data from sample</a:t>
            </a:r>
          </a:p>
          <a:p>
            <a:pPr lvl="1"/>
            <a:r>
              <a:rPr lang="en-US" sz="1800" dirty="0"/>
              <a:t>Can be in laboratory or “real world” setting</a:t>
            </a:r>
          </a:p>
          <a:p>
            <a:pPr lvl="1"/>
            <a:r>
              <a:rPr lang="en-US" sz="1800" dirty="0"/>
              <a:t>e.g., play shooter, add lag and play again</a:t>
            </a:r>
          </a:p>
        </p:txBody>
      </p:sp>
    </p:spTree>
    <p:extLst>
      <p:ext uri="{BB962C8B-B14F-4D97-AF65-F5344CB8AC3E}">
        <p14:creationId xmlns:p14="http://schemas.microsoft.com/office/powerpoint/2010/main" val="32382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Sampling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Sampling</a:t>
            </a:r>
            <a:r>
              <a:rPr lang="en-US" dirty="0"/>
              <a:t> – process by which members of population selected for sample</a:t>
            </a:r>
          </a:p>
          <a:p>
            <a:pPr lvl="1"/>
            <a:r>
              <a:rPr lang="en-US" dirty="0"/>
              <a:t>e.g., choose ½ class based on seat, or choose ½ class based on alphabet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 sampling </a:t>
            </a:r>
            <a:r>
              <a:rPr lang="en-US" dirty="0"/>
              <a:t>– sampling considering likelihood of selection</a:t>
            </a:r>
          </a:p>
          <a:p>
            <a:pPr lvl="1"/>
            <a:r>
              <a:rPr lang="en-US" dirty="0"/>
              <a:t>e.g., survey for intended Champ, ask ½ class, but when tournament starts, result different.  Why? </a:t>
            </a:r>
            <a:r>
              <a:rPr lang="en-US" dirty="0">
                <a:sym typeface="Wingdings" panose="05000000000000000000" pitchFamily="2" charset="2"/>
              </a:rPr>
              <a:t> sample didn’t consider League players! (e.g., often similar analogy for voter polls)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voluntary polls/surveys</a:t>
            </a:r>
          </a:p>
          <a:p>
            <a:pPr lvl="1"/>
            <a:r>
              <a:rPr lang="en-US" dirty="0"/>
              <a:t>Use probability sampling whenever possible, but sometimes it is not (cost) or not known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 replacement </a:t>
            </a:r>
            <a:r>
              <a:rPr lang="en-US" dirty="0"/>
              <a:t>– once sample, put back in pool</a:t>
            </a:r>
          </a:p>
          <a:p>
            <a:pPr lvl="1"/>
            <a:r>
              <a:rPr lang="en-US" dirty="0"/>
              <a:t>e.g., die roll to see which attack boss makes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without replacement </a:t>
            </a:r>
            <a:r>
              <a:rPr lang="en-US" dirty="0"/>
              <a:t>– once sample, won’t sample again</a:t>
            </a:r>
          </a:p>
          <a:p>
            <a:pPr lvl="1"/>
            <a:r>
              <a:rPr lang="en-US" dirty="0"/>
              <a:t>e.g., user survey – don’t allow to submit twice</a:t>
            </a:r>
          </a:p>
          <a:p>
            <a:pPr lvl="1"/>
            <a:r>
              <a:rPr lang="en-US" dirty="0"/>
              <a:t>e.g., deck of 52 cards for blackjack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F39E3C-776E-42CD-AEA8-19B9B49104BE}"/>
              </a:ext>
            </a:extLst>
          </p:cNvPr>
          <p:cNvGrpSpPr/>
          <p:nvPr/>
        </p:nvGrpSpPr>
        <p:grpSpPr>
          <a:xfrm>
            <a:off x="478692" y="98547"/>
            <a:ext cx="1400821" cy="1391139"/>
            <a:chOff x="478692" y="220784"/>
            <a:chExt cx="1400821" cy="13911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3E6EB4-03AA-442C-9036-94BB1054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015" y="220784"/>
              <a:ext cx="1270174" cy="125070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E9A289-9C5E-4CF3-8DC8-E54B4EEA8AC2}"/>
                </a:ext>
              </a:extLst>
            </p:cNvPr>
            <p:cNvSpPr/>
            <p:nvPr/>
          </p:nvSpPr>
          <p:spPr>
            <a:xfrm>
              <a:off x="478692" y="1388792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92153-019D-465A-AE66-E26C506962B8}"/>
              </a:ext>
            </a:extLst>
          </p:cNvPr>
          <p:cNvGrpSpPr/>
          <p:nvPr/>
        </p:nvGrpSpPr>
        <p:grpSpPr>
          <a:xfrm>
            <a:off x="7388425" y="98547"/>
            <a:ext cx="1400821" cy="1426628"/>
            <a:chOff x="7645301" y="220783"/>
            <a:chExt cx="1400821" cy="1426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92BBBE-4724-4C47-A922-36FF78554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0662" y="220783"/>
              <a:ext cx="1270099" cy="12507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1B5212-496B-46A3-93AB-7B57C0A42132}"/>
                </a:ext>
              </a:extLst>
            </p:cNvPr>
            <p:cNvSpPr/>
            <p:nvPr/>
          </p:nvSpPr>
          <p:spPr>
            <a:xfrm>
              <a:off x="7645301" y="1424280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92DCF-6C11-45AC-8287-0D7DB8FB8D48}"/>
              </a:ext>
            </a:extLst>
          </p:cNvPr>
          <p:cNvGrpSpPr/>
          <p:nvPr/>
        </p:nvGrpSpPr>
        <p:grpSpPr>
          <a:xfrm>
            <a:off x="6637797" y="5625978"/>
            <a:ext cx="1451038" cy="1239503"/>
            <a:chOff x="6637797" y="5625978"/>
            <a:chExt cx="1451038" cy="1239503"/>
          </a:xfrm>
        </p:grpSpPr>
        <p:pic>
          <p:nvPicPr>
            <p:cNvPr id="2050" name="Picture 2" descr="Image result for deck of cards blackjack">
              <a:extLst>
                <a:ext uri="{FF2B5EF4-FFF2-40B4-BE49-F238E27FC236}">
                  <a16:creationId xmlns:a16="http://schemas.microsoft.com/office/drawing/2014/main" id="{11862994-2658-458C-8D2D-4CD043724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14" y="5625978"/>
              <a:ext cx="1026605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A36936-1D5B-40E0-88F8-EEA28A48BB9D}"/>
                </a:ext>
              </a:extLst>
            </p:cNvPr>
            <p:cNvSpPr/>
            <p:nvPr/>
          </p:nvSpPr>
          <p:spPr>
            <a:xfrm>
              <a:off x="6637797" y="6650037"/>
              <a:ext cx="14510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https://tinyurl.com/y3ndyrom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2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Using Sample Data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5684"/>
            <a:ext cx="82296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Word “sample” comes from same root word as “example”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Similarly, one </a:t>
            </a:r>
            <a:r>
              <a:rPr lang="en-US" altLang="en-US" dirty="0">
                <a:solidFill>
                  <a:srgbClr val="0070C0"/>
                </a:solidFill>
              </a:rPr>
              <a:t>sample</a:t>
            </a:r>
            <a:r>
              <a:rPr lang="en-US" altLang="en-US" dirty="0"/>
              <a:t> does not prove a theory, but rather is an </a:t>
            </a:r>
            <a:r>
              <a:rPr lang="en-US" altLang="en-US" dirty="0">
                <a:solidFill>
                  <a:srgbClr val="008000"/>
                </a:solidFill>
              </a:rPr>
              <a:t>example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Basically, in general, definite statement </a:t>
            </a:r>
            <a:r>
              <a:rPr lang="en-US" altLang="en-US" i="1" dirty="0"/>
              <a:t>cannot</a:t>
            </a:r>
            <a:r>
              <a:rPr lang="en-US" altLang="en-US" dirty="0"/>
              <a:t> be made about characteristics of all systems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Instead, make </a:t>
            </a:r>
            <a:r>
              <a:rPr lang="en-US" altLang="en-US" b="1" dirty="0"/>
              <a:t>probabilistic statement </a:t>
            </a:r>
            <a:r>
              <a:rPr lang="en-US" altLang="en-US" dirty="0"/>
              <a:t>about range of most systems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That’s where </a:t>
            </a:r>
            <a:r>
              <a:rPr lang="en-US" altLang="en-US" dirty="0">
                <a:solidFill>
                  <a:srgbClr val="C00000"/>
                </a:solidFill>
              </a:rPr>
              <a:t>statistics</a:t>
            </a:r>
            <a:r>
              <a:rPr lang="en-US" altLang="en-US" dirty="0"/>
              <a:t> come in!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BF36A-037C-4C09-946A-AF884E156841}"/>
              </a:ext>
            </a:extLst>
          </p:cNvPr>
          <p:cNvSpPr/>
          <p:nvPr/>
        </p:nvSpPr>
        <p:spPr>
          <a:xfrm>
            <a:off x="342900" y="5442316"/>
            <a:ext cx="8458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Statistics</a:t>
            </a:r>
            <a:r>
              <a:rPr lang="en-US" sz="2400" dirty="0"/>
              <a:t> – set of numerical methods for getting information about </a:t>
            </a:r>
            <a:r>
              <a:rPr lang="en-US" sz="2400" dirty="0">
                <a:solidFill>
                  <a:srgbClr val="0070C0"/>
                </a:solidFill>
              </a:rPr>
              <a:t>population</a:t>
            </a:r>
            <a:r>
              <a:rPr lang="en-US" sz="2400" dirty="0"/>
              <a:t> based on data from </a:t>
            </a:r>
            <a:r>
              <a:rPr lang="en-US" sz="2400" dirty="0">
                <a:solidFill>
                  <a:srgbClr val="0070C0"/>
                </a:solidFill>
              </a:rPr>
              <a:t>sample</a:t>
            </a:r>
            <a:r>
              <a:rPr lang="en-US" sz="2400" dirty="0"/>
              <a:t>, usually to get information about population </a:t>
            </a:r>
            <a:r>
              <a:rPr lang="en-US" sz="2400" dirty="0">
                <a:solidFill>
                  <a:srgbClr val="0070C0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556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Need Statistics?</a:t>
            </a:r>
          </a:p>
        </p:txBody>
      </p:sp>
      <p:pic>
        <p:nvPicPr>
          <p:cNvPr id="194564" name="Picture 4" descr="J0299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905000"/>
            <a:ext cx="1535113" cy="2144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 rot="5400000">
            <a:off x="3988594" y="1429544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023370" y="1777027"/>
            <a:ext cx="198163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b="1" u="sng" dirty="0">
                <a:solidFill>
                  <a:srgbClr val="0070C0"/>
                </a:solidFill>
              </a:rPr>
              <a:t>Game</a:t>
            </a:r>
          </a:p>
          <a:p>
            <a:pPr algn="ctr" eaLnBrk="1" hangingPunct="1"/>
            <a:r>
              <a:rPr lang="en-US" altLang="en-US" dirty="0"/>
              <a:t>445 446 397 226</a:t>
            </a:r>
          </a:p>
          <a:p>
            <a:pPr algn="ctr" eaLnBrk="1" hangingPunct="1"/>
            <a:r>
              <a:rPr lang="en-US" altLang="en-US" dirty="0"/>
              <a:t>388 3445 188 1002</a:t>
            </a:r>
          </a:p>
          <a:p>
            <a:pPr algn="ctr" eaLnBrk="1" hangingPunct="1"/>
            <a:r>
              <a:rPr lang="en-US" altLang="en-US" dirty="0"/>
              <a:t>47762 432 54 12</a:t>
            </a:r>
          </a:p>
          <a:p>
            <a:pPr algn="ctr" eaLnBrk="1" hangingPunct="1"/>
            <a:r>
              <a:rPr lang="en-US" altLang="en-US" dirty="0"/>
              <a:t>98 345 2245 8839</a:t>
            </a:r>
          </a:p>
          <a:p>
            <a:pPr algn="ctr" eaLnBrk="1" hangingPunct="1"/>
            <a:r>
              <a:rPr lang="en-US" altLang="en-US" dirty="0"/>
              <a:t>77492 472 565 999</a:t>
            </a:r>
          </a:p>
          <a:p>
            <a:pPr algn="ctr" eaLnBrk="1" hangingPunct="1"/>
            <a:r>
              <a:rPr lang="en-US" altLang="en-US" dirty="0"/>
              <a:t>1 34 882 545 4022</a:t>
            </a:r>
          </a:p>
          <a:p>
            <a:pPr algn="ctr" eaLnBrk="1" hangingPunct="1"/>
            <a:r>
              <a:rPr lang="en-US" altLang="en-US" dirty="0"/>
              <a:t>827 572 597 364</a:t>
            </a:r>
          </a:p>
        </p:txBody>
      </p:sp>
      <p:sp>
        <p:nvSpPr>
          <p:cNvPr id="194567" name="AutoShape 7"/>
          <p:cNvSpPr>
            <a:spLocks noChangeArrowheads="1"/>
          </p:cNvSpPr>
          <p:nvPr/>
        </p:nvSpPr>
        <p:spPr bwMode="auto">
          <a:xfrm rot="10800000" flipH="1">
            <a:off x="4495800" y="4122738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6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68747807"/>
              </p:ext>
            </p:extLst>
          </p:nvPr>
        </p:nvGraphicFramePr>
        <p:xfrm>
          <a:off x="6042025" y="4572000"/>
          <a:ext cx="18208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164880" progId="Equation.3">
                  <p:embed/>
                </p:oleObj>
              </mc:Choice>
              <mc:Fallback>
                <p:oleObj name="Equation" r:id="rId3" imgW="380880" imgH="164880" progId="Equation.3">
                  <p:embed/>
                  <p:pic>
                    <p:nvPicPr>
                      <p:cNvPr id="1945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4572000"/>
                        <a:ext cx="182086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070356" y="1677640"/>
            <a:ext cx="267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800" dirty="0"/>
              <a:t>Aggregate data into meaningful information.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498" y="525408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Ok, but what </a:t>
            </a:r>
            <a:r>
              <a:rPr lang="en-US" sz="2800" i="1" dirty="0"/>
              <a:t>are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8000"/>
                </a:solidFill>
              </a:rPr>
              <a:t>statistics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First, some key words</a:t>
            </a:r>
          </a:p>
        </p:txBody>
      </p:sp>
    </p:spTree>
    <p:extLst>
      <p:ext uri="{BB962C8B-B14F-4D97-AF65-F5344CB8AC3E}">
        <p14:creationId xmlns:p14="http://schemas.microsoft.com/office/powerpoint/2010/main" val="42027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  <p:bldP spid="194566" grpId="0"/>
      <p:bldP spid="194567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27" y="1524001"/>
            <a:ext cx="4267200" cy="12191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16FC7-9C1F-43B0-8E07-9B0BE12968F7}"/>
              </a:ext>
            </a:extLst>
          </p:cNvPr>
          <p:cNvGrpSpPr/>
          <p:nvPr/>
        </p:nvGrpSpPr>
        <p:grpSpPr>
          <a:xfrm>
            <a:off x="4593004" y="1524000"/>
            <a:ext cx="4343400" cy="4114800"/>
            <a:chOff x="4593004" y="1524000"/>
            <a:chExt cx="4343400" cy="4114800"/>
          </a:xfrm>
        </p:grpSpPr>
        <p:pic>
          <p:nvPicPr>
            <p:cNvPr id="2050" name="Picture 2" descr="http://www.mycariboonow.com/wp-content/uploads/2016/02/Popul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04" y="1524000"/>
              <a:ext cx="41148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93004" y="5318369"/>
              <a:ext cx="4343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http://www.mycariboonow.com/wp-content/uploads/2016/02/Population.jpg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1540744" y="3119735"/>
            <a:ext cx="18607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27" y="15240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  <a:p>
            <a:pPr lvl="1"/>
            <a:r>
              <a:rPr lang="en-US" dirty="0"/>
              <a:t>e.g., every person in IMGD 2905 in D-term</a:t>
            </a:r>
          </a:p>
          <a:p>
            <a:pPr lvl="1"/>
            <a:r>
              <a:rPr lang="en-US" dirty="0"/>
              <a:t>e.g., every </a:t>
            </a:r>
            <a:r>
              <a:rPr lang="en-US" i="1" dirty="0"/>
              <a:t>League of Legends </a:t>
            </a:r>
            <a:r>
              <a:rPr lang="en-US" dirty="0"/>
              <a:t>player in North America</a:t>
            </a:r>
          </a:p>
          <a:p>
            <a:r>
              <a:rPr lang="en-US" dirty="0"/>
              <a:t>In many cases, </a:t>
            </a:r>
            <a:r>
              <a:rPr lang="en-US" dirty="0">
                <a:solidFill>
                  <a:srgbClr val="C00000"/>
                </a:solidFill>
              </a:rPr>
              <a:t>impossible</a:t>
            </a:r>
            <a:r>
              <a:rPr lang="en-US" dirty="0"/>
              <a:t> to survey a population!</a:t>
            </a:r>
          </a:p>
          <a:p>
            <a:pPr lvl="1"/>
            <a:r>
              <a:rPr lang="en-US" dirty="0"/>
              <a:t>Typical for game analytics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want to understand/improve game for all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16FC7-9C1F-43B0-8E07-9B0BE12968F7}"/>
              </a:ext>
            </a:extLst>
          </p:cNvPr>
          <p:cNvGrpSpPr/>
          <p:nvPr/>
        </p:nvGrpSpPr>
        <p:grpSpPr>
          <a:xfrm>
            <a:off x="4593004" y="1524000"/>
            <a:ext cx="4343400" cy="4114800"/>
            <a:chOff x="4593004" y="1524000"/>
            <a:chExt cx="4343400" cy="4114800"/>
          </a:xfrm>
        </p:grpSpPr>
        <p:pic>
          <p:nvPicPr>
            <p:cNvPr id="2050" name="Picture 2" descr="http://www.mycariboonow.com/wp-content/uploads/2016/02/Popul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04" y="1524000"/>
              <a:ext cx="41148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93004" y="5318369"/>
              <a:ext cx="4343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http://www.mycariboonow.com/wp-content/uploads/2016/02/Population.jpg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2895600" y="5925492"/>
            <a:ext cx="311931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Q: </a:t>
            </a:r>
            <a:r>
              <a:rPr lang="en-US" sz="2800" dirty="0"/>
              <a:t>So … what to do?</a:t>
            </a:r>
          </a:p>
        </p:txBody>
      </p:sp>
    </p:spTree>
    <p:extLst>
      <p:ext uri="{BB962C8B-B14F-4D97-AF65-F5344CB8AC3E}">
        <p14:creationId xmlns:p14="http://schemas.microsoft.com/office/powerpoint/2010/main" val="34411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6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1569" y="2727134"/>
            <a:ext cx="5495925" cy="2491919"/>
            <a:chOff x="2738438" y="4267200"/>
            <a:chExt cx="5495925" cy="2491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8438" y="4267200"/>
              <a:ext cx="5495925" cy="22764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95600" y="6543675"/>
              <a:ext cx="5181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http://keydifferences.com/wp-content/uploads/2016/04/census-vs-sample.jpg 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93969" y="1333624"/>
            <a:ext cx="8229600" cy="1204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e.g., all </a:t>
            </a:r>
            <a:r>
              <a:rPr lang="en-US" i="1" dirty="0"/>
              <a:t>League of Legends </a:t>
            </a:r>
            <a:r>
              <a:rPr lang="en-US" dirty="0"/>
              <a:t>players at WPI</a:t>
            </a:r>
          </a:p>
          <a:p>
            <a:pPr lvl="1"/>
            <a:r>
              <a:rPr lang="en-US" dirty="0"/>
              <a:t>e.g., students at one table in IMGD 2905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203E0-5A29-49FE-9168-4B8BEBBF574A}"/>
              </a:ext>
            </a:extLst>
          </p:cNvPr>
          <p:cNvSpPr txBox="1"/>
          <p:nvPr/>
        </p:nvSpPr>
        <p:spPr>
          <a:xfrm>
            <a:off x="6324600" y="3265206"/>
            <a:ext cx="26527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Is sample same as population?</a:t>
            </a:r>
          </a:p>
          <a:p>
            <a:pPr algn="ctr"/>
            <a:r>
              <a:rPr lang="en-US" sz="2400" dirty="0"/>
              <a:t>Is it </a:t>
            </a:r>
            <a:r>
              <a:rPr lang="en-US" sz="2400" i="1" dirty="0"/>
              <a:t>representative</a:t>
            </a:r>
            <a:r>
              <a:rPr lang="en-US" sz="2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9D8A-002E-C64A-68AF-DC444DC6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69" y="5334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Often want </a:t>
            </a:r>
            <a:r>
              <a:rPr lang="en-US" i="1" dirty="0"/>
              <a:t>sample</a:t>
            </a:r>
            <a:r>
              <a:rPr lang="en-US" dirty="0"/>
              <a:t> to be representative of </a:t>
            </a:r>
            <a:r>
              <a:rPr lang="en-US" i="1" dirty="0"/>
              <a:t>population.  … </a:t>
            </a:r>
          </a:p>
          <a:p>
            <a:pPr lvl="1"/>
            <a:r>
              <a:rPr lang="en-US" dirty="0"/>
              <a:t>(e.g., poll: “did you finish chart for Project 2, Part 1?”)</a:t>
            </a:r>
          </a:p>
          <a:p>
            <a:r>
              <a:rPr lang="en-US" dirty="0"/>
              <a:t>But Is it? </a:t>
            </a:r>
            <a:r>
              <a:rPr lang="en-US" dirty="0">
                <a:sym typeface="Wingdings" panose="05000000000000000000" pitchFamily="2" charset="2"/>
              </a:rPr>
              <a:t> method to obtain sample is important! (We won’t talk much about this right now, however.)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7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Key Words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B52CEF-A698-464B-BB24-6244D5AE845C}"/>
              </a:ext>
            </a:extLst>
          </p:cNvPr>
          <p:cNvGrpSpPr/>
          <p:nvPr/>
        </p:nvGrpSpPr>
        <p:grpSpPr>
          <a:xfrm>
            <a:off x="122766" y="3161252"/>
            <a:ext cx="4572000" cy="3422110"/>
            <a:chOff x="457200" y="3146646"/>
            <a:chExt cx="4572000" cy="3422110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DD414392-2A1F-49BF-8609-86178CE8B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92" y="3146646"/>
              <a:ext cx="4094616" cy="324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9E7C25-5616-4BEE-AAC5-404EC416BEEB}"/>
                </a:ext>
              </a:extLst>
            </p:cNvPr>
            <p:cNvSpPr/>
            <p:nvPr/>
          </p:nvSpPr>
          <p:spPr>
            <a:xfrm>
              <a:off x="457200" y="6353312"/>
              <a:ext cx="4572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https://www.coursepics.com/wp-content/uploads/2016/11/Independent-and-Dependent-Variable.jpg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D0AC3-C43C-4738-A03B-32CF10586C8F}"/>
              </a:ext>
            </a:extLst>
          </p:cNvPr>
          <p:cNvGrpSpPr/>
          <p:nvPr/>
        </p:nvGrpSpPr>
        <p:grpSpPr>
          <a:xfrm>
            <a:off x="4843113" y="4209345"/>
            <a:ext cx="4196572" cy="2428767"/>
            <a:chOff x="4171950" y="3973817"/>
            <a:chExt cx="4838700" cy="2609850"/>
          </a:xfrm>
        </p:grpSpPr>
        <p:pic>
          <p:nvPicPr>
            <p:cNvPr id="2052" name="Picture 4" descr="https://dqm1v390v3ac1.cloudfront.net/screen_shot_2017-10-31_at_3.54.16_pm_2.png">
              <a:extLst>
                <a:ext uri="{FF2B5EF4-FFF2-40B4-BE49-F238E27FC236}">
                  <a16:creationId xmlns:a16="http://schemas.microsoft.com/office/drawing/2014/main" id="{225E7033-CD10-431C-8F99-926D3EB79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3973817"/>
              <a:ext cx="48387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8A9479-007B-4A58-B5C6-B4064CEDFB82}"/>
                </a:ext>
              </a:extLst>
            </p:cNvPr>
            <p:cNvSpPr/>
            <p:nvPr/>
          </p:nvSpPr>
          <p:spPr>
            <a:xfrm>
              <a:off x="4438650" y="6307392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https://dqm1v390v3ac1.cloudfront.net/screen_shot_2017-10-31_at_3.54.16_pm_2.png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F0B1FE-E23E-4A1A-AA2F-4DB17AF4EB5B}"/>
              </a:ext>
            </a:extLst>
          </p:cNvPr>
          <p:cNvGrpSpPr/>
          <p:nvPr/>
        </p:nvGrpSpPr>
        <p:grpSpPr>
          <a:xfrm>
            <a:off x="4998300" y="2685821"/>
            <a:ext cx="4221554" cy="1752600"/>
            <a:chOff x="4876858" y="3409507"/>
            <a:chExt cx="3001291" cy="981193"/>
          </a:xfrm>
        </p:grpSpPr>
        <p:pic>
          <p:nvPicPr>
            <p:cNvPr id="3074" name="Picture 2" descr="https://www.texasgateway.org/mask/http:/www.ontrack-media.net/algebra1/a1m1l1image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58" y="3409507"/>
              <a:ext cx="3001291" cy="98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714205" y="3900104"/>
              <a:ext cx="1088178" cy="120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http://tinyurl.com/y4b3hj7k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74" y="1018609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Variable</a:t>
            </a:r>
            <a:r>
              <a:rPr lang="en-US" sz="2400" dirty="0"/>
              <a:t> – characteristic of individuals in population analyzing</a:t>
            </a:r>
          </a:p>
          <a:p>
            <a:pPr lvl="1"/>
            <a:r>
              <a:rPr lang="en-US" sz="2000" dirty="0"/>
              <a:t>e.g., time spent in competitive mode in </a:t>
            </a:r>
            <a:r>
              <a:rPr lang="en-US" sz="2000" i="1" dirty="0" err="1"/>
              <a:t>Starcraft</a:t>
            </a:r>
            <a:r>
              <a:rPr lang="en-US" sz="2000" i="1" dirty="0"/>
              <a:t> 2</a:t>
            </a:r>
          </a:p>
          <a:p>
            <a:pPr lvl="1"/>
            <a:r>
              <a:rPr lang="en-US" sz="2000" dirty="0"/>
              <a:t>e.g., vehicle choice in </a:t>
            </a:r>
            <a:r>
              <a:rPr lang="en-US" sz="2000" i="1" dirty="0"/>
              <a:t>Grand Theft Auto </a:t>
            </a:r>
            <a:r>
              <a:rPr lang="en-US" sz="2000" dirty="0"/>
              <a:t>(GTA)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Independent variable </a:t>
            </a:r>
            <a:r>
              <a:rPr lang="en-US" sz="2400" dirty="0"/>
              <a:t>is inherent in population, versus </a:t>
            </a:r>
            <a:r>
              <a:rPr lang="en-US" sz="2400" dirty="0">
                <a:solidFill>
                  <a:srgbClr val="008000"/>
                </a:solidFill>
              </a:rPr>
              <a:t>dependent variable </a:t>
            </a:r>
            <a:r>
              <a:rPr lang="en-US" sz="2400" dirty="0"/>
              <a:t>that want to assess</a:t>
            </a:r>
          </a:p>
        </p:txBody>
      </p:sp>
    </p:spTree>
    <p:extLst>
      <p:ext uri="{BB962C8B-B14F-4D97-AF65-F5344CB8AC3E}">
        <p14:creationId xmlns:p14="http://schemas.microsoft.com/office/powerpoint/2010/main" val="10771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bg Winner Winner Chicken Dinner Png Picture - Calligraphy, Transparent  Png , Transparent Png Image - PNGitem">
            <a:extLst>
              <a:ext uri="{FF2B5EF4-FFF2-40B4-BE49-F238E27FC236}">
                <a16:creationId xmlns:a16="http://schemas.microsoft.com/office/drawing/2014/main" id="{F673359C-4076-4BAE-826F-0AE90BBA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19106"/>
            <a:ext cx="2375124" cy="12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84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– all variable values for </a:t>
            </a:r>
            <a:r>
              <a:rPr lang="en-US" dirty="0">
                <a:solidFill>
                  <a:srgbClr val="C00000"/>
                </a:solidFill>
              </a:rPr>
              <a:t>sample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PUBG </a:t>
            </a:r>
            <a:r>
              <a:rPr lang="en-US" dirty="0"/>
              <a:t>hours/week and Best Rank (that week). Two observations could be:</a:t>
            </a:r>
          </a:p>
          <a:p>
            <a:pPr marL="914400" lvl="2" indent="0">
              <a:buNone/>
            </a:pPr>
            <a:r>
              <a:rPr lang="en-US" dirty="0"/>
              <a:t>“Player A: Rank #2, 2 hours”</a:t>
            </a:r>
          </a:p>
          <a:p>
            <a:pPr marL="914400" lvl="2" indent="0">
              <a:buNone/>
            </a:pPr>
            <a:r>
              <a:rPr lang="en-US" dirty="0"/>
              <a:t>“Player B: Rank #30, 7.5 hours”</a:t>
            </a:r>
          </a:p>
          <a:p>
            <a:pPr lvl="1"/>
            <a:r>
              <a:rPr lang="en-US" dirty="0"/>
              <a:t>Can be continuous (time) or discrete (rank)</a:t>
            </a:r>
          </a:p>
          <a:p>
            <a:r>
              <a:rPr lang="en-US" dirty="0"/>
              <a:t>Often, data in grid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in rows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in columns</a:t>
            </a:r>
          </a:p>
          <a:p>
            <a:pPr lvl="1"/>
            <a:r>
              <a:rPr lang="en-US" dirty="0"/>
              <a:t>Format works well for spreadsheet</a:t>
            </a:r>
          </a:p>
          <a:p>
            <a:pPr lvl="1"/>
            <a:r>
              <a:rPr lang="en-US" dirty="0"/>
              <a:t>Consider our project 1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PUBG </a:t>
            </a:r>
            <a:r>
              <a:rPr lang="en-US" dirty="0"/>
              <a:t>data!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3703" y="4191000"/>
            <a:ext cx="2895600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Player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Hours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Rank</a:t>
            </a:r>
          </a:p>
          <a:p>
            <a:r>
              <a:rPr lang="en-US" dirty="0">
                <a:latin typeface="Consolas" panose="020B0609020204030204" pitchFamily="49" charset="0"/>
              </a:rPr>
              <a:t>  A	 2	#2</a:t>
            </a:r>
          </a:p>
          <a:p>
            <a:r>
              <a:rPr lang="en-US" dirty="0">
                <a:latin typeface="Consolas" panose="020B0609020204030204" pitchFamily="49" charset="0"/>
              </a:rPr>
              <a:t>  B	 7.5	#30</a:t>
            </a:r>
          </a:p>
        </p:txBody>
      </p:sp>
      <p:pic>
        <p:nvPicPr>
          <p:cNvPr id="2052" name="Picture 4" descr="Pubg game stock vector. Illustration of player, icon - 154024968">
            <a:extLst>
              <a:ext uri="{FF2B5EF4-FFF2-40B4-BE49-F238E27FC236}">
                <a16:creationId xmlns:a16="http://schemas.microsoft.com/office/drawing/2014/main" id="{F87A2DC9-ABBC-466E-96F6-3EEE959F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3" y="5023591"/>
            <a:ext cx="1743670" cy="17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2DEF-681F-4CC7-8D57-7C82E5A0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0348"/>
            <a:ext cx="6934200" cy="1143000"/>
          </a:xfrm>
        </p:spPr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755C-CC80-414F-8451-4270CB97E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84633"/>
            <a:ext cx="4536300" cy="4200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800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84807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r>
              <a:rPr lang="en-US" dirty="0"/>
              <a:t>Other </a:t>
            </a:r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of interest?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C00000"/>
                </a:solidFill>
              </a:rPr>
              <a:t>observations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585E78-057C-4227-9CEA-106D77BDFBCB}"/>
              </a:ext>
            </a:extLst>
          </p:cNvPr>
          <p:cNvGrpSpPr/>
          <p:nvPr/>
        </p:nvGrpSpPr>
        <p:grpSpPr>
          <a:xfrm>
            <a:off x="4961041" y="1427585"/>
            <a:ext cx="3762375" cy="2298762"/>
            <a:chOff x="5029200" y="1784738"/>
            <a:chExt cx="3762375" cy="2298762"/>
          </a:xfrm>
        </p:grpSpPr>
        <p:pic>
          <p:nvPicPr>
            <p:cNvPr id="3074" name="Picture 2" descr="The Tale of the Mysterious Super Mario World Screenshot">
              <a:extLst>
                <a:ext uri="{FF2B5EF4-FFF2-40B4-BE49-F238E27FC236}">
                  <a16:creationId xmlns:a16="http://schemas.microsoft.com/office/drawing/2014/main" id="{5C4A00DA-234D-498E-9F13-774E296C5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84738"/>
              <a:ext cx="3762375" cy="211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3FBF76-F654-4983-BC71-E7A427ED24F4}"/>
                </a:ext>
              </a:extLst>
            </p:cNvPr>
            <p:cNvSpPr/>
            <p:nvPr/>
          </p:nvSpPr>
          <p:spPr>
            <a:xfrm>
              <a:off x="6380434" y="3898834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https://tinyurl.com/trb4h7v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ADD02-4DF4-458D-8AB3-AC6F9146F87E}"/>
              </a:ext>
            </a:extLst>
          </p:cNvPr>
          <p:cNvGrpSpPr/>
          <p:nvPr/>
        </p:nvGrpSpPr>
        <p:grpSpPr>
          <a:xfrm>
            <a:off x="5212665" y="3908781"/>
            <a:ext cx="3259125" cy="2317428"/>
            <a:chOff x="5280824" y="4265934"/>
            <a:chExt cx="3259125" cy="2317428"/>
          </a:xfrm>
        </p:grpSpPr>
        <p:pic>
          <p:nvPicPr>
            <p:cNvPr id="3080" name="Picture 8" descr="Super Mario World: Super Mario Advance 2 Screenshots for Game Boy ...">
              <a:extLst>
                <a:ext uri="{FF2B5EF4-FFF2-40B4-BE49-F238E27FC236}">
                  <a16:creationId xmlns:a16="http://schemas.microsoft.com/office/drawing/2014/main" id="{DEFBFE76-3F4D-432A-8135-2E3CF70F8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824" y="4265934"/>
              <a:ext cx="3259125" cy="21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98CF3E-87CD-47E8-8F71-E5CD5415F5D2}"/>
                </a:ext>
              </a:extLst>
            </p:cNvPr>
            <p:cNvSpPr/>
            <p:nvPr/>
          </p:nvSpPr>
          <p:spPr>
            <a:xfrm>
              <a:off x="6380434" y="6398696"/>
              <a:ext cx="103425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https://tinyurl.com/s8tcprt</a:t>
              </a:r>
            </a:p>
          </p:txBody>
        </p:sp>
      </p:grpSp>
      <p:pic>
        <p:nvPicPr>
          <p:cNvPr id="10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0C01E0A4-93DD-4978-A5BE-E3679B83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475"/>
            <a:ext cx="2119745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6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F99E6-4838-4DD2-B037-18F9192FD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6340" y="2363902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Time, Deaths/fails, Fun …</a:t>
            </a:r>
          </a:p>
          <a:p>
            <a:r>
              <a:rPr lang="en-US" dirty="0" err="1">
                <a:solidFill>
                  <a:srgbClr val="984807"/>
                </a:solidFill>
              </a:rPr>
              <a:t>Koopas</a:t>
            </a:r>
            <a:r>
              <a:rPr lang="en-US" dirty="0">
                <a:solidFill>
                  <a:srgbClr val="984807"/>
                </a:solidFill>
              </a:rPr>
              <a:t>, power ups, gap lengths …</a:t>
            </a:r>
          </a:p>
          <a:p>
            <a:r>
              <a:rPr lang="en-US" dirty="0">
                <a:solidFill>
                  <a:srgbClr val="0070C0"/>
                </a:solidFill>
              </a:rPr>
              <a:t>Time spent getting coins, Number of jumps </a:t>
            </a:r>
            <a:r>
              <a:rPr lang="en-US" dirty="0"/>
              <a:t>…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A, 10s, 12 jumps</a:t>
            </a:r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CDAD758B-78F8-49A7-871D-8C216F84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475"/>
            <a:ext cx="2119745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9DA1CF-63AB-4821-A4E9-E45A5998B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84633"/>
            <a:ext cx="4536300" cy="4200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800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84807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r>
              <a:rPr lang="en-US" dirty="0"/>
              <a:t>Other </a:t>
            </a:r>
            <a:r>
              <a:rPr lang="en-US" dirty="0">
                <a:solidFill>
                  <a:srgbClr val="0070C0"/>
                </a:solidFill>
              </a:rPr>
              <a:t>variables </a:t>
            </a:r>
            <a:r>
              <a:rPr lang="en-US" dirty="0"/>
              <a:t>of interest?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C00000"/>
                </a:solidFill>
              </a:rPr>
              <a:t>observations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4E52B-D5CD-4BF7-8A91-0C43A49E1AFF}"/>
              </a:ext>
            </a:extLst>
          </p:cNvPr>
          <p:cNvGrpSpPr/>
          <p:nvPr/>
        </p:nvGrpSpPr>
        <p:grpSpPr>
          <a:xfrm>
            <a:off x="6369029" y="1371600"/>
            <a:ext cx="2514600" cy="1569855"/>
            <a:chOff x="5029200" y="1784738"/>
            <a:chExt cx="3762375" cy="2298762"/>
          </a:xfrm>
        </p:grpSpPr>
        <p:pic>
          <p:nvPicPr>
            <p:cNvPr id="13" name="Picture 2" descr="The Tale of the Mysterious Super Mario World Screenshot">
              <a:extLst>
                <a:ext uri="{FF2B5EF4-FFF2-40B4-BE49-F238E27FC236}">
                  <a16:creationId xmlns:a16="http://schemas.microsoft.com/office/drawing/2014/main" id="{8984FE16-7733-40F8-A0E4-CB584CC46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84738"/>
              <a:ext cx="3762375" cy="211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31B115-13B3-48FE-9D49-FCC3205F1F67}"/>
                </a:ext>
              </a:extLst>
            </p:cNvPr>
            <p:cNvSpPr/>
            <p:nvPr/>
          </p:nvSpPr>
          <p:spPr>
            <a:xfrm>
              <a:off x="6380434" y="3898834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https://tinyurl.com/trb4h7v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7F7B68-BC72-408F-AE57-CA7EFA9DA498}"/>
              </a:ext>
            </a:extLst>
          </p:cNvPr>
          <p:cNvGrpSpPr/>
          <p:nvPr/>
        </p:nvGrpSpPr>
        <p:grpSpPr>
          <a:xfrm>
            <a:off x="4109872" y="1303607"/>
            <a:ext cx="1923785" cy="1249522"/>
            <a:chOff x="5280824" y="4265934"/>
            <a:chExt cx="3259125" cy="2317428"/>
          </a:xfrm>
        </p:grpSpPr>
        <p:pic>
          <p:nvPicPr>
            <p:cNvPr id="16" name="Picture 8" descr="Super Mario World: Super Mario Advance 2 Screenshots for Game Boy ...">
              <a:extLst>
                <a:ext uri="{FF2B5EF4-FFF2-40B4-BE49-F238E27FC236}">
                  <a16:creationId xmlns:a16="http://schemas.microsoft.com/office/drawing/2014/main" id="{9A9FC97B-C2AD-4570-82F9-8167D2ED1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824" y="4265934"/>
              <a:ext cx="3259125" cy="21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776D3F-51F4-426B-84F4-2FA76FA0239A}"/>
                </a:ext>
              </a:extLst>
            </p:cNvPr>
            <p:cNvSpPr/>
            <p:nvPr/>
          </p:nvSpPr>
          <p:spPr>
            <a:xfrm>
              <a:off x="6380434" y="6398696"/>
              <a:ext cx="103425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https://tinyurl.com/s8tcprt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6A8AFEAE-3268-42F7-B67E-42919488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0348"/>
            <a:ext cx="6934200" cy="1143000"/>
          </a:xfrm>
        </p:spPr>
        <p:txBody>
          <a:bodyPr/>
          <a:lstStyle/>
          <a:p>
            <a:r>
              <a:rPr lang="en-US" dirty="0"/>
              <a:t>Putting It Together</a:t>
            </a:r>
          </a:p>
        </p:txBody>
      </p:sp>
    </p:spTree>
    <p:extLst>
      <p:ext uri="{BB962C8B-B14F-4D97-AF65-F5344CB8AC3E}">
        <p14:creationId xmlns:p14="http://schemas.microsoft.com/office/powerpoint/2010/main" val="10056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1148</Words>
  <Application>Microsoft Office PowerPoint</Application>
  <PresentationFormat>On-screen Show (4:3)</PresentationFormat>
  <Paragraphs>133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Office Theme</vt:lpstr>
      <vt:lpstr>Equation</vt:lpstr>
      <vt:lpstr>Fundamentals of Statistics</vt:lpstr>
      <vt:lpstr>Why Do We Need Statistics?</vt:lpstr>
      <vt:lpstr>Key Words</vt:lpstr>
      <vt:lpstr>Key Words</vt:lpstr>
      <vt:lpstr>Key Words</vt:lpstr>
      <vt:lpstr>More Key Words</vt:lpstr>
      <vt:lpstr>More Key Words</vt:lpstr>
      <vt:lpstr>Putting It Together</vt:lpstr>
      <vt:lpstr>Putting It Together</vt:lpstr>
      <vt:lpstr>Even More Key Words</vt:lpstr>
      <vt:lpstr>Sources of Data</vt:lpstr>
      <vt:lpstr>Sampling Concepts</vt:lpstr>
      <vt:lpstr>Using Sample Data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154</cp:revision>
  <cp:lastPrinted>2018-03-15T17:58:20Z</cp:lastPrinted>
  <dcterms:created xsi:type="dcterms:W3CDTF">2012-01-13T01:01:36Z</dcterms:created>
  <dcterms:modified xsi:type="dcterms:W3CDTF">2023-03-17T12:01:08Z</dcterms:modified>
</cp:coreProperties>
</file>