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94" r:id="rId3"/>
    <p:sldId id="353" r:id="rId4"/>
    <p:sldId id="364" r:id="rId5"/>
    <p:sldId id="365" r:id="rId6"/>
    <p:sldId id="263" r:id="rId7"/>
    <p:sldId id="258" r:id="rId8"/>
    <p:sldId id="295" r:id="rId9"/>
    <p:sldId id="260" r:id="rId10"/>
    <p:sldId id="345" r:id="rId11"/>
    <p:sldId id="261" r:id="rId12"/>
    <p:sldId id="262" r:id="rId13"/>
    <p:sldId id="293" r:id="rId14"/>
    <p:sldId id="367" r:id="rId15"/>
    <p:sldId id="279" r:id="rId16"/>
    <p:sldId id="265" r:id="rId17"/>
    <p:sldId id="342" r:id="rId18"/>
    <p:sldId id="278" r:id="rId19"/>
    <p:sldId id="277" r:id="rId20"/>
    <p:sldId id="272" r:id="rId21"/>
    <p:sldId id="274" r:id="rId22"/>
    <p:sldId id="275" r:id="rId23"/>
    <p:sldId id="276" r:id="rId24"/>
    <p:sldId id="346" r:id="rId25"/>
    <p:sldId id="282" r:id="rId26"/>
    <p:sldId id="286" r:id="rId27"/>
    <p:sldId id="285" r:id="rId28"/>
    <p:sldId id="283" r:id="rId29"/>
    <p:sldId id="355" r:id="rId30"/>
    <p:sldId id="357" r:id="rId31"/>
    <p:sldId id="366" r:id="rId32"/>
    <p:sldId id="358" r:id="rId33"/>
    <p:sldId id="356" r:id="rId34"/>
    <p:sldId id="284" r:id="rId35"/>
    <p:sldId id="347" r:id="rId36"/>
    <p:sldId id="349" r:id="rId37"/>
    <p:sldId id="350" r:id="rId38"/>
    <p:sldId id="351" r:id="rId39"/>
    <p:sldId id="352" r:id="rId40"/>
    <p:sldId id="297" r:id="rId41"/>
    <p:sldId id="359" r:id="rId42"/>
    <p:sldId id="288" r:id="rId43"/>
    <p:sldId id="289" r:id="rId44"/>
    <p:sldId id="301" r:id="rId45"/>
    <p:sldId id="303" r:id="rId46"/>
    <p:sldId id="304" r:id="rId47"/>
    <p:sldId id="344" r:id="rId48"/>
    <p:sldId id="291" r:id="rId49"/>
    <p:sldId id="361" r:id="rId50"/>
    <p:sldId id="362" r:id="rId51"/>
    <p:sldId id="306" r:id="rId52"/>
    <p:sldId id="309" r:id="rId53"/>
    <p:sldId id="311" r:id="rId54"/>
    <p:sldId id="307" r:id="rId55"/>
    <p:sldId id="314" r:id="rId56"/>
    <p:sldId id="315" r:id="rId57"/>
    <p:sldId id="316" r:id="rId58"/>
    <p:sldId id="341" r:id="rId59"/>
    <p:sldId id="317" r:id="rId60"/>
    <p:sldId id="312" r:id="rId61"/>
    <p:sldId id="313" r:id="rId6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9A90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1318" autoAdjust="0"/>
  </p:normalViewPr>
  <p:slideViewPr>
    <p:cSldViewPr>
      <p:cViewPr varScale="1">
        <p:scale>
          <a:sx n="62" d="100"/>
          <a:sy n="62" d="100"/>
        </p:scale>
        <p:origin x="65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Pascal%27s_triangl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athsisfun.com/data/quincunx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0/breakout/breakout-5.html" TargetMode="External"/><Relationship Id="rId2" Type="http://schemas.openxmlformats.org/officeDocument/2006/relationships/hyperlink" Target="https://web.cs.wpi.edu/~imgd2905/d23/groupwork/5-probabilities/hand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acweb.cs.depaul.edu/cmiller/it223/normQuant.html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5045" y="2972921"/>
            <a:ext cx="2333909" cy="3090208"/>
            <a:chOff x="3727805" y="3276600"/>
            <a:chExt cx="2333909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27805" y="3276600"/>
              <a:ext cx="233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Chapters 4 &amp;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How to Assign Probabilities?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614B1-7D26-4046-871C-F141A21205E8}"/>
              </a:ext>
            </a:extLst>
          </p:cNvPr>
          <p:cNvGrpSpPr/>
          <p:nvPr/>
        </p:nvGrpSpPr>
        <p:grpSpPr>
          <a:xfrm>
            <a:off x="950193" y="1511867"/>
            <a:ext cx="6549453" cy="4422595"/>
            <a:chOff x="950193" y="1511867"/>
            <a:chExt cx="6549453" cy="44225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2F0AC6-3426-4C55-B887-161761A8A889}"/>
                </a:ext>
              </a:extLst>
            </p:cNvPr>
            <p:cNvGrpSpPr/>
            <p:nvPr/>
          </p:nvGrpSpPr>
          <p:grpSpPr>
            <a:xfrm>
              <a:off x="950193" y="1511867"/>
              <a:ext cx="3625436" cy="2039937"/>
              <a:chOff x="308429" y="1905000"/>
              <a:chExt cx="3625436" cy="2039937"/>
            </a:xfrm>
          </p:grpSpPr>
          <p:pic>
            <p:nvPicPr>
              <p:cNvPr id="1026" name="Picture 2" descr="Related image">
                <a:extLst>
                  <a:ext uri="{FF2B5EF4-FFF2-40B4-BE49-F238E27FC236}">
                    <a16:creationId xmlns:a16="http://schemas.microsoft.com/office/drawing/2014/main" id="{66C10D95-D011-4B99-9902-38CBA35B3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29" y="1905000"/>
                <a:ext cx="3625436" cy="2039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1D1AB7-0DCD-4844-9E2F-E8BB6F3E4500}"/>
                  </a:ext>
                </a:extLst>
              </p:cNvPr>
              <p:cNvSpPr/>
              <p:nvPr/>
            </p:nvSpPr>
            <p:spPr>
              <a:xfrm>
                <a:off x="333829" y="3352800"/>
                <a:ext cx="2180771" cy="3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http://static1.squarespace.com/static/5a14961cf14aa1f245bc3942/5a1c5e8d8165f542d6db3b0e/5acecc7f03ce64b9a46d99c6/1529981982981/Michael+Jordan+%2833%29.png?format=1500w</a:t>
                </a:r>
              </a:p>
            </p:txBody>
          </p:sp>
        </p:grp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10603841-10A4-4668-BB62-40855A49D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576728"/>
              <a:ext cx="2089446" cy="197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8A960F-CF29-47F8-B9E6-4A577CD92DA9}"/>
                </a:ext>
              </a:extLst>
            </p:cNvPr>
            <p:cNvGrpSpPr/>
            <p:nvPr/>
          </p:nvGrpSpPr>
          <p:grpSpPr>
            <a:xfrm>
              <a:off x="2857500" y="3885634"/>
              <a:ext cx="3429000" cy="2048828"/>
              <a:chOff x="2667000" y="4255633"/>
              <a:chExt cx="3429000" cy="2048828"/>
            </a:xfrm>
          </p:grpSpPr>
          <p:pic>
            <p:nvPicPr>
              <p:cNvPr id="1030" name="Picture 6" descr="Related image">
                <a:extLst>
                  <a:ext uri="{FF2B5EF4-FFF2-40B4-BE49-F238E27FC236}">
                    <a16:creationId xmlns:a16="http://schemas.microsoft.com/office/drawing/2014/main" id="{A54AFE9C-6414-4BF4-BC55-103F76E0EA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4255633"/>
                <a:ext cx="3429000" cy="204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20B618-FBC0-478F-8530-15A2F0A58FE8}"/>
                  </a:ext>
                </a:extLst>
              </p:cNvPr>
              <p:cNvSpPr/>
              <p:nvPr/>
            </p:nvSpPr>
            <p:spPr>
              <a:xfrm>
                <a:off x="3733800" y="5715000"/>
                <a:ext cx="23622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https://newvitruvian.com/images/marbles-clipart-bag-marble-4.png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9FF66C-C971-42D4-8670-F0BD60A865A1}"/>
              </a:ext>
            </a:extLst>
          </p:cNvPr>
          <p:cNvSpPr txBox="1"/>
          <p:nvPr/>
        </p:nvSpPr>
        <p:spPr>
          <a:xfrm>
            <a:off x="2667000" y="6019800"/>
            <a:ext cx="40162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140408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1513"/>
            <a:ext cx="8610600" cy="5105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Classical </a:t>
            </a:r>
            <a:r>
              <a:rPr lang="en-US" dirty="0"/>
              <a:t>(by theory)</a:t>
            </a:r>
          </a:p>
          <a:p>
            <a:pPr lvl="1"/>
            <a:r>
              <a:rPr lang="en-US" dirty="0"/>
              <a:t>In some cases, exhaustive, mutually exclusive outcomes equally likely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assign each outcome probability of </a:t>
            </a:r>
            <a:r>
              <a:rPr lang="en-US" i="1" dirty="0"/>
              <a:t>1/n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d6</a:t>
            </a:r>
            <a:r>
              <a:rPr lang="en-US" dirty="0"/>
              <a:t>: 1/6, </a:t>
            </a:r>
            <a:r>
              <a:rPr lang="en-US" i="1" dirty="0"/>
              <a:t>Coin</a:t>
            </a:r>
            <a:r>
              <a:rPr lang="en-US" dirty="0"/>
              <a:t>: </a:t>
            </a:r>
            <a:r>
              <a:rPr lang="en-US" dirty="0" err="1"/>
              <a:t>prob</a:t>
            </a:r>
            <a:r>
              <a:rPr lang="en-US" dirty="0"/>
              <a:t> heads ½, tails ½, </a:t>
            </a:r>
            <a:r>
              <a:rPr lang="en-US" i="1" dirty="0"/>
              <a:t>Cards</a:t>
            </a:r>
            <a:r>
              <a:rPr lang="en-US" dirty="0"/>
              <a:t>: pick Ace 1/13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Empirically</a:t>
            </a:r>
            <a:r>
              <a:rPr lang="en-US" dirty="0"/>
              <a:t> (by observation)</a:t>
            </a:r>
          </a:p>
          <a:p>
            <a:pPr lvl="1"/>
            <a:r>
              <a:rPr lang="en-US" dirty="0"/>
              <a:t>Obtain data through measuring/observing</a:t>
            </a:r>
          </a:p>
          <a:p>
            <a:pPr lvl="1"/>
            <a:r>
              <a:rPr lang="en-US" dirty="0"/>
              <a:t>e.g., Watch how often people play PUBG in FL222 versus some other game.  Say, 30% PUBG.  Assign that as probability</a:t>
            </a:r>
          </a:p>
          <a:p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 (by hunch)</a:t>
            </a:r>
          </a:p>
          <a:p>
            <a:pPr lvl="1"/>
            <a:r>
              <a:rPr lang="en-US" dirty="0"/>
              <a:t>Based on expert opinion or other subjective method</a:t>
            </a:r>
          </a:p>
          <a:p>
            <a:pPr lvl="1"/>
            <a:r>
              <a:rPr lang="en-US" dirty="0"/>
              <a:t>e.g., eSports writer says probability </a:t>
            </a:r>
            <a:r>
              <a:rPr lang="en-US" dirty="0" err="1"/>
              <a:t>Fnatic</a:t>
            </a:r>
            <a:r>
              <a:rPr lang="en-US" dirty="0"/>
              <a:t> (European </a:t>
            </a:r>
            <a:r>
              <a:rPr lang="en-US" dirty="0" err="1"/>
              <a:t>LoL</a:t>
            </a:r>
            <a:r>
              <a:rPr lang="en-US" dirty="0"/>
              <a:t> team) will win World Championship is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Probabilities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Complement: 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an event. Event “Probability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does not occur” called </a:t>
            </a:r>
            <a:r>
              <a:rPr lang="en-US" i="1" dirty="0"/>
              <a:t>complement </a:t>
            </a:r>
            <a:r>
              <a:rPr lang="en-US" dirty="0"/>
              <a:t>of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,  denoted A’ 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P(A’) </a:t>
            </a:r>
            <a:r>
              <a:rPr lang="en-US" dirty="0">
                <a:solidFill>
                  <a:srgbClr val="008000"/>
                </a:solidFill>
              </a:rPr>
              <a:t>= 1 - P(A)	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>
                <a:highlight>
                  <a:srgbClr val="FFFF00"/>
                </a:highlight>
              </a:rPr>
              <a:t>Why?</a:t>
            </a:r>
          </a:p>
          <a:p>
            <a:pPr lvl="1"/>
            <a:r>
              <a:rPr lang="en-US" dirty="0"/>
              <a:t>e.g., d6: P(6) = 1/6, complement is</a:t>
            </a:r>
            <a:r>
              <a:rPr lang="en-US" dirty="0">
                <a:solidFill>
                  <a:srgbClr val="C00000"/>
                </a:solidFill>
              </a:rPr>
              <a:t> P(6’) </a:t>
            </a:r>
            <a:r>
              <a:rPr lang="en-US" dirty="0"/>
              <a:t>and  probability of “not 6” is 1-1/6, or 5/6. </a:t>
            </a:r>
          </a:p>
          <a:p>
            <a:pPr lvl="1"/>
            <a:r>
              <a:rPr lang="en-US" dirty="0"/>
              <a:t>Note: Value often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, complement is </a:t>
            </a:r>
            <a:r>
              <a:rPr lang="en-US" dirty="0">
                <a:solidFill>
                  <a:srgbClr val="C00000"/>
                </a:solidFill>
              </a:rPr>
              <a:t>q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Have no simple outcomes in common – can’t both occur in same experiment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 or B) </a:t>
            </a:r>
            <a:r>
              <a:rPr lang="en-US" dirty="0"/>
              <a:t>=</a:t>
            </a:r>
            <a:r>
              <a:rPr lang="en-US" dirty="0">
                <a:solidFill>
                  <a:srgbClr val="008000"/>
                </a:solidFill>
              </a:rPr>
              <a:t> P(A) </a:t>
            </a:r>
            <a:r>
              <a:rPr lang="en-US" dirty="0"/>
              <a:t>+</a:t>
            </a:r>
            <a:r>
              <a:rPr lang="en-US" dirty="0">
                <a:solidFill>
                  <a:srgbClr val="008000"/>
                </a:solidFill>
              </a:rPr>
              <a:t> P(B)</a:t>
            </a:r>
          </a:p>
          <a:p>
            <a:pPr lvl="1"/>
            <a:r>
              <a:rPr lang="en-US" dirty="0"/>
              <a:t>“Probability either occurs”</a:t>
            </a:r>
          </a:p>
          <a:p>
            <a:pPr lvl="1"/>
            <a:r>
              <a:rPr lang="en-US" dirty="0"/>
              <a:t>e.g., d6: P(3 or 6) = P(3) + P(6) = 1/6 + 1/6 = 2/6</a:t>
            </a:r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1143000"/>
          </a:xfrm>
        </p:spPr>
        <p:txBody>
          <a:bodyPr/>
          <a:lstStyle/>
          <a:p>
            <a:r>
              <a:rPr lang="en-US" dirty="0"/>
              <a:t>Rules About Probabilities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Independent: </a:t>
            </a:r>
            <a:r>
              <a:rPr lang="en-US" dirty="0"/>
              <a:t> Probability that one occurs doesn’t affect probability that other occurs</a:t>
            </a:r>
          </a:p>
          <a:p>
            <a:pPr lvl="1"/>
            <a:r>
              <a:rPr lang="en-US" dirty="0"/>
              <a:t>e.g., 2d6: A= die 1 get 5, B= die 2 gets 6. Independent, since result of one roll doesn’t affect roll of other</a:t>
            </a:r>
          </a:p>
          <a:p>
            <a:pPr lvl="1"/>
            <a:r>
              <a:rPr lang="en-US" dirty="0"/>
              <a:t>“Probability both occur” 		</a:t>
            </a:r>
            <a:r>
              <a:rPr lang="en-US" dirty="0">
                <a:solidFill>
                  <a:srgbClr val="008000"/>
                </a:solidFill>
              </a:rPr>
              <a:t>P(A and B) = P(A) x P(B)</a:t>
            </a:r>
          </a:p>
          <a:p>
            <a:pPr lvl="1"/>
            <a:r>
              <a:rPr lang="en-US" dirty="0"/>
              <a:t>e.g., 2d6: </a:t>
            </a:r>
            <a:r>
              <a:rPr lang="en-US" dirty="0" err="1"/>
              <a:t>prob</a:t>
            </a:r>
            <a:r>
              <a:rPr lang="en-US" dirty="0"/>
              <a:t> of “snake eyes” is P(1) x P(1) = 1/6 x 1/6 = 1/36</a:t>
            </a:r>
          </a:p>
          <a:p>
            <a:r>
              <a:rPr lang="en-US" dirty="0">
                <a:solidFill>
                  <a:srgbClr val="0070C0"/>
                </a:solidFill>
              </a:rPr>
              <a:t>Not independent: </a:t>
            </a:r>
            <a:r>
              <a:rPr lang="en-US" dirty="0"/>
              <a:t>One occurs affects probability that other occurs</a:t>
            </a:r>
          </a:p>
          <a:p>
            <a:pPr lvl="1"/>
            <a:r>
              <a:rPr lang="en-US" dirty="0"/>
              <a:t>Probability both occur 		</a:t>
            </a:r>
            <a:r>
              <a:rPr lang="en-US" dirty="0">
                <a:solidFill>
                  <a:srgbClr val="008000"/>
                </a:solidFill>
              </a:rPr>
              <a:t>P(A and B) = P(A) x P(B | A)</a:t>
            </a:r>
          </a:p>
          <a:p>
            <a:pPr lvl="2"/>
            <a:r>
              <a:rPr lang="en-US" dirty="0"/>
              <a:t>Where P(B | A) means prob B given A happened</a:t>
            </a:r>
          </a:p>
          <a:p>
            <a:pPr lvl="1"/>
            <a:r>
              <a:rPr lang="en-US" dirty="0"/>
              <a:t>e.g., PUBG chance of getting top 10 is 10%.  Chance of using only stock gun 50%.  You might think that: </a:t>
            </a:r>
          </a:p>
          <a:p>
            <a:pPr lvl="2"/>
            <a:r>
              <a:rPr lang="en-US" dirty="0"/>
              <a:t>P(top 10) x P(stock) = 0.10 x 0.50  = 0.05</a:t>
            </a:r>
          </a:p>
          <a:p>
            <a:pPr marL="457200" lvl="1" indent="0">
              <a:buNone/>
            </a:pPr>
            <a:r>
              <a:rPr lang="en-US" dirty="0"/>
              <a:t>But likely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independent. P(top | stock) &lt; 5%.  So, need non-independent formula </a:t>
            </a:r>
          </a:p>
          <a:p>
            <a:pPr lvl="2"/>
            <a:r>
              <a:rPr lang="en-US" dirty="0"/>
              <a:t>P(top) * P(top | stock)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6C0E5-8276-493B-A5FB-4D5C59396969}"/>
              </a:ext>
            </a:extLst>
          </p:cNvPr>
          <p:cNvSpPr txBox="1"/>
          <p:nvPr/>
        </p:nvSpPr>
        <p:spPr>
          <a:xfrm>
            <a:off x="5257800" y="6096000"/>
            <a:ext cx="281602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(Card example next slide)</a:t>
            </a:r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09800"/>
            <a:ext cx="4038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1 - ¼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= ¼ x ¼ = 1/16</a:t>
            </a:r>
          </a:p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 or Q) = P(K) + P(Q) 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		</a:t>
            </a:r>
            <a:r>
              <a:rPr lang="en-US" sz="2600" dirty="0">
                <a:solidFill>
                  <a:srgbClr val="008000"/>
                </a:solidFill>
              </a:rPr>
              <a:t>= ¼ + ¼ = ½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502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P(K’) 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¾ x (1-1/3)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  <a:r>
              <a:rPr lang="en-US" sz="2600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 | K’)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¾ x ⅓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	= 3/12 = ¼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27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76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 distribution </a:t>
            </a:r>
            <a:r>
              <a:rPr lang="en-US" dirty="0"/>
              <a:t>– values and likelihood (expected value) that random variable can take</a:t>
            </a:r>
          </a:p>
          <a:p>
            <a:r>
              <a:rPr lang="en-US" dirty="0"/>
              <a:t>Why? If can model mathematically, can use to predict occurrences</a:t>
            </a:r>
          </a:p>
          <a:p>
            <a:pPr lvl="1"/>
            <a:r>
              <a:rPr lang="en-US" dirty="0"/>
              <a:t>e.g., probability slot machine pays out on given day</a:t>
            </a:r>
          </a:p>
          <a:p>
            <a:pPr lvl="1"/>
            <a:r>
              <a:rPr lang="en-US" dirty="0"/>
              <a:t>e.g., probability game server can host player this hour</a:t>
            </a:r>
          </a:p>
          <a:p>
            <a:pPr lvl="1"/>
            <a:r>
              <a:rPr lang="en-US" dirty="0"/>
              <a:t>e.g., probability certain game mode is chosen by player</a:t>
            </a:r>
          </a:p>
          <a:p>
            <a:pPr lvl="1"/>
            <a:r>
              <a:rPr lang="en-US" dirty="0"/>
              <a:t>Also, some statistical techniques for some distributions only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6F970-93A4-6A29-CB4A-E8B8379A203A}"/>
              </a:ext>
            </a:extLst>
          </p:cNvPr>
          <p:cNvGrpSpPr/>
          <p:nvPr/>
        </p:nvGrpSpPr>
        <p:grpSpPr>
          <a:xfrm>
            <a:off x="4648200" y="1576754"/>
            <a:ext cx="4267200" cy="2712827"/>
            <a:chOff x="4648200" y="1576754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76754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058749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09A2A1-AB05-7DDA-EED7-2020F8733B0C}"/>
              </a:ext>
            </a:extLst>
          </p:cNvPr>
          <p:cNvGrpSpPr/>
          <p:nvPr/>
        </p:nvGrpSpPr>
        <p:grpSpPr>
          <a:xfrm>
            <a:off x="4648200" y="1576754"/>
            <a:ext cx="4267200" cy="1211385"/>
            <a:chOff x="4648200" y="1576754"/>
            <a:chExt cx="4267200" cy="1211385"/>
          </a:xfrm>
        </p:grpSpPr>
        <p:sp>
          <p:nvSpPr>
            <p:cNvPr id="21" name="Rectangle 20"/>
            <p:cNvSpPr/>
            <p:nvPr/>
          </p:nvSpPr>
          <p:spPr>
            <a:xfrm>
              <a:off x="4648200" y="1576754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22732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316992 h 609600"/>
                <a:gd name="connsiteX4" fmla="*/ 1066800 w 1066800"/>
                <a:gd name="connsiteY4" fmla="*/ 609600 h 609600"/>
                <a:gd name="connsiteX5" fmla="*/ 544068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04800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63718" y="-23843"/>
                    <a:pt x="272708" y="7080"/>
                    <a:pt x="522732" y="0"/>
                  </a:cubicBezTo>
                  <a:cubicBezTo>
                    <a:pt x="772756" y="-7080"/>
                    <a:pt x="808646" y="28555"/>
                    <a:pt x="1066800" y="0"/>
                  </a:cubicBezTo>
                  <a:cubicBezTo>
                    <a:pt x="1088640" y="118650"/>
                    <a:pt x="1055921" y="171982"/>
                    <a:pt x="1066800" y="316992"/>
                  </a:cubicBezTo>
                  <a:cubicBezTo>
                    <a:pt x="1077679" y="462002"/>
                    <a:pt x="1055509" y="512356"/>
                    <a:pt x="1066800" y="609600"/>
                  </a:cubicBezTo>
                  <a:cubicBezTo>
                    <a:pt x="897620" y="662583"/>
                    <a:pt x="716726" y="575491"/>
                    <a:pt x="544068" y="609600"/>
                  </a:cubicBezTo>
                  <a:cubicBezTo>
                    <a:pt x="371410" y="643709"/>
                    <a:pt x="263497" y="600574"/>
                    <a:pt x="0" y="609600"/>
                  </a:cubicBezTo>
                  <a:cubicBezTo>
                    <a:pt x="-32884" y="545265"/>
                    <a:pt x="12348" y="421276"/>
                    <a:pt x="0" y="304800"/>
                  </a:cubicBezTo>
                  <a:cubicBezTo>
                    <a:pt x="-12348" y="188324"/>
                    <a:pt x="15151" y="63172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41587593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1576754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54736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286512 h 609600"/>
                <a:gd name="connsiteX4" fmla="*/ 1066800 w 1066800"/>
                <a:gd name="connsiteY4" fmla="*/ 609600 h 609600"/>
                <a:gd name="connsiteX5" fmla="*/ 522732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04800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62624" y="-40658"/>
                    <a:pt x="334488" y="56537"/>
                    <a:pt x="554736" y="0"/>
                  </a:cubicBezTo>
                  <a:cubicBezTo>
                    <a:pt x="774984" y="-56537"/>
                    <a:pt x="819955" y="35671"/>
                    <a:pt x="1066800" y="0"/>
                  </a:cubicBezTo>
                  <a:cubicBezTo>
                    <a:pt x="1071036" y="82263"/>
                    <a:pt x="1057231" y="195757"/>
                    <a:pt x="1066800" y="286512"/>
                  </a:cubicBezTo>
                  <a:cubicBezTo>
                    <a:pt x="1076369" y="377267"/>
                    <a:pt x="1041444" y="505778"/>
                    <a:pt x="1066800" y="609600"/>
                  </a:cubicBezTo>
                  <a:cubicBezTo>
                    <a:pt x="947105" y="669603"/>
                    <a:pt x="754020" y="548999"/>
                    <a:pt x="522732" y="609600"/>
                  </a:cubicBezTo>
                  <a:cubicBezTo>
                    <a:pt x="291444" y="670201"/>
                    <a:pt x="191199" y="596190"/>
                    <a:pt x="0" y="609600"/>
                  </a:cubicBezTo>
                  <a:cubicBezTo>
                    <a:pt x="-5019" y="464674"/>
                    <a:pt x="22624" y="429489"/>
                    <a:pt x="0" y="304800"/>
                  </a:cubicBezTo>
                  <a:cubicBezTo>
                    <a:pt x="-22624" y="180111"/>
                    <a:pt x="13457" y="6990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11637898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1584569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22732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304800 h 609600"/>
                <a:gd name="connsiteX4" fmla="*/ 1066800 w 1066800"/>
                <a:gd name="connsiteY4" fmla="*/ 609600 h 609600"/>
                <a:gd name="connsiteX5" fmla="*/ 554736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04800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74054" y="-62365"/>
                    <a:pt x="332936" y="18006"/>
                    <a:pt x="522732" y="0"/>
                  </a:cubicBezTo>
                  <a:cubicBezTo>
                    <a:pt x="712528" y="-18006"/>
                    <a:pt x="876405" y="6367"/>
                    <a:pt x="1066800" y="0"/>
                  </a:cubicBezTo>
                  <a:cubicBezTo>
                    <a:pt x="1078627" y="128745"/>
                    <a:pt x="1030384" y="161523"/>
                    <a:pt x="1066800" y="304800"/>
                  </a:cubicBezTo>
                  <a:cubicBezTo>
                    <a:pt x="1103216" y="448077"/>
                    <a:pt x="1049052" y="509737"/>
                    <a:pt x="1066800" y="609600"/>
                  </a:cubicBezTo>
                  <a:cubicBezTo>
                    <a:pt x="832248" y="637060"/>
                    <a:pt x="777647" y="570554"/>
                    <a:pt x="554736" y="609600"/>
                  </a:cubicBezTo>
                  <a:cubicBezTo>
                    <a:pt x="331825" y="648646"/>
                    <a:pt x="154261" y="597498"/>
                    <a:pt x="0" y="609600"/>
                  </a:cubicBezTo>
                  <a:cubicBezTo>
                    <a:pt x="-11153" y="499874"/>
                    <a:pt x="14654" y="376092"/>
                    <a:pt x="0" y="304800"/>
                  </a:cubicBezTo>
                  <a:cubicBezTo>
                    <a:pt x="-14654" y="233508"/>
                    <a:pt x="26819" y="145676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51363476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178539"/>
              <a:ext cx="1066800" cy="609600"/>
            </a:xfrm>
            <a:custGeom>
              <a:avLst/>
              <a:gdLst>
                <a:gd name="connsiteX0" fmla="*/ 0 w 1066800"/>
                <a:gd name="connsiteY0" fmla="*/ 0 h 609600"/>
                <a:gd name="connsiteX1" fmla="*/ 501396 w 1066800"/>
                <a:gd name="connsiteY1" fmla="*/ 0 h 609600"/>
                <a:gd name="connsiteX2" fmla="*/ 1066800 w 1066800"/>
                <a:gd name="connsiteY2" fmla="*/ 0 h 609600"/>
                <a:gd name="connsiteX3" fmla="*/ 1066800 w 1066800"/>
                <a:gd name="connsiteY3" fmla="*/ 298704 h 609600"/>
                <a:gd name="connsiteX4" fmla="*/ 1066800 w 1066800"/>
                <a:gd name="connsiteY4" fmla="*/ 609600 h 609600"/>
                <a:gd name="connsiteX5" fmla="*/ 533400 w 1066800"/>
                <a:gd name="connsiteY5" fmla="*/ 609600 h 609600"/>
                <a:gd name="connsiteX6" fmla="*/ 0 w 1066800"/>
                <a:gd name="connsiteY6" fmla="*/ 609600 h 609600"/>
                <a:gd name="connsiteX7" fmla="*/ 0 w 1066800"/>
                <a:gd name="connsiteY7" fmla="*/ 310896 h 609600"/>
                <a:gd name="connsiteX8" fmla="*/ 0 w 1066800"/>
                <a:gd name="connsiteY8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609600" extrusionOk="0">
                  <a:moveTo>
                    <a:pt x="0" y="0"/>
                  </a:moveTo>
                  <a:cubicBezTo>
                    <a:pt x="141561" y="-8050"/>
                    <a:pt x="288106" y="813"/>
                    <a:pt x="501396" y="0"/>
                  </a:cubicBezTo>
                  <a:cubicBezTo>
                    <a:pt x="714686" y="-813"/>
                    <a:pt x="835211" y="53514"/>
                    <a:pt x="1066800" y="0"/>
                  </a:cubicBezTo>
                  <a:cubicBezTo>
                    <a:pt x="1079321" y="97477"/>
                    <a:pt x="1037377" y="216594"/>
                    <a:pt x="1066800" y="298704"/>
                  </a:cubicBezTo>
                  <a:cubicBezTo>
                    <a:pt x="1096223" y="380814"/>
                    <a:pt x="1049456" y="481969"/>
                    <a:pt x="1066800" y="609600"/>
                  </a:cubicBezTo>
                  <a:cubicBezTo>
                    <a:pt x="875568" y="644548"/>
                    <a:pt x="689983" y="575688"/>
                    <a:pt x="533400" y="609600"/>
                  </a:cubicBezTo>
                  <a:cubicBezTo>
                    <a:pt x="376817" y="643512"/>
                    <a:pt x="241306" y="569555"/>
                    <a:pt x="0" y="609600"/>
                  </a:cubicBezTo>
                  <a:cubicBezTo>
                    <a:pt x="-17483" y="494744"/>
                    <a:pt x="4953" y="457684"/>
                    <a:pt x="0" y="310896"/>
                  </a:cubicBezTo>
                  <a:cubicBezTo>
                    <a:pt x="-4953" y="164108"/>
                    <a:pt x="9740" y="12636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61231674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09609" y="4378293"/>
            <a:ext cx="41873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Types discussed:	</a:t>
            </a:r>
            <a:r>
              <a:rPr lang="en-US" sz="2000" dirty="0">
                <a:solidFill>
                  <a:srgbClr val="008000"/>
                </a:solidFill>
              </a:rPr>
              <a:t>Uniform</a:t>
            </a:r>
            <a:r>
              <a:rPr lang="en-US" sz="2000" dirty="0"/>
              <a:t> (discrete)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		Binomial</a:t>
            </a:r>
            <a:r>
              <a:rPr lang="en-US" sz="2000" dirty="0"/>
              <a:t> (discrete)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		Poisson</a:t>
            </a:r>
            <a:r>
              <a:rPr lang="en-US" sz="2000" dirty="0"/>
              <a:t> (discrete) 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		Normal</a:t>
            </a:r>
            <a:r>
              <a:rPr lang="en-US" sz="2000" dirty="0"/>
              <a:t> (continuous)</a:t>
            </a:r>
          </a:p>
          <a:p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4F9400-F926-7B53-C968-5EDC023F1A3F}"/>
              </a:ext>
            </a:extLst>
          </p:cNvPr>
          <p:cNvGrpSpPr/>
          <p:nvPr/>
        </p:nvGrpSpPr>
        <p:grpSpPr>
          <a:xfrm>
            <a:off x="3505200" y="5980458"/>
            <a:ext cx="3943350" cy="646331"/>
            <a:chOff x="3505200" y="5980458"/>
            <a:chExt cx="394335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2406AD-46F8-4C75-8672-9E5F12DAC576}"/>
                </a:ext>
              </a:extLst>
            </p:cNvPr>
            <p:cNvSpPr txBox="1"/>
            <p:nvPr/>
          </p:nvSpPr>
          <p:spPr>
            <a:xfrm>
              <a:off x="3981450" y="5980458"/>
              <a:ext cx="346710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Remember empirical rule? </a:t>
              </a:r>
            </a:p>
            <a:p>
              <a:r>
                <a:rPr lang="en-US" dirty="0"/>
                <a:t>What distribution did it apply to?</a:t>
              </a:r>
            </a:p>
          </p:txBody>
        </p:sp>
        <p:sp>
          <p:nvSpPr>
            <p:cNvPr id="5" name="Arrow: Striped Right 4">
              <a:extLst>
                <a:ext uri="{FF2B5EF4-FFF2-40B4-BE49-F238E27FC236}">
                  <a16:creationId xmlns:a16="http://schemas.microsoft.com/office/drawing/2014/main" id="{BE29E6A0-9C60-4F25-B8A3-EF9B4DBD0E70}"/>
                </a:ext>
              </a:extLst>
            </p:cNvPr>
            <p:cNvSpPr/>
            <p:nvPr/>
          </p:nvSpPr>
          <p:spPr>
            <a:xfrm>
              <a:off x="3505200" y="6208374"/>
              <a:ext cx="353003" cy="1905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31492"/>
            <a:ext cx="3587846" cy="259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629" y="4187535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     = (1 + 6) / 2 = 3.5</a:t>
            </a:r>
          </a:p>
          <a:p>
            <a:r>
              <a:rPr lang="en-US" sz="2400" dirty="0"/>
              <a:t>Variance = ((6 – 1 + 1)</a:t>
            </a:r>
            <a:r>
              <a:rPr lang="en-US" sz="2400" baseline="30000" dirty="0"/>
              <a:t>2</a:t>
            </a:r>
            <a:r>
              <a:rPr lang="en-US" sz="2400" dirty="0"/>
              <a:t> – 1)/12 </a:t>
            </a:r>
          </a:p>
          <a:p>
            <a:r>
              <a:rPr lang="en-US" sz="2400" dirty="0"/>
              <a:t>                 = 2.9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Std</a:t>
            </a:r>
            <a:r>
              <a:rPr lang="en-US" sz="2400" dirty="0"/>
              <a:t> Dev  = </a:t>
            </a:r>
            <a:r>
              <a:rPr lang="en-US" sz="2400" dirty="0" err="1"/>
              <a:t>sqrt</a:t>
            </a:r>
            <a:r>
              <a:rPr lang="en-US" sz="2400" dirty="0"/>
              <a:t>(Variance) =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07130-10DA-4B52-AD21-8FAA18DB053F}"/>
              </a:ext>
            </a:extLst>
          </p:cNvPr>
          <p:cNvSpPr txBox="1"/>
          <p:nvPr/>
        </p:nvSpPr>
        <p:spPr>
          <a:xfrm>
            <a:off x="169448" y="6019800"/>
            <a:ext cx="47807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 – mean is also the </a:t>
            </a:r>
            <a:r>
              <a:rPr lang="en-US" dirty="0">
                <a:solidFill>
                  <a:srgbClr val="008000"/>
                </a:solidFill>
              </a:rPr>
              <a:t>expected value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/>
              <a:t>if you did a lot of trials, would be average result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76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18AF012-3163-4F01-B0C3-F300760A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20" y="2232819"/>
            <a:ext cx="3625436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0385" y="25908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</a:t>
            </a:r>
            <a:r>
              <a:rPr lang="en-US" i="1" dirty="0"/>
              <a:t>measure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empirical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how?</a:t>
            </a:r>
          </a:p>
          <a:p>
            <a:r>
              <a:rPr lang="en-US" i="1" dirty="0"/>
              <a:t>Could use “hunch”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what do you think?</a:t>
            </a:r>
          </a:p>
          <a:p>
            <a:r>
              <a:rPr lang="en-US" i="1" dirty="0"/>
              <a:t>Could use theory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classical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Math using our probability </a:t>
            </a:r>
            <a:r>
              <a:rPr lang="en-US" dirty="0"/>
              <a:t>rules (not shown)</a:t>
            </a:r>
          </a:p>
          <a:p>
            <a:pPr lvl="1"/>
            <a:r>
              <a:rPr lang="en-US" dirty="0"/>
              <a:t>Enumerate (next)</a:t>
            </a:r>
          </a:p>
        </p:txBody>
      </p:sp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50483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equally likely (</a:t>
            </a:r>
            <a:r>
              <a:rPr lang="en-US" sz="2400" dirty="0">
                <a:solidFill>
                  <a:srgbClr val="008000"/>
                </a:solidFill>
              </a:rPr>
              <a:t>p</a:t>
            </a:r>
            <a:r>
              <a:rPr lang="en-US" sz="2400" dirty="0"/>
              <a:t> is 1/8 for each)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P(HHT) + P(HTH) + P(THH) =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8062" y="1409727"/>
            <a:ext cx="7387875" cy="3910596"/>
            <a:chOff x="878062" y="1502033"/>
            <a:chExt cx="7387875" cy="39105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2" y="1502033"/>
              <a:ext cx="7387875" cy="373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71799" y="5181797"/>
              <a:ext cx="3200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http://web.mnstate.edu/peil/MDEV102/U3/S25/Cartesian3.PNG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1" y="5697266"/>
            <a:ext cx="2971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Can draw histogram of number of heads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(2 of 3)</a:t>
            </a:r>
          </a:p>
        </p:txBody>
      </p:sp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018" y="1417638"/>
            <a:ext cx="8445963" cy="3904778"/>
            <a:chOff x="264283" y="1443038"/>
            <a:chExt cx="8445963" cy="39047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3" y="1443038"/>
              <a:ext cx="8445963" cy="3763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20364" y="511698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http://www.mathnstuff.com/math/spoken/here/2class/90/binom2.gif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57" y="5529576"/>
            <a:ext cx="49581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These are </a:t>
            </a:r>
            <a:r>
              <a:rPr lang="en-US" sz="2400" i="1" dirty="0">
                <a:solidFill>
                  <a:srgbClr val="0070C0"/>
                </a:solidFill>
              </a:rPr>
              <a:t>all</a:t>
            </a:r>
            <a:r>
              <a:rPr lang="en-US" sz="2400" dirty="0"/>
              <a:t> binomial distributions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7AFEF-A9FC-4528-8422-73B66B670464}"/>
              </a:ext>
            </a:extLst>
          </p:cNvPr>
          <p:cNvGrpSpPr/>
          <p:nvPr/>
        </p:nvGrpSpPr>
        <p:grpSpPr>
          <a:xfrm>
            <a:off x="6057255" y="4996726"/>
            <a:ext cx="2934345" cy="1804157"/>
            <a:chOff x="6057255" y="4996726"/>
            <a:chExt cx="2934345" cy="1804157"/>
          </a:xfrm>
        </p:grpSpPr>
        <p:pic>
          <p:nvPicPr>
            <p:cNvPr id="1026" name="Picture 2" descr="Patterns in Pascal's Triangle - Oxford Study Courses">
              <a:extLst>
                <a:ext uri="{FF2B5EF4-FFF2-40B4-BE49-F238E27FC236}">
                  <a16:creationId xmlns:a16="http://schemas.microsoft.com/office/drawing/2014/main" id="{DFAD1B8A-4F3B-455C-9AE6-C51BB3CF5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996726"/>
              <a:ext cx="1981200" cy="1804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6E8AC7-EC85-4D2D-AC2B-5220694CA11A}"/>
                </a:ext>
              </a:extLst>
            </p:cNvPr>
            <p:cNvSpPr txBox="1"/>
            <p:nvPr/>
          </p:nvSpPr>
          <p:spPr>
            <a:xfrm>
              <a:off x="6057255" y="5440362"/>
              <a:ext cx="11430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(</a:t>
              </a:r>
              <a:r>
                <a:rPr lang="en-US" sz="2000" dirty="0">
                  <a:hlinkClick r:id="rId4"/>
                </a:rPr>
                <a:t>Pascal's Triangle</a:t>
              </a:r>
              <a:r>
                <a:rPr lang="en-US" sz="20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950" y="135929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 general, any number of trials 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) &amp; any probability of successful outcome (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) (e.g., heads)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359290"/>
            <a:ext cx="4663094" cy="5498710"/>
          </a:xfrm>
        </p:spPr>
        <p:txBody>
          <a:bodyPr>
            <a:normAutofit fontScale="92500"/>
          </a:bodyPr>
          <a:lstStyle/>
          <a:p>
            <a:r>
              <a:rPr lang="en-US" dirty="0"/>
              <a:t>Characteristics of experiment that gives random number with binomial distribution:</a:t>
            </a:r>
          </a:p>
          <a:p>
            <a:pPr lvl="1"/>
            <a:r>
              <a:rPr lang="en-US" sz="2600" dirty="0"/>
              <a:t>Experiment of </a:t>
            </a:r>
            <a:r>
              <a:rPr lang="en-US" sz="2600" dirty="0">
                <a:solidFill>
                  <a:srgbClr val="0070C0"/>
                </a:solidFill>
              </a:rPr>
              <a:t>n</a:t>
            </a:r>
            <a:r>
              <a:rPr lang="en-US" sz="2600" dirty="0"/>
              <a:t> identical trials.</a:t>
            </a:r>
          </a:p>
          <a:p>
            <a:pPr lvl="1"/>
            <a:r>
              <a:rPr lang="en-US" sz="2600" dirty="0"/>
              <a:t>Trials are independent</a:t>
            </a:r>
          </a:p>
          <a:p>
            <a:pPr lvl="1"/>
            <a:r>
              <a:rPr lang="en-US" sz="2600" dirty="0"/>
              <a:t>Each trial only two possible outcomes, </a:t>
            </a:r>
            <a:r>
              <a:rPr lang="en-US" sz="2600" dirty="0">
                <a:solidFill>
                  <a:srgbClr val="008000"/>
                </a:solidFill>
              </a:rPr>
              <a:t>Success</a:t>
            </a:r>
            <a:r>
              <a:rPr lang="en-US" sz="2600" dirty="0"/>
              <a:t> or </a:t>
            </a:r>
            <a:r>
              <a:rPr lang="en-US" sz="2600" dirty="0">
                <a:solidFill>
                  <a:srgbClr val="C00000"/>
                </a:solidFill>
              </a:rPr>
              <a:t>Fail</a:t>
            </a:r>
          </a:p>
          <a:p>
            <a:pPr lvl="1"/>
            <a:r>
              <a:rPr lang="en-US" sz="2600" dirty="0"/>
              <a:t>Probability of </a:t>
            </a:r>
            <a:r>
              <a:rPr lang="en-US" sz="2600" dirty="0">
                <a:solidFill>
                  <a:srgbClr val="008000"/>
                </a:solidFill>
              </a:rPr>
              <a:t>Success</a:t>
            </a:r>
            <a:r>
              <a:rPr lang="en-US" sz="2600" dirty="0"/>
              <a:t> each trial is same, denoted </a:t>
            </a:r>
            <a:r>
              <a:rPr lang="en-US" sz="2600" dirty="0">
                <a:solidFill>
                  <a:srgbClr val="008000"/>
                </a:solidFill>
              </a:rPr>
              <a:t>p</a:t>
            </a:r>
          </a:p>
          <a:p>
            <a:pPr lvl="1"/>
            <a:r>
              <a:rPr lang="en-US" sz="2600" dirty="0"/>
              <a:t>Random variable of interest (</a:t>
            </a:r>
            <a:r>
              <a:rPr lang="en-US" sz="2600" dirty="0">
                <a:solidFill>
                  <a:srgbClr val="0070C0"/>
                </a:solidFill>
              </a:rPr>
              <a:t>X</a:t>
            </a:r>
            <a:r>
              <a:rPr lang="en-US" sz="2600" dirty="0"/>
              <a:t>) is number of </a:t>
            </a:r>
            <a:r>
              <a:rPr lang="en-US" sz="2600" dirty="0">
                <a:solidFill>
                  <a:srgbClr val="008000"/>
                </a:solidFill>
              </a:rPr>
              <a:t>Successes</a:t>
            </a:r>
            <a:r>
              <a:rPr lang="en-US" sz="2600" dirty="0"/>
              <a:t> in </a:t>
            </a:r>
            <a:r>
              <a:rPr lang="en-US" sz="2600" dirty="0">
                <a:solidFill>
                  <a:srgbClr val="0070C0"/>
                </a:solidFill>
              </a:rPr>
              <a:t>n</a:t>
            </a:r>
            <a:r>
              <a:rPr lang="en-US" sz="2600" dirty="0"/>
              <a:t> trials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57894" y="3183389"/>
            <a:ext cx="2784512" cy="2884426"/>
            <a:chOff x="5926695" y="1389430"/>
            <a:chExt cx="2353619" cy="2585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1745"/>
            <a:ext cx="43053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“So what?”</a:t>
            </a:r>
          </a:p>
          <a:p>
            <a:r>
              <a:rPr lang="en-US" dirty="0"/>
              <a:t>Can use known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811"/>
            <a:ext cx="3533775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402547" y="4615089"/>
            <a:ext cx="3533775" cy="2015178"/>
            <a:chOff x="4800600" y="4648200"/>
            <a:chExt cx="3533775" cy="2015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8200"/>
              <a:ext cx="3533775" cy="1724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3987" y="6432546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http://www.s-cool.co.uk/gifs/a-mat-sdisc-dia12.gif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1100" y="1295400"/>
            <a:ext cx="3543300" cy="3067263"/>
            <a:chOff x="5105400" y="1101864"/>
            <a:chExt cx="3543300" cy="3067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01864"/>
              <a:ext cx="35433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43550" y="3938295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http://www.s-cool.co.uk/gifs/a-mat-sdisc-dia08.gif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283BD9-A3CF-4F49-9E91-D7EF1092756F}"/>
              </a:ext>
            </a:extLst>
          </p:cNvPr>
          <p:cNvGrpSpPr/>
          <p:nvPr/>
        </p:nvGrpSpPr>
        <p:grpSpPr>
          <a:xfrm>
            <a:off x="181847" y="4699349"/>
            <a:ext cx="5112297" cy="2062522"/>
            <a:chOff x="181847" y="4699349"/>
            <a:chExt cx="5112297" cy="2062522"/>
          </a:xfrm>
        </p:grpSpPr>
        <p:sp>
          <p:nvSpPr>
            <p:cNvPr id="7" name="TextBox 6"/>
            <p:cNvSpPr txBox="1"/>
            <p:nvPr/>
          </p:nvSpPr>
          <p:spPr>
            <a:xfrm>
              <a:off x="181847" y="4699349"/>
              <a:ext cx="511229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Excel: </a:t>
              </a:r>
              <a:r>
                <a:rPr lang="en-US" sz="2400" dirty="0" err="1">
                  <a:latin typeface="Consolas" panose="020B0609020204030204" pitchFamily="49" charset="0"/>
                </a:rPr>
                <a:t>binom.dist</a:t>
              </a:r>
              <a:r>
                <a:rPr lang="en-US" sz="2400" dirty="0">
                  <a:latin typeface="Consolas" panose="020B0609020204030204" pitchFamily="49" charset="0"/>
                </a:rPr>
                <a:t>()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binom.dist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latin typeface="Consolas" panose="020B0609020204030204" pitchFamily="49" charset="0"/>
                </a:rPr>
                <a:t>x,trials,prob,cumulative</a:t>
              </a:r>
              <a:r>
                <a:rPr lang="en-US" dirty="0">
                  <a:latin typeface="Consolas" panose="020B0609020204030204" pitchFamily="49" charset="0"/>
                </a:rPr>
                <a:t>)</a:t>
              </a:r>
            </a:p>
            <a:p>
              <a:r>
                <a:rPr lang="en-US" sz="2400" dirty="0"/>
                <a:t>– 2 heads, 3 flips, coin, discrete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=</a:t>
              </a:r>
              <a:r>
                <a:rPr lang="en-US" sz="2400" dirty="0" err="1">
                  <a:latin typeface="Consolas" panose="020B0609020204030204" pitchFamily="49" charset="0"/>
                </a:rPr>
                <a:t>binom.dist</a:t>
              </a:r>
              <a:r>
                <a:rPr lang="en-US" sz="2400" dirty="0">
                  <a:latin typeface="Consolas" panose="020B0609020204030204" pitchFamily="49" charset="0"/>
                </a:rPr>
                <a:t>(2, 3, 0.5, FALSE)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=0.375 </a:t>
              </a:r>
              <a:r>
                <a:rPr lang="en-US" sz="2400" dirty="0"/>
                <a:t>(i.e., </a:t>
              </a:r>
              <a:r>
                <a:rPr lang="en-US" sz="2400" dirty="0">
                  <a:solidFill>
                    <a:srgbClr val="C00000"/>
                  </a:solidFill>
                </a:rPr>
                <a:t>3/8</a:t>
              </a:r>
              <a:r>
                <a:rPr lang="en-US" sz="2400" dirty="0"/>
                <a:t>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6212689"/>
              <a:ext cx="559249" cy="5491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B7506D-047C-4D0C-A6A7-182C22F7147A}"/>
              </a:ext>
            </a:extLst>
          </p:cNvPr>
          <p:cNvGrpSpPr/>
          <p:nvPr/>
        </p:nvGrpSpPr>
        <p:grpSpPr>
          <a:xfrm>
            <a:off x="4456193" y="6184609"/>
            <a:ext cx="1059906" cy="577262"/>
            <a:chOff x="4456193" y="6184609"/>
            <a:chExt cx="1059906" cy="5772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17ED7D-0C41-4993-82F8-4C67DC1D2C98}"/>
                </a:ext>
              </a:extLst>
            </p:cNvPr>
            <p:cNvSpPr txBox="1"/>
            <p:nvPr/>
          </p:nvSpPr>
          <p:spPr>
            <a:xfrm>
              <a:off x="4456193" y="6392539"/>
              <a:ext cx="105990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If “true”?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F37CBD-382E-42CC-9A35-99AB0F382D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0696" y="6184609"/>
              <a:ext cx="190499" cy="20793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C122-0AF1-4D0C-B230-997340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8CC0-CFEF-49AA-BEA3-E3A0B052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row is like a coin flip</a:t>
            </a:r>
          </a:p>
          <a:p>
            <a:pPr lvl="1"/>
            <a:r>
              <a:rPr lang="en-US" dirty="0"/>
              <a:t>right = “heads”</a:t>
            </a:r>
          </a:p>
          <a:p>
            <a:pPr lvl="1"/>
            <a:r>
              <a:rPr lang="en-US" dirty="0"/>
              <a:t>left = “tails”</a:t>
            </a:r>
          </a:p>
          <a:p>
            <a:r>
              <a:rPr lang="en-US" dirty="0"/>
              <a:t>Bottom axis is number of heads</a:t>
            </a:r>
          </a:p>
          <a:p>
            <a:r>
              <a:rPr lang="en-US" dirty="0"/>
              <a:t>Gives and “empirical” way to estimate P(X)</a:t>
            </a:r>
          </a:p>
          <a:p>
            <a:pPr marL="457200" lvl="1" indent="0" algn="ctr">
              <a:buNone/>
            </a:pPr>
            <a:r>
              <a:rPr lang="en-US" dirty="0"/>
              <a:t>bin(X)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÷</a:t>
            </a:r>
            <a:r>
              <a:rPr lang="en-US" dirty="0"/>
              <a:t> </a:t>
            </a:r>
          </a:p>
          <a:p>
            <a:pPr marL="457200" lvl="1" indent="0" algn="ctr">
              <a:buNone/>
            </a:pPr>
            <a:r>
              <a:rPr lang="en-US" dirty="0"/>
              <a:t>sum(bin(0) + bin(1) +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9654B-8CC5-43E7-A1BF-B0F55A9F027C}"/>
              </a:ext>
            </a:extLst>
          </p:cNvPr>
          <p:cNvSpPr/>
          <p:nvPr/>
        </p:nvSpPr>
        <p:spPr>
          <a:xfrm>
            <a:off x="3899294" y="5486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https://www.mathsisfun.com/data/quincunx.html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9FA74-D4D6-447E-8ACA-EB1F159F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1503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  <a:r>
              <a:rPr lang="en-US" dirty="0"/>
              <a:t> (broken into units)</a:t>
            </a:r>
          </a:p>
          <a:p>
            <a:pPr lvl="1"/>
            <a:r>
              <a:rPr lang="en-US" dirty="0"/>
              <a:t>Interval can be time, area, volume, distance</a:t>
            </a:r>
          </a:p>
          <a:p>
            <a:pPr lvl="1"/>
            <a:r>
              <a:rPr lang="en-US" dirty="0"/>
              <a:t>e.g., number of players arriving at server lobby in 5-minute period between noon-1pm</a:t>
            </a:r>
          </a:p>
          <a:p>
            <a:pPr lvl="0"/>
            <a:r>
              <a:rPr lang="en-US" dirty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Probability of event </a:t>
            </a:r>
            <a:r>
              <a:rPr lang="en-US" dirty="0">
                <a:solidFill>
                  <a:srgbClr val="008000"/>
                </a:solidFill>
              </a:rPr>
              <a:t>same</a:t>
            </a:r>
            <a:r>
              <a:rPr lang="en-US" dirty="0"/>
              <a:t> for all time units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Number of events in one time unit </a:t>
            </a:r>
            <a:r>
              <a:rPr lang="en-US" dirty="0">
                <a:solidFill>
                  <a:srgbClr val="008000"/>
                </a:solidFill>
              </a:rPr>
              <a:t>independent</a:t>
            </a:r>
            <a:r>
              <a:rPr lang="en-US" dirty="0"/>
              <a:t> of number of events in any other time 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Events occur </a:t>
            </a:r>
            <a:r>
              <a:rPr lang="en-US" dirty="0">
                <a:solidFill>
                  <a:srgbClr val="008000"/>
                </a:solidFill>
              </a:rPr>
              <a:t>singly</a:t>
            </a:r>
            <a:r>
              <a:rPr lang="en-US" dirty="0"/>
              <a:t> (not simultaneously).  In other words, as interval unit gets smaller, probability of two events occurring approaches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778730"/>
          </a:xfrm>
        </p:spPr>
        <p:txBody>
          <a:bodyPr/>
          <a:lstStyle/>
          <a:p>
            <a:r>
              <a:rPr lang="en-US" dirty="0"/>
              <a:t>Poisson Distributions?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876006" y="808038"/>
            <a:ext cx="4040188" cy="639762"/>
          </a:xfrm>
        </p:spPr>
        <p:txBody>
          <a:bodyPr/>
          <a:lstStyle/>
          <a:p>
            <a:r>
              <a:rPr lang="en-US" dirty="0"/>
              <a:t>Not Poisson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343400" cy="4220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people arriving at restaurant during dinner hour</a:t>
            </a:r>
          </a:p>
          <a:p>
            <a:pPr lvl="1"/>
            <a:r>
              <a:rPr lang="en-US" dirty="0"/>
              <a:t>People frequently arrive in groups</a:t>
            </a:r>
          </a:p>
          <a:p>
            <a:r>
              <a:rPr lang="en-US" dirty="0"/>
              <a:t>Number of students registering for course in </a:t>
            </a:r>
            <a:r>
              <a:rPr lang="en-US" dirty="0">
                <a:solidFill>
                  <a:srgbClr val="008000"/>
                </a:solidFill>
              </a:rPr>
              <a:t>Workday</a:t>
            </a:r>
            <a:r>
              <a:rPr lang="en-US" dirty="0"/>
              <a:t> per hour on first day of registration 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not equal – most register in first few hours</a:t>
            </a:r>
          </a:p>
          <a:p>
            <a:pPr lvl="1"/>
            <a:r>
              <a:rPr lang="en-US" dirty="0"/>
              <a:t>Not independent – if too many register early, system crashes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7588" y="845493"/>
            <a:ext cx="4041775" cy="639762"/>
          </a:xfrm>
        </p:spPr>
        <p:txBody>
          <a:bodyPr/>
          <a:lstStyle/>
          <a:p>
            <a:r>
              <a:rPr lang="en-US" dirty="0"/>
              <a:t>Could Be Poisson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588" y="148525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groups arriving at restaurant during dinner hour</a:t>
            </a:r>
          </a:p>
          <a:p>
            <a:r>
              <a:rPr lang="en-US" dirty="0"/>
              <a:t>Number of logins to MMO during prime time</a:t>
            </a:r>
          </a:p>
          <a:p>
            <a:r>
              <a:rPr lang="en-US" dirty="0"/>
              <a:t>Number of defects (bugs) per 100 lines of code</a:t>
            </a:r>
          </a:p>
          <a:p>
            <a:r>
              <a:rPr lang="en-US" dirty="0"/>
              <a:t>People arriving at cash register (if they shop individually)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6335" y="5599251"/>
            <a:ext cx="3658393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Phrase people use is </a:t>
            </a:r>
            <a:r>
              <a:rPr lang="en-US" sz="2800" dirty="0">
                <a:solidFill>
                  <a:srgbClr val="0070C0"/>
                </a:solidFill>
              </a:rPr>
              <a:t>random arrivals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158648-B6F5-44FC-9638-44470EB07521}"/>
              </a:ext>
            </a:extLst>
          </p:cNvPr>
          <p:cNvGrpSpPr/>
          <p:nvPr/>
        </p:nvGrpSpPr>
        <p:grpSpPr>
          <a:xfrm>
            <a:off x="990600" y="5029200"/>
            <a:ext cx="3048000" cy="1714500"/>
            <a:chOff x="990600" y="5029200"/>
            <a:chExt cx="3048000" cy="17145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A898EE-F4CF-4132-A784-EBC834F7F8B2}"/>
                </a:ext>
              </a:extLst>
            </p:cNvPr>
            <p:cNvGrpSpPr/>
            <p:nvPr/>
          </p:nvGrpSpPr>
          <p:grpSpPr>
            <a:xfrm>
              <a:off x="990600" y="5029200"/>
              <a:ext cx="3048000" cy="1714500"/>
              <a:chOff x="990600" y="5029200"/>
              <a:chExt cx="3048000" cy="1714500"/>
            </a:xfrm>
          </p:grpSpPr>
          <p:pic>
            <p:nvPicPr>
              <p:cNvPr id="1028" name="Picture 4" descr="Queuing Theory: from Markov Chains to Multi-Server Systems ! Free online  course 🎓 - YouTube">
                <a:extLst>
                  <a:ext uri="{FF2B5EF4-FFF2-40B4-BE49-F238E27FC236}">
                    <a16:creationId xmlns:a16="http://schemas.microsoft.com/office/drawing/2014/main" id="{7FF90377-36EA-4437-BF81-B42D40AEA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5029200"/>
                <a:ext cx="3048000" cy="171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139FF7-E39E-4A61-B5A2-16F062503420}"/>
                  </a:ext>
                </a:extLst>
              </p:cNvPr>
              <p:cNvSpPr txBox="1"/>
              <p:nvPr/>
            </p:nvSpPr>
            <p:spPr>
              <a:xfrm>
                <a:off x="1143000" y="6107241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Poisson?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75DE71-B900-4100-ACFB-DBA1820AA8B5}"/>
                </a:ext>
              </a:extLst>
            </p:cNvPr>
            <p:cNvSpPr txBox="1"/>
            <p:nvPr/>
          </p:nvSpPr>
          <p:spPr>
            <a:xfrm>
              <a:off x="1295400" y="5469872"/>
              <a:ext cx="151818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https://tinyurl.com/3xbaht9c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64601"/>
            <a:ext cx="2371725" cy="80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11281"/>
            <a:ext cx="6133630" cy="1660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31636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07FD47-BE75-4277-A49E-EBC2DF6C0B19}"/>
              </a:ext>
            </a:extLst>
          </p:cNvPr>
          <p:cNvGrpSpPr/>
          <p:nvPr/>
        </p:nvGrpSpPr>
        <p:grpSpPr>
          <a:xfrm>
            <a:off x="5105400" y="2817124"/>
            <a:ext cx="3657600" cy="1607186"/>
            <a:chOff x="5105400" y="2817124"/>
            <a:chExt cx="3657600" cy="1607186"/>
          </a:xfrm>
        </p:grpSpPr>
        <p:pic>
          <p:nvPicPr>
            <p:cNvPr id="2050" name="Picture 2" descr="People queuing for an ATM stock vector. Illustration of character -  174668895">
              <a:extLst>
                <a:ext uri="{FF2B5EF4-FFF2-40B4-BE49-F238E27FC236}">
                  <a16:creationId xmlns:a16="http://schemas.microsoft.com/office/drawing/2014/main" id="{AEECEE6C-DAF5-4D8F-8162-E87B1B771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817124"/>
              <a:ext cx="3657600" cy="160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21E12-2848-4CE7-9A5A-39A347443905}"/>
                </a:ext>
              </a:extLst>
            </p:cNvPr>
            <p:cNvSpPr txBox="1"/>
            <p:nvPr/>
          </p:nvSpPr>
          <p:spPr>
            <a:xfrm>
              <a:off x="6248400" y="3017186"/>
              <a:ext cx="1371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https://tinyurl.com/2ad6fewt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39702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student plays per day averages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played per day independent of all other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only play one game at a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probability of playing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games tomorrow?</a:t>
            </a:r>
          </a:p>
          <a:p>
            <a:pPr marL="0" indent="0">
              <a:buNone/>
            </a:pPr>
            <a:r>
              <a:rPr lang="en-US" dirty="0"/>
              <a:t>In this case, the value of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= 1</a:t>
            </a:r>
            <a:r>
              <a:rPr lang="en-US" dirty="0"/>
              <a:t>, want </a:t>
            </a:r>
            <a:r>
              <a:rPr lang="en-US" dirty="0">
                <a:solidFill>
                  <a:srgbClr val="008000"/>
                </a:solidFill>
              </a:rPr>
              <a:t>P(X=2)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5486400"/>
            <a:ext cx="3652870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 </a:t>
            </a:r>
            <a:r>
              <a:rPr lang="en-US" dirty="0"/>
              <a:t>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F94F50-5308-4D92-AF30-2589FE6F40C7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4478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are some examples of probabilities needed for game development?</a:t>
            </a:r>
          </a:p>
          <a:p>
            <a:r>
              <a:rPr lang="en-US" dirty="0"/>
              <a:t>Provide a specific example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https://web.cs.wpi.edu/~imgd2905/d23/groupwork/5-probabilities/handout.html</a:t>
            </a:r>
            <a:endParaRPr lang="en-US" sz="2200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848B1BD-3F4A-41B8-86A2-E5708369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6C6513-A500-49BE-9137-D671006A8DF6}"/>
              </a:ext>
            </a:extLst>
          </p:cNvPr>
          <p:cNvGrpSpPr>
            <a:grpSpLocks noChangeAspect="1"/>
          </p:cNvGrpSpPr>
          <p:nvPr/>
        </p:nvGrpSpPr>
        <p:grpSpPr>
          <a:xfrm>
            <a:off x="1981200" y="1752600"/>
            <a:ext cx="3151476" cy="1371599"/>
            <a:chOff x="2057400" y="4648201"/>
            <a:chExt cx="4724400" cy="20561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7A9BBF-2D64-4F3D-ACF9-E1D7F687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87B6BD-2D77-4114-ABAD-C95F92365099}"/>
                </a:ext>
              </a:extLst>
            </p:cNvPr>
            <p:cNvSpPr/>
            <p:nvPr/>
          </p:nvSpPr>
          <p:spPr>
            <a:xfrm>
              <a:off x="3467100" y="6126163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6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399739-4963-4645-82B6-08325D40348E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74530C-B28C-496C-9887-183ACDF47DA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BC4A-8AC5-4120-AA88-2F07BC12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EF0FFD2-102E-40F4-A0E2-7692057A27A2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F50693-6149-4C9E-96FC-0743288E77C6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 </a:t>
            </a:r>
            <a:r>
              <a:rPr lang="en-US" dirty="0"/>
              <a:t>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527ADA-6C8F-4DF7-8B71-4980E6B74D88}"/>
              </a:ext>
            </a:extLst>
          </p:cNvPr>
          <p:cNvSpPr/>
          <p:nvPr/>
        </p:nvSpPr>
        <p:spPr>
          <a:xfrm>
            <a:off x="4953000" y="5791200"/>
            <a:ext cx="4118364" cy="96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C39C0-71F9-4C1E-B8D8-6684EA4F9529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CF40D9-5E1C-489D-A7FA-262A063C8AF9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25CDB-BDB5-4ED4-969B-1BF3B3FF4BFD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9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Poisson Distribution Example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dirty="0"/>
              <a:t>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</a:t>
            </a:r>
            <a:r>
              <a:rPr lang="en-US" sz="2200" dirty="0">
                <a:solidFill>
                  <a:srgbClr val="C00000"/>
                </a:solidFill>
              </a:rPr>
              <a:t>60</a:t>
            </a:r>
            <a:r>
              <a:rPr lang="en-US" sz="2200" dirty="0"/>
              <a:t>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</a:t>
            </a:r>
            <a:r>
              <a:rPr lang="en-US" sz="2200" dirty="0">
                <a:solidFill>
                  <a:srgbClr val="7030A0"/>
                </a:solidFill>
              </a:rPr>
              <a:t>&gt;60</a:t>
            </a:r>
            <a:r>
              <a:rPr lang="en-US" sz="2200" dirty="0"/>
              <a:t>) = 1 - P(≤ 60)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66BABB-B409-40CC-930A-7D2FD4B50466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022DAA-CD0B-4326-AB43-9E940697E9D3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4FC2B0-6094-46CB-B8A8-2EF28EA6F787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6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600200"/>
            <a:ext cx="4724401" cy="24400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“So what?” </a:t>
            </a:r>
            <a:r>
              <a:rPr lang="en-US" dirty="0">
                <a:sym typeface="Wingdings" panose="05000000000000000000" pitchFamily="2" charset="2"/>
              </a:rPr>
              <a:t> Known formulas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    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/>
              <a:t>Variance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 err="1"/>
              <a:t>Std</a:t>
            </a:r>
            <a:r>
              <a:rPr lang="en-US" dirty="0"/>
              <a:t> Dev   = </a:t>
            </a:r>
            <a:r>
              <a:rPr lang="en-US" dirty="0" err="1"/>
              <a:t>sqrt</a:t>
            </a:r>
            <a:r>
              <a:rPr lang="en-US" dirty="0"/>
              <a:t> 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572"/>
            <a:ext cx="2705879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6814-6C48-4CCD-8E9E-7EB4670E4E91}"/>
              </a:ext>
            </a:extLst>
          </p:cNvPr>
          <p:cNvSpPr txBox="1"/>
          <p:nvPr/>
        </p:nvSpPr>
        <p:spPr>
          <a:xfrm>
            <a:off x="5334000" y="5105400"/>
            <a:ext cx="3264674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Games </a:t>
            </a:r>
            <a:r>
              <a:rPr lang="en-US" dirty="0">
                <a:sym typeface="Wingdings" panose="05000000000000000000" pitchFamily="2" charset="2"/>
              </a:rPr>
              <a:t> m</a:t>
            </a:r>
            <a:r>
              <a:rPr lang="en-US" dirty="0"/>
              <a:t>ay want to know likelihood of 1.5x average people arriving at 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86BEA2-46B8-411F-8FE4-13D62DC6E22B}"/>
              </a:ext>
            </a:extLst>
          </p:cNvPr>
          <p:cNvGrpSpPr/>
          <p:nvPr/>
        </p:nvGrpSpPr>
        <p:grpSpPr>
          <a:xfrm>
            <a:off x="4493689" y="1532254"/>
            <a:ext cx="4635071" cy="2879092"/>
            <a:chOff x="4493689" y="1532254"/>
            <a:chExt cx="4635071" cy="2879092"/>
          </a:xfrm>
        </p:grpSpPr>
        <p:pic>
          <p:nvPicPr>
            <p:cNvPr id="1026" name="Picture 2" descr="The Poisson distribution probability function | Download ...">
              <a:extLst>
                <a:ext uri="{FF2B5EF4-FFF2-40B4-BE49-F238E27FC236}">
                  <a16:creationId xmlns:a16="http://schemas.microsoft.com/office/drawing/2014/main" id="{E38A0F23-F828-4C77-8BDC-C2B31617A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689" y="1532254"/>
              <a:ext cx="4635071" cy="287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C1A056-0A10-4A9A-963F-2149C4018D05}"/>
                </a:ext>
              </a:extLst>
            </p:cNvPr>
            <p:cNvSpPr/>
            <p:nvPr/>
          </p:nvSpPr>
          <p:spPr>
            <a:xfrm>
              <a:off x="5448405" y="1600200"/>
              <a:ext cx="27256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https://www.researchgate.net/publication/317746840/figure/fig1/AS:779409749471250@1562837173902/The-Poisson-distribution-probability-function.gif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7C2ED-6070-4639-A36C-5189D65A6D02}"/>
              </a:ext>
            </a:extLst>
          </p:cNvPr>
          <p:cNvGrpSpPr/>
          <p:nvPr/>
        </p:nvGrpSpPr>
        <p:grpSpPr>
          <a:xfrm>
            <a:off x="228599" y="3983851"/>
            <a:ext cx="4724401" cy="2683790"/>
            <a:chOff x="228599" y="3983851"/>
            <a:chExt cx="4724401" cy="26837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74" y="5830173"/>
              <a:ext cx="559249" cy="549182"/>
            </a:xfrm>
            <a:prstGeom prst="rect">
              <a:avLst/>
            </a:prstGeom>
          </p:spPr>
        </p:pic>
        <p:sp>
          <p:nvSpPr>
            <p:cNvPr id="12" name="Content Placeholder 6">
              <a:extLst>
                <a:ext uri="{FF2B5EF4-FFF2-40B4-BE49-F238E27FC236}">
                  <a16:creationId xmlns:a16="http://schemas.microsoft.com/office/drawing/2014/main" id="{0C59D6CA-883D-4459-A60B-40619B75D002}"/>
                </a:ext>
              </a:extLst>
            </p:cNvPr>
            <p:cNvSpPr txBox="1">
              <a:spLocks/>
            </p:cNvSpPr>
            <p:nvPr/>
          </p:nvSpPr>
          <p:spPr>
            <a:xfrm>
              <a:off x="228599" y="3983851"/>
              <a:ext cx="4724401" cy="26837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en-US" dirty="0"/>
            </a:p>
            <a:p>
              <a:pPr marL="0" indent="0">
                <a:buFont typeface="Arial" pitchFamily="34" charset="0"/>
                <a:buNone/>
              </a:pPr>
              <a:r>
                <a:rPr lang="en-US" dirty="0"/>
                <a:t>Excel: </a:t>
              </a:r>
              <a:r>
                <a:rPr lang="en-US" sz="2800" dirty="0" err="1">
                  <a:latin typeface="Consolas" panose="020B0609020204030204" pitchFamily="49" charset="0"/>
                </a:rPr>
                <a:t>poisson.dist</a:t>
              </a:r>
              <a:r>
                <a:rPr lang="en-US" sz="2800" dirty="0">
                  <a:latin typeface="Consolas" panose="020B0609020204030204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900" dirty="0" err="1">
                  <a:latin typeface="Consolas" panose="020B0609020204030204" pitchFamily="49" charset="0"/>
                </a:rPr>
                <a:t>poisson.dist</a:t>
              </a:r>
              <a:r>
                <a:rPr lang="en-US" sz="2900" dirty="0">
                  <a:latin typeface="Consolas" panose="020B0609020204030204" pitchFamily="49" charset="0"/>
                </a:rPr>
                <a:t>(</a:t>
              </a:r>
              <a:r>
                <a:rPr lang="en-US" sz="2900" dirty="0" err="1">
                  <a:latin typeface="Consolas" panose="020B0609020204030204" pitchFamily="49" charset="0"/>
                </a:rPr>
                <a:t>x,mean,cumulative</a:t>
              </a:r>
              <a:r>
                <a:rPr lang="en-US" sz="2900" dirty="0">
                  <a:latin typeface="Consolas" panose="020B0609020204030204" pitchFamily="49" charset="0"/>
                </a:rPr>
                <a:t>)</a:t>
              </a:r>
              <a:endParaRPr lang="en-US" sz="2600" dirty="0">
                <a:latin typeface="Consolas" panose="020B0609020204030204" pitchFamily="49" charset="0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/>
                <a:t>mean </a:t>
              </a:r>
              <a:r>
                <a:rPr lang="en-US" sz="2800" dirty="0">
                  <a:solidFill>
                    <a:srgbClr val="008000"/>
                  </a:solidFill>
                </a:rPr>
                <a:t>50</a:t>
              </a:r>
              <a:r>
                <a:rPr lang="en-US" sz="2800" dirty="0"/>
                <a:t> per day, </a:t>
              </a:r>
              <a:r>
                <a:rPr lang="en-US" sz="2800" dirty="0">
                  <a:solidFill>
                    <a:srgbClr val="C00000"/>
                  </a:solidFill>
                </a:rPr>
                <a:t>60</a:t>
              </a:r>
              <a:r>
                <a:rPr lang="en-US" sz="2800" dirty="0"/>
                <a:t> beds, chance &gt; </a:t>
              </a:r>
              <a:r>
                <a:rPr lang="en-US" sz="2800" dirty="0">
                  <a:solidFill>
                    <a:srgbClr val="7030A0"/>
                  </a:solidFill>
                </a:rPr>
                <a:t>60</a:t>
              </a:r>
              <a:r>
                <a:rPr lang="en-US" sz="2800" dirty="0"/>
                <a:t>?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= 1 - POISSON.DIST(</a:t>
              </a:r>
              <a:r>
                <a:rPr lang="en-US" sz="2800" dirty="0">
                  <a:solidFill>
                    <a:srgbClr val="C00000"/>
                  </a:solidFill>
                  <a:latin typeface="Consolas" panose="020B0609020204030204" pitchFamily="49" charset="0"/>
                </a:rPr>
                <a:t>60</a:t>
              </a:r>
              <a:r>
                <a:rPr lang="en-US" sz="2800" dirty="0">
                  <a:latin typeface="Consolas" panose="020B0609020204030204" pitchFamily="49" charset="0"/>
                </a:rPr>
                <a:t>, </a:t>
              </a:r>
              <a:r>
                <a:rPr lang="en-US" sz="28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50</a:t>
              </a:r>
              <a:r>
                <a:rPr lang="en-US" sz="2800" dirty="0">
                  <a:latin typeface="Consolas" panose="020B0609020204030204" pitchFamily="49" charset="0"/>
                </a:rPr>
                <a:t>, </a:t>
              </a:r>
              <a:r>
                <a:rPr lang="en-US" sz="2800" dirty="0">
                  <a:solidFill>
                    <a:srgbClr val="7030A0"/>
                  </a:solidFill>
                  <a:latin typeface="Consolas" panose="020B0609020204030204" pitchFamily="49" charset="0"/>
                </a:rPr>
                <a:t>TRUE</a:t>
              </a:r>
              <a:r>
                <a:rPr lang="en-US" sz="2800" dirty="0">
                  <a:latin typeface="Consolas" panose="020B0609020204030204" pitchFamily="49" charset="0"/>
                </a:rPr>
                <a:t>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=</a:t>
              </a:r>
              <a:r>
                <a:rPr lang="en-US" sz="2800" b="1" dirty="0">
                  <a:latin typeface="Consolas" panose="020B0609020204030204" pitchFamily="49" charset="0"/>
                </a:rPr>
                <a:t> </a:t>
              </a:r>
              <a:r>
                <a:rPr lang="en-US" dirty="0"/>
                <a:t>0.07216</a:t>
              </a:r>
              <a:r>
                <a:rPr lang="en-US" sz="2800" b="1" dirty="0"/>
                <a:t> </a:t>
              </a:r>
              <a:endParaRPr lang="en-US" sz="2800" b="1" dirty="0">
                <a:latin typeface="Consolas" panose="020B0609020204030204" pitchFamily="49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323EAB0-D90C-470E-B60D-C266EC6D160E}"/>
              </a:ext>
            </a:extLst>
          </p:cNvPr>
          <p:cNvSpPr/>
          <p:nvPr/>
        </p:nvSpPr>
        <p:spPr>
          <a:xfrm>
            <a:off x="457200" y="547302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324B-D2C4-4748-9B9A-6EB388A1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</a:t>
            </a:r>
            <a:r>
              <a:rPr lang="en-US"/>
              <a:t>– Formulation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7CA-1816-404F-85AF-EB3C83A8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95400"/>
            <a:ext cx="837111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of discrete random variable is value you’d </a:t>
            </a:r>
            <a:r>
              <a:rPr lang="en-US" i="1" dirty="0"/>
              <a:t>expect</a:t>
            </a:r>
            <a:r>
              <a:rPr lang="en-US" dirty="0"/>
              <a:t> after many experimental trials.  i.e., mean value of population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:	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	…	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008000"/>
                </a:solidFill>
              </a:rPr>
              <a:t>  Probability</a:t>
            </a:r>
            <a:r>
              <a:rPr lang="en-US" dirty="0">
                <a:solidFill>
                  <a:srgbClr val="000000"/>
                </a:solidFill>
              </a:rPr>
              <a:t>: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	…	P(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Compute by multiplying each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 by </a:t>
            </a:r>
            <a:r>
              <a:rPr lang="en-US" dirty="0">
                <a:solidFill>
                  <a:srgbClr val="008000"/>
                </a:solidFill>
              </a:rPr>
              <a:t>probability</a:t>
            </a:r>
            <a:r>
              <a:rPr lang="en-US" dirty="0">
                <a:solidFill>
                  <a:srgbClr val="000000"/>
                </a:solidFill>
              </a:rPr>
              <a:t> and summing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2F219-17C0-4B8F-97C5-C4E3BC9332FB}"/>
              </a:ext>
            </a:extLst>
          </p:cNvPr>
          <p:cNvSpPr txBox="1"/>
          <p:nvPr/>
        </p:nvSpPr>
        <p:spPr>
          <a:xfrm>
            <a:off x="819099" y="5383033"/>
            <a:ext cx="766908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l-GR" sz="3600" dirty="0"/>
              <a:t>μ</a:t>
            </a:r>
            <a:r>
              <a:rPr lang="en-US" sz="3600" baseline="-25000" dirty="0"/>
              <a:t>x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70C0"/>
                </a:solidFill>
              </a:rPr>
              <a:t>E(X) </a:t>
            </a:r>
            <a:r>
              <a:rPr lang="en-US" sz="3600" dirty="0"/>
              <a:t>= </a:t>
            </a:r>
            <a:r>
              <a:rPr lang="en-US" sz="3600" i="1" dirty="0"/>
              <a:t>x</a:t>
            </a:r>
            <a:r>
              <a:rPr lang="en-US" sz="3600" i="1" baseline="-25000" dirty="0"/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    = </a:t>
            </a:r>
            <a:r>
              <a:rPr lang="el-GR" sz="3600" dirty="0"/>
              <a:t>Σ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71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8E8CB-40DA-4400-B81E-1BF478AEFDE0}"/>
              </a:ext>
            </a:extLst>
          </p:cNvPr>
          <p:cNvSpPr/>
          <p:nvPr/>
        </p:nvSpPr>
        <p:spPr>
          <a:xfrm>
            <a:off x="5029200" y="4343400"/>
            <a:ext cx="2133600" cy="1073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1770290" y="5438511"/>
            <a:ext cx="5392510" cy="125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3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2971800" y="5438511"/>
            <a:ext cx="4191000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2009206" y="6089586"/>
            <a:ext cx="4798107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0E852A-727B-44D6-822A-355930AF7C0C}"/>
              </a:ext>
            </a:extLst>
          </p:cNvPr>
          <p:cNvSpPr txBox="1"/>
          <p:nvPr/>
        </p:nvSpPr>
        <p:spPr>
          <a:xfrm>
            <a:off x="2009207" y="6177009"/>
            <a:ext cx="5040539" cy="52322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C00000"/>
                </a:solidFill>
              </a:rPr>
              <a:t>$-1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70C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3200400" y="6089586"/>
            <a:ext cx="3606913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9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8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70C0"/>
                </a:solidFill>
              </a:rPr>
              <a:t>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009208" y="6177009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7030A0"/>
                </a:solidFill>
              </a:rPr>
              <a:t>$-1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itself useful for game development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Examples?</a:t>
            </a:r>
          </a:p>
        </p:txBody>
      </p:sp>
      <p:pic>
        <p:nvPicPr>
          <p:cNvPr id="5" name="Picture 6" descr="Item Box - Mario Wiki - Neoseeker">
            <a:extLst>
              <a:ext uri="{FF2B5EF4-FFF2-40B4-BE49-F238E27FC236}">
                <a16:creationId xmlns:a16="http://schemas.microsoft.com/office/drawing/2014/main" id="{A88DC485-4CB1-4CF2-B85E-FEF424CB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5105400"/>
            <a:ext cx="1371598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14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267200"/>
            <a:ext cx="74676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dirty="0"/>
              <a:t>So far random variable could take only </a:t>
            </a:r>
            <a:r>
              <a:rPr lang="en-US" sz="2800" dirty="0">
                <a:solidFill>
                  <a:srgbClr val="0070C0"/>
                </a:solidFill>
              </a:rPr>
              <a:t>discrete</a:t>
            </a:r>
            <a:r>
              <a:rPr lang="en-US" sz="2800" dirty="0"/>
              <a:t> set of values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8000"/>
                </a:solidFill>
              </a:rPr>
              <a:t>Q: </a:t>
            </a:r>
            <a:r>
              <a:rPr lang="en-US" sz="2800" dirty="0"/>
              <a:t>What does that mean?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Q: </a:t>
            </a:r>
            <a:r>
              <a:rPr lang="en-US" sz="2800" dirty="0"/>
              <a:t>What</a:t>
            </a:r>
            <a:r>
              <a:rPr lang="en-US" sz="2800" i="1" dirty="0"/>
              <a:t> other </a:t>
            </a:r>
            <a:r>
              <a:rPr lang="en-US" sz="2800" dirty="0"/>
              <a:t>distributions might we consider?</a:t>
            </a:r>
          </a:p>
        </p:txBody>
      </p:sp>
    </p:spTree>
    <p:extLst>
      <p:ext uri="{BB962C8B-B14F-4D97-AF65-F5344CB8AC3E}">
        <p14:creationId xmlns:p14="http://schemas.microsoft.com/office/powerpoint/2010/main" val="282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115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52900" cy="5334000"/>
          </a:xfrm>
        </p:spPr>
        <p:txBody>
          <a:bodyPr>
            <a:noAutofit/>
          </a:bodyPr>
          <a:lstStyle/>
          <a:p>
            <a:r>
              <a:rPr lang="en-US" sz="2400" dirty="0"/>
              <a:t>Many random variables are </a:t>
            </a:r>
            <a:r>
              <a:rPr lang="en-US" sz="2400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sz="2000" dirty="0"/>
              <a:t>e.g., recording </a:t>
            </a:r>
            <a:r>
              <a:rPr lang="en-US" sz="2000" i="1" dirty="0"/>
              <a:t>time</a:t>
            </a:r>
            <a:r>
              <a:rPr lang="en-US" sz="2000" dirty="0"/>
              <a:t> (time to perform service) or measuring something (</a:t>
            </a:r>
            <a:r>
              <a:rPr lang="en-US" sz="2000" i="1" dirty="0"/>
              <a:t>height</a:t>
            </a:r>
            <a:r>
              <a:rPr lang="en-US" sz="2000" dirty="0"/>
              <a:t>, </a:t>
            </a:r>
            <a:r>
              <a:rPr lang="en-US" sz="2000" i="1" dirty="0"/>
              <a:t>weight</a:t>
            </a:r>
            <a:r>
              <a:rPr lang="en-US" sz="2000" dirty="0"/>
              <a:t>, </a:t>
            </a:r>
            <a:r>
              <a:rPr lang="en-US" sz="2000" i="1" dirty="0"/>
              <a:t>strength</a:t>
            </a:r>
            <a:r>
              <a:rPr lang="en-US" sz="2000" dirty="0"/>
              <a:t>) </a:t>
            </a:r>
          </a:p>
          <a:p>
            <a:r>
              <a:rPr lang="en-US" sz="2400" dirty="0"/>
              <a:t>For continuous, doesn’t make sense to talk about </a:t>
            </a:r>
            <a:r>
              <a:rPr lang="en-US" sz="2400" dirty="0">
                <a:solidFill>
                  <a:srgbClr val="0070C0"/>
                </a:solidFill>
              </a:rPr>
              <a:t>P(X=x)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continuum of possible values for </a:t>
            </a:r>
            <a:r>
              <a:rPr lang="en-US" sz="2400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sz="2000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343400" cy="45528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7525" y="5924490"/>
            <a:ext cx="61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Q: </a:t>
            </a:r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FED88-49EA-4776-AA71-4475118A294C}"/>
              </a:ext>
            </a:extLst>
          </p:cNvPr>
          <p:cNvSpPr txBox="1"/>
          <p:nvPr/>
        </p:nvSpPr>
        <p:spPr>
          <a:xfrm>
            <a:off x="3057643" y="6400800"/>
            <a:ext cx="30287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 the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 Normal Distribution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9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“Bell-shaped” or “Bell-curve”</a:t>
            </a:r>
          </a:p>
          <a:p>
            <a:pPr lvl="1"/>
            <a:r>
              <a:rPr lang="en-US" dirty="0"/>
              <a:t>Distribution from -∞ to +∞</a:t>
            </a:r>
          </a:p>
          <a:p>
            <a:r>
              <a:rPr lang="en-US" dirty="0"/>
              <a:t>Symmetric</a:t>
            </a:r>
          </a:p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mode</a:t>
            </a:r>
            <a:r>
              <a:rPr lang="en-US" dirty="0"/>
              <a:t> all same</a:t>
            </a:r>
          </a:p>
          <a:p>
            <a:pPr lvl="1"/>
            <a:r>
              <a:rPr lang="en-US" dirty="0"/>
              <a:t>Mean determines location, standard deviation determines “width”</a:t>
            </a:r>
          </a:p>
          <a:p>
            <a:r>
              <a:rPr lang="en-US" dirty="0"/>
              <a:t>Super important!</a:t>
            </a:r>
          </a:p>
          <a:p>
            <a:pPr lvl="1"/>
            <a:r>
              <a:rPr lang="en-US" dirty="0"/>
              <a:t>Lots of distributions follow a normal curve</a:t>
            </a:r>
          </a:p>
          <a:p>
            <a:pPr lvl="1"/>
            <a:r>
              <a:rPr lang="en-US" dirty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201" y="5429674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Aka “Gaussian” distribution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97754" y="2209800"/>
            <a:ext cx="4435313" cy="2579232"/>
            <a:chOff x="4497754" y="2209800"/>
            <a:chExt cx="4435313" cy="2579232"/>
          </a:xfrm>
        </p:grpSpPr>
        <p:grpSp>
          <p:nvGrpSpPr>
            <p:cNvPr id="10" name="Group 9"/>
            <p:cNvGrpSpPr/>
            <p:nvPr/>
          </p:nvGrpSpPr>
          <p:grpSpPr>
            <a:xfrm>
              <a:off x="4497754" y="2209800"/>
              <a:ext cx="4435313" cy="2579232"/>
              <a:chOff x="4497754" y="2209800"/>
              <a:chExt cx="4435313" cy="25792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0" y="2209800"/>
                <a:ext cx="4305300" cy="2579232"/>
                <a:chOff x="1466850" y="3657600"/>
                <a:chExt cx="4508950" cy="262263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6850" y="3657600"/>
                  <a:ext cx="4508950" cy="2468563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968725" y="6061164"/>
                  <a:ext cx="3505200" cy="219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https://www.mathsisfun.com/data/images/normal-distribution-2.svg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7754" y="3989405"/>
                <a:ext cx="601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-∞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62691" y="3989405"/>
                <a:ext cx="670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+∞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7600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right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28673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008000"/>
                </a:solidFill>
              </a:rPr>
              <a:t>standard dev</a:t>
            </a:r>
            <a:r>
              <a:rPr lang="en-US" dirty="0"/>
              <a:t>. (s)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1970602" y="5943601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24A1E-CAA7-45F9-B185-0DE53CDB573D}"/>
              </a:ext>
            </a:extLst>
          </p:cNvPr>
          <p:cNvGrpSpPr/>
          <p:nvPr/>
        </p:nvGrpSpPr>
        <p:grpSpPr>
          <a:xfrm>
            <a:off x="4724400" y="1591146"/>
            <a:ext cx="4278419" cy="3764528"/>
            <a:chOff x="4714875" y="856942"/>
            <a:chExt cx="4278419" cy="3764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75" y="1506795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79703" y="2111876"/>
              <a:ext cx="2813591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green</a:t>
              </a:r>
              <a:r>
                <a:rPr lang="en-US" dirty="0"/>
                <a:t> - mean -3, </a:t>
              </a:r>
              <a:r>
                <a:rPr lang="en-US" dirty="0" err="1"/>
                <a:t>std</a:t>
              </a:r>
              <a:r>
                <a:rPr lang="en-US" dirty="0"/>
                <a:t> dev 0.5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red</a:t>
              </a:r>
              <a:r>
                <a:rPr lang="en-US" dirty="0"/>
                <a:t> - mean 0, </a:t>
              </a:r>
              <a:r>
                <a:rPr lang="en-US" dirty="0" err="1"/>
                <a:t>std</a:t>
              </a:r>
              <a:r>
                <a:rPr lang="en-US" dirty="0"/>
                <a:t> dev 1</a:t>
              </a:r>
            </a:p>
            <a:p>
              <a:r>
                <a:rPr lang="en-US" dirty="0"/>
                <a:t> black - mean 2, </a:t>
              </a:r>
              <a:r>
                <a:rPr lang="en-US" dirty="0" err="1"/>
                <a:t>std</a:t>
              </a:r>
              <a:r>
                <a:rPr lang="en-US" dirty="0"/>
                <a:t> dev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098CA-3C86-4EEC-A3DB-06698D4322A8}"/>
                </a:ext>
              </a:extLst>
            </p:cNvPr>
            <p:cNvSpPr txBox="1"/>
            <p:nvPr/>
          </p:nvSpPr>
          <p:spPr>
            <a:xfrm>
              <a:off x="4858749" y="856942"/>
              <a:ext cx="41306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/>
                <a:t>Many</a:t>
              </a:r>
              <a:r>
                <a:rPr lang="en-US" sz="2800" dirty="0"/>
                <a:t> normal distributions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5D2B23-4296-4B93-8F88-42E32646505C}"/>
              </a:ext>
            </a:extLst>
          </p:cNvPr>
          <p:cNvSpPr txBox="1"/>
          <p:nvPr/>
        </p:nvSpPr>
        <p:spPr>
          <a:xfrm>
            <a:off x="6204226" y="2923484"/>
            <a:ext cx="61427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400" dirty="0">
                <a:solidFill>
                  <a:srgbClr val="0070C0"/>
                </a:solidFill>
              </a:rPr>
              <a:t>??? 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???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??? </a:t>
            </a:r>
          </a:p>
        </p:txBody>
      </p:sp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447143"/>
            <a:ext cx="5141118" cy="2971800"/>
            <a:chOff x="990600" y="2680678"/>
            <a:chExt cx="7310437" cy="4085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80678"/>
              <a:ext cx="7310437" cy="40859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9180" y="6535763"/>
              <a:ext cx="3073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http://images.slideplayer.com/10/2753952/slides/slide_2.jpg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sample </a:t>
            </a:r>
            <a:r>
              <a:rPr lang="en-US" dirty="0">
                <a:solidFill>
                  <a:srgbClr val="0070C0"/>
                </a:solidFill>
              </a:rPr>
              <a:t>mean </a:t>
            </a:r>
            <a:r>
              <a:rPr lang="en-US" dirty="0"/>
              <a:t>(x̅)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Divide by sample </a:t>
            </a:r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n-US" dirty="0"/>
              <a:t>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= 0</a:t>
            </a:r>
          </a:p>
          <a:p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l-GR" dirty="0"/>
              <a:t>σ</a:t>
            </a:r>
            <a:r>
              <a:rPr lang="en-US" dirty="0"/>
              <a:t> = 1</a:t>
            </a:r>
          </a:p>
          <a:p>
            <a:r>
              <a:rPr lang="en-US" dirty="0"/>
              <a:t>Total area under curve = 1</a:t>
            </a:r>
          </a:p>
          <a:p>
            <a:pPr lvl="1"/>
            <a:r>
              <a:rPr lang="en-US" dirty="0"/>
              <a:t>Sounds like probability!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6059" y="5096584"/>
            <a:ext cx="2160954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to </a:t>
            </a:r>
            <a:r>
              <a:rPr lang="en-US" sz="2000" dirty="0">
                <a:solidFill>
                  <a:srgbClr val="0070C0"/>
                </a:solidFill>
              </a:rPr>
              <a:t>predict how likely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70C0"/>
                </a:solidFill>
              </a:rPr>
              <a:t>observed sample</a:t>
            </a:r>
            <a:r>
              <a:rPr lang="en-US" sz="2000" dirty="0"/>
              <a:t> is given </a:t>
            </a:r>
            <a:r>
              <a:rPr lang="en-US" sz="2000" dirty="0">
                <a:solidFill>
                  <a:srgbClr val="0070C0"/>
                </a:solidFill>
              </a:rPr>
              <a:t>population mean</a:t>
            </a:r>
          </a:p>
          <a:p>
            <a:pPr algn="ctr"/>
            <a:r>
              <a:rPr lang="en-US" sz="2000" dirty="0"/>
              <a:t>(next)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FD4BC-4BF1-4B48-B505-2690351D6A9F}"/>
              </a:ext>
            </a:extLst>
          </p:cNvPr>
          <p:cNvSpPr txBox="1"/>
          <p:nvPr/>
        </p:nvSpPr>
        <p:spPr>
          <a:xfrm rot="21082048">
            <a:off x="268100" y="3163643"/>
            <a:ext cx="15896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</a:t>
            </a:r>
          </a:p>
          <a:p>
            <a:pPr algn="ctr"/>
            <a:r>
              <a:rPr lang="en-US" dirty="0"/>
              <a:t> Z-score?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5C84F-BC1D-49B9-8FE0-422DE5C1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19" y="3718396"/>
            <a:ext cx="2209800" cy="10832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495649-C613-46E4-834F-544D396DE463}"/>
              </a:ext>
            </a:extLst>
          </p:cNvPr>
          <p:cNvSpPr/>
          <p:nvPr/>
        </p:nvSpPr>
        <p:spPr>
          <a:xfrm>
            <a:off x="6140895" y="3295483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5C16EF-7E89-41E8-B980-12485675D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34" y="321774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</a:t>
            </a:r>
            <a:r>
              <a:rPr lang="en-US" dirty="0"/>
              <a:t> 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 </a:t>
            </a:r>
            <a:r>
              <a:rPr lang="en-US" sz="2400" dirty="0"/>
              <a:t>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038600" cy="409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how?  </a:t>
            </a:r>
            <a:r>
              <a:rPr lang="en-US" sz="2000" dirty="0">
                <a:solidFill>
                  <a:srgbClr val="008000"/>
                </a:solidFill>
              </a:rPr>
              <a:t>Hint: </a:t>
            </a:r>
            <a:r>
              <a:rPr lang="en-US" sz="2000" dirty="0"/>
              <a:t>what rule might help?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3F547AB-D4A7-42E1-AAD7-F26B0A013F7D}"/>
              </a:ext>
            </a:extLst>
          </p:cNvPr>
          <p:cNvSpPr txBox="1">
            <a:spLocks/>
          </p:cNvSpPr>
          <p:nvPr/>
        </p:nvSpPr>
        <p:spPr>
          <a:xfrm>
            <a:off x="4419600" y="5762663"/>
            <a:ext cx="449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. Or use table (Z-table)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5% / 2 = 2.5% likely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 </a:t>
            </a:r>
            <a:r>
              <a:rPr lang="en-US" dirty="0"/>
              <a:t>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</a:t>
            </a:r>
            <a:r>
              <a:rPr lang="en-US" sz="2400" dirty="0"/>
              <a:t> 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0EE52-5107-4616-B227-524ABA3C666D}"/>
              </a:ext>
            </a:extLst>
          </p:cNvPr>
          <p:cNvSpPr/>
          <p:nvPr/>
        </p:nvSpPr>
        <p:spPr>
          <a:xfrm>
            <a:off x="0" y="5428245"/>
            <a:ext cx="487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x,mean,stddev,cumulative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=1 - 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(30,24,3,true)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B2D073-E845-42D9-8770-A6F2D304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4" y="6106110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7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Why?  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Empirical Rule</a:t>
            </a:r>
          </a:p>
          <a:p>
            <a:pPr lvl="1"/>
            <a:r>
              <a:rPr lang="en-US" dirty="0"/>
              <a:t>Use some inferential statistics (parametric tests)</a:t>
            </a:r>
          </a:p>
          <a:p>
            <a:r>
              <a:rPr lang="en-US" dirty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skewness (</a:t>
            </a:r>
            <a:r>
              <a:rPr lang="en-US" i="1" dirty="0">
                <a:solidFill>
                  <a:srgbClr val="008000"/>
                </a:solidFill>
              </a:rPr>
              <a:t>next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Looks normal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Histogram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Normal probability plot </a:t>
            </a:r>
            <a:r>
              <a:rPr lang="en-US" dirty="0"/>
              <a:t>(QQ plot) – graphical technique to see if data set is approximately normally distributed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Statistical test</a:t>
            </a:r>
          </a:p>
          <a:p>
            <a:pPr lvl="2"/>
            <a:r>
              <a:rPr lang="en-US" dirty="0"/>
              <a:t>Kolmogorov-Smirnov test (K-S) or Shapiro-Wilk (S-W) that compare to normal (won’t do, but ideas in next slide deck)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A348-8375-425E-B274-6C0E393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Skewness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9345-750E-4632-AAE8-5BF18EAB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2142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 of symmetry of distribution</a:t>
            </a:r>
          </a:p>
          <a:p>
            <a:pPr lvl="1"/>
            <a:r>
              <a:rPr lang="en-US" dirty="0"/>
              <a:t>Normal distribution is perfectly symmetric, skewness 0</a:t>
            </a:r>
          </a:p>
          <a:p>
            <a:r>
              <a:rPr lang="en-US" dirty="0"/>
              <a:t>Easy equations: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358247-C1B3-4CED-A30C-F443C10BD8EC}"/>
              </a:ext>
            </a:extLst>
          </p:cNvPr>
          <p:cNvGrpSpPr/>
          <p:nvPr/>
        </p:nvGrpSpPr>
        <p:grpSpPr>
          <a:xfrm>
            <a:off x="304784" y="3874895"/>
            <a:ext cx="4386486" cy="2830736"/>
            <a:chOff x="304784" y="3874895"/>
            <a:chExt cx="4386486" cy="28307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E64C73-642B-4BA1-AFAB-FC6DF42C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84" y="4267200"/>
              <a:ext cx="2171716" cy="5061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CD3013-B20A-4645-8C72-DC735B844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9674" y="3874895"/>
              <a:ext cx="1799949" cy="12907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799126-AC6B-4E05-83FA-20E4573313FE}"/>
                </a:ext>
              </a:extLst>
            </p:cNvPr>
            <p:cNvSpPr/>
            <p:nvPr/>
          </p:nvSpPr>
          <p:spPr>
            <a:xfrm>
              <a:off x="502560" y="5428245"/>
              <a:ext cx="20185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=skew(A1:A10)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446D9-789F-498F-B792-6FE4BE6C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5338320"/>
              <a:ext cx="559249" cy="5491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DF0264-99FE-44D6-9490-86E1B5BC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729" y="6096000"/>
              <a:ext cx="2178162" cy="6096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835F78-548D-4971-9EB1-C6F511F73C6F}"/>
                </a:ext>
              </a:extLst>
            </p:cNvPr>
            <p:cNvSpPr/>
            <p:nvPr/>
          </p:nvSpPr>
          <p:spPr>
            <a:xfrm>
              <a:off x="2730603" y="6182411"/>
              <a:ext cx="1960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22222"/>
                  </a:solidFill>
                  <a:latin typeface="Arial" panose="020B0604020202020204" pitchFamily="34" charset="0"/>
                </a:rPr>
                <a:t>“Fisher–Pearson standardized moment”</a:t>
              </a:r>
              <a:endParaRPr lang="en-US" sz="1400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D1E233-48DC-4E3B-BE09-7B1FA899A15D}"/>
              </a:ext>
            </a:extLst>
          </p:cNvPr>
          <p:cNvSpPr txBox="1">
            <a:spLocks/>
          </p:cNvSpPr>
          <p:nvPr/>
        </p:nvSpPr>
        <p:spPr>
          <a:xfrm>
            <a:off x="4800600" y="3787699"/>
            <a:ext cx="4145944" cy="2795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“How much” is not typical?</a:t>
            </a:r>
          </a:p>
          <a:p>
            <a:pPr lvl="1"/>
            <a:r>
              <a:rPr lang="en-US" dirty="0"/>
              <a:t>Somewhat arbitrary</a:t>
            </a:r>
          </a:p>
          <a:p>
            <a:pPr lvl="1"/>
            <a:r>
              <a:rPr lang="en-US" dirty="0"/>
              <a:t>Less than </a:t>
            </a:r>
            <a:r>
              <a:rPr lang="en-US" dirty="0">
                <a:solidFill>
                  <a:srgbClr val="C00000"/>
                </a:solidFill>
              </a:rPr>
              <a:t>-1 </a:t>
            </a:r>
            <a:r>
              <a:rPr lang="en-US" dirty="0"/>
              <a:t>or greater than </a:t>
            </a:r>
            <a:r>
              <a:rPr lang="en-US" dirty="0">
                <a:solidFill>
                  <a:srgbClr val="C00000"/>
                </a:solidFill>
              </a:rPr>
              <a:t>+1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Highly skewed</a:t>
            </a:r>
          </a:p>
          <a:p>
            <a:pPr lvl="1"/>
            <a:r>
              <a:rPr lang="en-US" dirty="0"/>
              <a:t>Between [</a:t>
            </a:r>
            <a:r>
              <a:rPr lang="en-US" dirty="0">
                <a:solidFill>
                  <a:srgbClr val="A9A907"/>
                </a:solidFill>
              </a:rPr>
              <a:t>-1</a:t>
            </a:r>
            <a:r>
              <a:rPr lang="en-US" dirty="0"/>
              <a:t>,</a:t>
            </a:r>
            <a:r>
              <a:rPr lang="en-US" dirty="0">
                <a:solidFill>
                  <a:srgbClr val="A9A907"/>
                </a:solidFill>
              </a:rPr>
              <a:t> -0.5</a:t>
            </a:r>
            <a:r>
              <a:rPr lang="en-US" dirty="0"/>
              <a:t>]</a:t>
            </a:r>
            <a:r>
              <a:rPr lang="en-US" dirty="0">
                <a:solidFill>
                  <a:srgbClr val="A9A907"/>
                </a:solidFill>
              </a:rPr>
              <a:t> </a:t>
            </a:r>
            <a:r>
              <a:rPr lang="en-US" dirty="0"/>
              <a:t>or [</a:t>
            </a:r>
            <a:r>
              <a:rPr lang="en-US" dirty="0">
                <a:solidFill>
                  <a:srgbClr val="A9A907"/>
                </a:solidFill>
              </a:rPr>
              <a:t>0.5</a:t>
            </a:r>
            <a:r>
              <a:rPr lang="en-US" dirty="0"/>
              <a:t>, </a:t>
            </a:r>
            <a:r>
              <a:rPr lang="en-US" dirty="0">
                <a:solidFill>
                  <a:srgbClr val="A9A907"/>
                </a:solidFill>
              </a:rPr>
              <a:t>+1</a:t>
            </a:r>
            <a:r>
              <a:rPr lang="en-US" dirty="0"/>
              <a:t>]</a:t>
            </a:r>
          </a:p>
          <a:p>
            <a:pPr lvl="2"/>
            <a:r>
              <a:rPr lang="en-US" dirty="0">
                <a:solidFill>
                  <a:srgbClr val="A9A907"/>
                </a:solidFill>
              </a:rPr>
              <a:t>Moderately skewed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solidFill>
                  <a:srgbClr val="008000"/>
                </a:solidFill>
              </a:rPr>
              <a:t>-0.5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0.5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Symmetric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B73EBA-BF4C-457B-9F48-9905CECA511A}"/>
              </a:ext>
            </a:extLst>
          </p:cNvPr>
          <p:cNvGrpSpPr/>
          <p:nvPr/>
        </p:nvGrpSpPr>
        <p:grpSpPr>
          <a:xfrm>
            <a:off x="4854271" y="1231921"/>
            <a:ext cx="4038601" cy="2085058"/>
            <a:chOff x="4854271" y="1231921"/>
            <a:chExt cx="4038601" cy="2085058"/>
          </a:xfrm>
        </p:grpSpPr>
        <p:pic>
          <p:nvPicPr>
            <p:cNvPr id="1030" name="Picture 6" descr="Left-modal and right-modal curves relative to their modes and their means.">
              <a:extLst>
                <a:ext uri="{FF2B5EF4-FFF2-40B4-BE49-F238E27FC236}">
                  <a16:creationId xmlns:a16="http://schemas.microsoft.com/office/drawing/2014/main" id="{55691830-5118-4363-93B2-23744D6CF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271" y="1248599"/>
              <a:ext cx="4038601" cy="2068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7BC534-D91E-4310-AAA8-0A1B6B56658E}"/>
                </a:ext>
              </a:extLst>
            </p:cNvPr>
            <p:cNvSpPr/>
            <p:nvPr/>
          </p:nvSpPr>
          <p:spPr>
            <a:xfrm>
              <a:off x="5579264" y="1231921"/>
              <a:ext cx="258861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https://assetinsights.net/Concepts/Curves_Modal_Left_and_Right.JPG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EFFDF2A-7A7A-467B-A7EE-7575F26C5ED5}"/>
              </a:ext>
            </a:extLst>
          </p:cNvPr>
          <p:cNvSpPr txBox="1"/>
          <p:nvPr/>
        </p:nvSpPr>
        <p:spPr>
          <a:xfrm>
            <a:off x="4837217" y="625935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[Note, related “Kurtosis” is how clumped]</a:t>
            </a:r>
          </a:p>
        </p:txBody>
      </p:sp>
    </p:spTree>
    <p:extLst>
      <p:ext uri="{BB962C8B-B14F-4D97-AF65-F5344CB8AC3E}">
        <p14:creationId xmlns:p14="http://schemas.microsoft.com/office/powerpoint/2010/main" val="10821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tem Box - Mario Wiki - Neoseeker">
            <a:extLst>
              <a:ext uri="{FF2B5EF4-FFF2-40B4-BE49-F238E27FC236}">
                <a16:creationId xmlns:a16="http://schemas.microsoft.com/office/drawing/2014/main" id="{31935969-A8EB-4CC1-B0E2-E2D2211C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5105400"/>
            <a:ext cx="1371598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itself useful for game development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952999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Probability attack will succeed</a:t>
            </a:r>
          </a:p>
          <a:p>
            <a:r>
              <a:rPr lang="en-US" sz="2400" dirty="0"/>
              <a:t>Probability loot from enemy contains rare item</a:t>
            </a:r>
          </a:p>
          <a:p>
            <a:r>
              <a:rPr lang="en-US" sz="2400" dirty="0"/>
              <a:t>Probability enemy spawns at particular time</a:t>
            </a:r>
          </a:p>
          <a:p>
            <a:r>
              <a:rPr lang="en-US" sz="2400" dirty="0"/>
              <a:t>Probability action (e.g., building a castle) takes  particular amount of time</a:t>
            </a:r>
          </a:p>
          <a:p>
            <a:r>
              <a:rPr lang="en-US" sz="2400" dirty="0"/>
              <a:t>Probability players at server</a:t>
            </a:r>
          </a:p>
        </p:txBody>
      </p:sp>
    </p:spTree>
    <p:extLst>
      <p:ext uri="{BB962C8B-B14F-4D97-AF65-F5344CB8AC3E}">
        <p14:creationId xmlns:p14="http://schemas.microsoft.com/office/powerpoint/2010/main" val="2680922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A3C-2CC2-4053-9A98-97664755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53340"/>
            <a:ext cx="8229600" cy="1143000"/>
          </a:xfrm>
        </p:spPr>
        <p:txBody>
          <a:bodyPr/>
          <a:lstStyle/>
          <a:p>
            <a:r>
              <a:rPr lang="en-US" dirty="0"/>
              <a:t>Skewness Examples</a:t>
            </a:r>
          </a:p>
        </p:txBody>
      </p:sp>
      <p:pic>
        <p:nvPicPr>
          <p:cNvPr id="2056" name="Picture 8" descr="Positively Skewed Distribution">
            <a:extLst>
              <a:ext uri="{FF2B5EF4-FFF2-40B4-BE49-F238E27FC236}">
                <a16:creationId xmlns:a16="http://schemas.microsoft.com/office/drawing/2014/main" id="{5F46C386-26DC-409F-AD46-8E7E5372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" y="1219200"/>
            <a:ext cx="3897630" cy="25984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AA82F-7FFC-443A-99FB-A29E76DFDDBE}"/>
              </a:ext>
            </a:extLst>
          </p:cNvPr>
          <p:cNvSpPr txBox="1"/>
          <p:nvPr/>
        </p:nvSpPr>
        <p:spPr>
          <a:xfrm>
            <a:off x="2743200" y="1676400"/>
            <a:ext cx="14366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Skewness 2.0</a:t>
            </a:r>
          </a:p>
        </p:txBody>
      </p:sp>
      <p:pic>
        <p:nvPicPr>
          <p:cNvPr id="2058" name="Picture 10" descr="Negatively Skewed Distribution">
            <a:extLst>
              <a:ext uri="{FF2B5EF4-FFF2-40B4-BE49-F238E27FC236}">
                <a16:creationId xmlns:a16="http://schemas.microsoft.com/office/drawing/2014/main" id="{6BB456C4-1D8A-404E-BBA8-A4B854A1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0" y="1219200"/>
            <a:ext cx="3897630" cy="25984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37A48-2102-4123-BAD5-2EE06551AB2D}"/>
              </a:ext>
            </a:extLst>
          </p:cNvPr>
          <p:cNvSpPr txBox="1"/>
          <p:nvPr/>
        </p:nvSpPr>
        <p:spPr>
          <a:xfrm>
            <a:off x="5553905" y="1676400"/>
            <a:ext cx="14542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Skewness-1.0</a:t>
            </a:r>
          </a:p>
        </p:txBody>
      </p:sp>
      <p:pic>
        <p:nvPicPr>
          <p:cNvPr id="2060" name="Picture 12" descr="Symmetrical Distribution">
            <a:extLst>
              <a:ext uri="{FF2B5EF4-FFF2-40B4-BE49-F238E27FC236}">
                <a16:creationId xmlns:a16="http://schemas.microsoft.com/office/drawing/2014/main" id="{F9A45501-5D11-4C98-B419-3E78C3D3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90" y="4118292"/>
            <a:ext cx="3897630" cy="25984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6CFF2F-CFC9-4EE9-8D19-F0F43AA9F690}"/>
              </a:ext>
            </a:extLst>
          </p:cNvPr>
          <p:cNvSpPr txBox="1"/>
          <p:nvPr/>
        </p:nvSpPr>
        <p:spPr>
          <a:xfrm>
            <a:off x="5181600" y="4511278"/>
            <a:ext cx="14366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Skewness 0.1</a:t>
            </a:r>
          </a:p>
        </p:txBody>
      </p:sp>
    </p:spTree>
    <p:extLst>
      <p:ext uri="{BB962C8B-B14F-4D97-AF65-F5344CB8AC3E}">
        <p14:creationId xmlns:p14="http://schemas.microsoft.com/office/powerpoint/2010/main" val="14856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histogram shape to look for “</a:t>
            </a:r>
            <a:r>
              <a:rPr lang="en-US" dirty="0">
                <a:solidFill>
                  <a:srgbClr val="0070C0"/>
                </a:solidFill>
              </a:rPr>
              <a:t>bell curve</a:t>
            </a:r>
            <a:r>
              <a:rPr lang="en-US" dirty="0"/>
              <a:t>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323" y="2743200"/>
            <a:ext cx="4648200" cy="3073604"/>
            <a:chOff x="990600" y="2305040"/>
            <a:chExt cx="4648200" cy="3073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305040"/>
              <a:ext cx="4648200" cy="268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6400" y="5009312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http://2.bp.blogspot.com/_g8gh7I4zSt4/TR85eGJlMfI/AAAAAAAAAQs/PaOHJsjonPM/s1600/histo.JPG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708" y="2752890"/>
            <a:ext cx="3556138" cy="3042422"/>
            <a:chOff x="5410200" y="2136286"/>
            <a:chExt cx="3556138" cy="3042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136286"/>
              <a:ext cx="3556138" cy="2912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50351" y="4947876"/>
              <a:ext cx="18758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http://seankross.com/img/biqq.png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612660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6017" y="617175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322" y="6019800"/>
            <a:ext cx="66333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What distributions are these from?  Any </a:t>
            </a:r>
            <a:r>
              <a:rPr lang="en-US" sz="2400" dirty="0">
                <a:solidFill>
                  <a:srgbClr val="0070C0"/>
                </a:solidFill>
              </a:rPr>
              <a:t>normal</a:t>
            </a:r>
            <a:r>
              <a:rPr lang="en-US" sz="24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1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304" y="5598656"/>
            <a:ext cx="7059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</a:t>
            </a:r>
            <a:r>
              <a:rPr lang="en-US" sz="2400" i="1" dirty="0"/>
              <a:t>all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70C0"/>
                </a:solidFill>
              </a:rPr>
              <a:t>normal distribution</a:t>
            </a:r>
            <a:r>
              <a:rPr lang="en-US" sz="2400" dirty="0"/>
              <a:t>!  Suffer from: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Binning</a:t>
            </a:r>
            <a:r>
              <a:rPr lang="en-US" sz="2000" dirty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Few samples </a:t>
            </a:r>
            <a:r>
              <a:rPr lang="en-US" sz="2000" dirty="0"/>
              <a:t>(15) – we’ll talk about sample size next slide deck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0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4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Normality Testing with a Quantile-Quantile Plot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00200"/>
            <a:ext cx="5791200" cy="4830762"/>
            <a:chOff x="3962400" y="2057400"/>
            <a:chExt cx="4495800" cy="38818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057400"/>
              <a:ext cx="4495800" cy="38818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62600" y="2059354"/>
              <a:ext cx="1295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https://goo.gl/rLLSIQ</a:t>
              </a: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25453"/>
            <a:ext cx="2895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Percentiles (quantiles) of one versus another</a:t>
            </a:r>
          </a:p>
          <a:p>
            <a:r>
              <a:rPr lang="en-US" dirty="0"/>
              <a:t>If line </a:t>
            </a:r>
            <a:r>
              <a:rPr lang="en-US" dirty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 (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(y-axis) versus Z (x-axis)</a:t>
            </a:r>
          </a:p>
          <a:p>
            <a:r>
              <a:rPr lang="en-US" dirty="0">
                <a:solidFill>
                  <a:srgbClr val="0070C0"/>
                </a:solidFill>
              </a:rPr>
              <a:t>Normal?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Quantile-Quantile Plot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following values come from a normal distribution?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800" dirty="0"/>
              <a:t>7.19, 6.31, 5.89, 4.5, 3.77, 4.25, 5.19, 5.79, 6.79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E1FE2-40EB-434E-AE41-32C76D99C12C}"/>
              </a:ext>
            </a:extLst>
          </p:cNvPr>
          <p:cNvSpPr txBox="1"/>
          <p:nvPr/>
        </p:nvSpPr>
        <p:spPr>
          <a:xfrm>
            <a:off x="6019800" y="4648200"/>
            <a:ext cx="15239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Show each step, next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Order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2592388" cy="639762"/>
          </a:xfrm>
        </p:spPr>
        <p:txBody>
          <a:bodyPr/>
          <a:lstStyle/>
          <a:p>
            <a:r>
              <a:rPr lang="en-US" dirty="0"/>
              <a:t>Unordered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174875"/>
            <a:ext cx="1447800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Ordered (low to high)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257255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810000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562" y="6002308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 = 9 </a:t>
            </a:r>
            <a:r>
              <a:rPr lang="en-US" sz="200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" y="2144034"/>
            <a:ext cx="5213307" cy="35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43679" y="525061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53" y="2574261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Divide into</a:t>
            </a:r>
          </a:p>
          <a:p>
            <a:pPr algn="ctr"/>
            <a:r>
              <a:rPr lang="en-US" sz="2000" dirty="0"/>
              <a:t>N+1 =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1600200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?</a:t>
            </a:r>
          </a:p>
          <a:p>
            <a:r>
              <a:rPr lang="en-US" sz="2000" dirty="0"/>
              <a:t>20% = ?</a:t>
            </a:r>
          </a:p>
          <a:p>
            <a:r>
              <a:rPr lang="en-US" sz="2000" dirty="0"/>
              <a:t>30% = ?</a:t>
            </a:r>
          </a:p>
          <a:p>
            <a:r>
              <a:rPr lang="en-US" sz="2000" dirty="0"/>
              <a:t>40% = ?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?</a:t>
            </a:r>
          </a:p>
          <a:p>
            <a:r>
              <a:rPr lang="en-US" sz="2000" dirty="0"/>
              <a:t>70% = ?</a:t>
            </a:r>
          </a:p>
          <a:p>
            <a:r>
              <a:rPr lang="en-US" sz="2000" dirty="0"/>
              <a:t>80% = ?</a:t>
            </a:r>
          </a:p>
          <a:p>
            <a:r>
              <a:rPr lang="en-US" sz="2000" dirty="0"/>
              <a:t>90% =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3538" y="5911568"/>
            <a:ext cx="3657600" cy="715962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Want Z-score for that segment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AA5508-DA0D-A522-BEB9-2C44E0C6A73C}"/>
              </a:ext>
            </a:extLst>
          </p:cNvPr>
          <p:cNvGrpSpPr/>
          <p:nvPr/>
        </p:nvGrpSpPr>
        <p:grpSpPr>
          <a:xfrm>
            <a:off x="5197109" y="5500660"/>
            <a:ext cx="3931381" cy="1323439"/>
            <a:chOff x="5197109" y="5500660"/>
            <a:chExt cx="3931381" cy="13234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FB218D-C240-663F-083C-F08293DBC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151" y="6196080"/>
              <a:ext cx="559249" cy="5491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9CD598-4959-E529-3698-F2B467FB1D19}"/>
                </a:ext>
              </a:extLst>
            </p:cNvPr>
            <p:cNvSpPr txBox="1"/>
            <p:nvPr/>
          </p:nvSpPr>
          <p:spPr>
            <a:xfrm>
              <a:off x="5197109" y="5500660"/>
              <a:ext cx="3931381" cy="13234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=NORMSINV(area) </a:t>
              </a:r>
              <a:r>
                <a:rPr lang="en-US" sz="2000" dirty="0"/>
                <a:t>– provide Z for area under standard normal curve</a:t>
              </a:r>
            </a:p>
            <a:p>
              <a:r>
                <a:rPr lang="en-US" sz="2000" dirty="0"/>
                <a:t>=NORMSINV(.80) </a:t>
              </a:r>
            </a:p>
            <a:p>
              <a:r>
                <a:rPr lang="en-US" sz="2000" dirty="0"/>
                <a:t>=0.841621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4" y="2499895"/>
            <a:ext cx="5276208" cy="361405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338"/>
            <a:ext cx="2447402" cy="16764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200400" y="3429000"/>
            <a:ext cx="990600" cy="762000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889" y="601980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some points shown)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78DC6-37EC-2F41-4905-4656EA4182ED}"/>
              </a:ext>
            </a:extLst>
          </p:cNvPr>
          <p:cNvSpPr/>
          <p:nvPr/>
        </p:nvSpPr>
        <p:spPr>
          <a:xfrm>
            <a:off x="1081653" y="3643438"/>
            <a:ext cx="1371600" cy="258532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10% = -1.28</a:t>
            </a:r>
          </a:p>
          <a:p>
            <a:r>
              <a:rPr lang="en-US" dirty="0"/>
              <a:t>20% = -0.84</a:t>
            </a:r>
          </a:p>
          <a:p>
            <a:r>
              <a:rPr lang="en-US" dirty="0"/>
              <a:t>30% = -0.52</a:t>
            </a:r>
          </a:p>
          <a:p>
            <a:r>
              <a:rPr lang="en-US" dirty="0"/>
              <a:t>40% = -0.25</a:t>
            </a:r>
          </a:p>
          <a:p>
            <a:r>
              <a:rPr lang="en-US" dirty="0"/>
              <a:t>50% = 0</a:t>
            </a:r>
          </a:p>
          <a:p>
            <a:r>
              <a:rPr lang="en-US" dirty="0"/>
              <a:t>60% = 0.25</a:t>
            </a:r>
          </a:p>
          <a:p>
            <a:r>
              <a:rPr lang="en-US" dirty="0"/>
              <a:t>70% = 0.52</a:t>
            </a:r>
          </a:p>
          <a:p>
            <a:r>
              <a:rPr lang="en-US" dirty="0"/>
              <a:t>80% = 0.84</a:t>
            </a:r>
          </a:p>
          <a:p>
            <a:r>
              <a:rPr lang="en-US" dirty="0"/>
              <a:t>90% = 1.28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1C5B9C-3582-D19B-D2F4-B7D7E2B22D28}"/>
              </a:ext>
            </a:extLst>
          </p:cNvPr>
          <p:cNvGrpSpPr/>
          <p:nvPr/>
        </p:nvGrpSpPr>
        <p:grpSpPr>
          <a:xfrm>
            <a:off x="4646303" y="1692338"/>
            <a:ext cx="2971800" cy="1015663"/>
            <a:chOff x="4646303" y="1692338"/>
            <a:chExt cx="2971800" cy="10156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3D2576-A546-2C8E-D25F-463E7C48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849" y="1925578"/>
              <a:ext cx="559249" cy="5491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95514-5776-29B4-7B56-86FB4E0EF212}"/>
                </a:ext>
              </a:extLst>
            </p:cNvPr>
            <p:cNvSpPr txBox="1"/>
            <p:nvPr/>
          </p:nvSpPr>
          <p:spPr>
            <a:xfrm>
              <a:off x="4646303" y="1692338"/>
              <a:ext cx="2971800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Example:</a:t>
              </a:r>
              <a:endParaRPr lang="en-US" sz="2000" dirty="0"/>
            </a:p>
            <a:p>
              <a:r>
                <a:rPr lang="en-US" sz="2000" dirty="0"/>
                <a:t>=NORMSINV(.80) </a:t>
              </a:r>
            </a:p>
            <a:p>
              <a:r>
                <a:rPr lang="en-US" sz="2000" dirty="0"/>
                <a:t>=0.841621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4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Plot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053"/>
            <a:ext cx="6604119" cy="4268054"/>
          </a:xfrm>
        </p:spPr>
      </p:pic>
      <p:sp>
        <p:nvSpPr>
          <p:cNvPr id="9" name="Rectangle 8"/>
          <p:cNvSpPr/>
          <p:nvPr/>
        </p:nvSpPr>
        <p:spPr>
          <a:xfrm>
            <a:off x="3557007" y="1433636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A78599-6DDF-4947-AB53-9E26C84B6822}"/>
              </a:ext>
            </a:extLst>
          </p:cNvPr>
          <p:cNvGrpSpPr/>
          <p:nvPr/>
        </p:nvGrpSpPr>
        <p:grpSpPr>
          <a:xfrm>
            <a:off x="2667000" y="1905000"/>
            <a:ext cx="4648200" cy="4485620"/>
            <a:chOff x="2667000" y="1905000"/>
            <a:chExt cx="4648200" cy="4485620"/>
          </a:xfrm>
        </p:grpSpPr>
        <p:sp>
          <p:nvSpPr>
            <p:cNvPr id="8" name="TextBox 7"/>
            <p:cNvSpPr txBox="1"/>
            <p:nvPr/>
          </p:nvSpPr>
          <p:spPr>
            <a:xfrm>
              <a:off x="3208354" y="5867400"/>
              <a:ext cx="2930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Linear?  </a:t>
              </a:r>
              <a:r>
                <a:rPr lang="en-US" sz="2800" dirty="0">
                  <a:sym typeface="Wingdings" panose="05000000000000000000" pitchFamily="2" charset="2"/>
                </a:rPr>
                <a:t> </a:t>
              </a:r>
              <a:r>
                <a:rPr lang="en-US" sz="2800" dirty="0">
                  <a:solidFill>
                    <a:srgbClr val="0070C0"/>
                  </a:solidFill>
                  <a:sym typeface="Wingdings" panose="05000000000000000000" pitchFamily="2" charset="2"/>
                </a:rPr>
                <a:t>Normal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7DE7C5B-FBD6-413F-B351-DFA44FEF4A13}"/>
                </a:ext>
              </a:extLst>
            </p:cNvPr>
            <p:cNvCxnSpPr/>
            <p:nvPr/>
          </p:nvCxnSpPr>
          <p:spPr>
            <a:xfrm flipV="1">
              <a:off x="2667000" y="1905000"/>
              <a:ext cx="4648200" cy="2667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Plots in Excel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2680" y="3124200"/>
            <a:ext cx="7430040" cy="3231425"/>
            <a:chOff x="856980" y="1295400"/>
            <a:chExt cx="7430040" cy="3231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" y="1295400"/>
              <a:ext cx="7430040" cy="3000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14500" y="4295993"/>
              <a:ext cx="5715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https://i2.wp.com/www.real-statistics.com/wp-content/uploads/2012/12/qq-plot-normality.jpg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Mostly, a manual process.  Do as per above.</a:t>
            </a:r>
          </a:p>
          <a:p>
            <a:r>
              <a:rPr lang="en-US" sz="2400" dirty="0"/>
              <a:t>Example of step by step process (with spreadsheet):</a:t>
            </a:r>
          </a:p>
          <a:p>
            <a:pPr algn="ctr"/>
            <a:r>
              <a:rPr lang="en-US" sz="2400" dirty="0">
                <a:hlinkClick r:id="rId3"/>
              </a:rPr>
              <a:t>http://facweb.cs.depaul.edu/cmiller/it223/normQuant.html</a:t>
            </a:r>
            <a:r>
              <a:rPr lang="en-US" sz="2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2560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Normality Testing with a Quantile-Quantile Plot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8077200" cy="4565178"/>
            <a:chOff x="609600" y="1981200"/>
            <a:chExt cx="8077200" cy="4565178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981200"/>
              <a:ext cx="7772400" cy="4565178"/>
              <a:chOff x="533400" y="2819400"/>
              <a:chExt cx="7772400" cy="45651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2819400"/>
                <a:ext cx="7772400" cy="38862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562100" y="7153746"/>
                <a:ext cx="586740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http://d2vlcm61l7u1fs.cloudfront.net/media%2Fb95%2Fb953e7cd-31c3-45b0-a8ec-03b0e81c95d1%2Fphp2Y86od.png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4215929"/>
              <a:ext cx="5267325" cy="1704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48" y="4215929"/>
              <a:ext cx="2419350" cy="162877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210271C-DFCA-058A-5B16-D28CDBA6EEC7}"/>
              </a:ext>
            </a:extLst>
          </p:cNvPr>
          <p:cNvSpPr/>
          <p:nvPr/>
        </p:nvSpPr>
        <p:spPr>
          <a:xfrm>
            <a:off x="457200" y="4162424"/>
            <a:ext cx="2962275" cy="162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5B570-5D5B-FD1F-7A0E-DF73D2CC444E}"/>
              </a:ext>
            </a:extLst>
          </p:cNvPr>
          <p:cNvSpPr/>
          <p:nvPr/>
        </p:nvSpPr>
        <p:spPr>
          <a:xfrm>
            <a:off x="3276601" y="1927696"/>
            <a:ext cx="2667000" cy="215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2262A-2D14-538B-1BE9-EDE5698ED0B6}"/>
              </a:ext>
            </a:extLst>
          </p:cNvPr>
          <p:cNvSpPr/>
          <p:nvPr/>
        </p:nvSpPr>
        <p:spPr>
          <a:xfrm>
            <a:off x="3174467" y="4162424"/>
            <a:ext cx="2667000" cy="186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7B333-48E9-6A25-271D-591B571744FB}"/>
              </a:ext>
            </a:extLst>
          </p:cNvPr>
          <p:cNvSpPr/>
          <p:nvPr/>
        </p:nvSpPr>
        <p:spPr>
          <a:xfrm>
            <a:off x="5897498" y="1890640"/>
            <a:ext cx="2667000" cy="215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DD1A7-EFD1-F906-D93B-E46A0050705F}"/>
              </a:ext>
            </a:extLst>
          </p:cNvPr>
          <p:cNvSpPr/>
          <p:nvPr/>
        </p:nvSpPr>
        <p:spPr>
          <a:xfrm>
            <a:off x="5969613" y="4215929"/>
            <a:ext cx="2667000" cy="181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Definitions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r>
              <a:rPr lang="en-US" dirty="0">
                <a:solidFill>
                  <a:srgbClr val="008000"/>
                </a:solidFill>
              </a:rPr>
              <a:t>Event</a:t>
            </a:r>
            <a:r>
              <a:rPr lang="en-US" dirty="0"/>
              <a:t> – outcome of experiment or observation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Elementary</a:t>
            </a:r>
            <a:r>
              <a:rPr lang="en-US" dirty="0"/>
              <a:t> – simplest type for given experiment. independent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Joint/Compound </a:t>
            </a:r>
            <a:r>
              <a:rPr lang="en-US" dirty="0"/>
              <a:t>– more than one elementary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die </a:t>
            </a:r>
            <a:r>
              <a:rPr lang="en-US" dirty="0"/>
              <a:t>(d6) and get 6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Roll die (</a:t>
            </a:r>
            <a:r>
              <a:rPr lang="en-US" dirty="0"/>
              <a:t>d6) and get even number</a:t>
            </a:r>
          </a:p>
          <a:p>
            <a:pPr lvl="1"/>
            <a:r>
              <a:rPr lang="en-US" dirty="0"/>
              <a:t>compound event, consists of elementary events 2, 4, and 6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queen of spades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face card</a:t>
            </a:r>
          </a:p>
          <a:p>
            <a:pPr lvl="1"/>
            <a:r>
              <a:rPr lang="en-US" dirty="0"/>
              <a:t>compound event</a:t>
            </a:r>
          </a:p>
          <a:p>
            <a:r>
              <a:rPr lang="en-US" dirty="0">
                <a:solidFill>
                  <a:srgbClr val="008000"/>
                </a:solidFill>
              </a:rPr>
              <a:t>Observe players logging in </a:t>
            </a:r>
            <a:r>
              <a:rPr lang="en-US" dirty="0"/>
              <a:t>to MMO server and see if two people log in less than 15 minutes apart </a:t>
            </a:r>
          </a:p>
          <a:p>
            <a:pPr lvl="1"/>
            <a:r>
              <a:rPr lang="en-US" dirty="0"/>
              <a:t>compound event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0550" y="3809580"/>
            <a:ext cx="3771900" cy="2470924"/>
            <a:chOff x="776654" y="4114800"/>
            <a:chExt cx="3771900" cy="24709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404" y="4114800"/>
              <a:ext cx="3200400" cy="23154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6654" y="6308725"/>
              <a:ext cx="37719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https://cdn.kastatic.org/googleusercontent/Z0TuLq2KolavsrfDXSbLqi0S-wnlCrC13cKGG68wK9ljrTiXzRqvfq7IpWNzcwgzlpEOI8YmMafp4K4zO0sanvXu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D8249C-3F15-4206-8B26-E907AF323B06}"/>
              </a:ext>
            </a:extLst>
          </p:cNvPr>
          <p:cNvSpPr txBox="1"/>
          <p:nvPr/>
        </p:nvSpPr>
        <p:spPr>
          <a:xfrm>
            <a:off x="4724400" y="5818838"/>
            <a:ext cx="41148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We’ll treat/compute probabilities of elementary versus compound separately</a:t>
            </a:r>
          </a:p>
        </p:txBody>
      </p:sp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– Definitions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Exhaustive set of events </a:t>
            </a:r>
            <a:r>
              <a:rPr lang="en-US" dirty="0"/>
              <a:t>– set of all possible outcomes of experiment/observation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 sets of events </a:t>
            </a:r>
            <a:r>
              <a:rPr lang="en-US" dirty="0"/>
              <a:t>– elementary events that do not overlap</a:t>
            </a:r>
          </a:p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</a:t>
            </a:r>
          </a:p>
          <a:p>
            <a:pPr lvl="1"/>
            <a:r>
              <a:rPr lang="en-US" dirty="0"/>
              <a:t>not exhaustive, mutually exclusive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Roll d6</a:t>
            </a:r>
            <a:r>
              <a:rPr lang="en-US" dirty="0"/>
              <a:t>: Events: get even number, get number divisible by 3, get a 1 or get a 5 </a:t>
            </a:r>
          </a:p>
          <a:p>
            <a:pPr lvl="1"/>
            <a:r>
              <a:rPr lang="en-US" dirty="0"/>
              <a:t>exhaustive, but overlap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logins: </a:t>
            </a:r>
            <a:r>
              <a:rPr lang="en-US" dirty="0"/>
              <a:t>time between arrivals &lt;10 seconds, 10+  and &lt;15 seconds inclusive, or 15+ seconds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</a:t>
            </a:r>
            <a:r>
              <a:rPr lang="en-US" dirty="0"/>
              <a:t>: time between arrivals &lt;10 seconds, 10+  and &lt;15 seconds inclusive, or 10+ seconds</a:t>
            </a:r>
          </a:p>
          <a:p>
            <a:pPr lvl="1"/>
            <a:r>
              <a:rPr lang="en-US" dirty="0"/>
              <a:t>exhaustive, but overlap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62923"/>
            <a:ext cx="164984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93" y="72781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– Definitions </a:t>
            </a:r>
            <a:br>
              <a:rPr lang="en-US" dirty="0"/>
            </a:br>
            <a:r>
              <a:rPr lang="en-US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135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likelihood of event to occur,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ratio of favorable cases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all cases</a:t>
            </a:r>
          </a:p>
          <a:p>
            <a:r>
              <a:rPr lang="en-US" dirty="0"/>
              <a:t>Set of rules that probabilities must follow </a:t>
            </a:r>
          </a:p>
          <a:p>
            <a:pPr lvl="1"/>
            <a:r>
              <a:rPr lang="en-US" dirty="0"/>
              <a:t>Probabilities must be </a:t>
            </a:r>
            <a:r>
              <a:rPr lang="en-US" dirty="0">
                <a:solidFill>
                  <a:srgbClr val="FF0000"/>
                </a:solidFill>
              </a:rPr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dirty="0">
                <a:solidFill>
                  <a:srgbClr val="FF0000"/>
                </a:solidFill>
              </a:rPr>
              <a:t>add up to 1</a:t>
            </a:r>
          </a:p>
          <a:p>
            <a:r>
              <a:rPr lang="en-US" dirty="0"/>
              <a:t>e.g., d6: events 1, 2, 3, 4, 5, 6.  Probability of 1/6</a:t>
            </a:r>
            <a:r>
              <a:rPr lang="en-US" baseline="30000" dirty="0"/>
              <a:t>th</a:t>
            </a:r>
            <a:r>
              <a:rPr lang="en-US" dirty="0"/>
              <a:t>  to each, sum of P(1) + P(2) + P(3) + P(4) + P(5) + P(6) = 1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legal set of probabilities</a:t>
            </a:r>
          </a:p>
          <a:p>
            <a:r>
              <a:rPr lang="en-US" dirty="0"/>
              <a:t>e.g., d6: events 1, 2, 3, 4, 5, 6. Probability of ½ to roll 1, ½ to roll 2, and 0 to all the others sum of P(1) + … + P(6) = 0.5 + 0.5 + 0 … + 0 = 1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Also legal set of probabilities</a:t>
            </a:r>
          </a:p>
          <a:p>
            <a:pPr lvl="1"/>
            <a:r>
              <a:rPr lang="en-US" dirty="0"/>
              <a:t>Not how honest d6’s behave in real life!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191" y="5752365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D1AB8-4264-4C2E-89A7-34F10F4A8E6B}"/>
              </a:ext>
            </a:extLst>
          </p:cNvPr>
          <p:cNvGrpSpPr/>
          <p:nvPr/>
        </p:nvGrpSpPr>
        <p:grpSpPr>
          <a:xfrm>
            <a:off x="6769085" y="457200"/>
            <a:ext cx="2222515" cy="1905000"/>
            <a:chOff x="7162800" y="457200"/>
            <a:chExt cx="1828800" cy="1587044"/>
          </a:xfrm>
        </p:grpSpPr>
        <p:pic>
          <p:nvPicPr>
            <p:cNvPr id="1026" name="Picture 2" descr="Image result">
              <a:extLst>
                <a:ext uri="{FF2B5EF4-FFF2-40B4-BE49-F238E27FC236}">
                  <a16:creationId xmlns:a16="http://schemas.microsoft.com/office/drawing/2014/main" id="{ACBC82BF-90C2-4104-A53B-0584FCD58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1828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18444C-8330-4DD1-86C0-2D64180E3B68}"/>
                </a:ext>
              </a:extLst>
            </p:cNvPr>
            <p:cNvSpPr/>
            <p:nvPr/>
          </p:nvSpPr>
          <p:spPr>
            <a:xfrm>
              <a:off x="7315200" y="1828800"/>
              <a:ext cx="152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https://goo.gl/iy3YGr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13706</TotalTime>
  <Words>5095</Words>
  <Application>Microsoft Office PowerPoint</Application>
  <PresentationFormat>On-screen Show (4:3)</PresentationFormat>
  <Paragraphs>618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Consolas</vt:lpstr>
      <vt:lpstr>Roboto</vt:lpstr>
      <vt:lpstr>Office Theme</vt:lpstr>
      <vt:lpstr>Probability</vt:lpstr>
      <vt:lpstr>Overview</vt:lpstr>
      <vt:lpstr>Groupwork</vt:lpstr>
      <vt:lpstr>Overview</vt:lpstr>
      <vt:lpstr>Overview</vt:lpstr>
      <vt:lpstr>Outline</vt:lpstr>
      <vt:lpstr>Probability Definitions (1 of 3)</vt:lpstr>
      <vt:lpstr>Probability – Definitions (2 of 3)</vt:lpstr>
      <vt:lpstr>Probability – Definitions  (3 of 3)</vt:lpstr>
      <vt:lpstr>How to Assign Probabilities?</vt:lpstr>
      <vt:lpstr>Assigning Probabilities</vt:lpstr>
      <vt:lpstr>Rules About Probabilities (1 of 2)</vt:lpstr>
      <vt:lpstr>Rules About Probabilities (2 of 2)</vt:lpstr>
      <vt:lpstr>Probability Example</vt:lpstr>
      <vt:lpstr>Outline</vt:lpstr>
      <vt:lpstr>Probability Distributions</vt:lpstr>
      <vt:lpstr>Uniform Distribution</vt:lpstr>
      <vt:lpstr>Binomial Distribution Example (1 of 3)</vt:lpstr>
      <vt:lpstr>Binomial Distribution Example (1 of 3)</vt:lpstr>
      <vt:lpstr>Binomial Distribution Example (2 of 3)</vt:lpstr>
      <vt:lpstr>Binomial Distribution Example (3 of 3)</vt:lpstr>
      <vt:lpstr>Binomial Distribution (1 of 2)</vt:lpstr>
      <vt:lpstr>Binomial Distribution (2 of 2)</vt:lpstr>
      <vt:lpstr>Binomial Distribution Example</vt:lpstr>
      <vt:lpstr>Poisson Distribution</vt:lpstr>
      <vt:lpstr>Poisson Distributions?</vt:lpstr>
      <vt:lpstr>Poisson Distribution</vt:lpstr>
      <vt:lpstr>Poisson Distribution Example (1 of 2)</vt:lpstr>
      <vt:lpstr>Poisson Distribution Example (2 of 2)</vt:lpstr>
      <vt:lpstr>Poisson Distribution Example (2 of 2)</vt:lpstr>
      <vt:lpstr>Poisson Distribution Example (2 of 2)</vt:lpstr>
      <vt:lpstr>Poisson Distribution Example (2 of 2)</vt:lpstr>
      <vt:lpstr>Poisson Distribution Example (2 of 2)</vt:lpstr>
      <vt:lpstr>Poisson Distribution</vt:lpstr>
      <vt:lpstr>Expected Value – Formulation</vt:lpstr>
      <vt:lpstr>Expected Value Example –  Gambling  Game</vt:lpstr>
      <vt:lpstr>Expected Value Example –  Gambling  Game</vt:lpstr>
      <vt:lpstr>Expected Value Example –  Gambling  Game</vt:lpstr>
      <vt:lpstr>Expected Value Example –  Gambling  Game</vt:lpstr>
      <vt:lpstr>Outline</vt:lpstr>
      <vt:lpstr>Outline</vt:lpstr>
      <vt:lpstr>Continuous Distributions</vt:lpstr>
      <vt:lpstr>Normal Distribution (1 of 2)</vt:lpstr>
      <vt:lpstr>Normal Distribution (2 of 2)</vt:lpstr>
      <vt:lpstr>Standard Normal Distribution</vt:lpstr>
      <vt:lpstr>Using the Standard Normal</vt:lpstr>
      <vt:lpstr>Using the Standard Normal</vt:lpstr>
      <vt:lpstr>Test for Normality</vt:lpstr>
      <vt:lpstr>Measuring Skewness</vt:lpstr>
      <vt:lpstr>Skewness Examples</vt:lpstr>
      <vt:lpstr>Normality Testing with a Histogram</vt:lpstr>
      <vt:lpstr>Normality Testing with a Histogram</vt:lpstr>
      <vt:lpstr>Normality Testing with a Histogram</vt:lpstr>
      <vt:lpstr>Normality Testing with a Quantile-Quantile Plot</vt:lpstr>
      <vt:lpstr>Quantile-Quantile Plot Example</vt:lpstr>
      <vt:lpstr>Quantile-Quantile Plot Example – Order Data</vt:lpstr>
      <vt:lpstr>Quantile-Quantile Plot Example – Compute Z scores</vt:lpstr>
      <vt:lpstr>Quantile-Quantile Plot Example – Compute Z scores</vt:lpstr>
      <vt:lpstr>Quantile-Quantile Plot Example – Plot</vt:lpstr>
      <vt:lpstr>Quantile-Quantile Plots in Excel</vt:lpstr>
      <vt:lpstr>Examples of Normality Testing with a Quantile-Quantile Plot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505</cp:revision>
  <cp:lastPrinted>2020-04-24T15:59:48Z</cp:lastPrinted>
  <dcterms:created xsi:type="dcterms:W3CDTF">2012-01-13T01:01:36Z</dcterms:created>
  <dcterms:modified xsi:type="dcterms:W3CDTF">2023-04-11T11:13:18Z</dcterms:modified>
</cp:coreProperties>
</file>