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57" r:id="rId15"/>
    <p:sldId id="27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417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4/18/2023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4/18/2023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20/projects/proj1/index.html#grading" TargetMode="External"/><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hyperlink" Target="http://web.cs.wpi.edu/~imgd2905/d20/projects/proj3/index.html#grading" TargetMode="External"/><Relationship Id="rId4" Type="http://schemas.openxmlformats.org/officeDocument/2006/relationships/hyperlink" Target="http://web.cs.wpi.edu/~imgd2905/d20/projects/proj2/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eb.cs.wpi.edu/~imgd2905/d20/projects/proj4/examples/"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a:bodyPr>
          <a:lstStyle/>
          <a:p>
            <a:r>
              <a:rPr lang="en-US" sz="4800" dirty="0"/>
              <a:t>U-Pick Game Analytics</a:t>
            </a:r>
          </a:p>
        </p:txBody>
      </p:sp>
      <p:sp>
        <p:nvSpPr>
          <p:cNvPr id="3" name="Subtitle 2"/>
          <p:cNvSpPr>
            <a:spLocks noGrp="1"/>
          </p:cNvSpPr>
          <p:nvPr>
            <p:ph type="subTitle" idx="1"/>
          </p:nvPr>
        </p:nvSpPr>
        <p:spPr>
          <a:xfrm>
            <a:off x="457200" y="3355975"/>
            <a:ext cx="8305800" cy="1752600"/>
          </a:xfrm>
        </p:spPr>
        <p:txBody>
          <a:bodyPr>
            <a:noAutofit/>
          </a:bodyPr>
          <a:lstStyle/>
          <a:p>
            <a:r>
              <a:rPr lang="en-US" sz="3600" dirty="0">
                <a:solidFill>
                  <a:srgbClr val="0070C0"/>
                </a:solidFill>
              </a:rPr>
              <a:t>Project 4</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Grading Guide</a:t>
            </a:r>
          </a:p>
        </p:txBody>
      </p:sp>
      <p:sp>
        <p:nvSpPr>
          <p:cNvPr id="3" name="Content Placeholder 2"/>
          <p:cNvSpPr>
            <a:spLocks noGrp="1"/>
          </p:cNvSpPr>
          <p:nvPr>
            <p:ph sz="half" idx="1"/>
          </p:nvPr>
        </p:nvSpPr>
        <p:spPr/>
        <p:txBody>
          <a:bodyPr>
            <a:normAutofit fontScale="85000" lnSpcReduction="20000"/>
          </a:bodyPr>
          <a:lstStyle/>
          <a:p>
            <a:r>
              <a:rPr lang="en-US" dirty="0">
                <a:solidFill>
                  <a:srgbClr val="0070C0"/>
                </a:solidFill>
              </a:rPr>
              <a:t>Points</a:t>
            </a:r>
            <a:r>
              <a:rPr lang="en-US" dirty="0"/>
              <a:t> to be allocated</a:t>
            </a:r>
          </a:p>
          <a:p>
            <a:r>
              <a:rPr lang="en-US" dirty="0"/>
              <a:t>Based on amount of effort, relevance to class</a:t>
            </a:r>
          </a:p>
          <a:p>
            <a:pPr lvl="1"/>
            <a:r>
              <a:rPr lang="en-US" dirty="0"/>
              <a:t>e.g., game setup, data pipeline, analysis of players</a:t>
            </a:r>
          </a:p>
          <a:p>
            <a:r>
              <a:rPr lang="en-US" dirty="0"/>
              <a:t>Emphasis must </a:t>
            </a:r>
            <a:r>
              <a:rPr lang="en-US" dirty="0">
                <a:solidFill>
                  <a:srgbClr val="0070C0"/>
                </a:solidFill>
              </a:rPr>
              <a:t>prioritize final analysis</a:t>
            </a:r>
          </a:p>
          <a:p>
            <a:pPr lvl="1"/>
            <a:r>
              <a:rPr lang="en-US" dirty="0"/>
              <a:t>Some leeway</a:t>
            </a:r>
          </a:p>
          <a:p>
            <a:r>
              <a:rPr lang="en-US" dirty="0"/>
              <a:t>Note, entire contributions in final report</a:t>
            </a:r>
          </a:p>
          <a:p>
            <a:r>
              <a:rPr lang="en-US" dirty="0"/>
              <a:t>Submit final version of   guide with report</a:t>
            </a:r>
          </a:p>
          <a:p>
            <a:pPr lvl="1"/>
            <a:r>
              <a:rPr lang="en-US" dirty="0"/>
              <a:t>Revised to reflect actual</a:t>
            </a:r>
          </a:p>
        </p:txBody>
      </p:sp>
      <p:grpSp>
        <p:nvGrpSpPr>
          <p:cNvPr id="7" name="Group 6"/>
          <p:cNvGrpSpPr/>
          <p:nvPr/>
        </p:nvGrpSpPr>
        <p:grpSpPr>
          <a:xfrm>
            <a:off x="5181600" y="1433269"/>
            <a:ext cx="3124200" cy="2976762"/>
            <a:chOff x="5026218" y="1695511"/>
            <a:chExt cx="3154775" cy="331045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5511"/>
              <a:ext cx="2539209" cy="3105089"/>
            </a:xfrm>
            <a:prstGeom prst="rect">
              <a:avLst/>
            </a:prstGeom>
          </p:spPr>
        </p:pic>
        <p:sp>
          <p:nvSpPr>
            <p:cNvPr id="6" name="Rectangle 5"/>
            <p:cNvSpPr/>
            <p:nvPr/>
          </p:nvSpPr>
          <p:spPr>
            <a:xfrm>
              <a:off x="5026218" y="4800599"/>
              <a:ext cx="3154775" cy="205367"/>
            </a:xfrm>
            <a:prstGeom prst="rect">
              <a:avLst/>
            </a:prstGeom>
          </p:spPr>
          <p:txBody>
            <a:bodyPr wrap="square">
              <a:spAutoFit/>
            </a:bodyPr>
            <a:lstStyle/>
            <a:p>
              <a:pPr algn="ctr"/>
              <a:r>
                <a:rPr lang="en-US" sz="600" dirty="0">
                  <a:solidFill>
                    <a:schemeClr val="bg1">
                      <a:lumMod val="50000"/>
                    </a:schemeClr>
                  </a:solidFill>
                </a:rPr>
                <a:t>http://www.dentonisd.org/cms/lib/TX21000245/Centricity/Domain/8618/grades2.jpg</a:t>
              </a:r>
            </a:p>
          </p:txBody>
        </p:sp>
      </p:grpSp>
      <p:sp>
        <p:nvSpPr>
          <p:cNvPr id="8" name="TextBox 7"/>
          <p:cNvSpPr txBox="1"/>
          <p:nvPr/>
        </p:nvSpPr>
        <p:spPr>
          <a:xfrm>
            <a:off x="6019800" y="4876800"/>
            <a:ext cx="1668534" cy="1323439"/>
          </a:xfrm>
          <a:prstGeom prst="rect">
            <a:avLst/>
          </a:prstGeom>
          <a:noFill/>
          <a:ln w="19050">
            <a:solidFill>
              <a:schemeClr val="tx1"/>
            </a:solidFill>
            <a:prstDash val="sysDash"/>
          </a:ln>
        </p:spPr>
        <p:txBody>
          <a:bodyPr wrap="none" rtlCol="0">
            <a:spAutoFit/>
          </a:bodyPr>
          <a:lstStyle/>
          <a:p>
            <a:pPr algn="ctr"/>
            <a:r>
              <a:rPr lang="en-US" sz="2000" dirty="0"/>
              <a:t>See examples:</a:t>
            </a:r>
          </a:p>
          <a:p>
            <a:pPr algn="ctr"/>
            <a:r>
              <a:rPr lang="en-US" sz="2000" dirty="0">
                <a:hlinkClick r:id="rId3"/>
              </a:rPr>
              <a:t>Project 1</a:t>
            </a:r>
            <a:r>
              <a:rPr lang="en-US" sz="2000" dirty="0"/>
              <a:t> </a:t>
            </a:r>
          </a:p>
          <a:p>
            <a:pPr algn="ctr"/>
            <a:r>
              <a:rPr lang="en-US" sz="2000" dirty="0">
                <a:hlinkClick r:id="rId4"/>
              </a:rPr>
              <a:t>Project 2</a:t>
            </a:r>
            <a:r>
              <a:rPr lang="en-US" sz="2000" dirty="0"/>
              <a:t> </a:t>
            </a:r>
          </a:p>
          <a:p>
            <a:pPr algn="ctr"/>
            <a:r>
              <a:rPr lang="en-US" sz="2000" dirty="0">
                <a:hlinkClick r:id="rId5"/>
              </a:rPr>
              <a:t>Project 3</a:t>
            </a:r>
            <a:r>
              <a:rPr lang="en-US" sz="2000" dirty="0"/>
              <a:t> </a:t>
            </a:r>
          </a:p>
        </p:txBody>
      </p:sp>
    </p:spTree>
    <p:extLst>
      <p:ext uri="{BB962C8B-B14F-4D97-AF65-F5344CB8AC3E}">
        <p14:creationId xmlns:p14="http://schemas.microsoft.com/office/powerpoint/2010/main" val="17907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Notes </a:t>
            </a:r>
          </a:p>
        </p:txBody>
      </p:sp>
      <p:sp>
        <p:nvSpPr>
          <p:cNvPr id="3" name="Content Placeholder 2"/>
          <p:cNvSpPr>
            <a:spLocks noGrp="1"/>
          </p:cNvSpPr>
          <p:nvPr>
            <p:ph idx="1"/>
          </p:nvPr>
        </p:nvSpPr>
        <p:spPr>
          <a:xfrm>
            <a:off x="457200" y="1600200"/>
            <a:ext cx="7543800" cy="4983162"/>
          </a:xfrm>
        </p:spPr>
        <p:txBody>
          <a:bodyPr>
            <a:normAutofit fontScale="92500" lnSpcReduction="20000"/>
          </a:bodyPr>
          <a:lstStyle/>
          <a:p>
            <a:r>
              <a:rPr lang="en-US" dirty="0">
                <a:solidFill>
                  <a:srgbClr val="0070C0"/>
                </a:solidFill>
              </a:rPr>
              <a:t>“Size” </a:t>
            </a:r>
            <a:r>
              <a:rPr lang="en-US" dirty="0"/>
              <a:t>about same as previous projects</a:t>
            </a:r>
          </a:p>
          <a:p>
            <a:pPr lvl="1"/>
            <a:r>
              <a:rPr lang="en-US" dirty="0"/>
              <a:t>(i.e., plan on about 10-12 hours per person total, including proposal)</a:t>
            </a:r>
          </a:p>
          <a:p>
            <a:r>
              <a:rPr lang="en-US" dirty="0"/>
              <a:t>Unlike previous, you “</a:t>
            </a:r>
            <a:r>
              <a:rPr lang="en-US" dirty="0">
                <a:solidFill>
                  <a:srgbClr val="008000"/>
                </a:solidFill>
              </a:rPr>
              <a:t>figure out</a:t>
            </a:r>
            <a:r>
              <a:rPr lang="en-US" dirty="0"/>
              <a:t>” analytics pipeline</a:t>
            </a:r>
          </a:p>
          <a:p>
            <a:pPr lvl="1"/>
            <a:r>
              <a:rPr lang="en-US" dirty="0"/>
              <a:t>Suggests slightly less analysis (i.e., fewer charts)</a:t>
            </a:r>
          </a:p>
          <a:p>
            <a:pPr lvl="1"/>
            <a:r>
              <a:rPr lang="en-US" dirty="0"/>
              <a:t>Unless </a:t>
            </a:r>
            <a:r>
              <a:rPr lang="en-US" dirty="0" err="1"/>
              <a:t>LoL</a:t>
            </a:r>
            <a:r>
              <a:rPr lang="en-US" dirty="0"/>
              <a:t>, </a:t>
            </a:r>
            <a:r>
              <a:rPr lang="en-US" dirty="0" err="1"/>
              <a:t>Mazetool</a:t>
            </a:r>
            <a:r>
              <a:rPr lang="en-US" dirty="0"/>
              <a:t>, Hearthstone or Pig, since known pipeline </a:t>
            </a:r>
          </a:p>
          <a:p>
            <a:r>
              <a:rPr lang="en-US" dirty="0"/>
              <a:t>Group project about </a:t>
            </a:r>
            <a:r>
              <a:rPr lang="en-US" dirty="0">
                <a:solidFill>
                  <a:srgbClr val="0070C0"/>
                </a:solidFill>
              </a:rPr>
              <a:t>1/3</a:t>
            </a:r>
            <a:r>
              <a:rPr lang="en-US" baseline="30000" dirty="0">
                <a:solidFill>
                  <a:srgbClr val="0070C0"/>
                </a:solidFill>
              </a:rPr>
              <a:t>rd</a:t>
            </a:r>
            <a:r>
              <a:rPr lang="en-US" dirty="0">
                <a:solidFill>
                  <a:srgbClr val="0070C0"/>
                </a:solidFill>
              </a:rPr>
              <a:t> “bigger” </a:t>
            </a:r>
            <a:r>
              <a:rPr lang="en-US" dirty="0"/>
              <a:t>than solo project</a:t>
            </a:r>
          </a:p>
          <a:p>
            <a:r>
              <a:rPr lang="en-US" dirty="0"/>
              <a:t>Proposal </a:t>
            </a:r>
            <a:r>
              <a:rPr lang="en-US" dirty="0">
                <a:solidFill>
                  <a:srgbClr val="008000"/>
                </a:solidFill>
              </a:rPr>
              <a:t>text</a:t>
            </a:r>
            <a:r>
              <a:rPr lang="en-US" dirty="0"/>
              <a:t> about 1-2 pages at most</a:t>
            </a:r>
          </a:p>
          <a:p>
            <a:pPr lvl="1"/>
            <a:r>
              <a:rPr lang="en-US" dirty="0"/>
              <a:t>But doc longer with charts and screen shots</a:t>
            </a:r>
          </a:p>
        </p:txBody>
      </p:sp>
      <p:grpSp>
        <p:nvGrpSpPr>
          <p:cNvPr id="10" name="Group 9"/>
          <p:cNvGrpSpPr/>
          <p:nvPr/>
        </p:nvGrpSpPr>
        <p:grpSpPr>
          <a:xfrm>
            <a:off x="7791450" y="2438400"/>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4162"/>
          </a:xfrm>
        </p:spPr>
        <p:txBody>
          <a:bodyPr/>
          <a:lstStyle/>
          <a:p>
            <a:r>
              <a:rPr lang="en-US" dirty="0"/>
              <a:t>Hints</a:t>
            </a:r>
          </a:p>
        </p:txBody>
      </p:sp>
      <p:sp>
        <p:nvSpPr>
          <p:cNvPr id="5" name="Content Placeholder 4"/>
          <p:cNvSpPr>
            <a:spLocks noGrp="1"/>
          </p:cNvSpPr>
          <p:nvPr>
            <p:ph sz="half" idx="1"/>
          </p:nvPr>
        </p:nvSpPr>
        <p:spPr>
          <a:xfrm>
            <a:off x="503827" y="1023449"/>
            <a:ext cx="5774047" cy="5364162"/>
          </a:xfrm>
        </p:spPr>
        <p:txBody>
          <a:bodyPr>
            <a:normAutofit lnSpcReduction="100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pPr>
            <a:r>
              <a:rPr lang="en-US" altLang="en-US" dirty="0" bmk=""/>
              <a:t>Can run ideas by me (after class, office hours or via email) before</a:t>
            </a:r>
          </a:p>
          <a:p>
            <a:pPr lvl="1" eaLnBrk="0" fontAlgn="base" hangingPunct="0">
              <a:spcBef>
                <a:spcPct val="0"/>
              </a:spcBef>
              <a:spcAft>
                <a:spcPct val="0"/>
              </a:spcAft>
            </a:pPr>
            <a:r>
              <a:rPr lang="en-US" altLang="en-US" dirty="0" bmk="">
                <a:solidFill>
                  <a:srgbClr val="0070C0"/>
                </a:solidFill>
              </a:rPr>
              <a:t>Access to data </a:t>
            </a:r>
            <a:r>
              <a:rPr lang="en-US" altLang="en-US" dirty="0" bmk=""/>
              <a:t>is key</a:t>
            </a:r>
          </a:p>
          <a:p>
            <a:pPr eaLnBrk="0" fontAlgn="base" hangingPunct="0">
              <a:spcBef>
                <a:spcPct val="0"/>
              </a:spcBef>
              <a:spcAft>
                <a:spcPct val="0"/>
              </a:spcAft>
            </a:pPr>
            <a:r>
              <a:rPr lang="en-US" altLang="en-US" dirty="0" bmk=""/>
              <a:t>Remember, new game takes more time</a:t>
            </a:r>
          </a:p>
          <a:p>
            <a:pPr lvl="1" eaLnBrk="0" fontAlgn="base" hangingPunct="0">
              <a:spcBef>
                <a:spcPct val="0"/>
              </a:spcBef>
              <a:spcAft>
                <a:spcPct val="0"/>
              </a:spcAft>
            </a:pPr>
            <a:r>
              <a:rPr lang="en-US" altLang="en-US" dirty="0" bmk=""/>
              <a:t>Data available (e.g., score? duration?)</a:t>
            </a:r>
          </a:p>
          <a:p>
            <a:pPr lvl="1" eaLnBrk="0" fontAlgn="base" hangingPunct="0">
              <a:spcBef>
                <a:spcPct val="0"/>
              </a:spcBef>
              <a:spcAft>
                <a:spcPct val="0"/>
              </a:spcAft>
            </a:pPr>
            <a:r>
              <a:rPr lang="en-US" altLang="en-US" dirty="0" bmk=""/>
              <a:t>Format of data (e.g., </a:t>
            </a:r>
            <a:r>
              <a:rPr lang="en-US" altLang="en-US" dirty="0" err="1" bmk="">
                <a:latin typeface="Consolas" panose="020B0609020204030204" pitchFamily="49" charset="0"/>
              </a:rPr>
              <a:t>json</a:t>
            </a:r>
            <a:r>
              <a:rPr lang="en-US" altLang="en-US" dirty="0" bmk=""/>
              <a:t>?  log files?)</a:t>
            </a:r>
          </a:p>
          <a:p>
            <a:pPr lvl="1" eaLnBrk="0" fontAlgn="base" hangingPunct="0">
              <a:spcBef>
                <a:spcPct val="0"/>
              </a:spcBef>
              <a:spcAft>
                <a:spcPct val="0"/>
              </a:spcAft>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008000"/>
                </a:solidFill>
              </a:rPr>
              <a:t>own game </a:t>
            </a:r>
            <a:r>
              <a:rPr lang="en-US" altLang="en-US" dirty="0" bmk=""/>
              <a:t>ok</a:t>
            </a:r>
          </a:p>
          <a:p>
            <a:pPr lvl="1" eaLnBrk="0" fontAlgn="base" hangingPunct="0">
              <a:spcBef>
                <a:spcPct val="0"/>
              </a:spcBef>
              <a:spcAft>
                <a:spcPct val="0"/>
              </a:spcAft>
            </a:pPr>
            <a:r>
              <a:rPr lang="en-US" altLang="en-US" dirty="0" bmk=""/>
              <a:t>But emphasis </a:t>
            </a:r>
            <a:r>
              <a:rPr lang="en-US" altLang="en-US" i="1" dirty="0" bmk="">
                <a:solidFill>
                  <a:srgbClr val="C00000"/>
                </a:solidFill>
              </a:rPr>
              <a:t>must</a:t>
            </a:r>
            <a:r>
              <a:rPr lang="en-US" altLang="en-US" dirty="0" bmk=""/>
              <a:t> be analytics</a:t>
            </a:r>
          </a:p>
          <a:p>
            <a:pPr lvl="1" eaLnBrk="0" fontAlgn="base" hangingPunct="0">
              <a:spcBef>
                <a:spcPct val="0"/>
              </a:spcBef>
              <a:spcAft>
                <a:spcPct val="0"/>
              </a:spcAft>
            </a:pPr>
            <a:r>
              <a:rPr lang="en-US" altLang="en-US" i="1" dirty="0" bmk=""/>
              <a:t>Not</a:t>
            </a:r>
            <a:r>
              <a:rPr lang="en-US" altLang="en-US" dirty="0" bmk=""/>
              <a:t> developing game</a:t>
            </a:r>
          </a:p>
          <a:p>
            <a:pPr lvl="1" eaLnBrk="0" fontAlgn="base" hangingPunct="0">
              <a:spcBef>
                <a:spcPct val="0"/>
              </a:spcBef>
              <a:spcAft>
                <a:spcPct val="0"/>
              </a:spcAft>
            </a:pPr>
            <a:r>
              <a:rPr lang="en-US" altLang="en-US" i="1" dirty="0" bmk=""/>
              <a:t>Not</a:t>
            </a:r>
            <a:r>
              <a:rPr lang="en-US" altLang="en-US" dirty="0" bmk=""/>
              <a:t> instrumenting game </a:t>
            </a:r>
          </a:p>
          <a:p>
            <a:pPr eaLnBrk="0" fontAlgn="base" hangingPunct="0">
              <a:spcBef>
                <a:spcPct val="0"/>
              </a:spcBef>
              <a:spcAft>
                <a:spcPct val="0"/>
              </a:spcAft>
            </a:pPr>
            <a:r>
              <a:rPr lang="en-US" altLang="en-US" dirty="0" bmk=""/>
              <a:t>Playing game to gather data </a:t>
            </a:r>
            <a:r>
              <a:rPr lang="en-US" altLang="en-US" dirty="0" bmk="">
                <a:solidFill>
                  <a:srgbClr val="C00000"/>
                </a:solidFill>
              </a:rPr>
              <a:t>cannot</a:t>
            </a:r>
            <a:r>
              <a:rPr lang="en-US" altLang="en-US" dirty="0" bmk=""/>
              <a:t> be a major task</a:t>
            </a:r>
          </a:p>
          <a:p>
            <a:endParaRPr lang="en-US" dirty="0"/>
          </a:p>
        </p:txBody>
      </p:sp>
      <p:grpSp>
        <p:nvGrpSpPr>
          <p:cNvPr id="9" name="Group 8"/>
          <p:cNvGrpSpPr/>
          <p:nvPr/>
        </p:nvGrpSpPr>
        <p:grpSpPr>
          <a:xfrm>
            <a:off x="6096000" y="2819400"/>
            <a:ext cx="2667000" cy="3048000"/>
            <a:chOff x="5638800" y="1828800"/>
            <a:chExt cx="2667000" cy="304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105" y="1828800"/>
              <a:ext cx="2102591" cy="3048000"/>
            </a:xfrm>
            <a:prstGeom prst="rect">
              <a:avLst/>
            </a:prstGeom>
          </p:spPr>
        </p:pic>
        <p:sp>
          <p:nvSpPr>
            <p:cNvPr id="8" name="Rectangle 7"/>
            <p:cNvSpPr/>
            <p:nvPr/>
          </p:nvSpPr>
          <p:spPr>
            <a:xfrm>
              <a:off x="5638800" y="4648201"/>
              <a:ext cx="2667000" cy="184666"/>
            </a:xfrm>
            <a:prstGeom prst="rect">
              <a:avLst/>
            </a:prstGeom>
          </p:spPr>
          <p:txBody>
            <a:bodyPr wrap="square">
              <a:spAutoFit/>
            </a:bodyPr>
            <a:lstStyle/>
            <a:p>
              <a:pPr algn="ctr"/>
              <a:r>
                <a:rPr lang="en-US" sz="600" dirty="0">
                  <a:solidFill>
                    <a:schemeClr val="bg1">
                      <a:lumMod val="65000"/>
                    </a:schemeClr>
                  </a:solidFill>
                </a:rPr>
                <a:t>http://blueclay.com.au/wp-content/uploads/2013/10/hints-and-tips-2.jpg</a:t>
              </a:r>
            </a:p>
          </p:txBody>
        </p:sp>
      </p:gr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2964">
            <a:off x="7083618" y="1307130"/>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505" y="1712396"/>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fade">
                                      <p:cBhvr>
                                        <p:cTn id="4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Writeup</a:t>
            </a:r>
            <a:endParaRPr lang="en-US" dirty="0"/>
          </a:p>
        </p:txBody>
      </p:sp>
      <p:sp>
        <p:nvSpPr>
          <p:cNvPr id="4" name="Content Placeholder 3"/>
          <p:cNvSpPr>
            <a:spLocks noGrp="1"/>
          </p:cNvSpPr>
          <p:nvPr>
            <p:ph sz="half" idx="1"/>
          </p:nvPr>
        </p:nvSpPr>
        <p:spPr>
          <a:xfrm>
            <a:off x="457200" y="1600200"/>
            <a:ext cx="4724400" cy="4724400"/>
          </a:xfrm>
        </p:spPr>
        <p:txBody>
          <a:bodyPr>
            <a:normAutofit fontScale="92500" lnSpcReduction="10000"/>
          </a:bodyPr>
          <a:lstStyle/>
          <a:p>
            <a:r>
              <a:rPr lang="en-US" dirty="0"/>
              <a:t>Write </a:t>
            </a:r>
            <a:r>
              <a:rPr lang="en-US" dirty="0">
                <a:solidFill>
                  <a:srgbClr val="008000"/>
                </a:solidFill>
              </a:rPr>
              <a:t>report</a:t>
            </a:r>
            <a:r>
              <a:rPr lang="en-US" dirty="0"/>
              <a:t> on analysis</a:t>
            </a:r>
          </a:p>
          <a:p>
            <a:r>
              <a:rPr lang="en-US" dirty="0">
                <a:solidFill>
                  <a:srgbClr val="0070C0"/>
                </a:solidFill>
              </a:rPr>
              <a:t>Describe</a:t>
            </a:r>
            <a:r>
              <a:rPr lang="en-US" dirty="0"/>
              <a:t> game (brief)</a:t>
            </a:r>
          </a:p>
          <a:p>
            <a:r>
              <a:rPr lang="en-US" dirty="0">
                <a:solidFill>
                  <a:srgbClr val="0070C0"/>
                </a:solidFill>
              </a:rPr>
              <a:t>Describe</a:t>
            </a:r>
            <a:r>
              <a:rPr lang="en-US" dirty="0"/>
              <a:t> methodology</a:t>
            </a:r>
          </a:p>
          <a:p>
            <a:r>
              <a:rPr lang="en-US" dirty="0">
                <a:solidFill>
                  <a:srgbClr val="0070C0"/>
                </a:solidFill>
              </a:rPr>
              <a:t>Organize</a:t>
            </a:r>
            <a:r>
              <a:rPr lang="en-US" dirty="0"/>
              <a:t> analysis results</a:t>
            </a:r>
          </a:p>
          <a:p>
            <a:r>
              <a:rPr lang="en-US" dirty="0">
                <a:solidFill>
                  <a:srgbClr val="0070C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grpSp>
        <p:nvGrpSpPr>
          <p:cNvPr id="8" name="Group 7"/>
          <p:cNvGrpSpPr/>
          <p:nvPr/>
        </p:nvGrpSpPr>
        <p:grpSpPr>
          <a:xfrm>
            <a:off x="5053693" y="1621971"/>
            <a:ext cx="3810000" cy="4031639"/>
            <a:chOff x="2571750" y="1428750"/>
            <a:chExt cx="4000500" cy="40005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428750"/>
              <a:ext cx="4000500" cy="4000500"/>
            </a:xfrm>
            <a:prstGeom prst="rect">
              <a:avLst/>
            </a:prstGeom>
          </p:spPr>
        </p:pic>
        <p:sp>
          <p:nvSpPr>
            <p:cNvPr id="7" name="Rectangle 6"/>
            <p:cNvSpPr/>
            <p:nvPr/>
          </p:nvSpPr>
          <p:spPr>
            <a:xfrm>
              <a:off x="3426142" y="5014894"/>
              <a:ext cx="2683192" cy="183240"/>
            </a:xfrm>
            <a:prstGeom prst="rect">
              <a:avLst/>
            </a:prstGeom>
          </p:spPr>
          <p:txBody>
            <a:bodyPr wrap="square">
              <a:spAutoFit/>
            </a:bodyPr>
            <a:lstStyle/>
            <a:p>
              <a:pPr algn="ctr"/>
              <a:r>
                <a:rPr lang="en-US" sz="600" dirty="0">
                  <a:solidFill>
                    <a:schemeClr val="bg1">
                      <a:lumMod val="65000"/>
                    </a:schemeClr>
                  </a:solidFill>
                </a:rPr>
                <a:t>http://ec.europa.eu/environment/waste/reporting/images/173649127.jpg</a:t>
              </a:r>
            </a:p>
          </p:txBody>
        </p:sp>
      </p:grpSp>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7" name="Content Placeholder 6"/>
          <p:cNvSpPr>
            <a:spLocks noGrp="1"/>
          </p:cNvSpPr>
          <p:nvPr>
            <p:ph sz="half" idx="1"/>
          </p:nvPr>
        </p:nvSpPr>
        <p:spPr>
          <a:xfrm>
            <a:off x="533400" y="1592385"/>
            <a:ext cx="4572000" cy="4983162"/>
          </a:xfrm>
        </p:spPr>
        <p:txBody>
          <a:bodyPr>
            <a:normAutofit/>
          </a:bodyPr>
          <a:lstStyle/>
          <a:p>
            <a:r>
              <a:rPr lang="en-US" dirty="0"/>
              <a:t>Part 1 – Proposal	</a:t>
            </a:r>
            <a:r>
              <a:rPr lang="en-US" dirty="0">
                <a:solidFill>
                  <a:srgbClr val="008000"/>
                </a:solidFill>
              </a:rPr>
              <a:t>20%</a:t>
            </a:r>
          </a:p>
          <a:p>
            <a:r>
              <a:rPr lang="en-US" dirty="0"/>
              <a:t>Part 2 – Report		</a:t>
            </a:r>
            <a:r>
              <a:rPr lang="en-US" dirty="0">
                <a:solidFill>
                  <a:srgbClr val="008000"/>
                </a:solidFill>
              </a:rPr>
              <a:t>80%</a:t>
            </a:r>
          </a:p>
          <a:p>
            <a:pPr lvl="1"/>
            <a:r>
              <a:rPr lang="en-US" dirty="0"/>
              <a:t>Broken down by </a:t>
            </a:r>
            <a:r>
              <a:rPr lang="en-US" i="1" dirty="0"/>
              <a:t>your</a:t>
            </a:r>
            <a:r>
              <a:rPr lang="en-US" dirty="0"/>
              <a:t> grading guide</a:t>
            </a:r>
          </a:p>
          <a:p>
            <a:pPr lvl="1"/>
            <a:r>
              <a:rPr lang="en-US" dirty="0"/>
              <a:t>Must have </a:t>
            </a:r>
            <a:r>
              <a:rPr lang="en-US" dirty="0">
                <a:solidFill>
                  <a:srgbClr val="0070C0"/>
                </a:solidFill>
              </a:rPr>
              <a:t>3 charts minimum</a:t>
            </a:r>
            <a:r>
              <a:rPr lang="en-US" dirty="0"/>
              <a:t>, </a:t>
            </a:r>
            <a:r>
              <a:rPr lang="en-US" dirty="0">
                <a:solidFill>
                  <a:srgbClr val="0070C0"/>
                </a:solidFill>
              </a:rPr>
              <a:t>3 different types</a:t>
            </a:r>
          </a:p>
          <a:p>
            <a:pPr lvl="2"/>
            <a:r>
              <a:rPr lang="en-US" dirty="0"/>
              <a:t>Can (and probably should) have more</a:t>
            </a:r>
          </a:p>
          <a:p>
            <a:pPr lvl="1"/>
            <a:r>
              <a:rPr lang="en-US" dirty="0"/>
              <a:t>Appropriate statistics (e.g., measures of spread)</a:t>
            </a:r>
          </a:p>
          <a:p>
            <a:pPr lvl="1"/>
            <a:r>
              <a:rPr lang="en-US" dirty="0"/>
              <a:t>Clear and concise textual descriptions</a:t>
            </a:r>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Overview</a:t>
            </a:r>
          </a:p>
        </p:txBody>
      </p:sp>
      <p:sp>
        <p:nvSpPr>
          <p:cNvPr id="3" name="Content Placeholder 2"/>
          <p:cNvSpPr>
            <a:spLocks noGrp="1"/>
          </p:cNvSpPr>
          <p:nvPr>
            <p:ph sz="half" idx="1"/>
          </p:nvPr>
        </p:nvSpPr>
        <p:spPr>
          <a:xfrm>
            <a:off x="457200" y="2819400"/>
            <a:ext cx="4038600" cy="3306763"/>
          </a:xfrm>
        </p:spPr>
        <p:txBody>
          <a:bodyPr>
            <a:normAutofit/>
          </a:bodyPr>
          <a:lstStyle/>
          <a:p>
            <a:r>
              <a:rPr lang="en-US" dirty="0"/>
              <a:t>Pick game</a:t>
            </a:r>
          </a:p>
          <a:p>
            <a:r>
              <a:rPr lang="en-US" dirty="0"/>
              <a:t>Determine pipeline</a:t>
            </a:r>
          </a:p>
          <a:p>
            <a:r>
              <a:rPr lang="en-US" dirty="0"/>
              <a:t>Plan analysis (charts)</a:t>
            </a:r>
          </a:p>
          <a:p>
            <a:r>
              <a:rPr lang="en-US" dirty="0"/>
              <a:t>Propose</a:t>
            </a:r>
          </a:p>
          <a:p>
            <a:r>
              <a:rPr lang="en-US" dirty="0">
                <a:solidFill>
                  <a:srgbClr val="008000"/>
                </a:solidFill>
              </a:rPr>
              <a:t>Do it!</a:t>
            </a:r>
          </a:p>
          <a:p>
            <a:r>
              <a:rPr lang="en-US" dirty="0"/>
              <a:t>Write it 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97777"/>
            <a:ext cx="4038600" cy="1130808"/>
          </a:xfrm>
        </p:spPr>
      </p:pic>
      <p:sp>
        <p:nvSpPr>
          <p:cNvPr id="12" name="Rectangle 11"/>
          <p:cNvSpPr/>
          <p:nvPr/>
        </p:nvSpPr>
        <p:spPr>
          <a:xfrm>
            <a:off x="1464034" y="1772932"/>
            <a:ext cx="6215932" cy="584775"/>
          </a:xfrm>
          <a:prstGeom prst="rect">
            <a:avLst/>
          </a:prstGeom>
        </p:spPr>
        <p:txBody>
          <a:bodyPr wrap="none">
            <a:spAutoFit/>
          </a:bodyPr>
          <a:lstStyle/>
          <a:p>
            <a:r>
              <a:rPr lang="en-US" sz="3200" dirty="0"/>
              <a:t>Analytics on game of your choosing!</a:t>
            </a:r>
          </a:p>
        </p:txBody>
      </p:sp>
      <p:sp>
        <p:nvSpPr>
          <p:cNvPr id="14" name="TextBox 13"/>
          <p:cNvSpPr txBox="1"/>
          <p:nvPr/>
        </p:nvSpPr>
        <p:spPr>
          <a:xfrm>
            <a:off x="5274009" y="5257800"/>
            <a:ext cx="2786981" cy="523220"/>
          </a:xfrm>
          <a:prstGeom prst="rect">
            <a:avLst/>
          </a:prstGeom>
          <a:noFill/>
          <a:ln w="19050">
            <a:solidFill>
              <a:schemeClr val="accent1"/>
            </a:solidFill>
            <a:prstDash val="sysDash"/>
          </a:ln>
        </p:spPr>
        <p:txBody>
          <a:bodyPr wrap="none" rtlCol="0">
            <a:spAutoFit/>
          </a:bodyPr>
          <a:lstStyle/>
          <a:p>
            <a:r>
              <a:rPr lang="en-US" sz="2800" dirty="0">
                <a:solidFill>
                  <a:srgbClr val="0070C0"/>
                </a:solidFill>
              </a:rPr>
              <a:t>Solo or group of 2</a:t>
            </a:r>
          </a:p>
        </p:txBody>
      </p: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a:bodyPr>
          <a:lstStyle/>
          <a:p>
            <a:r>
              <a:rPr lang="en-US" dirty="0">
                <a:solidFill>
                  <a:srgbClr val="0070C0"/>
                </a:solidFill>
              </a:rPr>
              <a:t>Part 1 </a:t>
            </a:r>
            <a:r>
              <a:rPr lang="en-US" dirty="0"/>
              <a:t>- Proposal</a:t>
            </a:r>
          </a:p>
          <a:p>
            <a:r>
              <a:rPr lang="en-US" dirty="0">
                <a:solidFill>
                  <a:srgbClr val="0070C0"/>
                </a:solidFill>
              </a:rPr>
              <a:t>Part 2 </a:t>
            </a:r>
            <a:r>
              <a:rPr lang="en-US" dirty="0"/>
              <a:t>- Project</a:t>
            </a:r>
          </a:p>
          <a:p>
            <a:r>
              <a:rPr lang="en-US" dirty="0"/>
              <a:t>Hints</a:t>
            </a:r>
          </a:p>
          <a:p>
            <a:r>
              <a:rPr lang="en-US" dirty="0" err="1"/>
              <a:t>Writeup</a:t>
            </a:r>
            <a:endParaRPr lang="en-US" dirty="0"/>
          </a:p>
          <a:p>
            <a:r>
              <a:rPr lang="en-US" dirty="0"/>
              <a:t>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a:t>
            </a:r>
          </a:p>
        </p:txBody>
      </p:sp>
      <p:sp>
        <p:nvSpPr>
          <p:cNvPr id="3" name="Content Placeholder 2"/>
          <p:cNvSpPr>
            <a:spLocks noGrp="1"/>
          </p:cNvSpPr>
          <p:nvPr>
            <p:ph sz="half" idx="1"/>
          </p:nvPr>
        </p:nvSpPr>
        <p:spPr>
          <a:xfrm>
            <a:off x="457199" y="1600200"/>
            <a:ext cx="4459789" cy="4525963"/>
          </a:xfrm>
        </p:spPr>
        <p:txBody>
          <a:bodyPr>
            <a:normAutofit fontScale="92500" lnSpcReduction="10000"/>
          </a:bodyPr>
          <a:lstStyle/>
          <a:p>
            <a:r>
              <a:rPr lang="en-US" sz="3200" dirty="0"/>
              <a:t>Due Monday! </a:t>
            </a:r>
          </a:p>
          <a:p>
            <a:r>
              <a:rPr lang="en-US" sz="3200" dirty="0"/>
              <a:t>Written, turned in online</a:t>
            </a:r>
          </a:p>
          <a:p>
            <a:endParaRPr lang="en-US" sz="3200" dirty="0"/>
          </a:p>
          <a:p>
            <a:pPr marL="514350" indent="-457200">
              <a:buFont typeface="+mj-lt"/>
              <a:buAutoNum type="arabicPeriod"/>
            </a:pPr>
            <a:r>
              <a:rPr lang="en-US" sz="3200" dirty="0"/>
              <a:t>“</a:t>
            </a:r>
            <a:r>
              <a:rPr lang="en-US" sz="3200" dirty="0">
                <a:solidFill>
                  <a:srgbClr val="0070C0"/>
                </a:solidFill>
              </a:rPr>
              <a:t>Look before you leap</a:t>
            </a:r>
            <a:r>
              <a:rPr lang="en-US" sz="3200" dirty="0"/>
              <a:t>” – investigate game, and game data, before using</a:t>
            </a:r>
          </a:p>
          <a:p>
            <a:pPr marL="514350" indent="-457200">
              <a:buFont typeface="+mj-lt"/>
              <a:buAutoNum type="arabicPeriod"/>
            </a:pPr>
            <a:r>
              <a:rPr lang="en-US" sz="3200" dirty="0">
                <a:solidFill>
                  <a:srgbClr val="0070C0"/>
                </a:solidFill>
              </a:rPr>
              <a:t>Allow for feedback </a:t>
            </a:r>
            <a:r>
              <a:rPr lang="en-US" sz="3200" dirty="0"/>
              <a:t>– adjust scope and content</a:t>
            </a:r>
          </a:p>
          <a:p>
            <a:endParaRPr lang="en-US" sz="3200" dirty="0"/>
          </a:p>
          <a:p>
            <a:endParaRPr lang="en-US" sz="3200" dirty="0"/>
          </a:p>
        </p:txBody>
      </p:sp>
      <p:grpSp>
        <p:nvGrpSpPr>
          <p:cNvPr id="17" name="Group 16"/>
          <p:cNvGrpSpPr/>
          <p:nvPr/>
        </p:nvGrpSpPr>
        <p:grpSpPr>
          <a:xfrm>
            <a:off x="4950960" y="846138"/>
            <a:ext cx="3886199" cy="2428948"/>
            <a:chOff x="5011442" y="1219200"/>
            <a:chExt cx="3886199" cy="2428948"/>
          </a:xfrm>
        </p:grpSpPr>
        <p:pic>
          <p:nvPicPr>
            <p:cNvPr id="18" name="Content Placeholder 6"/>
            <p:cNvPicPr>
              <a:picLocks noChangeAspect="1"/>
            </p:cNvPicPr>
            <p:nvPr/>
          </p:nvPicPr>
          <p:blipFill>
            <a:blip r:embed="rId2"/>
            <a:stretch>
              <a:fillRect/>
            </a:stretch>
          </p:blipFill>
          <p:spPr>
            <a:xfrm>
              <a:off x="5943601" y="1219200"/>
              <a:ext cx="2021882" cy="2252097"/>
            </a:xfrm>
            <a:prstGeom prst="rect">
              <a:avLst/>
            </a:prstGeom>
          </p:spPr>
        </p:pic>
        <p:sp>
          <p:nvSpPr>
            <p:cNvPr id="19" name="Rectangle 18"/>
            <p:cNvSpPr/>
            <p:nvPr/>
          </p:nvSpPr>
          <p:spPr>
            <a:xfrm>
              <a:off x="5011442" y="3463482"/>
              <a:ext cx="3886199" cy="184666"/>
            </a:xfrm>
            <a:prstGeom prst="rect">
              <a:avLst/>
            </a:prstGeom>
          </p:spPr>
          <p:txBody>
            <a:bodyPr wrap="square">
              <a:spAutoFit/>
            </a:bodyPr>
            <a:lstStyle/>
            <a:p>
              <a:pPr algn="ctr"/>
              <a:r>
                <a:rPr lang="en-US" sz="600" dirty="0">
                  <a:solidFill>
                    <a:schemeClr val="bg1">
                      <a:lumMod val="50000"/>
                    </a:schemeClr>
                  </a:solidFill>
                </a:rPr>
                <a:t>http://www.multifacet-software.com/assets/images/projectproposal.jpg</a:t>
              </a:r>
            </a:p>
          </p:txBody>
        </p:sp>
      </p:grpSp>
      <p:grpSp>
        <p:nvGrpSpPr>
          <p:cNvPr id="4" name="Group 3">
            <a:extLst>
              <a:ext uri="{FF2B5EF4-FFF2-40B4-BE49-F238E27FC236}">
                <a16:creationId xmlns:a16="http://schemas.microsoft.com/office/drawing/2014/main" id="{A47A0845-9061-7CF1-86DF-EFD1B43621D2}"/>
              </a:ext>
            </a:extLst>
          </p:cNvPr>
          <p:cNvGrpSpPr/>
          <p:nvPr/>
        </p:nvGrpSpPr>
        <p:grpSpPr>
          <a:xfrm>
            <a:off x="4608059" y="4038600"/>
            <a:ext cx="4572000" cy="2346841"/>
            <a:chOff x="4608059" y="4038600"/>
            <a:chExt cx="4572000" cy="2346841"/>
          </a:xfrm>
        </p:grpSpPr>
        <p:grpSp>
          <p:nvGrpSpPr>
            <p:cNvPr id="22" name="Group 21"/>
            <p:cNvGrpSpPr/>
            <p:nvPr/>
          </p:nvGrpSpPr>
          <p:grpSpPr>
            <a:xfrm>
              <a:off x="4608059" y="4038600"/>
              <a:ext cx="4572000" cy="2346841"/>
              <a:chOff x="4608059" y="4038600"/>
              <a:chExt cx="4572000" cy="2346841"/>
            </a:xfrm>
          </p:grpSpPr>
          <p:pic>
            <p:nvPicPr>
              <p:cNvPr id="20" name="Picture 19"/>
              <p:cNvPicPr>
                <a:picLocks noChangeAspect="1"/>
              </p:cNvPicPr>
              <p:nvPr/>
            </p:nvPicPr>
            <p:blipFill>
              <a:blip r:embed="rId3"/>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947" y="5220816"/>
              <a:ext cx="1098577" cy="91168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24" y="5173677"/>
              <a:ext cx="1165293" cy="1095375"/>
            </a:xfrm>
            <a:prstGeom prst="rect">
              <a:avLst/>
            </a:prstGeom>
          </p:spPr>
        </p:pic>
        <p:sp>
          <p:nvSpPr>
            <p:cNvPr id="27" name="TextBox 26"/>
            <p:cNvSpPr txBox="1"/>
            <p:nvPr/>
          </p:nvSpPr>
          <p:spPr>
            <a:xfrm>
              <a:off x="7717289" y="4290182"/>
              <a:ext cx="375424" cy="584775"/>
            </a:xfrm>
            <a:prstGeom prst="rect">
              <a:avLst/>
            </a:prstGeom>
            <a:noFill/>
          </p:spPr>
          <p:txBody>
            <a:bodyPr wrap="none" rtlCol="0">
              <a:spAutoFit/>
            </a:bodyPr>
            <a:lstStyle/>
            <a:p>
              <a:r>
                <a:rPr lang="en-US" sz="3200" dirty="0"/>
                <a:t>?</a:t>
              </a:r>
            </a:p>
          </p:txBody>
        </p:sp>
      </p:grpSp>
    </p:spTree>
    <p:extLst>
      <p:ext uri="{BB962C8B-B14F-4D97-AF65-F5344CB8AC3E}">
        <p14:creationId xmlns:p14="http://schemas.microsoft.com/office/powerpoint/2010/main" val="42614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Heading </a:t>
            </a:r>
          </a:p>
        </p:txBody>
      </p:sp>
      <p:sp>
        <p:nvSpPr>
          <p:cNvPr id="4" name="Content Placeholder 3"/>
          <p:cNvSpPr>
            <a:spLocks noGrp="1"/>
          </p:cNvSpPr>
          <p:nvPr>
            <p:ph sz="half" idx="1"/>
          </p:nvPr>
        </p:nvSpPr>
        <p:spPr>
          <a:xfrm>
            <a:off x="457200" y="1614732"/>
            <a:ext cx="4038600" cy="4525963"/>
          </a:xfrm>
        </p:spPr>
        <p:txBody>
          <a:bodyPr>
            <a:normAutofit/>
          </a:bodyPr>
          <a:lstStyle/>
          <a:p>
            <a:r>
              <a:rPr lang="en-US" sz="3200" dirty="0"/>
              <a:t>Project </a:t>
            </a:r>
            <a:r>
              <a:rPr lang="en-US" sz="3200" dirty="0">
                <a:solidFill>
                  <a:srgbClr val="0070C0"/>
                </a:solidFill>
              </a:rPr>
              <a:t>title</a:t>
            </a:r>
            <a:r>
              <a:rPr lang="en-US" sz="3200" dirty="0"/>
              <a:t> (creativity welcome) </a:t>
            </a:r>
          </a:p>
          <a:p>
            <a:r>
              <a:rPr lang="en-US" sz="3200" dirty="0"/>
              <a:t>Student </a:t>
            </a:r>
            <a:r>
              <a:rPr lang="en-US" sz="3200" dirty="0">
                <a:solidFill>
                  <a:srgbClr val="0070C0"/>
                </a:solidFill>
              </a:rPr>
              <a:t>name(s</a:t>
            </a:r>
            <a:r>
              <a:rPr lang="en-US" sz="3200" dirty="0"/>
              <a:t>)</a:t>
            </a:r>
          </a:p>
          <a:p>
            <a:pPr lvl="1"/>
            <a:r>
              <a:rPr lang="en-US" sz="3200" dirty="0"/>
              <a:t>Solo</a:t>
            </a:r>
          </a:p>
          <a:p>
            <a:pPr lvl="1"/>
            <a:r>
              <a:rPr lang="en-US" sz="3200" dirty="0"/>
              <a:t>Group of two, max</a:t>
            </a:r>
          </a:p>
          <a:p>
            <a:endParaRPr lang="en-US" sz="3200" dirty="0"/>
          </a:p>
        </p:txBody>
      </p:sp>
      <p:grpSp>
        <p:nvGrpSpPr>
          <p:cNvPr id="10" name="Group 9"/>
          <p:cNvGrpSpPr/>
          <p:nvPr/>
        </p:nvGrpSpPr>
        <p:grpSpPr>
          <a:xfrm>
            <a:off x="5829300" y="167640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Game Overview </a:t>
            </a:r>
          </a:p>
        </p:txBody>
      </p:sp>
      <p:sp>
        <p:nvSpPr>
          <p:cNvPr id="4" name="Content Placeholder 3"/>
          <p:cNvSpPr>
            <a:spLocks noGrp="1"/>
          </p:cNvSpPr>
          <p:nvPr>
            <p:ph sz="half" idx="1"/>
          </p:nvPr>
        </p:nvSpPr>
        <p:spPr>
          <a:xfrm>
            <a:off x="1447800" y="4953000"/>
            <a:ext cx="6510620" cy="1066800"/>
          </a:xfrm>
        </p:spPr>
        <p:txBody>
          <a:bodyPr>
            <a:normAutofit/>
          </a:bodyPr>
          <a:lstStyle/>
          <a:p>
            <a:r>
              <a:rPr lang="en-US" dirty="0"/>
              <a:t>Brief </a:t>
            </a:r>
            <a:r>
              <a:rPr lang="en-US" dirty="0">
                <a:solidFill>
                  <a:srgbClr val="0070C0"/>
                </a:solidFill>
              </a:rPr>
              <a:t>description of game </a:t>
            </a:r>
            <a:r>
              <a:rPr lang="en-US" dirty="0"/>
              <a:t>and gameplay</a:t>
            </a:r>
          </a:p>
          <a:p>
            <a:pPr lvl="1"/>
            <a:r>
              <a:rPr lang="en-US" dirty="0"/>
              <a:t>As relates to analysis</a:t>
            </a:r>
          </a:p>
          <a:p>
            <a:endParaRPr lang="en-US" dirty="0"/>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45"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26" y="2288062"/>
            <a:ext cx="1067119" cy="1067119"/>
          </a:xfrm>
          <a:prstGeom prst="rect">
            <a:avLst/>
          </a:prstGeom>
        </p:spPr>
      </p:pic>
      <p:pic>
        <p:nvPicPr>
          <p:cNvPr id="22" name="Picture 21"/>
          <p:cNvPicPr>
            <a:picLocks noChangeAspect="1"/>
          </p:cNvPicPr>
          <p:nvPr/>
        </p:nvPicPr>
        <p:blipFill>
          <a:blip r:embed="rId4"/>
          <a:stretch>
            <a:fillRect/>
          </a:stretch>
        </p:blipFill>
        <p:spPr>
          <a:xfrm>
            <a:off x="7696200" y="2719910"/>
            <a:ext cx="866775" cy="771525"/>
          </a:xfrm>
          <a:prstGeom prst="rect">
            <a:avLst/>
          </a:prstGeom>
        </p:spPr>
      </p:pic>
      <p:sp>
        <p:nvSpPr>
          <p:cNvPr id="24" name="TextBox 23"/>
          <p:cNvSpPr txBox="1"/>
          <p:nvPr/>
        </p:nvSpPr>
        <p:spPr>
          <a:xfrm>
            <a:off x="6164467" y="1696715"/>
            <a:ext cx="1793953" cy="523220"/>
          </a:xfrm>
          <a:prstGeom prst="rect">
            <a:avLst/>
          </a:prstGeom>
          <a:noFill/>
        </p:spPr>
        <p:txBody>
          <a:bodyPr wrap="none" rtlCol="0">
            <a:spAutoFit/>
          </a:bodyPr>
          <a:lstStyle/>
          <a:p>
            <a:r>
              <a:rPr lang="en-US" sz="2800" u="sng" dirty="0"/>
              <a:t>New Game</a:t>
            </a:r>
          </a:p>
        </p:txBody>
      </p:sp>
      <p:sp>
        <p:nvSpPr>
          <p:cNvPr id="25" name="TextBox 24"/>
          <p:cNvSpPr txBox="1"/>
          <p:nvPr/>
        </p:nvSpPr>
        <p:spPr>
          <a:xfrm>
            <a:off x="1636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1200968" y="3973337"/>
            <a:ext cx="3246081" cy="369332"/>
          </a:xfrm>
          <a:prstGeom prst="rect">
            <a:avLst/>
          </a:prstGeom>
          <a:noFill/>
        </p:spPr>
        <p:txBody>
          <a:bodyPr wrap="none" rtlCol="0">
            <a:spAutoFit/>
          </a:bodyPr>
          <a:lstStyle/>
          <a:p>
            <a:r>
              <a:rPr lang="en-US" dirty="0"/>
              <a:t>(Note, must do all new analysis!)</a:t>
            </a:r>
          </a:p>
        </p:txBody>
      </p:sp>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8008" y="3502820"/>
            <a:ext cx="949890" cy="10294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517"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7184" y="3207978"/>
            <a:ext cx="699906" cy="839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inmeter Honeycomb PUBG icon by snupnick on DeviantArt">
            <a:extLst>
              <a:ext uri="{FF2B5EF4-FFF2-40B4-BE49-F238E27FC236}">
                <a16:creationId xmlns:a16="http://schemas.microsoft.com/office/drawing/2014/main" id="{8F87AB20-18C7-4B68-B0F1-EDBE1AF744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3903" y="2282984"/>
            <a:ext cx="929564" cy="929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776217-DEED-4474-AAD0-91537E439144}"/>
              </a:ext>
            </a:extLst>
          </p:cNvPr>
          <p:cNvPicPr>
            <a:picLocks noChangeAspect="1"/>
          </p:cNvPicPr>
          <p:nvPr/>
        </p:nvPicPr>
        <p:blipFill>
          <a:blip r:embed="rId10"/>
          <a:stretch>
            <a:fillRect/>
          </a:stretch>
        </p:blipFill>
        <p:spPr>
          <a:xfrm>
            <a:off x="6443695" y="3627688"/>
            <a:ext cx="2215301" cy="631388"/>
          </a:xfrm>
          <a:prstGeom prst="rect">
            <a:avLst/>
          </a:prstGeom>
        </p:spPr>
      </p:pic>
    </p:spTree>
    <p:extLst>
      <p:ext uri="{BB962C8B-B14F-4D97-AF65-F5344CB8AC3E}">
        <p14:creationId xmlns:p14="http://schemas.microsoft.com/office/powerpoint/2010/main" val="16212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peline icon">
            <a:extLst>
              <a:ext uri="{FF2B5EF4-FFF2-40B4-BE49-F238E27FC236}">
                <a16:creationId xmlns:a16="http://schemas.microsoft.com/office/drawing/2014/main" id="{FF6C7C3B-FEB7-48AE-B236-DB96B09A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783" y="37259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Proposal – Pipeline </a:t>
            </a:r>
          </a:p>
        </p:txBody>
      </p:sp>
      <p:sp>
        <p:nvSpPr>
          <p:cNvPr id="3" name="Content Placeholder 2"/>
          <p:cNvSpPr>
            <a:spLocks noGrp="1"/>
          </p:cNvSpPr>
          <p:nvPr>
            <p:ph idx="1"/>
          </p:nvPr>
        </p:nvSpPr>
        <p:spPr>
          <a:xfrm>
            <a:off x="457200" y="3422893"/>
            <a:ext cx="8229600" cy="2749307"/>
          </a:xfrm>
        </p:spPr>
        <p:txBody>
          <a:bodyPr>
            <a:normAutofit fontScale="92500" lnSpcReduction="20000"/>
          </a:bodyPr>
          <a:lstStyle/>
          <a:p>
            <a:r>
              <a:rPr lang="en-US" dirty="0"/>
              <a:t>Brief </a:t>
            </a:r>
            <a:r>
              <a:rPr lang="en-US" dirty="0">
                <a:solidFill>
                  <a:srgbClr val="0070C0"/>
                </a:solidFill>
              </a:rPr>
              <a:t>description of pipeline</a:t>
            </a:r>
          </a:p>
          <a:p>
            <a:pPr lvl="1"/>
            <a:r>
              <a:rPr lang="en-US" dirty="0"/>
              <a:t>New scripts/tools needed</a:t>
            </a:r>
          </a:p>
          <a:p>
            <a:pPr lvl="2"/>
            <a:r>
              <a:rPr lang="en-US" dirty="0"/>
              <a:t>Note, do </a:t>
            </a:r>
            <a:r>
              <a:rPr lang="en-US" i="1" dirty="0"/>
              <a:t>not</a:t>
            </a:r>
            <a:r>
              <a:rPr lang="en-US" dirty="0"/>
              <a:t> have to use Python!</a:t>
            </a:r>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645100" y="1828800"/>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26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Charts </a:t>
            </a:r>
          </a:p>
        </p:txBody>
      </p:sp>
      <p:sp>
        <p:nvSpPr>
          <p:cNvPr id="3" name="Content Placeholder 2"/>
          <p:cNvSpPr>
            <a:spLocks noGrp="1"/>
          </p:cNvSpPr>
          <p:nvPr>
            <p:ph sz="half" idx="1"/>
          </p:nvPr>
        </p:nvSpPr>
        <p:spPr>
          <a:xfrm>
            <a:off x="240936" y="1656384"/>
            <a:ext cx="4267200" cy="2971800"/>
          </a:xfrm>
        </p:spPr>
        <p:txBody>
          <a:bodyPr>
            <a:normAutofit fontScale="92500" lnSpcReduction="10000"/>
          </a:bodyPr>
          <a:lstStyle/>
          <a:p>
            <a:r>
              <a:rPr lang="en-US" dirty="0"/>
              <a:t>Hand drawn</a:t>
            </a:r>
          </a:p>
          <a:p>
            <a:r>
              <a:rPr lang="en-US" dirty="0"/>
              <a:t>Show </a:t>
            </a:r>
            <a:r>
              <a:rPr lang="en-US" dirty="0">
                <a:solidFill>
                  <a:srgbClr val="0070C0"/>
                </a:solidFill>
              </a:rPr>
              <a:t>intended visual analysis</a:t>
            </a:r>
          </a:p>
          <a:p>
            <a:r>
              <a:rPr lang="en-US" dirty="0"/>
              <a:t>Labeled axes</a:t>
            </a:r>
          </a:p>
          <a:p>
            <a:pPr lvl="1"/>
            <a:r>
              <a:rPr lang="en-US" dirty="0"/>
              <a:t>No numbers, units</a:t>
            </a:r>
          </a:p>
          <a:p>
            <a:r>
              <a:rPr lang="en-US" dirty="0"/>
              <a:t>Clearly depict trends/relationships</a:t>
            </a:r>
          </a:p>
          <a:p>
            <a:endParaRPr lang="en-US" dirty="0"/>
          </a:p>
          <a:p>
            <a:pPr marL="0" indent="0">
              <a:buNone/>
            </a:pPr>
            <a:endParaRPr lang="en-US" dirty="0"/>
          </a:p>
          <a:p>
            <a:endParaRPr lang="en-US" dirty="0"/>
          </a:p>
        </p:txBody>
      </p:sp>
      <p:sp>
        <p:nvSpPr>
          <p:cNvPr id="16" name="TextBox 15"/>
          <p:cNvSpPr txBox="1"/>
          <p:nvPr/>
        </p:nvSpPr>
        <p:spPr>
          <a:xfrm>
            <a:off x="4572000" y="5867400"/>
            <a:ext cx="4208973" cy="707886"/>
          </a:xfrm>
          <a:prstGeom prst="rect">
            <a:avLst/>
          </a:prstGeom>
          <a:noFill/>
          <a:ln w="19050">
            <a:solidFill>
              <a:schemeClr val="accent1"/>
            </a:solidFill>
            <a:prstDash val="sysDot"/>
          </a:ln>
        </p:spPr>
        <p:txBody>
          <a:bodyPr wrap="none" rtlCol="0">
            <a:spAutoFit/>
          </a:bodyPr>
          <a:lstStyle/>
          <a:p>
            <a:pPr marL="285750" indent="-285750">
              <a:buFont typeface="Arial" panose="020B0604020202020204" pitchFamily="34" charset="0"/>
              <a:buChar char="•"/>
            </a:pPr>
            <a:r>
              <a:rPr lang="en-US" sz="2000">
                <a:solidFill>
                  <a:srgbClr val="0070C0"/>
                </a:solidFill>
              </a:rPr>
              <a:t>Important for planning</a:t>
            </a:r>
          </a:p>
          <a:p>
            <a:pPr marL="285750" indent="-285750">
              <a:buFont typeface="Arial" panose="020B0604020202020204" pitchFamily="34" charset="0"/>
              <a:buChar char="•"/>
            </a:pPr>
            <a:r>
              <a:rPr lang="en-US" sz="2000">
                <a:solidFill>
                  <a:srgbClr val="0070C0"/>
                </a:solidFill>
              </a:rPr>
              <a:t>Drives methodology, data wrangling</a:t>
            </a:r>
            <a:endParaRPr lang="en-US" sz="2000" dirty="0">
              <a:solidFill>
                <a:srgbClr val="0070C0"/>
              </a:solidFill>
            </a:endParaRPr>
          </a:p>
        </p:txBody>
      </p:sp>
      <p:sp>
        <p:nvSpPr>
          <p:cNvPr id="17" name="Rectangle 16"/>
          <p:cNvSpPr/>
          <p:nvPr/>
        </p:nvSpPr>
        <p:spPr>
          <a:xfrm>
            <a:off x="5688153" y="1634203"/>
            <a:ext cx="2209800" cy="461665"/>
          </a:xfrm>
          <a:prstGeom prst="rect">
            <a:avLst/>
          </a:prstGeom>
        </p:spPr>
        <p:txBody>
          <a:bodyPr wrap="square">
            <a:spAutoFit/>
          </a:bodyPr>
          <a:lstStyle/>
          <a:p>
            <a:pPr algn="ctr"/>
            <a:r>
              <a:rPr lang="en-US" sz="2400" dirty="0">
                <a:hlinkClick r:id="rId2"/>
              </a:rPr>
              <a:t>Examples</a:t>
            </a:r>
            <a:r>
              <a:rPr lang="en-US" sz="2400" dirty="0"/>
              <a:t> </a:t>
            </a:r>
          </a:p>
        </p:txBody>
      </p:sp>
      <p:grpSp>
        <p:nvGrpSpPr>
          <p:cNvPr id="4" name="Group 3">
            <a:extLst>
              <a:ext uri="{FF2B5EF4-FFF2-40B4-BE49-F238E27FC236}">
                <a16:creationId xmlns:a16="http://schemas.microsoft.com/office/drawing/2014/main" id="{2BAB00D9-0DBF-479B-9261-5DE4DC8A1369}"/>
              </a:ext>
            </a:extLst>
          </p:cNvPr>
          <p:cNvGrpSpPr/>
          <p:nvPr/>
        </p:nvGrpSpPr>
        <p:grpSpPr>
          <a:xfrm>
            <a:off x="4349632" y="2286000"/>
            <a:ext cx="4711367" cy="3063464"/>
            <a:chOff x="4349632" y="2286000"/>
            <a:chExt cx="4711367" cy="306346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5215">
              <a:off x="4525108" y="2286000"/>
              <a:ext cx="1704644" cy="13025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5075">
              <a:off x="6469462" y="4148753"/>
              <a:ext cx="2591537" cy="117158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42990">
              <a:off x="6621862" y="2319953"/>
              <a:ext cx="1749138" cy="1452581"/>
            </a:xfrm>
            <a:prstGeom prst="rect">
              <a:avLst/>
            </a:prstGeom>
          </p:spPr>
        </p:pic>
        <p:pic>
          <p:nvPicPr>
            <p:cNvPr id="2050" name="Picture 2">
              <a:extLst>
                <a:ext uri="{FF2B5EF4-FFF2-40B4-BE49-F238E27FC236}">
                  <a16:creationId xmlns:a16="http://schemas.microsoft.com/office/drawing/2014/main" id="{040B0964-8DA6-4BE2-8843-B3A0D8074F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9632" y="3954680"/>
              <a:ext cx="1776413" cy="13947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2">
            <a:extLst>
              <a:ext uri="{FF2B5EF4-FFF2-40B4-BE49-F238E27FC236}">
                <a16:creationId xmlns:a16="http://schemas.microsoft.com/office/drawing/2014/main" id="{E8ED4C60-AD2A-4982-8D1C-FEF9E5B2AFDF}"/>
              </a:ext>
            </a:extLst>
          </p:cNvPr>
          <p:cNvSpPr txBox="1">
            <a:spLocks/>
          </p:cNvSpPr>
          <p:nvPr/>
        </p:nvSpPr>
        <p:spPr>
          <a:xfrm>
            <a:off x="222608" y="4734546"/>
            <a:ext cx="4267200" cy="175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i="1" dirty="0"/>
              <a:t>Minimum</a:t>
            </a:r>
            <a:r>
              <a:rPr lang="en-US" dirty="0"/>
              <a:t> </a:t>
            </a:r>
            <a:r>
              <a:rPr lang="en-US" dirty="0">
                <a:solidFill>
                  <a:srgbClr val="008000"/>
                </a:solidFill>
              </a:rPr>
              <a:t>3 charts</a:t>
            </a:r>
          </a:p>
          <a:p>
            <a:r>
              <a:rPr lang="en-US" i="1" dirty="0"/>
              <a:t>Minimum</a:t>
            </a:r>
            <a:r>
              <a:rPr lang="en-US" dirty="0"/>
              <a:t> </a:t>
            </a:r>
            <a:r>
              <a:rPr lang="en-US" dirty="0">
                <a:solidFill>
                  <a:srgbClr val="008000"/>
                </a:solidFill>
              </a:rPr>
              <a:t>3 different kinds</a:t>
            </a:r>
          </a:p>
          <a:p>
            <a:r>
              <a:rPr lang="en-US" dirty="0"/>
              <a:t>Tables where appropriate</a:t>
            </a:r>
          </a:p>
          <a:p>
            <a:endParaRPr lang="en-US" dirty="0"/>
          </a:p>
          <a:p>
            <a:endParaRPr lang="en-US" dirty="0"/>
          </a:p>
        </p:txBody>
      </p:sp>
    </p:spTree>
    <p:extLst>
      <p:ext uri="{BB962C8B-B14F-4D97-AF65-F5344CB8AC3E}">
        <p14:creationId xmlns:p14="http://schemas.microsoft.com/office/powerpoint/2010/main" val="16380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fade">
                                      <p:cBhvr>
                                        <p:cTn id="18" dur="500"/>
                                        <p:tgtEl>
                                          <p:spTgt spid="1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Timeline </a:t>
            </a:r>
          </a:p>
        </p:txBody>
      </p:sp>
      <p:sp>
        <p:nvSpPr>
          <p:cNvPr id="3" name="Content Placeholder 2"/>
          <p:cNvSpPr>
            <a:spLocks noGrp="1"/>
          </p:cNvSpPr>
          <p:nvPr>
            <p:ph idx="1"/>
          </p:nvPr>
        </p:nvSpPr>
        <p:spPr>
          <a:xfrm>
            <a:off x="457200" y="1380852"/>
            <a:ext cx="8229600" cy="1438548"/>
          </a:xfrm>
        </p:spPr>
        <p:txBody>
          <a:bodyPr>
            <a:normAutofit fontScale="92500" lnSpcReduction="20000"/>
          </a:bodyPr>
          <a:lstStyle/>
          <a:p>
            <a:r>
              <a:rPr lang="en-US" i="1" dirty="0"/>
              <a:t>Major</a:t>
            </a:r>
            <a:r>
              <a:rPr lang="en-US" dirty="0"/>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grpSp>
        <p:nvGrpSpPr>
          <p:cNvPr id="5" name="Group 4"/>
          <p:cNvGrpSpPr/>
          <p:nvPr/>
        </p:nvGrpSpPr>
        <p:grpSpPr>
          <a:xfrm>
            <a:off x="1243012" y="2971800"/>
            <a:ext cx="6657975" cy="3742241"/>
            <a:chOff x="1143000" y="2133600"/>
            <a:chExt cx="6657975" cy="374224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6657975" cy="3742241"/>
            </a:xfrm>
            <a:prstGeom prst="rect">
              <a:avLst/>
            </a:prstGeom>
          </p:spPr>
        </p:pic>
        <p:sp>
          <p:nvSpPr>
            <p:cNvPr id="7" name="TextBox 6"/>
            <p:cNvSpPr txBox="1"/>
            <p:nvPr/>
          </p:nvSpPr>
          <p:spPr>
            <a:xfrm>
              <a:off x="2057400" y="3404314"/>
              <a:ext cx="1323974" cy="646331"/>
            </a:xfrm>
            <a:prstGeom prst="rect">
              <a:avLst/>
            </a:prstGeom>
            <a:solidFill>
              <a:schemeClr val="bg1">
                <a:lumMod val="95000"/>
              </a:schemeClr>
            </a:solidFill>
          </p:spPr>
          <p:txBody>
            <a:bodyPr wrap="square" rtlCol="0">
              <a:spAutoFit/>
            </a:bodyPr>
            <a:lstStyle/>
            <a:p>
              <a:pPr algn="ctr"/>
              <a:r>
                <a:rPr lang="en-US" dirty="0"/>
                <a:t>Wrangle Game Data</a:t>
              </a:r>
            </a:p>
          </p:txBody>
        </p:sp>
        <p:sp>
          <p:nvSpPr>
            <p:cNvPr id="8" name="TextBox 7"/>
            <p:cNvSpPr txBox="1"/>
            <p:nvPr/>
          </p:nvSpPr>
          <p:spPr>
            <a:xfrm>
              <a:off x="3200400" y="4640077"/>
              <a:ext cx="1143000" cy="646331"/>
            </a:xfrm>
            <a:prstGeom prst="rect">
              <a:avLst/>
            </a:prstGeom>
            <a:solidFill>
              <a:schemeClr val="bg1">
                <a:lumMod val="95000"/>
              </a:schemeClr>
            </a:solidFill>
          </p:spPr>
          <p:txBody>
            <a:bodyPr wrap="square" rtlCol="0">
              <a:spAutoFit/>
            </a:bodyPr>
            <a:lstStyle/>
            <a:p>
              <a:pPr algn="ctr"/>
              <a:r>
                <a:rPr lang="en-US" dirty="0"/>
                <a:t>Analyze Duration</a:t>
              </a:r>
            </a:p>
          </p:txBody>
        </p:sp>
        <p:sp>
          <p:nvSpPr>
            <p:cNvPr id="9" name="TextBox 8"/>
            <p:cNvSpPr txBox="1"/>
            <p:nvPr/>
          </p:nvSpPr>
          <p:spPr>
            <a:xfrm>
              <a:off x="5334000" y="4637350"/>
              <a:ext cx="1143000" cy="646331"/>
            </a:xfrm>
            <a:prstGeom prst="rect">
              <a:avLst/>
            </a:prstGeom>
            <a:solidFill>
              <a:schemeClr val="bg1">
                <a:lumMod val="95000"/>
              </a:schemeClr>
            </a:solidFill>
          </p:spPr>
          <p:txBody>
            <a:bodyPr wrap="square" rtlCol="0">
              <a:spAutoFit/>
            </a:bodyPr>
            <a:lstStyle/>
            <a:p>
              <a:pPr algn="ctr"/>
              <a:r>
                <a:rPr lang="en-US" dirty="0"/>
                <a:t>First Draft Done</a:t>
              </a:r>
            </a:p>
          </p:txBody>
        </p:sp>
        <p:sp>
          <p:nvSpPr>
            <p:cNvPr id="10" name="TextBox 9"/>
            <p:cNvSpPr txBox="1"/>
            <p:nvPr/>
          </p:nvSpPr>
          <p:spPr>
            <a:xfrm>
              <a:off x="6477000" y="3336613"/>
              <a:ext cx="1323974" cy="646331"/>
            </a:xfrm>
            <a:prstGeom prst="rect">
              <a:avLst/>
            </a:prstGeom>
            <a:solidFill>
              <a:schemeClr val="bg1">
                <a:lumMod val="95000"/>
              </a:schemeClr>
            </a:solidFill>
          </p:spPr>
          <p:txBody>
            <a:bodyPr wrap="square" rtlCol="0">
              <a:spAutoFit/>
            </a:bodyPr>
            <a:lstStyle/>
            <a:p>
              <a:pPr algn="ctr"/>
              <a:r>
                <a:rPr lang="en-US" dirty="0"/>
                <a:t>Second Draft Done</a:t>
              </a:r>
            </a:p>
          </p:txBody>
        </p:sp>
        <p:sp>
          <p:nvSpPr>
            <p:cNvPr id="11" name="TextBox 10"/>
            <p:cNvSpPr txBox="1"/>
            <p:nvPr/>
          </p:nvSpPr>
          <p:spPr>
            <a:xfrm>
              <a:off x="4357687" y="3445345"/>
              <a:ext cx="1143000" cy="646331"/>
            </a:xfrm>
            <a:prstGeom prst="rect">
              <a:avLst/>
            </a:prstGeom>
            <a:solidFill>
              <a:schemeClr val="bg1">
                <a:lumMod val="95000"/>
              </a:schemeClr>
            </a:solidFill>
          </p:spPr>
          <p:txBody>
            <a:bodyPr wrap="square" rtlCol="0">
              <a:spAutoFit/>
            </a:bodyPr>
            <a:lstStyle/>
            <a:p>
              <a:pPr algn="ctr"/>
              <a:r>
                <a:rPr lang="en-US" dirty="0"/>
                <a:t>Analyze Score</a:t>
              </a:r>
            </a:p>
          </p:txBody>
        </p:sp>
        <p:sp>
          <p:nvSpPr>
            <p:cNvPr id="12" name="TextBox 11"/>
            <p:cNvSpPr txBox="1"/>
            <p:nvPr/>
          </p:nvSpPr>
          <p:spPr>
            <a:xfrm>
              <a:off x="2095499" y="2525909"/>
              <a:ext cx="4752975" cy="523220"/>
            </a:xfrm>
            <a:prstGeom prst="rect">
              <a:avLst/>
            </a:prstGeom>
            <a:solidFill>
              <a:schemeClr val="bg1">
                <a:lumMod val="95000"/>
              </a:schemeClr>
            </a:solidFill>
          </p:spPr>
          <p:txBody>
            <a:bodyPr wrap="square" rtlCol="0">
              <a:spAutoFit/>
            </a:bodyPr>
            <a:lstStyle/>
            <a:p>
              <a:pPr algn="ctr"/>
              <a:r>
                <a:rPr lang="en-US" sz="2800" u="sng" dirty="0"/>
                <a:t>Timeline for Awesome  Project</a:t>
              </a:r>
            </a:p>
          </p:txBody>
        </p:sp>
      </p:grpSp>
    </p:spTree>
    <p:extLst>
      <p:ext uri="{BB962C8B-B14F-4D97-AF65-F5344CB8AC3E}">
        <p14:creationId xmlns:p14="http://schemas.microsoft.com/office/powerpoint/2010/main" val="8324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4692</TotalTime>
  <Words>962</Words>
  <Application>Microsoft Office PowerPoint</Application>
  <PresentationFormat>On-screen Show (4:3)</PresentationFormat>
  <Paragraphs>140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Consolas</vt:lpstr>
      <vt:lpstr>Office Theme</vt:lpstr>
      <vt:lpstr>U-Pick Game Analytics</vt:lpstr>
      <vt:lpstr>Overview</vt:lpstr>
      <vt:lpstr>Parts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132</cp:revision>
  <cp:lastPrinted>2016-08-25T14:33:07Z</cp:lastPrinted>
  <dcterms:created xsi:type="dcterms:W3CDTF">2012-01-13T01:01:36Z</dcterms:created>
  <dcterms:modified xsi:type="dcterms:W3CDTF">2023-04-18T11:37:27Z</dcterms:modified>
</cp:coreProperties>
</file>