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85" r:id="rId11"/>
    <p:sldId id="286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4" r:id="rId26"/>
    <p:sldId id="298" r:id="rId27"/>
    <p:sldId id="288" r:id="rId28"/>
    <p:sldId id="289" r:id="rId29"/>
    <p:sldId id="299" r:id="rId30"/>
    <p:sldId id="292" r:id="rId31"/>
    <p:sldId id="300" r:id="rId32"/>
    <p:sldId id="294" r:id="rId33"/>
    <p:sldId id="296" r:id="rId34"/>
    <p:sldId id="301" r:id="rId35"/>
    <p:sldId id="303" r:id="rId36"/>
    <p:sldId id="306" r:id="rId37"/>
    <p:sldId id="307" r:id="rId38"/>
    <p:sldId id="304" r:id="rId39"/>
    <p:sldId id="305" r:id="rId40"/>
    <p:sldId id="309" r:id="rId41"/>
    <p:sldId id="326" r:id="rId42"/>
    <p:sldId id="328" r:id="rId43"/>
    <p:sldId id="327" r:id="rId44"/>
    <p:sldId id="330" r:id="rId45"/>
    <p:sldId id="325" r:id="rId46"/>
    <p:sldId id="329" r:id="rId47"/>
    <p:sldId id="323" r:id="rId48"/>
    <p:sldId id="316" r:id="rId49"/>
    <p:sldId id="317" r:id="rId50"/>
    <p:sldId id="322" r:id="rId51"/>
    <p:sldId id="318" r:id="rId52"/>
    <p:sldId id="319" r:id="rId53"/>
    <p:sldId id="310" r:id="rId54"/>
    <p:sldId id="331" r:id="rId55"/>
    <p:sldId id="320" r:id="rId56"/>
    <p:sldId id="321" r:id="rId57"/>
    <p:sldId id="332" r:id="rId58"/>
    <p:sldId id="333" r:id="rId59"/>
    <p:sldId id="324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4" r:id="rId79"/>
    <p:sldId id="356" r:id="rId80"/>
    <p:sldId id="362" r:id="rId81"/>
    <p:sldId id="357" r:id="rId82"/>
    <p:sldId id="358" r:id="rId83"/>
    <p:sldId id="359" r:id="rId84"/>
    <p:sldId id="360" r:id="rId85"/>
    <p:sldId id="361" r:id="rId86"/>
    <p:sldId id="363" r:id="rId87"/>
    <p:sldId id="364" r:id="rId88"/>
    <p:sldId id="368" r:id="rId89"/>
    <p:sldId id="370" r:id="rId90"/>
    <p:sldId id="371" r:id="rId91"/>
    <p:sldId id="372" r:id="rId92"/>
    <p:sldId id="373" r:id="rId93"/>
    <p:sldId id="374" r:id="rId9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>
        <a:lumMod val="60000"/>
        <a:lumOff val="4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92442" autoAdjust="0"/>
  </p:normalViewPr>
  <p:slideViewPr>
    <p:cSldViewPr>
      <p:cViewPr varScale="1">
        <p:scale>
          <a:sx n="59" d="100"/>
          <a:sy n="59" d="100"/>
        </p:scale>
        <p:origin x="4311" y="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eb.cs.wpi.edu/~imgd2905/d23/groupwork/4-outlier-effect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.wpi.edu/~imgd2905/d23/poll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.cs.wpi.edu/~imgd2905/d23/poll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eb.cs.wpi.edu/~imgd2905/d23/polls.html" TargetMode="Externa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web.cs.wpi.edu/~imgd2905/d23/poll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3/groupwork/8-review/handou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2F7-EDA3-4A2F-9321-5CD676E1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</p:spTree>
    <p:extLst>
      <p:ext uri="{BB962C8B-B14F-4D97-AF65-F5344CB8AC3E}">
        <p14:creationId xmlns:p14="http://schemas.microsoft.com/office/powerpoint/2010/main" val="30920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4420-AF08-40F2-813C-37C28DFA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FF93-5467-4D62-B994-0BFC19B8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characteristics that can be measured, classified or counted</a:t>
            </a:r>
          </a:p>
          <a:p>
            <a:pPr lvl="1"/>
            <a:r>
              <a:rPr lang="en-US" dirty="0"/>
              <a:t>Examples: age, eye color, income, high score, kill-death ratio, vehicle type</a:t>
            </a:r>
          </a:p>
          <a:p>
            <a:pPr lvl="1"/>
            <a:r>
              <a:rPr lang="en-US" dirty="0"/>
              <a:t>e.g., time spent in competitive mode in </a:t>
            </a:r>
            <a:r>
              <a:rPr lang="en-US" i="1" dirty="0" err="1"/>
              <a:t>Starcraft</a:t>
            </a:r>
            <a:r>
              <a:rPr lang="en-US" i="1" dirty="0"/>
              <a:t> 2</a:t>
            </a:r>
          </a:p>
          <a:p>
            <a:pPr lvl="1"/>
            <a:r>
              <a:rPr lang="en-US" dirty="0"/>
              <a:t>e.g., vehicle choice in </a:t>
            </a:r>
            <a:r>
              <a:rPr lang="en-US" i="1" dirty="0"/>
              <a:t>Grand Theft Auto </a:t>
            </a:r>
            <a:r>
              <a:rPr lang="en-US" dirty="0"/>
              <a:t>(GTA)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dirty="0"/>
              <a:t>is inherent in population, versus </a:t>
            </a:r>
            <a:r>
              <a:rPr lang="en-US" dirty="0">
                <a:solidFill>
                  <a:srgbClr val="008000"/>
                </a:solidFill>
              </a:rPr>
              <a:t>dependent variable </a:t>
            </a:r>
            <a:r>
              <a:rPr lang="en-US" dirty="0"/>
              <a:t>that want to assess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7255E-8B00-47A4-B3D5-A66252225AF1}"/>
              </a:ext>
            </a:extLst>
          </p:cNvPr>
          <p:cNvSpPr/>
          <p:nvPr/>
        </p:nvSpPr>
        <p:spPr>
          <a:xfrm>
            <a:off x="4800600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dirty="0">
                <a:latin typeface="Consolas" panose="020B0609020204030204" pitchFamily="49" charset="0"/>
              </a:rPr>
              <a:t>  A	 2	Leona</a:t>
            </a:r>
          </a:p>
          <a:p>
            <a:r>
              <a:rPr lang="en-US" dirty="0">
                <a:latin typeface="Consolas" panose="020B0609020204030204" pitchFamily="49" charset="0"/>
              </a:rPr>
              <a:t>  B	 7.5	</a:t>
            </a:r>
            <a:r>
              <a:rPr lang="en-US" dirty="0" err="1">
                <a:latin typeface="Consolas" panose="020B0609020204030204" pitchFamily="49" charset="0"/>
              </a:rPr>
              <a:t>Teemo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0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</p:spTree>
    <p:extLst>
      <p:ext uri="{BB962C8B-B14F-4D97-AF65-F5344CB8AC3E}">
        <p14:creationId xmlns:p14="http://schemas.microsoft.com/office/powerpoint/2010/main" val="320698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B09EAF-44C6-46F6-AF6E-AB3FA3CCAA12}"/>
              </a:ext>
            </a:extLst>
          </p:cNvPr>
          <p:cNvGrpSpPr/>
          <p:nvPr/>
        </p:nvGrpSpPr>
        <p:grpSpPr>
          <a:xfrm>
            <a:off x="4038600" y="2133600"/>
            <a:ext cx="4927600" cy="3695700"/>
            <a:chOff x="4038600" y="2133600"/>
            <a:chExt cx="4927600" cy="3695700"/>
          </a:xfrm>
        </p:grpSpPr>
        <p:pic>
          <p:nvPicPr>
            <p:cNvPr id="10" name="Picture 4" descr="https://s-media-cache-ak0.pinimg.com/originals/11/71/39/11713917717ba1ae36cc468334d77922.jpg">
              <a:extLst>
                <a:ext uri="{FF2B5EF4-FFF2-40B4-BE49-F238E27FC236}">
                  <a16:creationId xmlns:a16="http://schemas.microsoft.com/office/drawing/2014/main" id="{4B9A2CE3-4259-4247-81CE-AC532B87F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133600"/>
              <a:ext cx="4927600" cy="36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24F7B8-E369-439F-A6CC-F4601C0502E6}"/>
                </a:ext>
              </a:extLst>
            </p:cNvPr>
            <p:cNvSpPr/>
            <p:nvPr/>
          </p:nvSpPr>
          <p:spPr>
            <a:xfrm>
              <a:off x="7436122" y="2362200"/>
              <a:ext cx="12821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https://goo.gl/S7qDTJ</a:t>
              </a:r>
              <a:endParaRPr lang="en-US" sz="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common, quantify relative amounts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58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038600" cy="3154363"/>
          </a:xfrm>
        </p:spPr>
        <p:txBody>
          <a:bodyPr/>
          <a:lstStyle/>
          <a:p>
            <a:r>
              <a:rPr lang="en-US" dirty="0"/>
              <a:t>When too many slices (more than 3)</a:t>
            </a:r>
          </a:p>
        </p:txBody>
      </p:sp>
      <p:pic>
        <p:nvPicPr>
          <p:cNvPr id="8" name="Picture 2" descr="https://visuanalyze.files.wordpress.com/2013/02/pie-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38600" cy="26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4900" y="4907077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http://cdn.arstechnica.net/FeaturesByVersion.png</a:t>
            </a:r>
          </a:p>
        </p:txBody>
      </p:sp>
    </p:spTree>
    <p:extLst>
      <p:ext uri="{BB962C8B-B14F-4D97-AF65-F5344CB8AC3E}">
        <p14:creationId xmlns:p14="http://schemas.microsoft.com/office/powerpoint/2010/main" val="417611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47747"/>
          </a:xfrm>
        </p:spPr>
        <p:txBody>
          <a:bodyPr/>
          <a:lstStyle/>
          <a:p>
            <a:r>
              <a:rPr lang="en-US" dirty="0"/>
              <a:t>(Often) when comparing 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4603"/>
            <a:ext cx="6477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Map where data represented as colors</a:t>
            </a:r>
          </a:p>
          <a:p>
            <a:pPr lvl="1"/>
            <a:r>
              <a:rPr lang="en-US" dirty="0"/>
              <a:t>Typically, greater values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brighter intensity colors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DC48-E9F5-4DF8-BFD2-49D07580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971800"/>
            <a:ext cx="5029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types of data </a:t>
            </a:r>
            <a:r>
              <a:rPr lang="en-US" dirty="0"/>
              <a:t>for game analytics?</a:t>
            </a:r>
          </a:p>
        </p:txBody>
      </p:sp>
    </p:spTree>
    <p:extLst>
      <p:ext uri="{BB962C8B-B14F-4D97-AF65-F5344CB8AC3E}">
        <p14:creationId xmlns:p14="http://schemas.microsoft.com/office/powerpoint/2010/main" val="288422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Require minimum effort from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Maximize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Minimize ink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Use commonly accepted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Avoid ambiguity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>
                <a:solidFill>
                  <a:srgbClr val="008000"/>
                </a:solidFill>
              </a:rPr>
              <a:t>Measure of Central Tendency </a:t>
            </a:r>
            <a:r>
              <a:rPr lang="en-US" dirty="0"/>
              <a:t>to Use?  Why?</a:t>
            </a:r>
          </a:p>
        </p:txBody>
      </p:sp>
      <p:pic>
        <p:nvPicPr>
          <p:cNvPr id="1026" name="Picture 2" descr="A Complete Guide to Histograms | Tutorial by Chartio">
            <a:extLst>
              <a:ext uri="{FF2B5EF4-FFF2-40B4-BE49-F238E27FC236}">
                <a16:creationId xmlns:a16="http://schemas.microsoft.com/office/drawing/2014/main" id="{3A59937F-2E27-4E00-BA56-777FC1D6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90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grams - MathBitsNotebook(A1 - CCSS Math)">
            <a:extLst>
              <a:ext uri="{FF2B5EF4-FFF2-40B4-BE49-F238E27FC236}">
                <a16:creationId xmlns:a16="http://schemas.microsoft.com/office/drawing/2014/main" id="{B7CD70E5-76DB-4419-9DDB-F0D01B9D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9" y="1828800"/>
            <a:ext cx="3421143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grams - MathBitsNotebook(A1 - CCSS Math)">
            <a:extLst>
              <a:ext uri="{FF2B5EF4-FFF2-40B4-BE49-F238E27FC236}">
                <a16:creationId xmlns:a16="http://schemas.microsoft.com/office/drawing/2014/main" id="{26A52818-7391-40DA-B2FA-35D10434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19625"/>
            <a:ext cx="29908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13394"/>
            <a:ext cx="40481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64550"/>
            <a:ext cx="5288377" cy="1757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98489-5CA9-4B35-8409-30C50185FF7A}"/>
              </a:ext>
            </a:extLst>
          </p:cNvPr>
          <p:cNvSpPr txBox="1"/>
          <p:nvPr/>
        </p:nvSpPr>
        <p:spPr>
          <a:xfrm>
            <a:off x="6248400" y="2590800"/>
            <a:ext cx="2286001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values that divide population into four equal sized groups</a:t>
            </a:r>
          </a:p>
        </p:txBody>
      </p:sp>
      <p:pic>
        <p:nvPicPr>
          <p:cNvPr id="2050" name="Picture 2" descr="Data Distribution vs. Sampling Distribution: What You Need to Know | by  Esmaeil Alizadeh | Towards Data Science">
            <a:extLst>
              <a:ext uri="{FF2B5EF4-FFF2-40B4-BE49-F238E27FC236}">
                <a16:creationId xmlns:a16="http://schemas.microsoft.com/office/drawing/2014/main" id="{86C25AF1-591E-47F6-951A-DE963D3F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981"/>
            <a:ext cx="481543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 mean.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sample and compute how far it is from mean. Square this.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#2 for each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up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by number of samples (-1).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F921F-4966-4528-8322-213C6272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6506308" cy="13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0265-7179-4390-8947-EB9D57C4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Mendenhall’s Empirical Rule?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3B2C2B-3B68-41A9-B0B5-272EBFA78C77}"/>
              </a:ext>
            </a:extLst>
          </p:cNvPr>
          <p:cNvGrpSpPr>
            <a:grpSpLocks noChangeAspect="1"/>
          </p:cNvGrpSpPr>
          <p:nvPr/>
        </p:nvGrpSpPr>
        <p:grpSpPr>
          <a:xfrm>
            <a:off x="1160726" y="1447800"/>
            <a:ext cx="6822548" cy="4648200"/>
            <a:chOff x="4013288" y="2057400"/>
            <a:chExt cx="4749712" cy="3235977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63610B2-B034-4B22-AC12-5E5A6357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88" y="2057400"/>
              <a:ext cx="4749712" cy="304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A380C4-A9C0-40AD-A207-57A0A29FC557}"/>
                </a:ext>
              </a:extLst>
            </p:cNvPr>
            <p:cNvSpPr/>
            <p:nvPr/>
          </p:nvSpPr>
          <p:spPr>
            <a:xfrm>
              <a:off x="4382521" y="5062545"/>
              <a:ext cx="40112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https://mathbitsnotebook.com/Algebra1/StatisticsData/normalgrapha.jpg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33C204-6A15-449E-B21D-56518EA9FCC5}"/>
              </a:ext>
            </a:extLst>
          </p:cNvPr>
          <p:cNvGrpSpPr/>
          <p:nvPr/>
        </p:nvGrpSpPr>
        <p:grpSpPr>
          <a:xfrm>
            <a:off x="2064694" y="3325084"/>
            <a:ext cx="6804660" cy="3258278"/>
            <a:chOff x="2057400" y="3505200"/>
            <a:chExt cx="6804660" cy="32582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F20267-EC69-4E05-B22A-D8D33C9E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3505200"/>
              <a:ext cx="5410200" cy="32582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44AD92-9B6F-483E-AD41-776A5323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860" y="3886200"/>
              <a:ext cx="1600200" cy="86568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8B3BDB-B1C7-406C-A1DB-24C0C330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you interpret from Z-score?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621B-C617-448A-A94A-327951A8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71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Z</a:t>
            </a:r>
            <a:r>
              <a:rPr lang="en-US" sz="3600" baseline="-25000" dirty="0"/>
              <a:t>1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008000"/>
                </a:solidFill>
              </a:rPr>
              <a:t>0.5</a:t>
            </a:r>
            <a:r>
              <a:rPr lang="en-US" sz="3600" dirty="0"/>
              <a:t>?        Z</a:t>
            </a:r>
            <a:r>
              <a:rPr lang="en-US" sz="3600" baseline="-25000" dirty="0"/>
              <a:t>2</a:t>
            </a:r>
            <a:r>
              <a:rPr lang="en-US" sz="3600" dirty="0"/>
              <a:t> = </a:t>
            </a:r>
            <a:r>
              <a:rPr lang="en-US" sz="3600" b="1" dirty="0">
                <a:solidFill>
                  <a:srgbClr val="0070C0"/>
                </a:solidFill>
              </a:rPr>
              <a:t>-3.2</a:t>
            </a:r>
            <a:r>
              <a:rPr lang="en-US" sz="3600" dirty="0"/>
              <a:t>?</a:t>
            </a:r>
          </a:p>
          <a:p>
            <a:r>
              <a:rPr lang="en-US" dirty="0"/>
              <a:t>How “unusual” a score is</a:t>
            </a:r>
          </a:p>
          <a:p>
            <a:r>
              <a:rPr lang="en-US" dirty="0"/>
              <a:t>Where (above or below) score is relative to the </a:t>
            </a:r>
            <a:r>
              <a:rPr lang="en-US" dirty="0">
                <a:solidFill>
                  <a:srgbClr val="C00000"/>
                </a:solidFill>
              </a:rPr>
              <a:t>average </a:t>
            </a:r>
            <a:r>
              <a:rPr lang="en-US" dirty="0"/>
              <a:t>(mean) and</a:t>
            </a:r>
            <a:r>
              <a:rPr lang="en-US" dirty="0">
                <a:solidFill>
                  <a:srgbClr val="C00000"/>
                </a:solidFill>
              </a:rPr>
              <a:t> spread </a:t>
            </a:r>
            <a:r>
              <a:rPr lang="en-US" dirty="0"/>
              <a:t>(std dev)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E601-7DFF-43FC-B0C5-7D0DB56F5C8A}"/>
              </a:ext>
            </a:extLst>
          </p:cNvPr>
          <p:cNvSpPr txBox="1"/>
          <p:nvPr/>
        </p:nvSpPr>
        <p:spPr>
          <a:xfrm>
            <a:off x="8686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242ACB-F55D-443B-97F8-7F7962AC96DC}"/>
              </a:ext>
            </a:extLst>
          </p:cNvPr>
          <p:cNvGrpSpPr/>
          <p:nvPr/>
        </p:nvGrpSpPr>
        <p:grpSpPr>
          <a:xfrm>
            <a:off x="2821049" y="5250681"/>
            <a:ext cx="2426761" cy="523220"/>
            <a:chOff x="2821049" y="5250681"/>
            <a:chExt cx="2426761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648E9-AA8C-4393-B51F-2352155837AA}"/>
                </a:ext>
              </a:extLst>
            </p:cNvPr>
            <p:cNvSpPr txBox="1"/>
            <p:nvPr/>
          </p:nvSpPr>
          <p:spPr>
            <a:xfrm>
              <a:off x="4769794" y="5250681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8000"/>
                  </a:solidFill>
                </a:rPr>
                <a:t>Z</a:t>
              </a:r>
              <a:r>
                <a:rPr lang="en-US" sz="2800" b="1" baseline="-25000" dirty="0">
                  <a:solidFill>
                    <a:srgbClr val="008000"/>
                  </a:solidFill>
                </a:rPr>
                <a:t>1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781A29-D944-4450-8C6B-0FFDBF451BCE}"/>
                </a:ext>
              </a:extLst>
            </p:cNvPr>
            <p:cNvSpPr txBox="1"/>
            <p:nvPr/>
          </p:nvSpPr>
          <p:spPr>
            <a:xfrm>
              <a:off x="2821049" y="5250681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Z</a:t>
              </a:r>
              <a:r>
                <a:rPr lang="en-US" sz="2800" b="1" baseline="-25000" dirty="0">
                  <a:solidFill>
                    <a:srgbClr val="0070C0"/>
                  </a:solidFill>
                </a:rPr>
                <a:t>2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Rank </a:t>
            </a:r>
            <a:r>
              <a:rPr lang="en-US" i="1" dirty="0"/>
              <a:t>measures of dispersion</a:t>
            </a:r>
            <a:r>
              <a:rPr lang="en-US" dirty="0"/>
              <a:t> by sensitivity to outliers</a:t>
            </a:r>
          </a:p>
          <a:p>
            <a:pPr lvl="1"/>
            <a:r>
              <a:rPr lang="en-US" dirty="0" err="1"/>
              <a:t>CoV</a:t>
            </a:r>
            <a:endParaRPr lang="en-US" dirty="0"/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Std Dev</a:t>
            </a:r>
          </a:p>
          <a:p>
            <a:pPr lvl="1"/>
            <a:r>
              <a:rPr lang="en-US" dirty="0"/>
              <a:t>Semi-interquartile Range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https://web.cs.wpi.edu/~imgd2905/d23/groupwork/4-outlier-effect/handout.html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D8876-672B-40F5-84F5-63333FA96D42}"/>
              </a:ext>
            </a:extLst>
          </p:cNvPr>
          <p:cNvGrpSpPr/>
          <p:nvPr/>
        </p:nvGrpSpPr>
        <p:grpSpPr>
          <a:xfrm>
            <a:off x="5334000" y="3410527"/>
            <a:ext cx="3200400" cy="1752600"/>
            <a:chOff x="2439988" y="4343082"/>
            <a:chExt cx="4114800" cy="2348002"/>
          </a:xfrm>
        </p:grpSpPr>
        <p:pic>
          <p:nvPicPr>
            <p:cNvPr id="6" name="Picture 2" descr="Image result for measure of dispersion outliers">
              <a:extLst>
                <a:ext uri="{FF2B5EF4-FFF2-40B4-BE49-F238E27FC236}">
                  <a16:creationId xmlns:a16="http://schemas.microsoft.com/office/drawing/2014/main" id="{EB6AC125-1601-475E-AEDF-659A4BAE0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C0143-C8FB-4678-B250-9DF8507833D0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CB48CC-D2B8-45F7-A672-127AF9FA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5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457200" y="4420100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F0A6A1-0650-408A-A16B-068227282B85}"/>
              </a:ext>
            </a:extLst>
          </p:cNvPr>
          <p:cNvSpPr/>
          <p:nvPr/>
        </p:nvSpPr>
        <p:spPr>
          <a:xfrm>
            <a:off x="4876800" y="4519380"/>
            <a:ext cx="4114800" cy="203132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Only for </a:t>
            </a:r>
            <a:r>
              <a:rPr lang="en-US" altLang="en-US" sz="2000" dirty="0">
                <a:solidFill>
                  <a:srgbClr val="0070C0"/>
                </a:solidFill>
              </a:rPr>
              <a:t>quantitative</a:t>
            </a:r>
            <a:r>
              <a:rPr lang="en-US" altLang="en-US" sz="2000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categorical </a:t>
            </a:r>
            <a:r>
              <a:rPr lang="en-US" altLang="en-US" sz="2000" dirty="0"/>
              <a:t>can’t quantify spread since no ‘distance’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Instead, give categories for given percentile of samples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e.g., “90% of samples are in 3 categories” (Pareto chart)</a:t>
            </a:r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A set of all possible outcomes of an experiment or observation</a:t>
            </a:r>
          </a:p>
          <a:p>
            <a:endParaRPr lang="en-US" dirty="0"/>
          </a:p>
          <a:p>
            <a:r>
              <a:rPr lang="en-US" dirty="0"/>
              <a:t>e.g., coin: events {heads, tails}</a:t>
            </a:r>
          </a:p>
          <a:p>
            <a:r>
              <a:rPr lang="en-US" dirty="0"/>
              <a:t>e.g., d6: events {even number, odd number}</a:t>
            </a:r>
          </a:p>
          <a:p>
            <a:r>
              <a:rPr lang="en-US" dirty="0"/>
              <a:t>e.g., picking Champion in </a:t>
            </a:r>
            <a:r>
              <a:rPr lang="en-US" dirty="0" err="1"/>
              <a:t>LoL</a:t>
            </a:r>
            <a:r>
              <a:rPr lang="en-US" dirty="0"/>
              <a:t>: events {Shen, </a:t>
            </a:r>
            <a:r>
              <a:rPr lang="en-US" dirty="0" err="1"/>
              <a:t>Teemo</a:t>
            </a:r>
            <a:r>
              <a:rPr lang="en-US" dirty="0"/>
              <a:t>, Leona, …} (all possible Champions listed)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types of data </a:t>
            </a:r>
            <a:r>
              <a:rPr lang="en-US" dirty="0"/>
              <a:t>for game 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– objective data from the game, often from </a:t>
            </a:r>
            <a:r>
              <a:rPr lang="en-US" dirty="0" err="1"/>
              <a:t>instrumention</a:t>
            </a:r>
            <a:r>
              <a:rPr lang="en-US" dirty="0"/>
              <a:t> (code to write/log data), typically players playing the game</a:t>
            </a:r>
          </a:p>
          <a:p>
            <a:r>
              <a:rPr lang="en-US" dirty="0">
                <a:solidFill>
                  <a:srgbClr val="0070C0"/>
                </a:solidFill>
              </a:rPr>
              <a:t>Qualitative</a:t>
            </a:r>
            <a:r>
              <a:rPr lang="en-US" dirty="0"/>
              <a:t> – subjective evaluation, typically from players during or after gameplay</a:t>
            </a:r>
          </a:p>
        </p:txBody>
      </p:sp>
    </p:spTree>
    <p:extLst>
      <p:ext uri="{BB962C8B-B14F-4D97-AF65-F5344CB8AC3E}">
        <p14:creationId xmlns:p14="http://schemas.microsoft.com/office/powerpoint/2010/main" val="46737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46B9-10BA-47C9-85C0-2A46DAB9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0070C0"/>
                </a:solidFill>
              </a:rPr>
              <a:t>Numeric Values </a:t>
            </a:r>
            <a:r>
              <a:rPr lang="en-US" dirty="0"/>
              <a:t>do Probabilities take?</a:t>
            </a:r>
            <a:br>
              <a:rPr lang="en-US" dirty="0"/>
            </a:br>
            <a:r>
              <a:rPr lang="en-US" dirty="0"/>
              <a:t>(Hint: we had two rules)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331E-55C3-4D10-81DC-AFDFB40C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/>
              <a:t>Probabilities must be </a:t>
            </a:r>
            <a:r>
              <a:rPr lang="en-US" dirty="0">
                <a:solidFill>
                  <a:srgbClr val="C00000"/>
                </a:solidFill>
              </a:rPr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dirty="0">
                <a:solidFill>
                  <a:srgbClr val="C00000"/>
                </a:solidFill>
              </a:rPr>
              <a:t>add up to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9" y="879320"/>
            <a:ext cx="4038600" cy="331276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5C4E5-A8DB-4CAE-AF3E-222DA7C4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60" y="4190754"/>
            <a:ext cx="2392608" cy="23926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429" y="1600200"/>
            <a:ext cx="4038600" cy="4525963"/>
          </a:xfrm>
        </p:spPr>
        <p:txBody>
          <a:bodyPr/>
          <a:lstStyle/>
          <a:p>
            <a:r>
              <a:rPr lang="en-US" dirty="0"/>
              <a:t>Draw 1 card.  What is the probability drawing a </a:t>
            </a:r>
            <a:r>
              <a:rPr lang="en-US" dirty="0">
                <a:solidFill>
                  <a:srgbClr val="0070C0"/>
                </a:solidFill>
              </a:rPr>
              <a:t>Jack</a:t>
            </a:r>
            <a:r>
              <a:rPr lang="en-US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6B6DA-9155-4C91-818C-E25FFC603332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1!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4B1FF-75FE-42D0-BB3C-147DE698EAB7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https://web.cs.wpi.edu/~imgd2905/d23/polls.html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EF25B-9C2F-5193-C081-B0D2A1E97491}"/>
              </a:ext>
            </a:extLst>
          </p:cNvPr>
          <p:cNvSpPr txBox="1"/>
          <p:nvPr/>
        </p:nvSpPr>
        <p:spPr>
          <a:xfrm>
            <a:off x="645802" y="3262358"/>
            <a:ext cx="3847282" cy="224676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P(J)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= 2 favorable outcomes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/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5 total outcomes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= 2/5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82AA11-7E61-AC76-9DE9-FE8799A04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9" y="879320"/>
            <a:ext cx="4038600" cy="33127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</a:t>
            </a:r>
            <a:r>
              <a:rPr lang="en-US" i="1" dirty="0"/>
              <a:t>simultaneously</a:t>
            </a:r>
            <a:r>
              <a:rPr lang="en-US" dirty="0"/>
              <a:t>.  What is the probability of drawing </a:t>
            </a:r>
            <a:r>
              <a:rPr lang="en-US" dirty="0">
                <a:solidFill>
                  <a:srgbClr val="0070C0"/>
                </a:solidFill>
              </a:rPr>
              <a:t>2 Jacks</a:t>
            </a:r>
            <a:r>
              <a:rPr lang="en-US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0B9F6-F6B9-4B72-AA30-E6DEAC4E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18" y="4176023"/>
            <a:ext cx="2266193" cy="2374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E3BBBF-F303-4A10-ABC9-2FA949CE8FE4}"/>
              </a:ext>
            </a:extLst>
          </p:cNvPr>
          <p:cNvSpPr/>
          <p:nvPr/>
        </p:nvSpPr>
        <p:spPr>
          <a:xfrm>
            <a:off x="7337202" y="4660368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2!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E0A47-C9F2-4473-8B91-B62863B4C309}"/>
              </a:ext>
            </a:extLst>
          </p:cNvPr>
          <p:cNvSpPr txBox="1"/>
          <p:nvPr/>
        </p:nvSpPr>
        <p:spPr>
          <a:xfrm>
            <a:off x="6875320" y="5289845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https://web.cs.wpi.edu/~imgd2905/d23/polls.html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11110-60C0-2B69-3C95-BEEAEF1AC712}"/>
              </a:ext>
            </a:extLst>
          </p:cNvPr>
          <p:cNvSpPr txBox="1"/>
          <p:nvPr/>
        </p:nvSpPr>
        <p:spPr>
          <a:xfrm>
            <a:off x="614127" y="4133271"/>
            <a:ext cx="3847282" cy="181588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P(2J) 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P(J) x P(J | J)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2/5 x 1/4 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1/10</a:t>
            </a:r>
          </a:p>
        </p:txBody>
      </p:sp>
    </p:spTree>
    <p:extLst>
      <p:ext uri="{BB962C8B-B14F-4D97-AF65-F5344CB8AC3E}">
        <p14:creationId xmlns:p14="http://schemas.microsoft.com/office/powerpoint/2010/main" val="17969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DF1DDF7D-0493-7ED0-9D36-D9EA844B5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9" y="879320"/>
            <a:ext cx="4038600" cy="331276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E6B4C-031F-4585-82D1-4EDAF1AEE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146" y="4419600"/>
            <a:ext cx="2254499" cy="2336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Draw 3 cards </a:t>
            </a:r>
            <a:r>
              <a:rPr lang="en-US" i="1" dirty="0"/>
              <a:t>simultaneously</a:t>
            </a:r>
            <a:r>
              <a:rPr lang="en-US" dirty="0"/>
              <a:t>.  What is the probability of not drawing </a:t>
            </a:r>
            <a:r>
              <a:rPr lang="en-US" dirty="0">
                <a:solidFill>
                  <a:srgbClr val="0070C0"/>
                </a:solidFill>
              </a:rPr>
              <a:t>at least 1 King</a:t>
            </a:r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DF27D-6079-4E23-B434-146135FA271C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3!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09353-6F09-4263-9C25-58ECAFA9BFC5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5"/>
              </a:rPr>
              <a:t>https://web.cs.wpi.edu/~imgd2905/d23/polls.html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496D9-EFC5-DAD6-93E4-C31810458082}"/>
              </a:ext>
            </a:extLst>
          </p:cNvPr>
          <p:cNvSpPr txBox="1"/>
          <p:nvPr/>
        </p:nvSpPr>
        <p:spPr>
          <a:xfrm>
            <a:off x="273106" y="3863181"/>
            <a:ext cx="4343400" cy="181588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P(K’) x P(K’ | K’) x P(K’ | K’K’)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3/5 x 2/4 x 1/3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6/60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1/10</a:t>
            </a:r>
          </a:p>
        </p:txBody>
      </p:sp>
    </p:spTree>
    <p:extLst>
      <p:ext uri="{BB962C8B-B14F-4D97-AF65-F5344CB8AC3E}">
        <p14:creationId xmlns:p14="http://schemas.microsoft.com/office/powerpoint/2010/main" val="42938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DF1DDF7D-0493-7ED0-9D36-D9EA844B5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9" y="879320"/>
            <a:ext cx="4038600" cy="33127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/>
              <a:t>Draw 1 card. What is the probability of drawing a</a:t>
            </a:r>
            <a:r>
              <a:rPr lang="en-US" dirty="0">
                <a:solidFill>
                  <a:srgbClr val="0070C0"/>
                </a:solidFill>
              </a:rPr>
              <a:t> King </a:t>
            </a:r>
            <a:r>
              <a:rPr lang="en-US" dirty="0"/>
              <a:t>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0070C0"/>
                </a:solidFill>
              </a:rPr>
              <a:t> Queen</a:t>
            </a:r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DF27D-6079-4E23-B434-146135FA271C}"/>
              </a:ext>
            </a:extLst>
          </p:cNvPr>
          <p:cNvSpPr/>
          <p:nvPr/>
        </p:nvSpPr>
        <p:spPr>
          <a:xfrm>
            <a:off x="7329784" y="4858011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4!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09353-6F09-4263-9C25-58ECAFA9BFC5}"/>
              </a:ext>
            </a:extLst>
          </p:cNvPr>
          <p:cNvSpPr txBox="1"/>
          <p:nvPr/>
        </p:nvSpPr>
        <p:spPr>
          <a:xfrm>
            <a:off x="6867902" y="5487488"/>
            <a:ext cx="212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4"/>
              </a:rPr>
              <a:t>https://web.cs.wpi.edu/~imgd2905/d23/polls.html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496D9-EFC5-DAD6-93E4-C31810458082}"/>
              </a:ext>
            </a:extLst>
          </p:cNvPr>
          <p:cNvSpPr txBox="1"/>
          <p:nvPr/>
        </p:nvSpPr>
        <p:spPr>
          <a:xfrm>
            <a:off x="990600" y="3771534"/>
            <a:ext cx="2851094" cy="181588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P(K or Q)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P(K) + P(Q)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2/5 + 1/5</a:t>
            </a:r>
          </a:p>
          <a:p>
            <a:r>
              <a:rPr lang="en-US" sz="2800" dirty="0">
                <a:solidFill>
                  <a:srgbClr val="008000"/>
                </a:solidFill>
              </a:rPr>
              <a:t>= 3/5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844EC-6F67-C5B3-120E-45E69CDEB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471" y="4296442"/>
            <a:ext cx="1876431" cy="23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4678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F67DA4-5864-4E88-B697-8F3321664EA1}"/>
              </a:ext>
            </a:extLst>
          </p:cNvPr>
          <p:cNvSpPr/>
          <p:nvPr/>
        </p:nvSpPr>
        <p:spPr>
          <a:xfrm>
            <a:off x="5367471" y="1219200"/>
            <a:ext cx="3581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0A525-0DB2-4CDE-8288-B0CB4AD8A346}"/>
              </a:ext>
            </a:extLst>
          </p:cNvPr>
          <p:cNvSpPr/>
          <p:nvPr/>
        </p:nvSpPr>
        <p:spPr>
          <a:xfrm>
            <a:off x="490671" y="2560638"/>
            <a:ext cx="8610600" cy="422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5059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9C31BD-0359-4746-AFC1-C0EF7EFA7006}"/>
              </a:ext>
            </a:extLst>
          </p:cNvPr>
          <p:cNvSpPr/>
          <p:nvPr/>
        </p:nvSpPr>
        <p:spPr>
          <a:xfrm>
            <a:off x="5367471" y="3657600"/>
            <a:ext cx="3581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72F9C-2F9B-44D1-AEF0-362C5727DE31}"/>
              </a:ext>
            </a:extLst>
          </p:cNvPr>
          <p:cNvSpPr/>
          <p:nvPr/>
        </p:nvSpPr>
        <p:spPr>
          <a:xfrm>
            <a:off x="475067" y="5855002"/>
            <a:ext cx="8610600" cy="84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5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5059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 Can you draw it?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331502" y="1417638"/>
            <a:ext cx="3501296" cy="22399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558696" y="4114800"/>
            <a:ext cx="3540095" cy="2468562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5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</a:t>
            </a:r>
            <a:r>
              <a:rPr lang="en-US" dirty="0"/>
              <a:t> of outcomes?</a:t>
            </a:r>
          </a:p>
        </p:txBody>
      </p:sp>
    </p:spTree>
    <p:extLst>
      <p:ext uri="{BB962C8B-B14F-4D97-AF65-F5344CB8AC3E}">
        <p14:creationId xmlns:p14="http://schemas.microsoft.com/office/powerpoint/2010/main" val="1194913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 </a:t>
            </a:r>
            <a:r>
              <a:rPr lang="en-US" dirty="0"/>
              <a:t>of outcomes?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Experiment consists of 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dirty="0"/>
              <a:t> independent, identical trials</a:t>
            </a:r>
          </a:p>
          <a:p>
            <a:r>
              <a:rPr lang="en-US" dirty="0"/>
              <a:t>Each trial results in only success or failure (probability </a:t>
            </a:r>
            <a:r>
              <a:rPr lang="en-US" b="1" dirty="0">
                <a:solidFill>
                  <a:srgbClr val="008000"/>
                </a:solidFill>
              </a:rPr>
              <a:t>p</a:t>
            </a:r>
            <a:r>
              <a:rPr lang="en-US" dirty="0"/>
              <a:t> for success for each)</a:t>
            </a:r>
          </a:p>
          <a:p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</a:t>
            </a:r>
            <a:r>
              <a:rPr lang="en-US" dirty="0">
                <a:solidFill>
                  <a:srgbClr val="C00000"/>
                </a:solidFill>
              </a:rPr>
              <a:t>number of successes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1600" y="2895600"/>
            <a:ext cx="2784512" cy="2884426"/>
            <a:chOff x="5926695" y="1389430"/>
            <a:chExt cx="2353619" cy="25858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52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03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267200" cy="3886200"/>
          </a:xfrm>
        </p:spPr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Interval</a:t>
            </a:r>
            <a:r>
              <a:rPr lang="en-US" dirty="0"/>
              <a:t> (e.g., time) with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Probability of event </a:t>
            </a:r>
            <a:r>
              <a:rPr lang="en-US" b="1" dirty="0">
                <a:solidFill>
                  <a:srgbClr val="0070C0"/>
                </a:solidFill>
              </a:rPr>
              <a:t>same</a:t>
            </a:r>
            <a:r>
              <a:rPr lang="en-US" dirty="0"/>
              <a:t> for all interval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Number of events in one unit </a:t>
            </a:r>
            <a:r>
              <a:rPr lang="en-US" b="1" dirty="0">
                <a:solidFill>
                  <a:srgbClr val="008000"/>
                </a:solidFill>
              </a:rPr>
              <a:t>independent</a:t>
            </a:r>
            <a:r>
              <a:rPr lang="en-US" dirty="0"/>
              <a:t> of others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Events occur singly (not simultaneously)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</a:t>
            </a:r>
            <a:r>
              <a:rPr lang="en-US" dirty="0">
                <a:solidFill>
                  <a:srgbClr val="C00000"/>
                </a:solidFill>
              </a:rPr>
              <a:t>number of events </a:t>
            </a:r>
            <a:r>
              <a:rPr lang="en-US" dirty="0"/>
              <a:t>that occur in an interval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50086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“random arrivals”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D9365C-9C24-4919-93FC-CB095451E829}"/>
              </a:ext>
            </a:extLst>
          </p:cNvPr>
          <p:cNvGrpSpPr/>
          <p:nvPr/>
        </p:nvGrpSpPr>
        <p:grpSpPr>
          <a:xfrm>
            <a:off x="4953000" y="2492103"/>
            <a:ext cx="3894820" cy="2613297"/>
            <a:chOff x="4953000" y="2492103"/>
            <a:chExt cx="3894820" cy="2613297"/>
          </a:xfrm>
        </p:grpSpPr>
        <p:pic>
          <p:nvPicPr>
            <p:cNvPr id="1026" name="Picture 2" descr="Image result for poisson distribution">
              <a:extLst>
                <a:ext uri="{FF2B5EF4-FFF2-40B4-BE49-F238E27FC236}">
                  <a16:creationId xmlns:a16="http://schemas.microsoft.com/office/drawing/2014/main" id="{F0958318-3C24-425A-9E4A-6BB07F0F5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7000"/>
              <a:ext cx="389482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D600A3-D66E-4885-8DDE-A8E5079B1FF2}"/>
                </a:ext>
              </a:extLst>
            </p:cNvPr>
            <p:cNvSpPr/>
            <p:nvPr/>
          </p:nvSpPr>
          <p:spPr>
            <a:xfrm>
              <a:off x="5435715" y="2492103"/>
              <a:ext cx="29293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http://methods.sagepub.com/images/virtual/encyc-of-research-design/p1043-1.jpg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7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3A9C3-33F7-4F5F-B5AD-B68A89F5EE4E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>
                <a:solidFill>
                  <a:srgbClr val="C00000"/>
                </a:solidFill>
              </a:rPr>
              <a:t>???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207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5056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714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AE901-496C-4B57-B981-1ECB57364A5C}"/>
              </a:ext>
            </a:extLst>
          </p:cNvPr>
          <p:cNvSpPr txBox="1"/>
          <p:nvPr/>
        </p:nvSpPr>
        <p:spPr>
          <a:xfrm>
            <a:off x="5779236" y="3914943"/>
            <a:ext cx="10976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 1!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761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ED732-E122-4662-8B0C-737EBCC79348}"/>
              </a:ext>
            </a:extLst>
          </p:cNvPr>
          <p:cNvSpPr txBox="1"/>
          <p:nvPr/>
        </p:nvSpPr>
        <p:spPr>
          <a:xfrm>
            <a:off x="505501" y="4832618"/>
            <a:ext cx="6883744" cy="181588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 </a:t>
            </a:r>
            <a:r>
              <a:rPr lang="en-US" sz="2800" dirty="0"/>
              <a:t>= 0*P(TT) + 1*P(HT) + 1*P(TH) + 2*P(HH)</a:t>
            </a:r>
          </a:p>
          <a:p>
            <a:r>
              <a:rPr lang="en-US" sz="2800" dirty="0"/>
              <a:t>         = 0 + 1/4 + 1/4 + 2/4 </a:t>
            </a:r>
          </a:p>
          <a:p>
            <a:r>
              <a:rPr lang="en-US" sz="2800" dirty="0"/>
              <a:t>         = 4/4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   = 1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1770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formula for </a:t>
            </a:r>
            <a:r>
              <a:rPr lang="en-US" dirty="0">
                <a:solidFill>
                  <a:srgbClr val="0070C0"/>
                </a:solidFill>
              </a:rPr>
              <a:t>expected value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1 toss?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45BF7-ECB3-4120-86FA-D411852D6166}"/>
              </a:ext>
            </a:extLst>
          </p:cNvPr>
          <p:cNvSpPr txBox="1"/>
          <p:nvPr/>
        </p:nvSpPr>
        <p:spPr>
          <a:xfrm>
            <a:off x="609600" y="2820223"/>
            <a:ext cx="58865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μ</a:t>
            </a:r>
            <a:r>
              <a:rPr lang="en-US" sz="2800" baseline="-25000" dirty="0"/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ED732-E122-4662-8B0C-737EBCC79348}"/>
              </a:ext>
            </a:extLst>
          </p:cNvPr>
          <p:cNvSpPr txBox="1"/>
          <p:nvPr/>
        </p:nvSpPr>
        <p:spPr>
          <a:xfrm>
            <a:off x="505501" y="4832618"/>
            <a:ext cx="6883744" cy="181588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 </a:t>
            </a:r>
            <a:r>
              <a:rPr lang="en-US" sz="2800" dirty="0"/>
              <a:t>= 0*P(TT) + 1*P(HT) + 1*P(TH) + 2*P(HH)</a:t>
            </a:r>
          </a:p>
          <a:p>
            <a:r>
              <a:rPr lang="en-US" sz="2800" dirty="0"/>
              <a:t>         = 0 + 1/4 + 1/4 + 2/4 </a:t>
            </a:r>
          </a:p>
          <a:p>
            <a:r>
              <a:rPr lang="en-US" sz="2800" dirty="0"/>
              <a:t>         = 4/4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   = 1</a:t>
            </a:r>
            <a:r>
              <a:rPr lang="en-US" sz="2800" dirty="0"/>
              <a:t>	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AF82-65D7-4193-9BA1-2A19CEDC6197}"/>
              </a:ext>
            </a:extLst>
          </p:cNvPr>
          <p:cNvGrpSpPr/>
          <p:nvPr/>
        </p:nvGrpSpPr>
        <p:grpSpPr>
          <a:xfrm>
            <a:off x="6496101" y="5512795"/>
            <a:ext cx="2617419" cy="1135705"/>
            <a:chOff x="5383581" y="5638800"/>
            <a:chExt cx="2617419" cy="11357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100F8A-9637-4F46-AC5D-8CF0E7BE0434}"/>
                </a:ext>
              </a:extLst>
            </p:cNvPr>
            <p:cNvSpPr/>
            <p:nvPr/>
          </p:nvSpPr>
          <p:spPr>
            <a:xfrm>
              <a:off x="5383581" y="5638800"/>
              <a:ext cx="2617419" cy="1135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464BFA-BDC3-4040-B855-41503498DFB1}"/>
                </a:ext>
              </a:extLst>
            </p:cNvPr>
            <p:cNvGrpSpPr/>
            <p:nvPr/>
          </p:nvGrpSpPr>
          <p:grpSpPr>
            <a:xfrm>
              <a:off x="5436942" y="5698821"/>
              <a:ext cx="2510697" cy="1015663"/>
              <a:chOff x="4854599" y="5731624"/>
              <a:chExt cx="2510697" cy="101566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5B017-94D5-40E9-94AA-5D3191DEA7E2}"/>
                  </a:ext>
                </a:extLst>
              </p:cNvPr>
              <p:cNvSpPr txBox="1"/>
              <p:nvPr/>
            </p:nvSpPr>
            <p:spPr>
              <a:xfrm>
                <a:off x="4854599" y="5762403"/>
                <a:ext cx="219274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After 2 tosses?</a:t>
                </a:r>
              </a:p>
            </p:txBody>
          </p:sp>
          <p:pic>
            <p:nvPicPr>
              <p:cNvPr id="2050" name="Picture 2" descr="🤔 Thinking Face emoji Meaning | Dictionary.com">
                <a:extLst>
                  <a:ext uri="{FF2B5EF4-FFF2-40B4-BE49-F238E27FC236}">
                    <a16:creationId xmlns:a16="http://schemas.microsoft.com/office/drawing/2014/main" id="{53C37ED9-E63E-470A-A264-350A601B0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9633" y="5731624"/>
                <a:ext cx="1015663" cy="101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77C6B8-E28B-4677-A7A0-862900590032}"/>
              </a:ext>
            </a:extLst>
          </p:cNvPr>
          <p:cNvSpPr txBox="1"/>
          <p:nvPr/>
        </p:nvSpPr>
        <p:spPr>
          <a:xfrm>
            <a:off x="2160847" y="6131811"/>
            <a:ext cx="42388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P(bust) + x</a:t>
            </a:r>
            <a:r>
              <a:rPr lang="en-US" sz="28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P(bust’)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8E59A-08CF-5C6B-0DFD-FA17C0908D07}"/>
              </a:ext>
            </a:extLst>
          </p:cNvPr>
          <p:cNvSpPr/>
          <p:nvPr/>
        </p:nvSpPr>
        <p:spPr>
          <a:xfrm>
            <a:off x="4724400" y="6131811"/>
            <a:ext cx="376106" cy="523220"/>
          </a:xfrm>
          <a:custGeom>
            <a:avLst/>
            <a:gdLst>
              <a:gd name="connsiteX0" fmla="*/ 0 w 376106"/>
              <a:gd name="connsiteY0" fmla="*/ 62686 h 523220"/>
              <a:gd name="connsiteX1" fmla="*/ 62686 w 376106"/>
              <a:gd name="connsiteY1" fmla="*/ 0 h 523220"/>
              <a:gd name="connsiteX2" fmla="*/ 313420 w 376106"/>
              <a:gd name="connsiteY2" fmla="*/ 0 h 523220"/>
              <a:gd name="connsiteX3" fmla="*/ 376106 w 376106"/>
              <a:gd name="connsiteY3" fmla="*/ 62686 h 523220"/>
              <a:gd name="connsiteX4" fmla="*/ 376106 w 376106"/>
              <a:gd name="connsiteY4" fmla="*/ 460534 h 523220"/>
              <a:gd name="connsiteX5" fmla="*/ 313420 w 376106"/>
              <a:gd name="connsiteY5" fmla="*/ 523220 h 523220"/>
              <a:gd name="connsiteX6" fmla="*/ 62686 w 376106"/>
              <a:gd name="connsiteY6" fmla="*/ 523220 h 523220"/>
              <a:gd name="connsiteX7" fmla="*/ 0 w 376106"/>
              <a:gd name="connsiteY7" fmla="*/ 460534 h 523220"/>
              <a:gd name="connsiteX8" fmla="*/ 0 w 376106"/>
              <a:gd name="connsiteY8" fmla="*/ 62686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06" h="523220" extrusionOk="0">
                <a:moveTo>
                  <a:pt x="0" y="62686"/>
                </a:moveTo>
                <a:cubicBezTo>
                  <a:pt x="7159" y="32350"/>
                  <a:pt x="35103" y="-894"/>
                  <a:pt x="62686" y="0"/>
                </a:cubicBezTo>
                <a:cubicBezTo>
                  <a:pt x="146986" y="-9632"/>
                  <a:pt x="191450" y="17674"/>
                  <a:pt x="313420" y="0"/>
                </a:cubicBezTo>
                <a:cubicBezTo>
                  <a:pt x="347689" y="707"/>
                  <a:pt x="379148" y="30185"/>
                  <a:pt x="376106" y="62686"/>
                </a:cubicBezTo>
                <a:cubicBezTo>
                  <a:pt x="418179" y="235787"/>
                  <a:pt x="345001" y="320468"/>
                  <a:pt x="376106" y="460534"/>
                </a:cubicBezTo>
                <a:cubicBezTo>
                  <a:pt x="370655" y="500090"/>
                  <a:pt x="352260" y="523368"/>
                  <a:pt x="313420" y="523220"/>
                </a:cubicBezTo>
                <a:cubicBezTo>
                  <a:pt x="260111" y="524233"/>
                  <a:pt x="152668" y="505482"/>
                  <a:pt x="62686" y="523220"/>
                </a:cubicBezTo>
                <a:cubicBezTo>
                  <a:pt x="28517" y="526469"/>
                  <a:pt x="3437" y="493241"/>
                  <a:pt x="0" y="460534"/>
                </a:cubicBezTo>
                <a:cubicBezTo>
                  <a:pt x="-10415" y="350350"/>
                  <a:pt x="43916" y="250518"/>
                  <a:pt x="0" y="626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015835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average</a:t>
            </a:r>
            <a:r>
              <a:rPr lang="en-US" dirty="0"/>
              <a:t>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1752600"/>
            <a:ext cx="4853343" cy="46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AE901-496C-4B57-B981-1ECB57364A5C}"/>
              </a:ext>
            </a:extLst>
          </p:cNvPr>
          <p:cNvSpPr txBox="1"/>
          <p:nvPr/>
        </p:nvSpPr>
        <p:spPr>
          <a:xfrm>
            <a:off x="1752600" y="2037418"/>
            <a:ext cx="10976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 2!</a:t>
            </a:r>
          </a:p>
        </p:txBody>
      </p:sp>
    </p:spTree>
    <p:extLst>
      <p:ext uri="{BB962C8B-B14F-4D97-AF65-F5344CB8AC3E}">
        <p14:creationId xmlns:p14="http://schemas.microsoft.com/office/powerpoint/2010/main" val="2468791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average</a:t>
            </a:r>
            <a:r>
              <a:rPr lang="en-US" dirty="0"/>
              <a:t> if don’t bust?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  A </a:t>
            </a:r>
            <a:r>
              <a:rPr lang="en-US" dirty="0"/>
              <a:t>= HT + TH + HH = (1 + 1 + 2) / 3 = </a:t>
            </a:r>
            <a:r>
              <a:rPr lang="en-US" dirty="0">
                <a:solidFill>
                  <a:srgbClr val="C00000"/>
                </a:solidFill>
              </a:rPr>
              <a:t>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</a:t>
            </a:r>
            <a:r>
              <a:rPr lang="en-US" dirty="0">
                <a:solidFill>
                  <a:srgbClr val="C00000"/>
                </a:solidFill>
              </a:rPr>
              <a:t>1 toss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2743200"/>
            <a:ext cx="4853343" cy="370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44B7A-B18C-46EE-B110-ED3200375D02}"/>
              </a:ext>
            </a:extLst>
          </p:cNvPr>
          <p:cNvSpPr txBox="1"/>
          <p:nvPr/>
        </p:nvSpPr>
        <p:spPr>
          <a:xfrm>
            <a:off x="2209800" y="3004961"/>
            <a:ext cx="11047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 3!</a:t>
            </a:r>
          </a:p>
        </p:txBody>
      </p:sp>
    </p:spTree>
    <p:extLst>
      <p:ext uri="{BB962C8B-B14F-4D97-AF65-F5344CB8AC3E}">
        <p14:creationId xmlns:p14="http://schemas.microsoft.com/office/powerpoint/2010/main" val="403924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after </a:t>
            </a:r>
            <a:r>
              <a:rPr lang="en-US" dirty="0">
                <a:solidFill>
                  <a:srgbClr val="C00000"/>
                </a:solidFill>
              </a:rPr>
              <a:t>1 toss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E(X) </a:t>
            </a:r>
            <a:r>
              <a:rPr lang="en-US" dirty="0"/>
              <a:t>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3758978"/>
            <a:ext cx="4853343" cy="269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AB2DF2-7DE7-3F8A-6ECC-386AF19F8787}"/>
              </a:ext>
            </a:extLst>
          </p:cNvPr>
          <p:cNvSpPr/>
          <p:nvPr/>
        </p:nvSpPr>
        <p:spPr>
          <a:xfrm>
            <a:off x="2907326" y="2671929"/>
            <a:ext cx="1094197" cy="452271"/>
          </a:xfrm>
          <a:custGeom>
            <a:avLst/>
            <a:gdLst>
              <a:gd name="connsiteX0" fmla="*/ 0 w 1094197"/>
              <a:gd name="connsiteY0" fmla="*/ 75380 h 452271"/>
              <a:gd name="connsiteX1" fmla="*/ 75380 w 1094197"/>
              <a:gd name="connsiteY1" fmla="*/ 0 h 452271"/>
              <a:gd name="connsiteX2" fmla="*/ 528230 w 1094197"/>
              <a:gd name="connsiteY2" fmla="*/ 0 h 452271"/>
              <a:gd name="connsiteX3" fmla="*/ 1018817 w 1094197"/>
              <a:gd name="connsiteY3" fmla="*/ 0 h 452271"/>
              <a:gd name="connsiteX4" fmla="*/ 1094197 w 1094197"/>
              <a:gd name="connsiteY4" fmla="*/ 75380 h 452271"/>
              <a:gd name="connsiteX5" fmla="*/ 1094197 w 1094197"/>
              <a:gd name="connsiteY5" fmla="*/ 376891 h 452271"/>
              <a:gd name="connsiteX6" fmla="*/ 1018817 w 1094197"/>
              <a:gd name="connsiteY6" fmla="*/ 452271 h 452271"/>
              <a:gd name="connsiteX7" fmla="*/ 547099 w 1094197"/>
              <a:gd name="connsiteY7" fmla="*/ 452271 h 452271"/>
              <a:gd name="connsiteX8" fmla="*/ 75380 w 1094197"/>
              <a:gd name="connsiteY8" fmla="*/ 452271 h 452271"/>
              <a:gd name="connsiteX9" fmla="*/ 0 w 1094197"/>
              <a:gd name="connsiteY9" fmla="*/ 376891 h 452271"/>
              <a:gd name="connsiteX10" fmla="*/ 0 w 1094197"/>
              <a:gd name="connsiteY10" fmla="*/ 75380 h 45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4197" h="452271" extrusionOk="0">
                <a:moveTo>
                  <a:pt x="0" y="75380"/>
                </a:moveTo>
                <a:cubicBezTo>
                  <a:pt x="8248" y="38685"/>
                  <a:pt x="41691" y="-1009"/>
                  <a:pt x="75380" y="0"/>
                </a:cubicBezTo>
                <a:cubicBezTo>
                  <a:pt x="198824" y="-40359"/>
                  <a:pt x="316670" y="38151"/>
                  <a:pt x="528230" y="0"/>
                </a:cubicBezTo>
                <a:cubicBezTo>
                  <a:pt x="739790" y="-38151"/>
                  <a:pt x="880063" y="42512"/>
                  <a:pt x="1018817" y="0"/>
                </a:cubicBezTo>
                <a:cubicBezTo>
                  <a:pt x="1056247" y="2510"/>
                  <a:pt x="1102107" y="35747"/>
                  <a:pt x="1094197" y="75380"/>
                </a:cubicBezTo>
                <a:cubicBezTo>
                  <a:pt x="1106032" y="224359"/>
                  <a:pt x="1094197" y="289855"/>
                  <a:pt x="1094197" y="376891"/>
                </a:cubicBezTo>
                <a:cubicBezTo>
                  <a:pt x="1098958" y="416885"/>
                  <a:pt x="1069108" y="458014"/>
                  <a:pt x="1018817" y="452271"/>
                </a:cubicBezTo>
                <a:cubicBezTo>
                  <a:pt x="836897" y="499486"/>
                  <a:pt x="683489" y="416939"/>
                  <a:pt x="547099" y="452271"/>
                </a:cubicBezTo>
                <a:cubicBezTo>
                  <a:pt x="410709" y="487603"/>
                  <a:pt x="220738" y="428568"/>
                  <a:pt x="75380" y="452271"/>
                </a:cubicBezTo>
                <a:cubicBezTo>
                  <a:pt x="36871" y="453603"/>
                  <a:pt x="2728" y="424108"/>
                  <a:pt x="0" y="376891"/>
                </a:cubicBezTo>
                <a:cubicBezTo>
                  <a:pt x="-11620" y="242537"/>
                  <a:pt x="24171" y="216901"/>
                  <a:pt x="0" y="7538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015835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Game</a:t>
            </a:r>
            <a:r>
              <a:rPr lang="en-US" dirty="0"/>
              <a:t> (instrumented)</a:t>
            </a:r>
          </a:p>
          <a:p>
            <a:r>
              <a:rPr lang="en-US" dirty="0">
                <a:solidFill>
                  <a:srgbClr val="008000"/>
                </a:solidFill>
              </a:rPr>
              <a:t>Data</a:t>
            </a:r>
            <a:r>
              <a:rPr lang="en-US" dirty="0"/>
              <a:t> (collected from </a:t>
            </a:r>
            <a:r>
              <a:rPr lang="en-US" i="1" dirty="0"/>
              <a:t>players </a:t>
            </a:r>
            <a:r>
              <a:rPr lang="en-US" dirty="0"/>
              <a:t>playing game)</a:t>
            </a:r>
          </a:p>
          <a:p>
            <a:r>
              <a:rPr lang="en-US" dirty="0">
                <a:solidFill>
                  <a:srgbClr val="008000"/>
                </a:solidFill>
              </a:rPr>
              <a:t>Extracted data </a:t>
            </a:r>
            <a:r>
              <a:rPr lang="en-US" dirty="0"/>
              <a:t>(e.g., from scripts)</a:t>
            </a:r>
          </a:p>
          <a:p>
            <a:r>
              <a:rPr lang="en-US" dirty="0">
                <a:solidFill>
                  <a:srgbClr val="008000"/>
                </a:solidFill>
              </a:rPr>
              <a:t>Analysis</a:t>
            </a:r>
          </a:p>
          <a:p>
            <a:pPr lvl="1"/>
            <a:r>
              <a:rPr lang="en-US" dirty="0"/>
              <a:t>Statistics, Charts, Tests</a:t>
            </a:r>
          </a:p>
          <a:p>
            <a:r>
              <a:rPr lang="en-US" dirty="0">
                <a:solidFill>
                  <a:srgbClr val="008000"/>
                </a:solidFill>
              </a:rPr>
              <a:t>Dissemination</a:t>
            </a:r>
          </a:p>
          <a:p>
            <a:pPr lvl="1"/>
            <a:r>
              <a:rPr lang="en-US" dirty="0"/>
              <a:t>Report</a:t>
            </a:r>
          </a:p>
          <a:p>
            <a:pPr lvl="1"/>
            <a:r>
              <a:rPr lang="en-US" dirty="0"/>
              <a:t>Talk, Presentation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7D75EA0-FCC2-4787-B497-8E1BAF527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756026"/>
          <a:ext cx="3789363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89000" imgH="2370600" progId="Paint.Picture">
                  <p:embed/>
                </p:oleObj>
              </mc:Choice>
              <mc:Fallback>
                <p:oleObj name="Bitmap Image" r:id="rId2" imgW="3789000" imgH="2370600" progId="Paint.Picture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7D75EA0-FCC2-4787-B497-8E1BAF527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9200" y="3756026"/>
                        <a:ext cx="3789363" cy="237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83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 tosses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4114800"/>
            <a:ext cx="4853343" cy="233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7E0E4-580B-4684-A18E-05BEA2E0AD22}"/>
              </a:ext>
            </a:extLst>
          </p:cNvPr>
          <p:cNvSpPr txBox="1"/>
          <p:nvPr/>
        </p:nvSpPr>
        <p:spPr>
          <a:xfrm>
            <a:off x="2069507" y="4343400"/>
            <a:ext cx="10976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 4!</a:t>
            </a:r>
          </a:p>
        </p:txBody>
      </p:sp>
    </p:spTree>
    <p:extLst>
      <p:ext uri="{BB962C8B-B14F-4D97-AF65-F5344CB8AC3E}">
        <p14:creationId xmlns:p14="http://schemas.microsoft.com/office/powerpoint/2010/main" val="3796373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 tosses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E(X) </a:t>
            </a:r>
            <a:r>
              <a:rPr lang="en-US" dirty="0"/>
              <a:t>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5440362"/>
            <a:ext cx="4853343" cy="101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5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3 tosses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 E(X) </a:t>
            </a:r>
            <a:r>
              <a:rPr lang="en-US" dirty="0"/>
              <a:t>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</p:spTree>
    <p:extLst>
      <p:ext uri="{BB962C8B-B14F-4D97-AF65-F5344CB8AC3E}">
        <p14:creationId xmlns:p14="http://schemas.microsoft.com/office/powerpoint/2010/main" val="3018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764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877" y="2383860"/>
            <a:ext cx="4151923" cy="3078163"/>
          </a:xfrm>
        </p:spPr>
        <p:txBody>
          <a:bodyPr>
            <a:normAutofit/>
          </a:bodyPr>
          <a:lstStyle/>
          <a:p>
            <a:r>
              <a:rPr lang="en-US" sz="3200" dirty="0"/>
              <a:t>Normal distribution</a:t>
            </a:r>
          </a:p>
          <a:p>
            <a:r>
              <a:rPr lang="en-US" sz="3200" dirty="0"/>
              <a:t>Mean </a:t>
            </a:r>
            <a:r>
              <a:rPr lang="el-GR" sz="3200" dirty="0">
                <a:solidFill>
                  <a:srgbClr val="0070C0"/>
                </a:solidFill>
              </a:rPr>
              <a:t>μ </a:t>
            </a:r>
            <a:r>
              <a:rPr lang="en-US" sz="3200" dirty="0">
                <a:solidFill>
                  <a:srgbClr val="0070C0"/>
                </a:solidFill>
              </a:rPr>
              <a:t> = 0</a:t>
            </a:r>
          </a:p>
          <a:p>
            <a:r>
              <a:rPr lang="en-US" sz="3200" dirty="0" err="1"/>
              <a:t>Std</a:t>
            </a:r>
            <a:r>
              <a:rPr lang="en-US" sz="3200" dirty="0"/>
              <a:t> dev </a:t>
            </a:r>
            <a:r>
              <a:rPr lang="el-GR" sz="3200" dirty="0">
                <a:solidFill>
                  <a:srgbClr val="008000"/>
                </a:solidFill>
              </a:rPr>
              <a:t>σ</a:t>
            </a:r>
            <a:r>
              <a:rPr lang="en-US" sz="3200" dirty="0">
                <a:solidFill>
                  <a:srgbClr val="008000"/>
                </a:solidFill>
              </a:rPr>
              <a:t>  = 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21C3E-D671-461B-823E-6244664713F7}"/>
              </a:ext>
            </a:extLst>
          </p:cNvPr>
          <p:cNvGrpSpPr/>
          <p:nvPr/>
        </p:nvGrpSpPr>
        <p:grpSpPr>
          <a:xfrm>
            <a:off x="4049663" y="2133600"/>
            <a:ext cx="4750460" cy="3459163"/>
            <a:chOff x="4080143" y="2667000"/>
            <a:chExt cx="4750460" cy="3459163"/>
          </a:xfrm>
        </p:grpSpPr>
        <p:pic>
          <p:nvPicPr>
            <p:cNvPr id="11" name="Content Placeholder 7">
              <a:extLst>
                <a:ext uri="{FF2B5EF4-FFF2-40B4-BE49-F238E27FC236}">
                  <a16:creationId xmlns:a16="http://schemas.microsoft.com/office/drawing/2014/main" id="{A3C2B4D1-9315-4614-BA60-132BC0E8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143" y="2667000"/>
              <a:ext cx="4750460" cy="282335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21618D-9964-43DC-86C3-4CC8E16CB916}"/>
                </a:ext>
              </a:extLst>
            </p:cNvPr>
            <p:cNvSpPr/>
            <p:nvPr/>
          </p:nvSpPr>
          <p:spPr>
            <a:xfrm>
              <a:off x="5993874" y="5664498"/>
              <a:ext cx="922997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400" dirty="0">
                  <a:solidFill>
                    <a:srgbClr val="0070C0"/>
                  </a:solidFill>
                </a:rPr>
                <a:t>μ</a:t>
              </a:r>
              <a:r>
                <a:rPr lang="en-US" sz="2400" dirty="0">
                  <a:solidFill>
                    <a:srgbClr val="0070C0"/>
                  </a:solidFill>
                </a:rPr>
                <a:t> =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8A5DC4-1B1B-4B26-A0CC-6674B4A52F4A}"/>
                </a:ext>
              </a:extLst>
            </p:cNvPr>
            <p:cNvSpPr txBox="1"/>
            <p:nvPr/>
          </p:nvSpPr>
          <p:spPr>
            <a:xfrm>
              <a:off x="7239000" y="2925969"/>
              <a:ext cx="993066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400" dirty="0">
                  <a:solidFill>
                    <a:srgbClr val="008000"/>
                  </a:solidFill>
                </a:rPr>
                <a:t>σ</a:t>
              </a:r>
              <a:r>
                <a:rPr lang="en-US" sz="2400" dirty="0">
                  <a:solidFill>
                    <a:srgbClr val="008000"/>
                  </a:solidFill>
                </a:rPr>
                <a:t>  = 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589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What is Distribution shape?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0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02A72E-0A6F-4204-AB6B-D65F23742DA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8B71DC53-9B15-49B6-9A05-63C5B6AA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807FC-4DC8-4446-8085-4AC295B9D25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2C7A8D-C39C-4F81-B9DA-562BB25ABC23}"/>
              </a:ext>
            </a:extLst>
          </p:cNvPr>
          <p:cNvSpPr txBox="1"/>
          <p:nvPr/>
        </p:nvSpPr>
        <p:spPr>
          <a:xfrm>
            <a:off x="6477000" y="1356499"/>
            <a:ext cx="266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How many is “large enough”?</a:t>
            </a:r>
          </a:p>
        </p:txBody>
      </p:sp>
    </p:spTree>
    <p:extLst>
      <p:ext uri="{BB962C8B-B14F-4D97-AF65-F5344CB8AC3E}">
        <p14:creationId xmlns:p14="http://schemas.microsoft.com/office/powerpoint/2010/main" val="37366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6477000" y="1356499"/>
            <a:ext cx="2669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is “large 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Does underlying distribution matter?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6487-EB8A-4B6E-AFE7-F4E26C7874C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5D4CB116-A197-45BE-B45C-34FC44EC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3FF044-F6E8-4E8B-B5A0-7C16FA03563D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65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F742E-B7E5-484D-9ADB-BAEA6AA1867C}"/>
              </a:ext>
            </a:extLst>
          </p:cNvPr>
          <p:cNvSpPr txBox="1"/>
          <p:nvPr/>
        </p:nvSpPr>
        <p:spPr>
          <a:xfrm>
            <a:off x="7239000" y="5388335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next slide)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1835-C7EF-442E-BF2C-350EE2269AA7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A0FBA978-4526-487F-B4CD-C5CA85AA7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6B68E8-D670-4758-9890-233EBC7919B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C4F47E-5706-4B4F-82A7-783BD1CAE15D}"/>
              </a:ext>
            </a:extLst>
          </p:cNvPr>
          <p:cNvSpPr txBox="1"/>
          <p:nvPr/>
        </p:nvSpPr>
        <p:spPr>
          <a:xfrm>
            <a:off x="6477000" y="1356499"/>
            <a:ext cx="2669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is “large 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3682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A3B6-7CB9-452E-BC39-4EBEB6A5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34290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Underlying Distribution does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Matter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C4358-BB3F-45F0-A893-960EFB91DE3F}"/>
              </a:ext>
            </a:extLst>
          </p:cNvPr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28F16B-3A88-4A14-A987-C260E794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E918ED-8B70-4701-9648-E4A24F557E2A}"/>
                </a:ext>
              </a:extLst>
            </p:cNvPr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3ECBA0-CA6D-485D-937D-0FB943308E35}"/>
              </a:ext>
            </a:extLst>
          </p:cNvPr>
          <p:cNvSpPr txBox="1"/>
          <p:nvPr/>
        </p:nvSpPr>
        <p:spPr>
          <a:xfrm>
            <a:off x="457200" y="3962400"/>
            <a:ext cx="3429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Why do we care?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Can apply rules (e.g., empirical rule) to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Distributions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33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What is sampling error?</a:t>
            </a:r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644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 is sampling error?</a:t>
            </a:r>
          </a:p>
          <a:p>
            <a:pPr lvl="1"/>
            <a:r>
              <a:rPr lang="en-US" sz="3600" dirty="0"/>
              <a:t>Error from estimating </a:t>
            </a:r>
            <a:r>
              <a:rPr lang="en-US" sz="3600" dirty="0">
                <a:solidFill>
                  <a:srgbClr val="008000"/>
                </a:solidFill>
              </a:rPr>
              <a:t>population</a:t>
            </a:r>
            <a:r>
              <a:rPr lang="en-US" sz="3600" dirty="0"/>
              <a:t> parameters from </a:t>
            </a:r>
            <a:r>
              <a:rPr lang="en-US" sz="3600" dirty="0">
                <a:solidFill>
                  <a:srgbClr val="0070C0"/>
                </a:solidFill>
              </a:rPr>
              <a:t>sample</a:t>
            </a:r>
            <a:r>
              <a:rPr lang="en-US" sz="3600" dirty="0"/>
              <a:t> statistics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0000"/>
                </a:solidFill>
              </a:rPr>
              <a:t>Size of error is based on what two main factors?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178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 is sampling error?</a:t>
            </a:r>
          </a:p>
          <a:p>
            <a:pPr lvl="1"/>
            <a:r>
              <a:rPr lang="en-US" sz="3600" dirty="0"/>
              <a:t>Error from estimating </a:t>
            </a:r>
            <a:r>
              <a:rPr lang="en-US" sz="3600" dirty="0">
                <a:solidFill>
                  <a:srgbClr val="008000"/>
                </a:solidFill>
              </a:rPr>
              <a:t>population</a:t>
            </a:r>
            <a:r>
              <a:rPr lang="en-US" sz="3600" dirty="0"/>
              <a:t> parameters from </a:t>
            </a:r>
            <a:r>
              <a:rPr lang="en-US" sz="3600" dirty="0">
                <a:solidFill>
                  <a:srgbClr val="0070C0"/>
                </a:solidFill>
              </a:rPr>
              <a:t>sample</a:t>
            </a:r>
            <a:r>
              <a:rPr lang="en-US" sz="3600" dirty="0"/>
              <a:t> statistics</a:t>
            </a:r>
          </a:p>
          <a:p>
            <a:endParaRPr lang="en-US" sz="4000" dirty="0"/>
          </a:p>
          <a:p>
            <a:r>
              <a:rPr lang="en-US" sz="4000" dirty="0"/>
              <a:t>Size of error is based on what two main factors?</a:t>
            </a:r>
          </a:p>
          <a:p>
            <a:pPr lvl="1"/>
            <a:r>
              <a:rPr lang="en-US" sz="3600" dirty="0"/>
              <a:t>Population variance (e.g., </a:t>
            </a:r>
            <a:r>
              <a:rPr lang="el-GR" sz="3600" dirty="0">
                <a:solidFill>
                  <a:srgbClr val="008000"/>
                </a:solidFill>
              </a:rPr>
              <a:t>σ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  <a:endParaRPr lang="en-US" sz="3600" dirty="0"/>
          </a:p>
          <a:p>
            <a:pPr lvl="1"/>
            <a:r>
              <a:rPr lang="en-US" sz="3600" dirty="0"/>
              <a:t>Sample size (</a:t>
            </a:r>
            <a:r>
              <a:rPr lang="en-US" sz="3600" dirty="0">
                <a:solidFill>
                  <a:srgbClr val="008000"/>
                </a:solidFill>
              </a:rPr>
              <a:t>N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1367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</p:spTree>
    <p:extLst>
      <p:ext uri="{BB962C8B-B14F-4D97-AF65-F5344CB8AC3E}">
        <p14:creationId xmlns:p14="http://schemas.microsoft.com/office/powerpoint/2010/main" val="2730131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274125-8580-4C44-8564-5825879D1569}"/>
              </a:ext>
            </a:extLst>
          </p:cNvPr>
          <p:cNvGrpSpPr/>
          <p:nvPr/>
        </p:nvGrpSpPr>
        <p:grpSpPr>
          <a:xfrm>
            <a:off x="4191000" y="2819400"/>
            <a:ext cx="4572000" cy="3639003"/>
            <a:chOff x="4114800" y="2971800"/>
            <a:chExt cx="4572000" cy="3639003"/>
          </a:xfrm>
        </p:grpSpPr>
        <p:pic>
          <p:nvPicPr>
            <p:cNvPr id="5" name="Picture 4" descr="Image result for shape of head percentage coins over flips graph">
              <a:extLst>
                <a:ext uri="{FF2B5EF4-FFF2-40B4-BE49-F238E27FC236}">
                  <a16:creationId xmlns:a16="http://schemas.microsoft.com/office/drawing/2014/main" id="{4AA731FD-A893-4EEA-A753-BDE0CE35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3022600"/>
              <a:ext cx="4295775" cy="328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13538A-0063-42FA-9DAC-548B8CF28B10}"/>
                </a:ext>
              </a:extLst>
            </p:cNvPr>
            <p:cNvSpPr/>
            <p:nvPr/>
          </p:nvSpPr>
          <p:spPr>
            <a:xfrm>
              <a:off x="5257800" y="2971800"/>
              <a:ext cx="2971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54864-2DC5-4613-A9B2-F3350D2FDA29}"/>
                </a:ext>
              </a:extLst>
            </p:cNvPr>
            <p:cNvSpPr txBox="1"/>
            <p:nvPr/>
          </p:nvSpPr>
          <p:spPr>
            <a:xfrm rot="16200000">
              <a:off x="3427336" y="4471080"/>
              <a:ext cx="1744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“yes”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9D96A2-39A3-4283-A105-CD8715E29CED}"/>
                </a:ext>
              </a:extLst>
            </p:cNvPr>
            <p:cNvSpPr txBox="1"/>
            <p:nvPr/>
          </p:nvSpPr>
          <p:spPr>
            <a:xfrm>
              <a:off x="5410200" y="6241471"/>
              <a:ext cx="249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people asked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5938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36FB-8767-4837-B624-AD780EA4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pic>
        <p:nvPicPr>
          <p:cNvPr id="3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709CFDA8-598D-4B37-B884-BD742FB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AC82D-490E-4DF2-8803-E4CB235C649C}"/>
              </a:ext>
            </a:extLst>
          </p:cNvPr>
          <p:cNvSpPr txBox="1"/>
          <p:nvPr/>
        </p:nvSpPr>
        <p:spPr>
          <a:xfrm>
            <a:off x="533400" y="5486400"/>
            <a:ext cx="807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https://web.cs.wpi.edu/~imgd2905/d23/groupwork/8-review/handout.html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013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endParaRPr lang="en-US" dirty="0"/>
          </a:p>
        </p:txBody>
      </p:sp>
      <p:pic>
        <p:nvPicPr>
          <p:cNvPr id="4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56E715FD-B5C9-532E-D1AF-8487898D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21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endParaRPr lang="en-US" dirty="0"/>
          </a:p>
        </p:txBody>
      </p:sp>
      <p:pic>
        <p:nvPicPr>
          <p:cNvPr id="4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ED5CEC17-C88D-9722-A5DC-368F0884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63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Standard error</a:t>
            </a:r>
            <a:r>
              <a:rPr lang="en-US" dirty="0"/>
              <a:t> (N, number of items in sample) (standard deviation)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38800"/>
            <a:ext cx="1240665" cy="832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8EC5FEA8-E6DC-8F88-0DB3-8153C29E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600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8641"/>
          </a:xfrm>
        </p:spPr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07353"/>
            <a:ext cx="4788462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1135893" y="2935223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008085"/>
              <a:ext cx="0" cy="762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12885"/>
              <a:ext cx="0" cy="58271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3CAD2-8592-45E3-AA72-5B998FC19BEB}"/>
              </a:ext>
            </a:extLst>
          </p:cNvPr>
          <p:cNvSpPr txBox="1"/>
          <p:nvPr/>
        </p:nvSpPr>
        <p:spPr>
          <a:xfrm>
            <a:off x="4953000" y="1053079"/>
            <a:ext cx="4344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statistically significant difference (at given </a:t>
            </a:r>
            <a:r>
              <a:rPr lang="en-US" altLang="en-US" sz="28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sz="28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4B3AE-D816-4BC1-8A7F-B158E6F0A1E2}"/>
              </a:ext>
            </a:extLst>
          </p:cNvPr>
          <p:cNvSpPr txBox="1"/>
          <p:nvPr/>
        </p:nvSpPr>
        <p:spPr>
          <a:xfrm>
            <a:off x="4002292" y="6019800"/>
            <a:ext cx="4942222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Helpful hint</a:t>
            </a:r>
            <a:r>
              <a:rPr lang="en-US" sz="2000" dirty="0"/>
              <a:t>: ignore sample means.  Think about population means for Old and New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F70C19-A083-BD69-5B49-FA0AD5347B7D}"/>
              </a:ext>
            </a:extLst>
          </p:cNvPr>
          <p:cNvGrpSpPr/>
          <p:nvPr/>
        </p:nvGrpSpPr>
        <p:grpSpPr>
          <a:xfrm>
            <a:off x="4174455" y="2469856"/>
            <a:ext cx="4512345" cy="3510503"/>
            <a:chOff x="8458200" y="2471985"/>
            <a:chExt cx="4512345" cy="3510503"/>
          </a:xfrm>
        </p:grpSpPr>
        <p:pic>
          <p:nvPicPr>
            <p:cNvPr id="4" name="Picture 2" descr="Interpretation guide - Public Health Wales">
              <a:extLst>
                <a:ext uri="{FF2B5EF4-FFF2-40B4-BE49-F238E27FC236}">
                  <a16:creationId xmlns:a16="http://schemas.microsoft.com/office/drawing/2014/main" id="{AF6B3505-3BF2-9511-640E-EE91002C7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471985"/>
              <a:ext cx="4512345" cy="338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9F79B2-E4BF-CD15-FA9C-E5AA0A5B4922}"/>
                </a:ext>
              </a:extLst>
            </p:cNvPr>
            <p:cNvSpPr txBox="1"/>
            <p:nvPr/>
          </p:nvSpPr>
          <p:spPr>
            <a:xfrm>
              <a:off x="8948862" y="5797822"/>
              <a:ext cx="353102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https://emedia1.nhs.wales/PublicHealthWales/cache/file/DF7D68CA-6C7F-42BA-87FFCBD9FF0668BB.png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9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study</a:t>
            </a:r>
          </a:p>
          <a:p>
            <a:pPr lvl="1"/>
            <a:r>
              <a:rPr lang="en-US" dirty="0"/>
              <a:t>Typically want </a:t>
            </a:r>
            <a:r>
              <a:rPr lang="en-US" i="1" dirty="0"/>
              <a:t>parameter</a:t>
            </a:r>
            <a:r>
              <a:rPr lang="en-US" dirty="0"/>
              <a:t> of this group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Typically compute </a:t>
            </a:r>
            <a:r>
              <a:rPr lang="en-US" i="1" dirty="0"/>
              <a:t>statistic</a:t>
            </a:r>
            <a:r>
              <a:rPr lang="en-US" dirty="0"/>
              <a:t> to estimate </a:t>
            </a:r>
            <a:r>
              <a:rPr lang="en-US" i="1" dirty="0"/>
              <a:t>parameter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3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8128C-78F2-4324-ADEC-9CF6B2C5F1D9}"/>
              </a:ext>
            </a:extLst>
          </p:cNvPr>
          <p:cNvSpPr/>
          <p:nvPr/>
        </p:nvSpPr>
        <p:spPr>
          <a:xfrm>
            <a:off x="304800" y="3276600"/>
            <a:ext cx="70866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  <a:r>
              <a:rPr lang="en-US" dirty="0"/>
              <a:t>, </a:t>
            </a:r>
            <a:r>
              <a:rPr lang="en-US" sz="3200" dirty="0"/>
              <a:t>pick </a:t>
            </a:r>
            <a:r>
              <a:rPr lang="en-US" altLang="en-US" sz="3200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sz="3200" dirty="0"/>
              <a:t>, decide </a:t>
            </a:r>
            <a:r>
              <a:rPr lang="en-US" sz="3200" dirty="0">
                <a:solidFill>
                  <a:srgbClr val="7030A0"/>
                </a:solidFill>
              </a:rPr>
              <a:t>N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2253051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B7CFB-DCB2-4D15-B2FD-5BA12B59AA2F}"/>
              </a:ext>
            </a:extLst>
          </p:cNvPr>
          <p:cNvSpPr/>
          <p:nvPr/>
        </p:nvSpPr>
        <p:spPr>
          <a:xfrm>
            <a:off x="381000" y="21336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140BE-6FED-4DAA-AE15-F5BD75944B6D}"/>
              </a:ext>
            </a:extLst>
          </p:cNvPr>
          <p:cNvSpPr/>
          <p:nvPr/>
        </p:nvSpPr>
        <p:spPr>
          <a:xfrm>
            <a:off x="495300" y="3543300"/>
            <a:ext cx="82296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87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The measured statistic is the same as the population parameter (e.g., 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x̄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)</a:t>
            </a:r>
            <a:endParaRPr lang="en-US" dirty="0"/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(e.g., there </a:t>
            </a:r>
            <a:r>
              <a:rPr lang="en-US" i="1" dirty="0"/>
              <a:t>is</a:t>
            </a:r>
            <a:r>
              <a:rPr lang="en-US" dirty="0"/>
              <a:t> a difference in the two (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!=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dirty="0"/>
              <a:t>))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C32D-D875-409C-AD2A-4F84EA226D70}"/>
              </a:ext>
            </a:extLst>
          </p:cNvPr>
          <p:cNvSpPr/>
          <p:nvPr/>
        </p:nvSpPr>
        <p:spPr>
          <a:xfrm>
            <a:off x="495300" y="4953000"/>
            <a:ext cx="8229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0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The measured statistic is the same as the population parameter (e.g., 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)</a:t>
            </a:r>
            <a:endParaRPr lang="en-US" dirty="0"/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(e.g., there </a:t>
            </a:r>
            <a:r>
              <a:rPr lang="en-US" i="1" dirty="0"/>
              <a:t>is</a:t>
            </a:r>
            <a:r>
              <a:rPr lang="en-US" dirty="0"/>
              <a:t> a difference in the two (</a:t>
            </a:r>
            <a:r>
              <a:rPr lang="en-US" b="0" i="0" dirty="0">
                <a:solidFill>
                  <a:srgbClr val="008000"/>
                </a:solidFill>
                <a:effectLst/>
                <a:latin typeface="-apple-system"/>
              </a:rPr>
              <a:t>x</a:t>
            </a:r>
            <a:r>
              <a:rPr lang="en-US" b="0" i="0" dirty="0">
                <a:solidFill>
                  <a:srgbClr val="404040"/>
                </a:solidFill>
                <a:effectLst/>
                <a:latin typeface="-apple-system"/>
              </a:rPr>
              <a:t>̄</a:t>
            </a:r>
            <a:r>
              <a:rPr lang="en-US" dirty="0"/>
              <a:t> != </a:t>
            </a:r>
            <a:r>
              <a:rPr lang="el-GR" b="0" i="0" dirty="0">
                <a:solidFill>
                  <a:srgbClr val="C00000"/>
                </a:solidFill>
                <a:effectLst/>
                <a:latin typeface="-apple-system"/>
              </a:rPr>
              <a:t>μ</a:t>
            </a:r>
            <a:r>
              <a:rPr lang="en-US" dirty="0"/>
              <a:t>))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14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4114800"/>
            <a:ext cx="8229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51054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44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“new” mean and population mean (at 0.01 significance)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8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97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32670 + 35.04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How do you </a:t>
            </a:r>
            <a:r>
              <a:rPr lang="en-US" i="1" dirty="0"/>
              <a:t>interpret</a:t>
            </a:r>
            <a:r>
              <a:rPr lang="en-US" dirty="0"/>
              <a:t> the model?  How can you use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Intercept is 32670.  So, base house value is </a:t>
            </a:r>
            <a:r>
              <a:rPr lang="en-US" dirty="0">
                <a:solidFill>
                  <a:srgbClr val="C00000"/>
                </a:solidFill>
              </a:rPr>
              <a:t>$33k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Slope is 35.04.  So, every square foot increases house value by $35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Given square feet, predict value:  </a:t>
            </a:r>
            <a:r>
              <a:rPr lang="en-US" dirty="0">
                <a:solidFill>
                  <a:srgbClr val="008000"/>
                </a:solidFill>
              </a:rPr>
              <a:t>1800</a:t>
            </a:r>
            <a:r>
              <a:rPr lang="en-US" dirty="0"/>
              <a:t>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32670 + 35.04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$95,742</a:t>
            </a:r>
            <a:endParaRPr lang="en-US" dirty="0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ADA80442-DFE4-1C0B-0268-DB7818FB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63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5177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478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iduals">
            <a:extLst>
              <a:ext uri="{FF2B5EF4-FFF2-40B4-BE49-F238E27FC236}">
                <a16:creationId xmlns:a16="http://schemas.microsoft.com/office/drawing/2014/main" id="{71564C12-7388-4291-B74F-E49B18ED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843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E5634-2E2B-4C94-A332-B9493445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48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0070C0"/>
                </a:solidFill>
              </a:rPr>
              <a:t>residual</a:t>
            </a:r>
            <a:r>
              <a:rPr lang="en-US" dirty="0"/>
              <a:t> is difference between observed value and predicted value</a:t>
            </a:r>
          </a:p>
          <a:p>
            <a:r>
              <a:rPr lang="en-US" dirty="0"/>
              <a:t>Vertical distance between a data point and</a:t>
            </a:r>
            <a:r>
              <a:rPr lang="en-US" b="1" dirty="0"/>
              <a:t> regression line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F9239038-04F8-41EC-B643-A4F9E693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3425024"/>
            <a:ext cx="3886200" cy="24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723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</p:spTree>
    <p:extLst>
      <p:ext uri="{BB962C8B-B14F-4D97-AF65-F5344CB8AC3E}">
        <p14:creationId xmlns:p14="http://schemas.microsoft.com/office/powerpoint/2010/main" val="3273264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22A73-0AA9-4A55-9B3D-21C5EDA1B26B}"/>
              </a:ext>
            </a:extLst>
          </p:cNvPr>
          <p:cNvGrpSpPr/>
          <p:nvPr/>
        </p:nvGrpSpPr>
        <p:grpSpPr>
          <a:xfrm>
            <a:off x="533400" y="1607458"/>
            <a:ext cx="7772400" cy="3643084"/>
            <a:chOff x="87724" y="1157516"/>
            <a:chExt cx="8663753" cy="5090884"/>
          </a:xfrm>
        </p:grpSpPr>
        <p:pic>
          <p:nvPicPr>
            <p:cNvPr id="5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96BFAEF9-01CD-4854-B014-B001BF5F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3556FA-5330-4769-94BF-0E53467F772B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66EA9A-9816-45E1-BF60-2D5C7A026142}"/>
              </a:ext>
            </a:extLst>
          </p:cNvPr>
          <p:cNvSpPr/>
          <p:nvPr/>
        </p:nvSpPr>
        <p:spPr>
          <a:xfrm>
            <a:off x="1600200" y="5517449"/>
            <a:ext cx="617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Roboto"/>
              </a:rPr>
              <a:t>Chart </a:t>
            </a:r>
            <a:r>
              <a:rPr lang="en-US" sz="2400" dirty="0">
                <a:solidFill>
                  <a:srgbClr val="0070C0"/>
                </a:solidFill>
                <a:latin typeface="Roboto"/>
              </a:rPr>
              <a:t>residuals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 on vertical axis and independent variable on horizontal axis. No pattern? </a:t>
            </a:r>
            <a:r>
              <a:rPr lang="en-US" sz="2400" dirty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 Linear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769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0352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2B39-ECE8-4429-8DD1-8AC3A297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that minimizes </a:t>
            </a:r>
            <a:r>
              <a:rPr lang="en-US" dirty="0">
                <a:solidFill>
                  <a:srgbClr val="008000"/>
                </a:solidFill>
              </a:rPr>
              <a:t>sum squared error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3A3BD6-A8AF-42A0-8F8A-274583A9F1AC}"/>
              </a:ext>
            </a:extLst>
          </p:cNvPr>
          <p:cNvGrpSpPr/>
          <p:nvPr/>
        </p:nvGrpSpPr>
        <p:grpSpPr>
          <a:xfrm>
            <a:off x="666589" y="2438400"/>
            <a:ext cx="7810821" cy="3806434"/>
            <a:chOff x="1638300" y="3944816"/>
            <a:chExt cx="6362700" cy="2761550"/>
          </a:xfrm>
        </p:grpSpPr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id="{E9AEF66C-BB12-4191-A05D-59BE8A9A5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CAC50E-129E-4E3A-B920-F81BB07794BE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066981-F826-4BD2-8E49-4C695367D53A}"/>
              </a:ext>
            </a:extLst>
          </p:cNvPr>
          <p:cNvSpPr/>
          <p:nvPr/>
        </p:nvSpPr>
        <p:spPr>
          <a:xfrm>
            <a:off x="7225011" y="316739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3372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641151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Proportion of variance in the dependent variable predictable by the independent variable</a:t>
                </a:r>
              </a:p>
              <a:p>
                <a:r>
                  <a:rPr lang="en-US" dirty="0"/>
                  <a:t>Fraction (percentage) of variance explainable by model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077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73" y="1618784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14" y="1680697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935F6-19BD-4B26-A683-EF72CEFA2654}"/>
              </a:ext>
            </a:extLst>
          </p:cNvPr>
          <p:cNvSpPr txBox="1"/>
          <p:nvPr/>
        </p:nvSpPr>
        <p:spPr>
          <a:xfrm>
            <a:off x="7837883" y="2395399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876E5-735A-420D-8D9A-C85EFC17889B}"/>
              </a:ext>
            </a:extLst>
          </p:cNvPr>
          <p:cNvSpPr txBox="1"/>
          <p:nvPr/>
        </p:nvSpPr>
        <p:spPr>
          <a:xfrm>
            <a:off x="318067" y="243840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101D4-5332-4DDE-8ACF-8E14141D7FC4}"/>
              </a:ext>
            </a:extLst>
          </p:cNvPr>
          <p:cNvSpPr txBox="1"/>
          <p:nvPr/>
        </p:nvSpPr>
        <p:spPr>
          <a:xfrm>
            <a:off x="181010" y="4919382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8DD04-B5EE-4B64-83DA-9A0A0E996B65}"/>
              </a:ext>
            </a:extLst>
          </p:cNvPr>
          <p:cNvSpPr txBox="1"/>
          <p:nvPr/>
        </p:nvSpPr>
        <p:spPr>
          <a:xfrm>
            <a:off x="7700826" y="4919382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= 0.2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CA9C0-6C70-1686-2CD4-55D8394BFF42}"/>
              </a:ext>
            </a:extLst>
          </p:cNvPr>
          <p:cNvSpPr txBox="1"/>
          <p:nvPr/>
        </p:nvSpPr>
        <p:spPr>
          <a:xfrm>
            <a:off x="323677" y="2852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2C678-8A8C-20E8-00E7-D21D5231F24E}"/>
              </a:ext>
            </a:extLst>
          </p:cNvPr>
          <p:cNvSpPr txBox="1"/>
          <p:nvPr/>
        </p:nvSpPr>
        <p:spPr>
          <a:xfrm>
            <a:off x="241924" y="533316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0.9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43C26-A9F4-6717-E22F-DF506A0A18C7}"/>
              </a:ext>
            </a:extLst>
          </p:cNvPr>
          <p:cNvSpPr txBox="1"/>
          <p:nvPr/>
        </p:nvSpPr>
        <p:spPr>
          <a:xfrm>
            <a:off x="7761740" y="533316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3591E-AE5C-A099-8213-570209D8A4AC}"/>
              </a:ext>
            </a:extLst>
          </p:cNvPr>
          <p:cNvSpPr txBox="1"/>
          <p:nvPr/>
        </p:nvSpPr>
        <p:spPr>
          <a:xfrm>
            <a:off x="7898797" y="27861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 </a:t>
            </a:r>
            <a:r>
              <a:rPr lang="en-US" sz="2800" dirty="0"/>
              <a:t>= 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081F43-59D6-74B4-38F0-62F9E4018398}"/>
              </a:ext>
            </a:extLst>
          </p:cNvPr>
          <p:cNvSpPr txBox="1">
            <a:spLocks/>
          </p:cNvSpPr>
          <p:nvPr/>
        </p:nvSpPr>
        <p:spPr>
          <a:xfrm>
            <a:off x="6981825" y="265819"/>
            <a:ext cx="2162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72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CDD8-55EA-45FE-A006-1FB1C76D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?  </a:t>
            </a:r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087870B-2A3B-B01F-165C-516B8736A435}"/>
              </a:ext>
            </a:extLst>
          </p:cNvPr>
          <p:cNvSpPr txBox="1">
            <a:spLocks/>
          </p:cNvSpPr>
          <p:nvPr/>
        </p:nvSpPr>
        <p:spPr>
          <a:xfrm>
            <a:off x="228600" y="1773302"/>
            <a:ext cx="3581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6DFD4F-B88D-8DCE-B819-E65B213904FA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5" name="Picture 4" descr="Image result for extrapolation vs interpolation">
              <a:extLst>
                <a:ext uri="{FF2B5EF4-FFF2-40B4-BE49-F238E27FC236}">
                  <a16:creationId xmlns:a16="http://schemas.microsoft.com/office/drawing/2014/main" id="{32A97B3A-2000-DA15-C93B-FB76C9137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4959C9-1ED6-0BC7-9B36-E38B02F70787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7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selecting members from the population group while considering the likelihood of selection</a:t>
            </a:r>
          </a:p>
          <a:p>
            <a:pPr lvl="1"/>
            <a:r>
              <a:rPr lang="en-US" dirty="0"/>
              <a:t>Likelihood as part of population</a:t>
            </a:r>
          </a:p>
        </p:txBody>
      </p:sp>
    </p:spTree>
    <p:extLst>
      <p:ext uri="{BB962C8B-B14F-4D97-AF65-F5344CB8AC3E}">
        <p14:creationId xmlns:p14="http://schemas.microsoft.com/office/powerpoint/2010/main" val="412613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F788-A509-7757-0EA5-5C739DA0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Multiple Linear Regression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D89B-AA0D-B285-CE84-048095B72D2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several independent variables to predict dependent variable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AA03C-BDA4-ABC8-9CCD-A7AFEC76D447}"/>
              </a:ext>
            </a:extLst>
          </p:cNvPr>
          <p:cNvSpPr txBox="1"/>
          <p:nvPr/>
        </p:nvSpPr>
        <p:spPr>
          <a:xfrm>
            <a:off x="2024925" y="5140651"/>
            <a:ext cx="509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=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.. 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047EC-EC14-7C15-BECD-5151E345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597"/>
            <a:ext cx="4244701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303A-EEC8-AD6C-8859-B223FF16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modeling, what is an </a:t>
            </a:r>
            <a:r>
              <a:rPr lang="en-US" dirty="0">
                <a:solidFill>
                  <a:srgbClr val="008000"/>
                </a:solidFill>
              </a:rPr>
              <a:t>overfit</a:t>
            </a:r>
            <a:r>
              <a:rPr lang="en-US" dirty="0"/>
              <a:t>?  </a:t>
            </a:r>
            <a:r>
              <a:rPr lang="en-US" dirty="0">
                <a:solidFill>
                  <a:srgbClr val="0070C0"/>
                </a:solidFill>
              </a:rPr>
              <a:t>Underfit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247F-3BD9-1190-DBD6-00DFEA9A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4448378"/>
            <a:ext cx="8229600" cy="20573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Overfit</a:t>
            </a:r>
            <a:r>
              <a:rPr lang="en-US" dirty="0"/>
              <a:t> – model fits the observed data too well, failing to generalize to unseen data</a:t>
            </a:r>
          </a:p>
          <a:p>
            <a:r>
              <a:rPr lang="en-US" dirty="0">
                <a:solidFill>
                  <a:srgbClr val="0070C0"/>
                </a:solidFill>
              </a:rPr>
              <a:t>Underfit</a:t>
            </a:r>
            <a:r>
              <a:rPr lang="en-US" dirty="0"/>
              <a:t> – model is too simple to capture underlying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874932-E640-5260-78A1-780D2C97D8F0}"/>
              </a:ext>
            </a:extLst>
          </p:cNvPr>
          <p:cNvGrpSpPr/>
          <p:nvPr/>
        </p:nvGrpSpPr>
        <p:grpSpPr>
          <a:xfrm>
            <a:off x="70460" y="1417638"/>
            <a:ext cx="9003079" cy="3030740"/>
            <a:chOff x="210397" y="1465060"/>
            <a:chExt cx="9003079" cy="3030740"/>
          </a:xfrm>
        </p:grpSpPr>
        <p:pic>
          <p:nvPicPr>
            <p:cNvPr id="1026" name="Picture 2" descr="Concept of Cross-Validation in R">
              <a:extLst>
                <a:ext uri="{FF2B5EF4-FFF2-40B4-BE49-F238E27FC236}">
                  <a16:creationId xmlns:a16="http://schemas.microsoft.com/office/drawing/2014/main" id="{5B7823DA-B3CA-54C4-BE78-19E4D39E2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97" y="1465060"/>
              <a:ext cx="9003079" cy="303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91CCEE-06C3-472D-65D0-8567031B2A33}"/>
                </a:ext>
              </a:extLst>
            </p:cNvPr>
            <p:cNvSpPr txBox="1"/>
            <p:nvPr/>
          </p:nvSpPr>
          <p:spPr>
            <a:xfrm>
              <a:off x="2408519" y="1828800"/>
              <a:ext cx="460683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/>
                <a:t>https://dimensionless.in/concept-of-cross-validation-in-r/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BB58E-F5BF-2988-26AC-1404E07A09C7}"/>
              </a:ext>
            </a:extLst>
          </p:cNvPr>
          <p:cNvSpPr txBox="1"/>
          <p:nvPr/>
        </p:nvSpPr>
        <p:spPr>
          <a:xfrm>
            <a:off x="5321785" y="6121697"/>
            <a:ext cx="31072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Test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Cross Validation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Cross Validation (1 of 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26FA9F-12B7-5E5E-B2CB-AA2E86DF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57800" cy="17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B53C5-D6B9-5449-029B-9A8AB7F02B02}"/>
              </a:ext>
            </a:extLst>
          </p:cNvPr>
          <p:cNvSpPr txBox="1"/>
          <p:nvPr/>
        </p:nvSpPr>
        <p:spPr>
          <a:xfrm>
            <a:off x="2362200" y="266700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Use to build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6994B-37CB-6CE2-B93F-E2812084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885329" cy="2605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AF72E-CA03-981B-F242-77152512698B}"/>
              </a:ext>
            </a:extLst>
          </p:cNvPr>
          <p:cNvSpPr txBox="1"/>
          <p:nvPr/>
        </p:nvSpPr>
        <p:spPr>
          <a:xfrm>
            <a:off x="6477000" y="5181600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Compute accuracy</a:t>
            </a:r>
          </a:p>
        </p:txBody>
      </p:sp>
    </p:spTree>
    <p:extLst>
      <p:ext uri="{BB962C8B-B14F-4D97-AF65-F5344CB8AC3E}">
        <p14:creationId xmlns:p14="http://schemas.microsoft.com/office/powerpoint/2010/main" val="26924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Cross Validation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1B96D-B79F-52E9-273E-04444A89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2784"/>
            <a:ext cx="5716439" cy="3098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1FCED-7475-F97C-33F6-49F57CC9FCB0}"/>
              </a:ext>
            </a:extLst>
          </p:cNvPr>
          <p:cNvSpPr txBox="1"/>
          <p:nvPr/>
        </p:nvSpPr>
        <p:spPr>
          <a:xfrm>
            <a:off x="2057400" y="1222632"/>
            <a:ext cx="337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Repeat for different slices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5643A-C132-EF45-3AAE-E464D2FC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12" y="4541050"/>
            <a:ext cx="4416088" cy="1707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Overfit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Underfit</a:t>
            </a:r>
            <a:r>
              <a:rPr lang="en-US" dirty="0"/>
              <a:t> will both have lower accuracy than “just right”</a:t>
            </a:r>
          </a:p>
        </p:txBody>
      </p:sp>
      <p:pic>
        <p:nvPicPr>
          <p:cNvPr id="3074" name="Picture 2" descr="Overfitting vs Underfitting in Machine Learning [Differences]">
            <a:extLst>
              <a:ext uri="{FF2B5EF4-FFF2-40B4-BE49-F238E27FC236}">
                <a16:creationId xmlns:a16="http://schemas.microsoft.com/office/drawing/2014/main" id="{9AAAE275-3B76-7FA4-7F00-C72B8C64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37707"/>
            <a:ext cx="4301591" cy="31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4439</Words>
  <Application>Microsoft Office PowerPoint</Application>
  <PresentationFormat>On-screen Show (4:3)</PresentationFormat>
  <Paragraphs>621</Paragraphs>
  <Slides>93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72</vt:lpstr>
      <vt:lpstr>-apple-system</vt:lpstr>
      <vt:lpstr>Arial</vt:lpstr>
      <vt:lpstr>Calibri</vt:lpstr>
      <vt:lpstr>Cambria Math</vt:lpstr>
      <vt:lpstr>Consolas</vt:lpstr>
      <vt:lpstr>Roboto</vt:lpstr>
      <vt:lpstr>Office Theme</vt:lpstr>
      <vt:lpstr>Bitmap Image</vt:lpstr>
      <vt:lpstr>Review</vt:lpstr>
      <vt:lpstr>What are two main types of data for game analytics?</vt:lpstr>
      <vt:lpstr>What are two main types of data for game analytics?</vt:lpstr>
      <vt:lpstr>What steps are in the game analytics pipeline?</vt:lpstr>
      <vt:lpstr>What steps are in the game analytics pipeline?</vt:lpstr>
      <vt:lpstr>What is population versus sample?</vt:lpstr>
      <vt:lpstr>What is population versus sample?</vt:lpstr>
      <vt:lpstr>What is probability sampling?</vt:lpstr>
      <vt:lpstr>What is probability sampling?</vt:lpstr>
      <vt:lpstr>What is a variable in statistics?</vt:lpstr>
      <vt:lpstr>What is a variable in statistics?</vt:lpstr>
      <vt:lpstr>What is a Pareto chart?  When used?</vt:lpstr>
      <vt:lpstr>What is a Pareto chart?  When used?</vt:lpstr>
      <vt:lpstr>When should you not use pie chart?</vt:lpstr>
      <vt:lpstr>When should you not use pie chart?</vt:lpstr>
      <vt:lpstr>When should you not use pie chart?</vt:lpstr>
      <vt:lpstr>What is a heat map? Describe an example</vt:lpstr>
      <vt:lpstr>What is a heat map? Describe an example</vt:lpstr>
      <vt:lpstr>Provide three guidelines for good charts</vt:lpstr>
      <vt:lpstr>Provide three guidelines for good charts</vt:lpstr>
      <vt:lpstr>Which Measure of Central Tendency to Use?  Why?</vt:lpstr>
      <vt:lpstr>What are Quartiles?</vt:lpstr>
      <vt:lpstr>Describe how to Compute Variance</vt:lpstr>
      <vt:lpstr>What is Mendenhall’s Empirical Rule?</vt:lpstr>
      <vt:lpstr>What can you interpret from Z-score?</vt:lpstr>
      <vt:lpstr>Groupwork</vt:lpstr>
      <vt:lpstr>Ranking of Affect by Outliers? </vt:lpstr>
      <vt:lpstr>Ranking of Affect by Outliers? </vt:lpstr>
      <vt:lpstr>In Probability, what is an Exhaustive Set of Events? Give an Example.</vt:lpstr>
      <vt:lpstr>What Numeric Values do Probabilities take? (Hint: we had two rules)</vt:lpstr>
      <vt:lpstr>Probability</vt:lpstr>
      <vt:lpstr>Probability</vt:lpstr>
      <vt:lpstr>Probability</vt:lpstr>
      <vt:lpstr>Probability</vt:lpstr>
      <vt:lpstr>What Kind of Probability Distribution is:</vt:lpstr>
      <vt:lpstr>What Kind of Probability Distribution is:</vt:lpstr>
      <vt:lpstr>What Kind of Probability Distribution is:</vt:lpstr>
      <vt:lpstr>What are the characteristics of an experiment with a binomial distribution of outcomes?</vt:lpstr>
      <vt:lpstr>What are the characteristics of an experiment with a binomial distribution of outcomes?</vt:lpstr>
      <vt:lpstr>What are the characteristics of an experiment with a Poisson distribution of outcomes?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Expected Value</vt:lpstr>
      <vt:lpstr>What is the Standard Normal Distribution?</vt:lpstr>
      <vt:lpstr>What is the Standard Normal Distribution?</vt:lpstr>
      <vt:lpstr>What is the Central Limit Theorem?</vt:lpstr>
      <vt:lpstr>What is the Central Limit Theorem?</vt:lpstr>
      <vt:lpstr>What is the Central Limit Theorem?</vt:lpstr>
      <vt:lpstr>What is the Central Limit Theorem?</vt:lpstr>
      <vt:lpstr>Underlying Distribution does not Matter</vt:lpstr>
      <vt:lpstr>Sampling Error</vt:lpstr>
      <vt:lpstr>Sampling Error</vt:lpstr>
      <vt:lpstr>Sampling Error</vt:lpstr>
      <vt:lpstr>Statistic versus Sample Size (N)</vt:lpstr>
      <vt:lpstr>Statistic versus Sample Size (N)</vt:lpstr>
      <vt:lpstr>Groupwork</vt:lpstr>
      <vt:lpstr>Confidence Intervals</vt:lpstr>
      <vt:lpstr>Confidence Intervals</vt:lpstr>
      <vt:lpstr>Confidence Intervals</vt:lpstr>
      <vt:lpstr>Interpreting Confidence Intervals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Regression</vt:lpstr>
      <vt:lpstr>Regression</vt:lpstr>
      <vt:lpstr>What are Residuals?</vt:lpstr>
      <vt:lpstr>What are Residuals?</vt:lpstr>
      <vt:lpstr>What is Residual Analysis?</vt:lpstr>
      <vt:lpstr>What is Residual Analysis?</vt:lpstr>
      <vt:lpstr>What is a Least Squares Line?</vt:lpstr>
      <vt:lpstr>What is a Least Squares Line?</vt:lpstr>
      <vt:lpstr>What is the Coefficient of Determination (R2)? </vt:lpstr>
      <vt:lpstr>What is the Coefficient of Determination (R2)? </vt:lpstr>
      <vt:lpstr>What is the value of R2? </vt:lpstr>
      <vt:lpstr>What is Interpolation?  Extrapolation?</vt:lpstr>
      <vt:lpstr>What is Multiple Linear Regression?</vt:lpstr>
      <vt:lpstr>In modeling, what is an overfit?  Underfit?</vt:lpstr>
      <vt:lpstr>Cross Validation (1 of 2)</vt:lpstr>
      <vt:lpstr>Cross Validation (2 of 2)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392</cp:revision>
  <cp:lastPrinted>2019-04-02T13:08:50Z</cp:lastPrinted>
  <dcterms:created xsi:type="dcterms:W3CDTF">2012-01-13T01:01:36Z</dcterms:created>
  <dcterms:modified xsi:type="dcterms:W3CDTF">2023-05-02T11:06:21Z</dcterms:modified>
</cp:coreProperties>
</file>