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1" r:id="rId4"/>
    <p:sldId id="258" r:id="rId5"/>
    <p:sldId id="260" r:id="rId6"/>
    <p:sldId id="261" r:id="rId7"/>
    <p:sldId id="259" r:id="rId8"/>
    <p:sldId id="263" r:id="rId9"/>
    <p:sldId id="267" r:id="rId10"/>
    <p:sldId id="265" r:id="rId11"/>
    <p:sldId id="264" r:id="rId12"/>
    <p:sldId id="266" r:id="rId13"/>
    <p:sldId id="268" r:id="rId14"/>
    <p:sldId id="273" r:id="rId15"/>
    <p:sldId id="274" r:id="rId16"/>
    <p:sldId id="275" r:id="rId17"/>
    <p:sldId id="276" r:id="rId18"/>
    <p:sldId id="277" r:id="rId19"/>
    <p:sldId id="278" r:id="rId20"/>
    <p:sldId id="29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8" r:id="rId31"/>
    <p:sldId id="288" r:id="rId32"/>
    <p:sldId id="289" r:id="rId33"/>
    <p:sldId id="291" r:id="rId34"/>
    <p:sldId id="292" r:id="rId35"/>
    <p:sldId id="307" r:id="rId36"/>
    <p:sldId id="293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468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game-mo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lol-crawler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3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Claypool. </a:t>
            </a:r>
            <a:r>
              <a:rPr lang="en-US" dirty="0">
                <a:hlinkClick r:id="rId3"/>
              </a:rPr>
              <a:t>Motion and Scene Complexity for Streaming Video Games</a:t>
            </a:r>
            <a:r>
              <a:rPr lang="en-US" dirty="0"/>
              <a:t>, In </a:t>
            </a:r>
            <a:r>
              <a:rPr lang="en-US" i="1" dirty="0"/>
              <a:t>Proceedings of the 4th ACM International Conference on the Foundations of Digital Games (FDG)</a:t>
            </a:r>
            <a:r>
              <a:rPr lang="en-US" dirty="0"/>
              <a:t>, Florida, USA, April 2009. Online at: </a:t>
            </a:r>
            <a:r>
              <a:rPr lang="en-US" dirty="0">
                <a:hlinkClick r:id="rId3"/>
              </a:rPr>
              <a:t>http://www.cs.wpi.edu/~claypool/papers/game-motion/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Andrew La Manna, Lindsay O'Donnell, Tom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Paolillo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Mark Claypool.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Nerfs, Buffs and Bugs - Analysis of the Impact of Patching on League of Legends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2nd International Workshop on Collaboration and Gaming 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CoGames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Orlando, Florida, USA, October 31 - November 4, 2016.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http://www.cs.wpi.edu/~claypool/papers/lol-crawler/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claypool/papers/game-mot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b.cs.wpi.edu/~imgd2905/d23/groupwork/3-dispersion/handou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eb.cs.wpi.edu/~imgd2905/d23/groupwork/4-outlier-effect/handou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eb.cs.wpi.edu/~imgd2905/d19/samples/lol-patches.xlsx" TargetMode="External"/><Relationship Id="rId4" Type="http://schemas.openxmlformats.org/officeDocument/2006/relationships/hyperlink" Target="http://www.cs.wpi.edu/~claypool/papers/lol-crawle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Descriptive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400" y="1600200"/>
            <a:ext cx="3873400" cy="45259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Maximum / Minimum</a:t>
            </a:r>
          </a:p>
          <a:p>
            <a:pPr lvl="1"/>
            <a:r>
              <a:rPr lang="en-US" dirty="0"/>
              <a:t>Not discussed more</a:t>
            </a:r>
          </a:p>
          <a:p>
            <a:r>
              <a:rPr lang="en-US" dirty="0">
                <a:solidFill>
                  <a:srgbClr val="008000"/>
                </a:solidFill>
              </a:rPr>
              <a:t>Trimmed Mean</a:t>
            </a:r>
          </a:p>
          <a:p>
            <a:r>
              <a:rPr lang="en-US" dirty="0">
                <a:solidFill>
                  <a:srgbClr val="008000"/>
                </a:solidFill>
              </a:rPr>
              <a:t>Quartiles</a:t>
            </a:r>
          </a:p>
          <a:p>
            <a:r>
              <a:rPr lang="en-US" dirty="0">
                <a:solidFill>
                  <a:srgbClr val="008000"/>
                </a:solidFill>
              </a:rPr>
              <a:t>Percentiles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D74B83-72A0-4BED-A31E-AC1A7ABED8ED}"/>
              </a:ext>
            </a:extLst>
          </p:cNvPr>
          <p:cNvGrpSpPr/>
          <p:nvPr/>
        </p:nvGrpSpPr>
        <p:grpSpPr>
          <a:xfrm>
            <a:off x="838200" y="4068762"/>
            <a:ext cx="3556100" cy="2514600"/>
            <a:chOff x="2209800" y="4191000"/>
            <a:chExt cx="3556100" cy="2514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B437D0-38D7-4AC0-854A-B72441158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635CE6E-58A0-4C06-9C7A-1B8517C90E9F}"/>
                </a:ext>
              </a:extLst>
            </p:cNvPr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F44EAA-6BC1-4D50-9040-F682BBBE3DC6}"/>
                </a:ext>
              </a:extLst>
            </p:cNvPr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DB84193-E063-49DC-A182-05FA0B0FF481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4267200" cy="269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 not always want center</a:t>
            </a:r>
          </a:p>
          <a:p>
            <a:pPr lvl="1"/>
            <a:r>
              <a:rPr lang="en-US" dirty="0"/>
              <a:t>e.g., want to know </a:t>
            </a:r>
            <a:r>
              <a:rPr lang="en-US" i="1" dirty="0"/>
              <a:t>best</a:t>
            </a:r>
            <a:r>
              <a:rPr lang="en-US" dirty="0"/>
              <a:t> </a:t>
            </a:r>
            <a:r>
              <a:rPr lang="en-US" dirty="0" err="1"/>
              <a:t>LoL</a:t>
            </a:r>
            <a:r>
              <a:rPr lang="en-US" dirty="0"/>
              <a:t> Champions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6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Trimmed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“trimming” off top and bottom (typically 5% or 10%)</a:t>
            </a:r>
          </a:p>
          <a:p>
            <a:pPr lvl="1"/>
            <a:r>
              <a:rPr lang="en-US" dirty="0"/>
              <a:t>Reduces effects of extreme values, like median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=TRIMMEAN(</a:t>
            </a:r>
            <a:r>
              <a:rPr lang="en-US" dirty="0" err="1">
                <a:latin typeface="Consolas" panose="020B0609020204030204" pitchFamily="49" charset="0"/>
              </a:rPr>
              <a:t>array,percent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7994" y="5256105"/>
            <a:ext cx="216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– original mean</a:t>
            </a:r>
          </a:p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– trimmed mean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3087206"/>
            <a:ext cx="1766047" cy="8339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5245" y="4038600"/>
            <a:ext cx="4191000" cy="2652409"/>
            <a:chOff x="1735245" y="4038600"/>
            <a:chExt cx="4191000" cy="2652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68" y="4038600"/>
              <a:ext cx="3659554" cy="24350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35245" y="6475565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http://support.minitab.com/en-us/minitab/17/histogram_mean_vs_trimmed_mean.png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7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Sort values</a:t>
            </a:r>
          </a:p>
          <a:p>
            <a:r>
              <a:rPr lang="en-US" dirty="0"/>
              <a:t>First quartile (</a:t>
            </a:r>
            <a:r>
              <a:rPr lang="en-US" dirty="0">
                <a:solidFill>
                  <a:srgbClr val="0070C0"/>
                </a:solidFill>
              </a:rPr>
              <a:t>Q1</a:t>
            </a:r>
            <a:r>
              <a:rPr lang="en-US" dirty="0"/>
              <a:t>) is 25% from bottom</a:t>
            </a:r>
          </a:p>
          <a:p>
            <a:r>
              <a:rPr lang="en-US" dirty="0"/>
              <a:t>Third quartile (</a:t>
            </a:r>
            <a:r>
              <a:rPr lang="en-US" dirty="0">
                <a:solidFill>
                  <a:srgbClr val="0070C0"/>
                </a:solidFill>
              </a:rPr>
              <a:t>Q3</a:t>
            </a:r>
            <a:r>
              <a:rPr lang="en-US" dirty="0"/>
              <a:t>) is 75% from bottom</a:t>
            </a:r>
          </a:p>
          <a:p>
            <a:r>
              <a:rPr lang="en-US" dirty="0"/>
              <a:t>(What is second quartile?)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=QUARTILE(</a:t>
            </a:r>
            <a:r>
              <a:rPr lang="en-US" dirty="0" err="1">
                <a:latin typeface="Consolas" panose="020B0609020204030204" pitchFamily="49" charset="0"/>
              </a:rPr>
              <a:t>array,n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9833"/>
            <a:ext cx="1766047" cy="8339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02E7DD-9BF2-A461-C7A4-D51A9201558F}"/>
              </a:ext>
            </a:extLst>
          </p:cNvPr>
          <p:cNvGrpSpPr/>
          <p:nvPr/>
        </p:nvGrpSpPr>
        <p:grpSpPr>
          <a:xfrm>
            <a:off x="533644" y="3837781"/>
            <a:ext cx="4048125" cy="2977694"/>
            <a:chOff x="533644" y="3837781"/>
            <a:chExt cx="4048125" cy="2977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644" y="3837781"/>
              <a:ext cx="4048125" cy="27622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62306" y="6600031"/>
              <a:ext cx="25908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https://www.hackmath.net/images/quartiles.png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BA940AB-6177-FC96-9FAD-D210A6F80A92}"/>
              </a:ext>
            </a:extLst>
          </p:cNvPr>
          <p:cNvGrpSpPr/>
          <p:nvPr/>
        </p:nvGrpSpPr>
        <p:grpSpPr>
          <a:xfrm>
            <a:off x="4800600" y="4527691"/>
            <a:ext cx="4142005" cy="1629173"/>
            <a:chOff x="4800600" y="4527691"/>
            <a:chExt cx="4142005" cy="16291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527691"/>
              <a:ext cx="4142005" cy="137660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969964" y="5941420"/>
              <a:ext cx="380327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https://mathbitsnotebook.com/Algebra1/StatisticsData/quartileboxview2.png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30"/>
            <a:ext cx="8229600" cy="909660"/>
          </a:xfrm>
        </p:spPr>
        <p:txBody>
          <a:bodyPr/>
          <a:lstStyle/>
          <a:p>
            <a:r>
              <a:rPr lang="en-US" dirty="0"/>
              <a:t>Percentiles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06" y="1019890"/>
            <a:ext cx="8229600" cy="2438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Generalization of quartiles</a:t>
            </a:r>
          </a:p>
          <a:p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baseline="30000" dirty="0"/>
              <a:t>th</a:t>
            </a:r>
            <a:r>
              <a:rPr lang="en-US" dirty="0"/>
              <a:t> percentile is data point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/>
              <a:t>% from bottom of data</a:t>
            </a:r>
          </a:p>
          <a:p>
            <a:r>
              <a:rPr lang="en-US" dirty="0"/>
              <a:t>Interpolate as for first quartile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=PERCENTILE(</a:t>
            </a:r>
            <a:r>
              <a:rPr lang="en-US" dirty="0" err="1">
                <a:latin typeface="Consolas" panose="020B0609020204030204" pitchFamily="49" charset="0"/>
              </a:rPr>
              <a:t>array,k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/>
              <a:t>(k: 0 to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68947"/>
            <a:ext cx="1766047" cy="8339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80006" y="4042507"/>
            <a:ext cx="3429000" cy="2767827"/>
            <a:chOff x="5280006" y="4042507"/>
            <a:chExt cx="3429000" cy="2767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5167" y="4042507"/>
              <a:ext cx="3338679" cy="25829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280006" y="6594890"/>
              <a:ext cx="3429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http://www.isical.ac.in/~jeexiiscore_normal/PercentilesAdvantages.htm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5956" y="3581730"/>
            <a:ext cx="3910278" cy="1336797"/>
            <a:chOff x="609600" y="3997203"/>
            <a:chExt cx="3910278" cy="13367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997203"/>
              <a:ext cx="3910278" cy="13367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23278" y="4891904"/>
              <a:ext cx="209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https://www.mathsisfun.com/data/images/percentile-80.svg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973" y="4918527"/>
            <a:ext cx="4229100" cy="1967613"/>
            <a:chOff x="521973" y="4918527"/>
            <a:chExt cx="4229100" cy="1967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3" y="4918527"/>
              <a:ext cx="4229100" cy="18383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45823" y="6670696"/>
              <a:ext cx="3581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http://www.psychometric-success.com/images/AA1301.gif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33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4876800" y="5377656"/>
            <a:ext cx="415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variation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/>
              <a:t>aka</a:t>
            </a:r>
            <a:r>
              <a:rPr lang="en-US" sz="2400" dirty="0"/>
              <a:t> measures of </a:t>
            </a:r>
            <a:r>
              <a:rPr lang="en-US" sz="2400" i="1" dirty="0"/>
              <a:t>dispersion, </a:t>
            </a:r>
            <a:r>
              <a:rPr lang="en-US" sz="2400" dirty="0"/>
              <a:t>or measures of </a:t>
            </a:r>
            <a:r>
              <a:rPr lang="en-US" sz="2400" i="1" dirty="0"/>
              <a:t>spread</a:t>
            </a:r>
            <a:r>
              <a:rPr lang="en-US" sz="2400" dirty="0"/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5900080" y="2428631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6749120" y="3384856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  <a:endParaRPr lang="en-US" alt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23252"/>
            <a:ext cx="7772400" cy="113170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Summarizing by single number rarely enough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need statement about </a:t>
            </a:r>
            <a:r>
              <a:rPr lang="en-US" altLang="en-US" dirty="0">
                <a:solidFill>
                  <a:srgbClr val="0070C0"/>
                </a:solidFill>
              </a:rPr>
              <a:t>dispersion</a:t>
            </a:r>
            <a:r>
              <a:rPr lang="en-US" altLang="en-US" dirty="0"/>
              <a:t> (aka variation)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914400" y="1435436"/>
            <a:ext cx="7082965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“Then there is the man who drowned crossing a stream</a:t>
            </a:r>
          </a:p>
          <a:p>
            <a:r>
              <a:rPr lang="en-US" altLang="en-US" sz="2400" i="1"/>
              <a:t>with an average depth of six inches.”</a:t>
            </a:r>
            <a:r>
              <a:rPr lang="en-US" altLang="en-US" sz="2400"/>
              <a:t> – W.I.E. Gates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450D9E-DD90-409D-8F04-3D2C3A90D300}"/>
              </a:ext>
            </a:extLst>
          </p:cNvPr>
          <p:cNvGrpSpPr/>
          <p:nvPr/>
        </p:nvGrpSpPr>
        <p:grpSpPr>
          <a:xfrm>
            <a:off x="1295400" y="3886200"/>
            <a:ext cx="6353436" cy="2901157"/>
            <a:chOff x="1295400" y="3886200"/>
            <a:chExt cx="6353436" cy="2901157"/>
          </a:xfrm>
        </p:grpSpPr>
        <p:grpSp>
          <p:nvGrpSpPr>
            <p:cNvPr id="2" name="Group 1"/>
            <p:cNvGrpSpPr/>
            <p:nvPr/>
          </p:nvGrpSpPr>
          <p:grpSpPr>
            <a:xfrm>
              <a:off x="4953000" y="3886200"/>
              <a:ext cx="2438400" cy="2350532"/>
              <a:chOff x="4876800" y="4343400"/>
              <a:chExt cx="2438400" cy="2350532"/>
            </a:xfrm>
          </p:grpSpPr>
          <p:sp>
            <p:nvSpPr>
              <p:cNvPr id="334855" name="Line 7"/>
              <p:cNvSpPr>
                <a:spLocks noChangeShapeType="1"/>
              </p:cNvSpPr>
              <p:nvPr/>
            </p:nvSpPr>
            <p:spPr bwMode="auto">
              <a:xfrm>
                <a:off x="5334000" y="4343400"/>
                <a:ext cx="0" cy="198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6" name="Line 8"/>
              <p:cNvSpPr>
                <a:spLocks noChangeShapeType="1"/>
              </p:cNvSpPr>
              <p:nvPr/>
            </p:nvSpPr>
            <p:spPr bwMode="auto">
              <a:xfrm>
                <a:off x="5334000" y="6324600"/>
                <a:ext cx="198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7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4485482" y="5191918"/>
                <a:ext cx="11493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Frequency</a:t>
                </a:r>
                <a:endParaRPr lang="en-US" altLang="en-US" sz="1800" i="1"/>
              </a:p>
            </p:txBody>
          </p:sp>
          <p:sp>
            <p:nvSpPr>
              <p:cNvPr id="334858" name="Text Box 10"/>
              <p:cNvSpPr txBox="1">
                <a:spLocks noChangeArrowheads="1"/>
              </p:cNvSpPr>
              <p:nvPr/>
            </p:nvSpPr>
            <p:spPr bwMode="auto">
              <a:xfrm>
                <a:off x="5943600" y="5257800"/>
                <a:ext cx="723900" cy="284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en-US" sz="1800">
                    <a:solidFill>
                      <a:srgbClr val="009900"/>
                    </a:solidFill>
                    <a:latin typeface="Comic Sans MS" panose="030F0702030302020204" pitchFamily="66" charset="0"/>
                  </a:rPr>
                  <a:t>mean</a:t>
                </a:r>
              </a:p>
            </p:txBody>
          </p:sp>
          <p:sp>
            <p:nvSpPr>
              <p:cNvPr id="334864" name="Text Box 16"/>
              <p:cNvSpPr txBox="1">
                <a:spLocks noChangeArrowheads="1"/>
              </p:cNvSpPr>
              <p:nvPr/>
            </p:nvSpPr>
            <p:spPr bwMode="auto">
              <a:xfrm>
                <a:off x="5486400" y="6324600"/>
                <a:ext cx="18092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Player High Score</a:t>
                </a:r>
                <a:endParaRPr lang="en-US" altLang="en-US" sz="1800" i="1" dirty="0"/>
              </a:p>
            </p:txBody>
          </p:sp>
          <p:sp>
            <p:nvSpPr>
              <p:cNvPr id="334865" name="Rectangle 17"/>
              <p:cNvSpPr>
                <a:spLocks noChangeArrowheads="1"/>
              </p:cNvSpPr>
              <p:nvPr/>
            </p:nvSpPr>
            <p:spPr bwMode="auto">
              <a:xfrm>
                <a:off x="5562600" y="5029200"/>
                <a:ext cx="152400" cy="1295400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6" name="Rectangle 18"/>
              <p:cNvSpPr>
                <a:spLocks noChangeArrowheads="1"/>
              </p:cNvSpPr>
              <p:nvPr/>
            </p:nvSpPr>
            <p:spPr bwMode="auto">
              <a:xfrm>
                <a:off x="6858000" y="5257800"/>
                <a:ext cx="152400" cy="1066800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7" name="Line 19"/>
              <p:cNvSpPr>
                <a:spLocks noChangeShapeType="1"/>
              </p:cNvSpPr>
              <p:nvPr/>
            </p:nvSpPr>
            <p:spPr bwMode="auto">
              <a:xfrm flipH="1">
                <a:off x="6172200" y="5486400"/>
                <a:ext cx="762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4869" name="Group 21"/>
            <p:cNvGrpSpPr>
              <a:grpSpLocks/>
            </p:cNvGrpSpPr>
            <p:nvPr/>
          </p:nvGrpSpPr>
          <p:grpSpPr bwMode="auto">
            <a:xfrm>
              <a:off x="1295400" y="3886200"/>
              <a:ext cx="2438402" cy="2351088"/>
              <a:chOff x="672" y="2592"/>
              <a:chExt cx="1536" cy="1481"/>
            </a:xfrm>
          </p:grpSpPr>
          <p:sp>
            <p:nvSpPr>
              <p:cNvPr id="334870" name="Line 22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71" name="Line 23"/>
              <p:cNvSpPr>
                <a:spLocks noChangeShapeType="1"/>
              </p:cNvSpPr>
              <p:nvPr/>
            </p:nvSpPr>
            <p:spPr bwMode="auto">
              <a:xfrm>
                <a:off x="960" y="384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72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426" y="3126"/>
                <a:ext cx="7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Frequency</a:t>
                </a:r>
                <a:endParaRPr lang="en-US" altLang="en-US" sz="1800" i="1"/>
              </a:p>
            </p:txBody>
          </p:sp>
          <p:sp>
            <p:nvSpPr>
              <p:cNvPr id="334873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360"/>
                <a:ext cx="45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en-US" sz="1800">
                    <a:solidFill>
                      <a:srgbClr val="009900"/>
                    </a:solidFill>
                    <a:latin typeface="Comic Sans MS" panose="030F0702030302020204" pitchFamily="66" charset="0"/>
                  </a:rPr>
                  <a:t>mean</a:t>
                </a:r>
              </a:p>
            </p:txBody>
          </p:sp>
          <p:sp>
            <p:nvSpPr>
              <p:cNvPr id="334874" name="Text Box 26"/>
              <p:cNvSpPr txBox="1">
                <a:spLocks noChangeArrowheads="1"/>
              </p:cNvSpPr>
              <p:nvPr/>
            </p:nvSpPr>
            <p:spPr bwMode="auto">
              <a:xfrm>
                <a:off x="1056" y="3840"/>
                <a:ext cx="11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Player High Score</a:t>
                </a:r>
                <a:endParaRPr lang="en-US" altLang="en-US" sz="1800" i="1" dirty="0"/>
              </a:p>
            </p:txBody>
          </p:sp>
          <p:sp>
            <p:nvSpPr>
              <p:cNvPr id="334875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96" cy="1008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6" name="Rectangle 28"/>
              <p:cNvSpPr>
                <a:spLocks noChangeArrowheads="1"/>
              </p:cNvSpPr>
              <p:nvPr/>
            </p:nvSpPr>
            <p:spPr bwMode="auto">
              <a:xfrm>
                <a:off x="1488" y="3312"/>
                <a:ext cx="96" cy="528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 flipH="1">
                <a:off x="1488" y="350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495164" y="6418025"/>
              <a:ext cx="6153672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Above: does single number (</a:t>
              </a:r>
              <a:r>
                <a:rPr lang="en-US" dirty="0">
                  <a:solidFill>
                    <a:srgbClr val="008000"/>
                  </a:solidFill>
                </a:rPr>
                <a:t>mean</a:t>
              </a:r>
              <a:r>
                <a:rPr lang="en-US" dirty="0"/>
                <a:t>) tell you enough about data?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6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72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(1 of 3)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038600" cy="29654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4038600" cy="2965486"/>
          </a:xfrm>
        </p:spPr>
      </p:pic>
      <p:sp>
        <p:nvSpPr>
          <p:cNvPr id="7" name="TextBox 6"/>
          <p:cNvSpPr txBox="1"/>
          <p:nvPr/>
        </p:nvSpPr>
        <p:spPr>
          <a:xfrm>
            <a:off x="3276600" y="1900099"/>
            <a:ext cx="315503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https://mathbitsnotebook.com/Algebra1/StatisticsData/STSpread.html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30383" y="871624"/>
            <a:ext cx="5083233" cy="5544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BE7132-BA0D-4959-B003-8312021A04A4}"/>
              </a:ext>
            </a:extLst>
          </p:cNvPr>
          <p:cNvGrpSpPr/>
          <p:nvPr/>
        </p:nvGrpSpPr>
        <p:grpSpPr>
          <a:xfrm>
            <a:off x="1366637" y="3976038"/>
            <a:ext cx="6563126" cy="2881962"/>
            <a:chOff x="1366637" y="3976038"/>
            <a:chExt cx="6563126" cy="2881962"/>
          </a:xfrm>
        </p:grpSpPr>
        <p:pic>
          <p:nvPicPr>
            <p:cNvPr id="1026" name="Picture 2" descr="fig-4">
              <a:extLst>
                <a:ext uri="{FF2B5EF4-FFF2-40B4-BE49-F238E27FC236}">
                  <a16:creationId xmlns:a16="http://schemas.microsoft.com/office/drawing/2014/main" id="{4A3FD855-EA2A-4D0A-AFFF-859F84CD5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37" y="3976038"/>
              <a:ext cx="6563126" cy="288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CF483-8EB1-48D0-B036-1382A7EAE88F}"/>
                </a:ext>
              </a:extLst>
            </p:cNvPr>
            <p:cNvSpPr txBox="1"/>
            <p:nvPr/>
          </p:nvSpPr>
          <p:spPr>
            <a:xfrm>
              <a:off x="4859657" y="6096000"/>
              <a:ext cx="25146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http://rovdownloads.com/blog/tips-on-interpreting-pdf-cdf-and-icdf-3/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93018A-16CD-491A-87D0-2A2CC56DDB64}"/>
                </a:ext>
              </a:extLst>
            </p:cNvPr>
            <p:cNvSpPr/>
            <p:nvPr/>
          </p:nvSpPr>
          <p:spPr>
            <a:xfrm>
              <a:off x="3429000" y="6477000"/>
              <a:ext cx="2209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89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(2 of 3)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Is data clumped or spread out?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3685"/>
            <a:ext cx="5334000" cy="35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31" y="144694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031" y="2285146"/>
            <a:ext cx="56022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90431" y="624754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hlinkClick r:id="rId4"/>
              </a:rPr>
              <a:t>Motion and Scene Complexity for Streaming Video Games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2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Measures of </a:t>
            </a:r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? </a:t>
            </a:r>
            <a:r>
              <a:rPr lang="en-US" dirty="0">
                <a:sym typeface="Wingdings" panose="05000000000000000000" pitchFamily="2" charset="2"/>
              </a:rPr>
              <a:t> Groupwork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29" y="1704475"/>
            <a:ext cx="3203232" cy="2352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04475"/>
            <a:ext cx="3505200" cy="235208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339243"/>
            <a:ext cx="3505200" cy="23758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560BF3-7E75-45DD-BC5D-EE3E1BDFDE73}"/>
              </a:ext>
            </a:extLst>
          </p:cNvPr>
          <p:cNvGrpSpPr/>
          <p:nvPr/>
        </p:nvGrpSpPr>
        <p:grpSpPr>
          <a:xfrm>
            <a:off x="533401" y="4191000"/>
            <a:ext cx="3657600" cy="2881962"/>
            <a:chOff x="1366637" y="3976038"/>
            <a:chExt cx="6563126" cy="2881962"/>
          </a:xfrm>
        </p:grpSpPr>
        <p:pic>
          <p:nvPicPr>
            <p:cNvPr id="9" name="Picture 2" descr="fig-4">
              <a:extLst>
                <a:ext uri="{FF2B5EF4-FFF2-40B4-BE49-F238E27FC236}">
                  <a16:creationId xmlns:a16="http://schemas.microsoft.com/office/drawing/2014/main" id="{89D001B1-490B-47C2-AEA3-465E78197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37" y="3976038"/>
              <a:ext cx="6563126" cy="288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9D6373-B273-4CF9-AC35-01252B1184C5}"/>
                </a:ext>
              </a:extLst>
            </p:cNvPr>
            <p:cNvSpPr txBox="1"/>
            <p:nvPr/>
          </p:nvSpPr>
          <p:spPr>
            <a:xfrm>
              <a:off x="4859657" y="6096000"/>
              <a:ext cx="25146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http://rovdownloads.com/blog/tips-on-interpreting-pdf-cdf-and-icdf-3/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5F0174-FB91-49A8-8187-BFA1BC3A5F28}"/>
                </a:ext>
              </a:extLst>
            </p:cNvPr>
            <p:cNvSpPr/>
            <p:nvPr/>
          </p:nvSpPr>
          <p:spPr>
            <a:xfrm>
              <a:off x="3429000" y="6477000"/>
              <a:ext cx="2209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180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often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365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5219"/>
            <a:ext cx="8229600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	Group A:  </a:t>
            </a:r>
            <a:r>
              <a:rPr lang="en-US" b="1" dirty="0"/>
              <a:t>0   6  12  18  26</a:t>
            </a:r>
          </a:p>
          <a:p>
            <a:pPr marL="0" indent="0">
              <a:buNone/>
            </a:pPr>
            <a:r>
              <a:rPr lang="da-DK" dirty="0"/>
              <a:t>		Group B:  </a:t>
            </a:r>
            <a:r>
              <a:rPr lang="da-DK" b="1" dirty="0"/>
              <a:t>0  18  20  22  26</a:t>
            </a:r>
          </a:p>
          <a:p>
            <a:r>
              <a:rPr lang="en-US" dirty="0"/>
              <a:t>Different ways to report </a:t>
            </a:r>
            <a:r>
              <a:rPr lang="en-US" i="1" dirty="0"/>
              <a:t>dispersion </a:t>
            </a:r>
            <a:r>
              <a:rPr lang="en-US" dirty="0"/>
              <a:t>with </a:t>
            </a:r>
            <a:r>
              <a:rPr lang="en-US" b="1" dirty="0"/>
              <a:t>one</a:t>
            </a:r>
            <a:r>
              <a:rPr lang="en-US" dirty="0"/>
              <a:t> number?</a:t>
            </a:r>
          </a:p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pros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cons</a:t>
            </a:r>
            <a:r>
              <a:rPr lang="en-US" dirty="0"/>
              <a:t> of each?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https://web.cs.wpi.edu/~imgd2905/d23/groupwork/3-dispersion/handout.html</a:t>
            </a:r>
            <a:endParaRPr lang="en-US" sz="2200" dirty="0"/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4CDD37F6-A711-4332-9ECE-8C7C69DE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7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4400" y="3657600"/>
            <a:ext cx="4153762" cy="3115322"/>
            <a:chOff x="4704919" y="3577231"/>
            <a:chExt cx="4153762" cy="3115322"/>
          </a:xfrm>
        </p:grpSpPr>
        <p:grpSp>
          <p:nvGrpSpPr>
            <p:cNvPr id="21" name="Group 20"/>
            <p:cNvGrpSpPr/>
            <p:nvPr/>
          </p:nvGrpSpPr>
          <p:grpSpPr>
            <a:xfrm>
              <a:off x="4704919" y="3577231"/>
              <a:ext cx="4153762" cy="3115322"/>
              <a:chOff x="4419600" y="3610446"/>
              <a:chExt cx="4153762" cy="31153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3610446"/>
                <a:ext cx="4153762" cy="311532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302558" y="5476910"/>
                <a:ext cx="63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Max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7735161" y="5817234"/>
                <a:ext cx="175782" cy="31637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75837" y="5501763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Min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020661" y="5877020"/>
                <a:ext cx="266857" cy="256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924800" y="4114800"/>
                <a:ext cx="0" cy="205740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5603423" y="4222924"/>
              <a:ext cx="1728037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Range = 96 – 69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         = 27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36"/>
            <a:ext cx="8229600" cy="1143000"/>
          </a:xfrm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195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Difference between smallest and largest value</a:t>
            </a:r>
          </a:p>
          <a:p>
            <a:r>
              <a:rPr lang="en-US" dirty="0"/>
              <a:t>Somewhat obvious, but doesn’t tell you much about “clumping”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Minimum may be zero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can be from outlier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Event not related to phenomena studied (e.g., 0 on project)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gets larger with # samples, so no “stable” point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=MAX(array)-MIN(array)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16326"/>
            <a:ext cx="1766047" cy="8339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1361" y="4577957"/>
            <a:ext cx="3743325" cy="1321434"/>
            <a:chOff x="-1467568" y="4993153"/>
            <a:chExt cx="3743325" cy="13214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7568" y="4993153"/>
              <a:ext cx="3743325" cy="10953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625194" y="6083755"/>
              <a:ext cx="205857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http://idolosol.com/images/range-3.jpg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"/>
            <a:ext cx="8229600" cy="1143000"/>
          </a:xfrm>
        </p:spPr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2" y="1295401"/>
            <a:ext cx="8686800" cy="32766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Compute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of sample</a:t>
            </a:r>
          </a:p>
          <a:p>
            <a:r>
              <a:rPr lang="en-US" dirty="0"/>
              <a:t>Compute how far each value in sample is from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Some can be less than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some greater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So </a:t>
            </a:r>
            <a:r>
              <a:rPr lang="en-US" u="sng" dirty="0">
                <a:sym typeface="Wingdings" panose="05000000000000000000" pitchFamily="2" charset="2"/>
              </a:rPr>
              <a:t>square </a:t>
            </a:r>
            <a:r>
              <a:rPr lang="en-US" dirty="0">
                <a:sym typeface="Wingdings" panose="05000000000000000000" pitchFamily="2" charset="2"/>
              </a:rPr>
              <a:t>this difference (what does squaring do?)</a:t>
            </a:r>
          </a:p>
          <a:p>
            <a:r>
              <a:rPr lang="en-US" dirty="0">
                <a:sym typeface="Wingdings" panose="05000000000000000000" pitchFamily="2" charset="2"/>
              </a:rPr>
              <a:t>Divide by number of sample values – 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“-1” corrects “bias” when trying to estimate </a:t>
            </a:r>
            <a:r>
              <a:rPr lang="en-US" i="1" dirty="0">
                <a:sym typeface="Wingdings" panose="05000000000000000000" pitchFamily="2" charset="2"/>
              </a:rPr>
              <a:t>population variance </a:t>
            </a:r>
            <a:r>
              <a:rPr lang="en-US" dirty="0">
                <a:sym typeface="Wingdings" panose="05000000000000000000" pitchFamily="2" charset="2"/>
              </a:rPr>
              <a:t>using </a:t>
            </a:r>
            <a:r>
              <a:rPr lang="en-US" i="1" dirty="0">
                <a:sym typeface="Wingdings" panose="05000000000000000000" pitchFamily="2" charset="2"/>
              </a:rPr>
              <a:t>sample variance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EEA7E9-E40A-4615-9C9B-CC42421EAB1C}"/>
              </a:ext>
            </a:extLst>
          </p:cNvPr>
          <p:cNvGrpSpPr/>
          <p:nvPr/>
        </p:nvGrpSpPr>
        <p:grpSpPr>
          <a:xfrm>
            <a:off x="914400" y="4774168"/>
            <a:ext cx="6506308" cy="1876439"/>
            <a:chOff x="914400" y="4774168"/>
            <a:chExt cx="6506308" cy="18764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5257800"/>
              <a:ext cx="6506308" cy="139280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94222" y="4774168"/>
              <a:ext cx="13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“sum up all”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25030" y="4774168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“mean”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181598" y="5099613"/>
              <a:ext cx="158753" cy="3163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730999" y="5143500"/>
              <a:ext cx="50801" cy="2153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57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92"/>
            <a:ext cx="8229600" cy="1143000"/>
          </a:xfrm>
        </p:spPr>
        <p:txBody>
          <a:bodyPr/>
          <a:lstStyle/>
          <a:p>
            <a:r>
              <a:rPr lang="en-US" dirty="0"/>
              <a:t>Variance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Sample kills in </a:t>
            </a:r>
            <a:r>
              <a:rPr lang="en-US" i="1" dirty="0"/>
              <a:t>PUBG </a:t>
            </a:r>
            <a:r>
              <a:rPr lang="en-US" dirty="0"/>
              <a:t>matches</a:t>
            </a:r>
          </a:p>
          <a:p>
            <a:pPr lvl="1"/>
            <a:r>
              <a:rPr lang="en-US" dirty="0"/>
              <a:t>12, 20, 16, 18, 19</a:t>
            </a:r>
          </a:p>
          <a:p>
            <a:pPr lvl="1"/>
            <a:r>
              <a:rPr lang="en-US" dirty="0"/>
              <a:t>What is sample variance?</a:t>
            </a:r>
          </a:p>
          <a:p>
            <a:pPr lvl="1"/>
            <a:endParaRPr lang="en-US" sz="13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A7E527-0BE0-3B41-46C2-A5A6B55A8426}"/>
              </a:ext>
            </a:extLst>
          </p:cNvPr>
          <p:cNvSpPr txBox="1">
            <a:spLocks/>
          </p:cNvSpPr>
          <p:nvPr/>
        </p:nvSpPr>
        <p:spPr>
          <a:xfrm>
            <a:off x="457200" y="1759831"/>
            <a:ext cx="8229600" cy="4183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300" dirty="0"/>
          </a:p>
          <a:p>
            <a:r>
              <a:rPr lang="en-US" dirty="0"/>
              <a:t>First,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= 85 / 5 = 17</a:t>
            </a:r>
          </a:p>
          <a:p>
            <a:pPr marL="0" indent="0">
              <a:buFont typeface="Arial" pitchFamily="34" charset="0"/>
              <a:buNone/>
            </a:pPr>
            <a:r>
              <a:rPr lang="en-US" u="sng" dirty="0"/>
              <a:t>Kills</a:t>
            </a:r>
            <a:r>
              <a:rPr lang="en-US" dirty="0"/>
              <a:t>		</a:t>
            </a:r>
            <a:r>
              <a:rPr lang="en-US" u="sng" dirty="0"/>
              <a:t>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dirty="0"/>
              <a:t>		</a:t>
            </a:r>
            <a:r>
              <a:rPr lang="en-US" u="sng" dirty="0"/>
              <a:t>(X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u="sng" dirty="0"/>
              <a:t>)</a:t>
            </a:r>
            <a:r>
              <a:rPr lang="en-US" u="sng" baseline="30000" dirty="0"/>
              <a:t>2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12		-5			25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20		 3			 9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16		-1			 1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18		 1			 1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19		 2			 4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(25 + 9 + 1 + 1 + 4) / (5 – 1) = 40 / 4 = </a:t>
            </a:r>
            <a:r>
              <a:rPr lang="en-US" dirty="0">
                <a:solidFill>
                  <a:srgbClr val="0070C0"/>
                </a:solidFill>
              </a:rPr>
              <a:t>10 kills squared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624151"/>
            <a:ext cx="19812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“Larger” means “more spread”</a:t>
            </a:r>
          </a:p>
          <a:p>
            <a:pPr algn="ctr"/>
            <a:r>
              <a:rPr lang="en-US" sz="2000" dirty="0"/>
              <a:t>… </a:t>
            </a:r>
            <a:r>
              <a:rPr lang="en-US" sz="2000" dirty="0">
                <a:solidFill>
                  <a:srgbClr val="C00000"/>
                </a:solidFill>
              </a:rPr>
              <a:t>but units odd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A26093-0304-D909-F0E6-E9BA1E18457C}"/>
              </a:ext>
            </a:extLst>
          </p:cNvPr>
          <p:cNvGrpSpPr/>
          <p:nvPr/>
        </p:nvGrpSpPr>
        <p:grpSpPr>
          <a:xfrm>
            <a:off x="540124" y="5805847"/>
            <a:ext cx="4565275" cy="833967"/>
            <a:chOff x="540124" y="5805847"/>
            <a:chExt cx="4565275" cy="8339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352" y="5805847"/>
              <a:ext cx="1766047" cy="8339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3BAC9B-3E47-E27E-C29F-99E3567544DD}"/>
                </a:ext>
              </a:extLst>
            </p:cNvPr>
            <p:cNvSpPr txBox="1"/>
            <p:nvPr/>
          </p:nvSpPr>
          <p:spPr>
            <a:xfrm>
              <a:off x="540124" y="5924719"/>
              <a:ext cx="3269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In Excel, =VAR(array)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2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82129" y="1600200"/>
            <a:ext cx="456166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Square-root of variance</a:t>
            </a:r>
          </a:p>
          <a:p>
            <a:r>
              <a:rPr lang="en-US" dirty="0"/>
              <a:t>Usually, use standard deviation instead of variance</a:t>
            </a:r>
          </a:p>
          <a:p>
            <a:pPr lvl="1"/>
            <a:r>
              <a:rPr lang="en-US" dirty="0"/>
              <a:t>Why? </a:t>
            </a:r>
            <a:r>
              <a:rPr lang="en-US" dirty="0">
                <a:sym typeface="Wingdings" panose="05000000000000000000" pitchFamily="2" charset="2"/>
              </a:rPr>
              <a:t> Same </a:t>
            </a:r>
            <a:r>
              <a:rPr lang="en-US" i="1" dirty="0">
                <a:sym typeface="Wingdings" panose="05000000000000000000" pitchFamily="2" charset="2"/>
              </a:rPr>
              <a:t>units</a:t>
            </a:r>
            <a:r>
              <a:rPr lang="en-US" dirty="0">
                <a:sym typeface="Wingdings" panose="05000000000000000000" pitchFamily="2" charset="2"/>
              </a:rPr>
              <a:t> as data (e.g., “kills” in previous example)</a:t>
            </a:r>
          </a:p>
          <a:p>
            <a:r>
              <a:rPr lang="en-US" dirty="0">
                <a:sym typeface="Wingdings" panose="05000000000000000000" pitchFamily="2" charset="2"/>
              </a:rPr>
              <a:t>Can compare standard deviation to mean (</a:t>
            </a:r>
            <a:r>
              <a:rPr lang="en-US" i="1" dirty="0">
                <a:sym typeface="Wingdings" panose="05000000000000000000" pitchFamily="2" charset="2"/>
              </a:rPr>
              <a:t>coefficient of variation</a:t>
            </a:r>
            <a:r>
              <a:rPr lang="en-US" dirty="0">
                <a:sym typeface="Wingdings" panose="05000000000000000000" pitchFamily="2" charset="2"/>
              </a:rPr>
              <a:t>, next)</a:t>
            </a:r>
          </a:p>
          <a:p>
            <a:r>
              <a:rPr lang="en-US" dirty="0">
                <a:sym typeface="Wingdings" panose="05000000000000000000" pitchFamily="2" charset="2"/>
              </a:rPr>
              <a:t>But first: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Mendenhall’s 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  Empirical Rule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Z-score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34238"/>
            <a:ext cx="3778018" cy="20885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10200" y="1097261"/>
            <a:ext cx="2610196" cy="1371600"/>
            <a:chOff x="5410200" y="1097261"/>
            <a:chExt cx="2610196" cy="1371600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097261"/>
              <a:ext cx="2610196" cy="1371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62600" y="1635369"/>
              <a:ext cx="2856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1418"/>
            <a:ext cx="4313671" cy="210026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7E66AF-CCE4-464F-AE27-4E46A8867920}"/>
              </a:ext>
            </a:extLst>
          </p:cNvPr>
          <p:cNvGrpSpPr/>
          <p:nvPr/>
        </p:nvGrpSpPr>
        <p:grpSpPr>
          <a:xfrm>
            <a:off x="2377019" y="5354205"/>
            <a:ext cx="2548816" cy="1066556"/>
            <a:chOff x="2377019" y="5354205"/>
            <a:chExt cx="2548816" cy="10665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0655C4-999C-402B-A216-236A46FD8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3126" y="5920925"/>
              <a:ext cx="1954035" cy="49983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227418-F05D-4EE6-AAC5-7663A9AF886E}"/>
                </a:ext>
              </a:extLst>
            </p:cNvPr>
            <p:cNvSpPr txBox="1"/>
            <p:nvPr/>
          </p:nvSpPr>
          <p:spPr>
            <a:xfrm>
              <a:off x="2377019" y="5354205"/>
              <a:ext cx="25488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dirty="0"/>
                <a:t>Average “distance” of points from mean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67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Mendenhall’s Empirical Rule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65760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68% data </a:t>
            </a:r>
            <a:r>
              <a:rPr lang="en-US" dirty="0"/>
              <a:t>within one standard deviation of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interval between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-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 and </a:t>
            </a:r>
            <a:r>
              <a:rPr lang="en-US" dirty="0" err="1">
                <a:solidFill>
                  <a:srgbClr val="008000"/>
                </a:solidFill>
              </a:rPr>
              <a:t>mean</a:t>
            </a:r>
            <a:r>
              <a:rPr lang="en-US" dirty="0" err="1"/>
              <a:t>+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dirty="0"/>
              <a:t> contains about 68%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95%</a:t>
            </a:r>
            <a:r>
              <a:rPr lang="en-US" dirty="0"/>
              <a:t> within 2 standard deviations of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Almost all</a:t>
            </a:r>
            <a:r>
              <a:rPr lang="en-US" dirty="0"/>
              <a:t> data within 3 standard deviations of mean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EC2C1-66A9-4B23-A9A9-975345C53C91}"/>
              </a:ext>
            </a:extLst>
          </p:cNvPr>
          <p:cNvSpPr/>
          <p:nvPr/>
        </p:nvSpPr>
        <p:spPr>
          <a:xfrm>
            <a:off x="4663814" y="5486400"/>
            <a:ext cx="4024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Rule holds for normal (“Bell curve”) distribution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01BF9-4393-4D41-AB1B-1AE5FC12A047}"/>
              </a:ext>
            </a:extLst>
          </p:cNvPr>
          <p:cNvGrpSpPr/>
          <p:nvPr/>
        </p:nvGrpSpPr>
        <p:grpSpPr>
          <a:xfrm>
            <a:off x="4114800" y="1981200"/>
            <a:ext cx="4749712" cy="3235977"/>
            <a:chOff x="4013288" y="2057400"/>
            <a:chExt cx="4749712" cy="3235977"/>
          </a:xfrm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7DE2AD0B-FC1C-4493-B269-873F17E02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288" y="2057400"/>
              <a:ext cx="4749712" cy="304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21E10F-93CF-4462-8EF8-BB3B7C398106}"/>
                </a:ext>
              </a:extLst>
            </p:cNvPr>
            <p:cNvSpPr/>
            <p:nvPr/>
          </p:nvSpPr>
          <p:spPr>
            <a:xfrm>
              <a:off x="4382521" y="5062545"/>
              <a:ext cx="401124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https://mathbitsnotebook.com/Algebra1/StatisticsData/normalgrapha.jpg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4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876800" cy="2392363"/>
          </a:xfrm>
        </p:spPr>
        <p:txBody>
          <a:bodyPr>
            <a:normAutofit/>
          </a:bodyPr>
          <a:lstStyle/>
          <a:p>
            <a:r>
              <a:rPr lang="en-US" dirty="0"/>
              <a:t>Measure of how “far” from center (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) </a:t>
            </a:r>
            <a:r>
              <a:rPr lang="en-US" b="1" dirty="0"/>
              <a:t>single</a:t>
            </a:r>
            <a:r>
              <a:rPr lang="en-US" dirty="0"/>
              <a:t> data point is</a:t>
            </a:r>
          </a:p>
          <a:p>
            <a:pPr lvl="1" algn="ctr"/>
            <a:r>
              <a:rPr lang="en-US" i="1" dirty="0"/>
              <a:t>Not</a:t>
            </a:r>
            <a:r>
              <a:rPr lang="en-US" dirty="0"/>
              <a:t> measure of dispersion for whole data set</a:t>
            </a:r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955926"/>
            <a:ext cx="2590800" cy="230832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Example</a:t>
            </a:r>
          </a:p>
          <a:p>
            <a:r>
              <a:rPr lang="en-US" sz="2000" dirty="0"/>
              <a:t>Mean		469</a:t>
            </a:r>
          </a:p>
          <a:p>
            <a:r>
              <a:rPr lang="en-US" sz="2000" dirty="0" err="1"/>
              <a:t>Std</a:t>
            </a:r>
            <a:r>
              <a:rPr lang="en-US" sz="2000" dirty="0"/>
              <a:t> dev		119</a:t>
            </a:r>
          </a:p>
          <a:p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		650</a:t>
            </a:r>
          </a:p>
          <a:p>
            <a:endParaRPr lang="en-US" sz="2000" dirty="0"/>
          </a:p>
          <a:p>
            <a:r>
              <a:rPr lang="en-US" sz="2000" dirty="0"/>
              <a:t>Z-score for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?</a:t>
            </a:r>
          </a:p>
          <a:p>
            <a:r>
              <a:rPr lang="en-US" sz="2000" dirty="0"/>
              <a:t>(650 – 469)/119	</a:t>
            </a:r>
            <a:r>
              <a:rPr lang="en-US" sz="2000" dirty="0">
                <a:solidFill>
                  <a:srgbClr val="008000"/>
                </a:solidFill>
              </a:rPr>
              <a:t>1.52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3890120"/>
            <a:ext cx="5717684" cy="2439937"/>
            <a:chOff x="228600" y="3917058"/>
            <a:chExt cx="5717684" cy="24399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917058"/>
              <a:ext cx="5717684" cy="220910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49142" y="6126163"/>
              <a:ext cx="32766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https://www.animatedsoftware.com/pics/stats/sgzscor2.gif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5031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 (CV)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816" y="1502896"/>
            <a:ext cx="5105400" cy="3352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Size of </a:t>
            </a:r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b="1" dirty="0"/>
              <a:t>relative</a:t>
            </a:r>
            <a:r>
              <a:rPr lang="en-US" dirty="0"/>
              <a:t> to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e.g., large </a:t>
            </a:r>
            <a:r>
              <a:rPr lang="en-US" dirty="0" err="1"/>
              <a:t>sd</a:t>
            </a:r>
            <a:r>
              <a:rPr lang="en-US" dirty="0"/>
              <a:t> &amp; large mean, not so spread</a:t>
            </a:r>
          </a:p>
          <a:p>
            <a:pPr lvl="1"/>
            <a:r>
              <a:rPr lang="en-US" dirty="0"/>
              <a:t>but large </a:t>
            </a:r>
            <a:r>
              <a:rPr lang="en-US" dirty="0" err="1"/>
              <a:t>sd</a:t>
            </a:r>
            <a:r>
              <a:rPr lang="en-US" dirty="0"/>
              <a:t> &amp; small mean, more spread</a:t>
            </a:r>
          </a:p>
          <a:p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dirty="0"/>
              <a:t>divided by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Can do this since same units!</a:t>
            </a:r>
          </a:p>
          <a:p>
            <a:r>
              <a:rPr lang="en-US" dirty="0"/>
              <a:t>CV is “unit-less”, so measure of spread independent of quantity</a:t>
            </a:r>
          </a:p>
          <a:p>
            <a:pPr lvl="1"/>
            <a:r>
              <a:rPr lang="en-US" dirty="0"/>
              <a:t>E.g. seconds, clicks, spaces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54" y="2057400"/>
            <a:ext cx="2209800" cy="7465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1472625"/>
            <a:ext cx="349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Shown as percent (multiply by 100)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B0898-9080-4D34-8CEB-82A2A971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73" y="3260473"/>
            <a:ext cx="3190327" cy="1223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BB6938-F52F-4679-B0F4-E789B24BE56E}"/>
              </a:ext>
            </a:extLst>
          </p:cNvPr>
          <p:cNvSpPr/>
          <p:nvPr/>
        </p:nvSpPr>
        <p:spPr>
          <a:xfrm>
            <a:off x="5491436" y="4483579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http://images.slideplayer.com/35/10391754/slides/slide_59.jpg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F794A-1682-4DFA-80AA-D33B80615D71}"/>
              </a:ext>
            </a:extLst>
          </p:cNvPr>
          <p:cNvGrpSpPr/>
          <p:nvPr/>
        </p:nvGrpSpPr>
        <p:grpSpPr>
          <a:xfrm>
            <a:off x="232047" y="4940954"/>
            <a:ext cx="8454753" cy="1800225"/>
            <a:chOff x="79647" y="4953000"/>
            <a:chExt cx="8454753" cy="1800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8C51A4-F42F-411C-8C0B-D3C86C41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4953000"/>
              <a:ext cx="8229600" cy="18002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8DFB3C-1A18-4D48-8D7A-A55612A1C1EE}"/>
                </a:ext>
              </a:extLst>
            </p:cNvPr>
            <p:cNvSpPr/>
            <p:nvPr/>
          </p:nvSpPr>
          <p:spPr>
            <a:xfrm>
              <a:off x="79647" y="5501692"/>
              <a:ext cx="105990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http://goo.gl/wrfVtH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B0E3DA-675B-4643-87CB-4F0CEC26721B}"/>
              </a:ext>
            </a:extLst>
          </p:cNvPr>
          <p:cNvSpPr txBox="1"/>
          <p:nvPr/>
        </p:nvSpPr>
        <p:spPr>
          <a:xfrm>
            <a:off x="2585693" y="4889300"/>
            <a:ext cx="38202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What is the relative CV for each curve?</a:t>
            </a:r>
          </a:p>
        </p:txBody>
      </p:sp>
    </p:spTree>
    <p:extLst>
      <p:ext uri="{BB962C8B-B14F-4D97-AF65-F5344CB8AC3E}">
        <p14:creationId xmlns:p14="http://schemas.microsoft.com/office/powerpoint/2010/main" val="2136275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Semi-Interquartile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½ distance between </a:t>
            </a:r>
            <a:r>
              <a:rPr lang="en-US" altLang="en-US" dirty="0">
                <a:solidFill>
                  <a:srgbClr val="0070C0"/>
                </a:solidFill>
              </a:rPr>
              <a:t>Q3</a:t>
            </a:r>
            <a:r>
              <a:rPr lang="en-US" altLang="en-US" dirty="0"/>
              <a:t> (75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 and </a:t>
            </a:r>
            <a:r>
              <a:rPr lang="en-US" altLang="en-US" dirty="0">
                <a:solidFill>
                  <a:srgbClr val="008000"/>
                </a:solidFill>
              </a:rPr>
              <a:t>Q1</a:t>
            </a:r>
            <a:r>
              <a:rPr lang="en-US" altLang="en-US" dirty="0"/>
              <a:t> (25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u="sng" dirty="0"/>
              <a:t>Guideline</a:t>
            </a:r>
            <a:r>
              <a:rPr lang="en-US" altLang="en-US" dirty="0"/>
              <a:t>: use semi-interquartile (SIQR) for index of dispersion whenever using </a:t>
            </a:r>
            <a:r>
              <a:rPr lang="en-US" altLang="en-US" dirty="0">
                <a:solidFill>
                  <a:srgbClr val="0070C0"/>
                </a:solidFill>
              </a:rPr>
              <a:t>median</a:t>
            </a:r>
            <a:r>
              <a:rPr lang="en-US" altLang="en-US" dirty="0"/>
              <a:t> as index of central tendency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2530989"/>
            <a:ext cx="4572000" cy="2266838"/>
            <a:chOff x="1828800" y="4343400"/>
            <a:chExt cx="4572000" cy="2266838"/>
          </a:xfrm>
        </p:grpSpPr>
        <p:sp>
          <p:nvSpPr>
            <p:cNvPr id="10" name="TextBox 9"/>
            <p:cNvSpPr txBox="1"/>
            <p:nvPr/>
          </p:nvSpPr>
          <p:spPr>
            <a:xfrm>
              <a:off x="3514315" y="5779241"/>
              <a:ext cx="1200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rgbClr val="0070C0"/>
                  </a:solidFill>
                </a:rPr>
                <a:t>Q3</a:t>
              </a:r>
              <a:r>
                <a:rPr lang="en-US" sz="2400" u="sng" dirty="0"/>
                <a:t> – </a:t>
              </a:r>
              <a:r>
                <a:rPr lang="en-US" sz="2400" u="sng" dirty="0">
                  <a:solidFill>
                    <a:srgbClr val="008000"/>
                  </a:solidFill>
                </a:rPr>
                <a:t>Q1</a:t>
              </a:r>
            </a:p>
            <a:p>
              <a:r>
                <a:rPr lang="en-US" sz="2400" dirty="0"/>
                <a:t>      2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28800" y="4343400"/>
              <a:ext cx="4572000" cy="1375402"/>
              <a:chOff x="1828800" y="4343400"/>
              <a:chExt cx="4572000" cy="13754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0" y="4343400"/>
                <a:ext cx="4572000" cy="1375402"/>
                <a:chOff x="2514600" y="4225316"/>
                <a:chExt cx="4572000" cy="137540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24188" y="4225316"/>
                  <a:ext cx="3552825" cy="123825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514600" y="5369886"/>
                  <a:ext cx="4572000" cy="2308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http://www.bbc.co.uk/staticarchive/9629000486ef4b1a40efa565c162cb779e0bd82c.png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4935135" y="5169658"/>
                <a:ext cx="196434" cy="1248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533912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Q3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036094" y="5183175"/>
                <a:ext cx="171468" cy="1388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50406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434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Index of Dispersion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First, sort.  Then, compute:</a:t>
            </a:r>
          </a:p>
          <a:p>
            <a:pPr lvl="1"/>
            <a:r>
              <a:rPr lang="en-US" altLang="en-US" dirty="0"/>
              <a:t>Mean = 4.4</a:t>
            </a:r>
          </a:p>
          <a:p>
            <a:pPr lvl="1"/>
            <a:r>
              <a:rPr lang="en-US" altLang="en-US" dirty="0"/>
              <a:t>Min = 1.9, Max = 5.9</a:t>
            </a:r>
          </a:p>
          <a:p>
            <a:pPr lvl="1"/>
            <a:r>
              <a:rPr lang="en-US" altLang="en-US" dirty="0"/>
              <a:t>Median = [16 / 2]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8000"/>
                </a:solidFill>
              </a:rPr>
              <a:t>4.5</a:t>
            </a:r>
          </a:p>
          <a:p>
            <a:pPr lvl="1"/>
            <a:r>
              <a:rPr lang="en-US" altLang="en-US" dirty="0"/>
              <a:t>Q1 = 16 / 4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C00000"/>
                </a:solidFill>
              </a:rPr>
              <a:t>4.1</a:t>
            </a:r>
          </a:p>
          <a:p>
            <a:pPr lvl="1"/>
            <a:r>
              <a:rPr lang="en-US" altLang="en-US" dirty="0"/>
              <a:t>Q3 = 3 * 16 / 4 = 12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70C0"/>
                </a:solidFill>
              </a:rPr>
              <a:t>5.1</a:t>
            </a:r>
          </a:p>
          <a:p>
            <a:endParaRPr lang="en-US" altLang="en-US" i="1" dirty="0"/>
          </a:p>
          <a:p>
            <a:r>
              <a:rPr lang="en-US" altLang="en-US" i="1" dirty="0"/>
              <a:t>SIQR</a:t>
            </a:r>
            <a:r>
              <a:rPr lang="en-US" altLang="en-US" dirty="0"/>
              <a:t> = (Q3 - Q1) / 2 	= 0.5</a:t>
            </a:r>
          </a:p>
          <a:p>
            <a:r>
              <a:rPr lang="en-US" altLang="en-US" i="1" dirty="0"/>
              <a:t>Variance</a:t>
            </a:r>
            <a:r>
              <a:rPr lang="en-US" altLang="en-US" dirty="0"/>
              <a:t> 			= 0.96</a:t>
            </a:r>
          </a:p>
          <a:p>
            <a:r>
              <a:rPr lang="en-US" altLang="en-US" i="1" dirty="0" err="1"/>
              <a:t>Stddev</a:t>
            </a:r>
            <a:r>
              <a:rPr lang="en-US" altLang="en-US" dirty="0"/>
              <a:t> 			= 0.98</a:t>
            </a:r>
          </a:p>
          <a:p>
            <a:r>
              <a:rPr lang="en-US" altLang="en-US" i="1" dirty="0"/>
              <a:t>CV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 err="1"/>
              <a:t>stddev</a:t>
            </a:r>
            <a:r>
              <a:rPr lang="en-US" altLang="en-US" dirty="0"/>
              <a:t>/mean	= 0.22</a:t>
            </a:r>
          </a:p>
          <a:p>
            <a:r>
              <a:rPr lang="en-US" altLang="en-US" i="1" dirty="0"/>
              <a:t>Range</a:t>
            </a:r>
            <a:r>
              <a:rPr lang="en-US" altLang="en-US" dirty="0"/>
              <a:t> = max – min  	= 4</a:t>
            </a:r>
          </a:p>
        </p:txBody>
      </p:sp>
      <p:grpSp>
        <p:nvGrpSpPr>
          <p:cNvPr id="343048" name="Group 8"/>
          <p:cNvGrpSpPr>
            <a:grpSpLocks/>
          </p:cNvGrpSpPr>
          <p:nvPr/>
        </p:nvGrpSpPr>
        <p:grpSpPr bwMode="auto">
          <a:xfrm>
            <a:off x="654050" y="1066800"/>
            <a:ext cx="1227138" cy="5724525"/>
            <a:chOff x="412" y="672"/>
            <a:chExt cx="773" cy="3606"/>
          </a:xfrm>
        </p:grpSpPr>
        <p:sp>
          <p:nvSpPr>
            <p:cNvPr id="343044" name="Text Box 4"/>
            <p:cNvSpPr txBox="1">
              <a:spLocks noChangeArrowheads="1"/>
            </p:cNvSpPr>
            <p:nvPr/>
          </p:nvSpPr>
          <p:spPr bwMode="auto">
            <a:xfrm>
              <a:off x="639" y="1118"/>
              <a:ext cx="323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1.9</a:t>
              </a:r>
            </a:p>
            <a:p>
              <a:r>
                <a:rPr lang="en-US" altLang="en-US" sz="2000" dirty="0"/>
                <a:t>2.7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b="1" dirty="0">
                  <a:solidFill>
                    <a:srgbClr val="C00000"/>
                  </a:solidFill>
                </a:rPr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b="1" dirty="0">
                  <a:solidFill>
                    <a:srgbClr val="008000"/>
                  </a:solidFill>
                </a:rPr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b="1" dirty="0">
                  <a:solidFill>
                    <a:srgbClr val="0070C0"/>
                  </a:solidFill>
                </a:rPr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43047" name="Text Box 7"/>
            <p:cNvSpPr txBox="1">
              <a:spLocks noChangeArrowheads="1"/>
            </p:cNvSpPr>
            <p:nvPr/>
          </p:nvSpPr>
          <p:spPr bwMode="auto">
            <a:xfrm>
              <a:off x="412" y="672"/>
              <a:ext cx="773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/>
                <a:t>sorted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)</a:t>
              </a:r>
            </a:p>
            <a:p>
              <a:pPr algn="ctr"/>
              <a:r>
                <a:rPr lang="en-US" altLang="en-US" sz="2000" dirty="0"/>
                <a:t>Lap 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9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often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5066665" y="5377656"/>
            <a:ext cx="3959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central tendency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/>
              <a:t>Examples? </a:t>
            </a:r>
            <a:r>
              <a:rPr lang="en-US" sz="2400" dirty="0">
                <a:solidFill>
                  <a:srgbClr val="008000"/>
                </a:solidFill>
              </a:rPr>
              <a:t>Pros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Cons</a:t>
            </a:r>
            <a:r>
              <a:rPr lang="en-US" sz="24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4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/>
              <a:t>Rank </a:t>
            </a:r>
            <a:r>
              <a:rPr lang="en-US" i="1" dirty="0"/>
              <a:t>measures of dispersion</a:t>
            </a:r>
            <a:r>
              <a:rPr lang="en-US" dirty="0"/>
              <a:t> by sensitivity to outliers</a:t>
            </a:r>
          </a:p>
          <a:p>
            <a:pPr lvl="1"/>
            <a:r>
              <a:rPr lang="en-US" dirty="0" err="1"/>
              <a:t>CoV</a:t>
            </a:r>
            <a:endParaRPr lang="en-US" dirty="0"/>
          </a:p>
          <a:p>
            <a:pPr lvl="1"/>
            <a:r>
              <a:rPr lang="en-US" dirty="0"/>
              <a:t>Range</a:t>
            </a:r>
          </a:p>
          <a:p>
            <a:pPr lvl="1"/>
            <a:r>
              <a:rPr lang="en-US" dirty="0"/>
              <a:t>Std Dev</a:t>
            </a:r>
          </a:p>
          <a:p>
            <a:pPr lvl="1"/>
            <a:r>
              <a:rPr lang="en-US" dirty="0"/>
              <a:t>Semi-interquartile Range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https://web.cs.wpi.edu/~imgd2905/d23/groupwork/4-outlier-effect/handout.html</a:t>
            </a:r>
            <a:endParaRPr lang="en-US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1D8876-672B-40F5-84F5-63333FA96D42}"/>
              </a:ext>
            </a:extLst>
          </p:cNvPr>
          <p:cNvGrpSpPr/>
          <p:nvPr/>
        </p:nvGrpSpPr>
        <p:grpSpPr>
          <a:xfrm>
            <a:off x="5334000" y="3410527"/>
            <a:ext cx="3200400" cy="1752600"/>
            <a:chOff x="2439988" y="4343082"/>
            <a:chExt cx="4114800" cy="2348002"/>
          </a:xfrm>
        </p:grpSpPr>
        <p:pic>
          <p:nvPicPr>
            <p:cNvPr id="6" name="Picture 2" descr="Image result for measure of dispersion outliers">
              <a:extLst>
                <a:ext uri="{FF2B5EF4-FFF2-40B4-BE49-F238E27FC236}">
                  <a16:creationId xmlns:a16="http://schemas.microsoft.com/office/drawing/2014/main" id="{EB6AC125-1601-475E-AEDF-659A4BAE0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C0143-C8FB-4678-B250-9DF8507833D0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  <p:pic>
        <p:nvPicPr>
          <p:cNvPr id="8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4CCB48CC-D2B8-45F7-A672-127AF9FA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5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3512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6000" dirty="0"/>
              <a:t>?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858CE-D0E2-4E49-8C39-532E0300B600}"/>
              </a:ext>
            </a:extLst>
          </p:cNvPr>
          <p:cNvGrpSpPr/>
          <p:nvPr/>
        </p:nvGrpSpPr>
        <p:grpSpPr>
          <a:xfrm>
            <a:off x="2439988" y="4509998"/>
            <a:ext cx="4114800" cy="2348002"/>
            <a:chOff x="2439988" y="4343082"/>
            <a:chExt cx="4114800" cy="2348002"/>
          </a:xfrm>
        </p:grpSpPr>
        <p:pic>
          <p:nvPicPr>
            <p:cNvPr id="11" name="Picture 2" descr="Image result for measure of dispersion outliers">
              <a:extLst>
                <a:ext uri="{FF2B5EF4-FFF2-40B4-BE49-F238E27FC236}">
                  <a16:creationId xmlns:a16="http://schemas.microsoft.com/office/drawing/2014/main" id="{03D909C8-E712-441F-AE3E-A5E79F1DC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859152-16DD-40D2-B221-1121C0F65991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45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dirty="0"/>
              <a:t>Range		</a:t>
            </a:r>
            <a:r>
              <a:rPr lang="en-US" altLang="en-US" dirty="0">
                <a:solidFill>
                  <a:srgbClr val="C00000"/>
                </a:solidFill>
              </a:rPr>
              <a:t> susceptible</a:t>
            </a:r>
            <a:endParaRPr lang="en-US" dirty="0"/>
          </a:p>
          <a:p>
            <a:r>
              <a:rPr lang="en-US" dirty="0"/>
              <a:t>Variance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Coefficient of Variation</a:t>
            </a:r>
          </a:p>
          <a:p>
            <a:r>
              <a:rPr lang="en-US" dirty="0"/>
              <a:t>SIQR		</a:t>
            </a:r>
            <a:r>
              <a:rPr lang="en-US" altLang="en-US" dirty="0">
                <a:solidFill>
                  <a:srgbClr val="009900"/>
                </a:solidFill>
              </a:rPr>
              <a:t> resistant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C9B4B-2308-4C40-AB2B-2B3B0D0218B3}"/>
              </a:ext>
            </a:extLst>
          </p:cNvPr>
          <p:cNvGrpSpPr/>
          <p:nvPr/>
        </p:nvGrpSpPr>
        <p:grpSpPr>
          <a:xfrm>
            <a:off x="457200" y="4420100"/>
            <a:ext cx="4114800" cy="2348002"/>
            <a:chOff x="2439988" y="4343082"/>
            <a:chExt cx="4114800" cy="2348002"/>
          </a:xfrm>
        </p:grpSpPr>
        <p:pic>
          <p:nvPicPr>
            <p:cNvPr id="8" name="Picture 2" descr="Image result for measure of dispersion outliers">
              <a:extLst>
                <a:ext uri="{FF2B5EF4-FFF2-40B4-BE49-F238E27FC236}">
                  <a16:creationId xmlns:a16="http://schemas.microsoft.com/office/drawing/2014/main" id="{64AF48A4-ED75-460C-A86A-6039B33D4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EDAC1B-9F78-4DF8-BCD4-3543175919A6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DF0A6A1-0650-408A-A16B-068227282B85}"/>
              </a:ext>
            </a:extLst>
          </p:cNvPr>
          <p:cNvSpPr/>
          <p:nvPr/>
        </p:nvSpPr>
        <p:spPr>
          <a:xfrm>
            <a:off x="4876800" y="4519380"/>
            <a:ext cx="4114800" cy="2031325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Only for </a:t>
            </a:r>
            <a:r>
              <a:rPr lang="en-US" altLang="en-US" sz="2000" dirty="0">
                <a:solidFill>
                  <a:srgbClr val="0070C0"/>
                </a:solidFill>
              </a:rPr>
              <a:t>quantitative</a:t>
            </a:r>
            <a:r>
              <a:rPr lang="en-US" altLang="en-US" sz="2000" dirty="0"/>
              <a:t> data!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categorical </a:t>
            </a:r>
            <a:r>
              <a:rPr lang="en-US" altLang="en-US" sz="2000" dirty="0"/>
              <a:t>can’t quantify spread since no ‘distance’ 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Instead, give categories for given percentile of samples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e.g., “90% of samples are in 3 categories” (Pareto chart)</a:t>
            </a:r>
          </a:p>
        </p:txBody>
      </p:sp>
    </p:spTree>
    <p:extLst>
      <p:ext uri="{BB962C8B-B14F-4D97-AF65-F5344CB8AC3E}">
        <p14:creationId xmlns:p14="http://schemas.microsoft.com/office/powerpoint/2010/main" val="156341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Depicting Dispersion in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Histogram					</a:t>
            </a:r>
          </a:p>
          <a:p>
            <a:r>
              <a:rPr lang="en-US" dirty="0"/>
              <a:t>Cumulative distribution		</a:t>
            </a:r>
          </a:p>
          <a:p>
            <a:r>
              <a:rPr lang="en-US" dirty="0">
                <a:solidFill>
                  <a:srgbClr val="008000"/>
                </a:solidFill>
              </a:rPr>
              <a:t>Box-and-Whiskers</a:t>
            </a:r>
            <a:r>
              <a:rPr lang="en-US" dirty="0"/>
              <a:t>			</a:t>
            </a:r>
          </a:p>
          <a:p>
            <a:r>
              <a:rPr lang="en-US" dirty="0">
                <a:solidFill>
                  <a:srgbClr val="008000"/>
                </a:solidFill>
              </a:rPr>
              <a:t>Error Bars</a:t>
            </a: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659856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347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Box-and-Whiskers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95400"/>
            <a:ext cx="4538153" cy="5012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Way of showing variation</a:t>
            </a:r>
          </a:p>
          <a:p>
            <a:r>
              <a:rPr lang="en-US" dirty="0"/>
              <a:t>Highlight middle 50% (interquartile range, IQR)</a:t>
            </a:r>
          </a:p>
          <a:p>
            <a:pPr lvl="1"/>
            <a:r>
              <a:rPr lang="en-US" dirty="0"/>
              <a:t>“Box”</a:t>
            </a:r>
          </a:p>
          <a:p>
            <a:r>
              <a:rPr lang="en-US" dirty="0"/>
              <a:t>Lines go to smallest non-outlier</a:t>
            </a:r>
          </a:p>
          <a:p>
            <a:pPr lvl="1"/>
            <a:r>
              <a:rPr lang="en-US" dirty="0"/>
              <a:t>“Whiskers”</a:t>
            </a:r>
          </a:p>
          <a:p>
            <a:r>
              <a:rPr lang="en-US" dirty="0"/>
              <a:t>Points indicate </a:t>
            </a:r>
            <a:r>
              <a:rPr lang="en-US" dirty="0">
                <a:solidFill>
                  <a:srgbClr val="C00000"/>
                </a:solidFill>
              </a:rPr>
              <a:t>outliers</a:t>
            </a:r>
          </a:p>
          <a:p>
            <a:r>
              <a:rPr lang="en-US" dirty="0"/>
              <a:t>Middle line shows </a:t>
            </a:r>
            <a:r>
              <a:rPr lang="en-US" dirty="0">
                <a:solidFill>
                  <a:srgbClr val="0070C0"/>
                </a:solidFill>
              </a:rPr>
              <a:t>median</a:t>
            </a:r>
          </a:p>
          <a:p>
            <a:r>
              <a:rPr lang="en-US" dirty="0"/>
              <a:t>Sometimes with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r>
              <a:rPr lang="en-US" dirty="0">
                <a:solidFill>
                  <a:srgbClr val="C00000"/>
                </a:solidFill>
              </a:rPr>
              <a:t>Outlier</a:t>
            </a:r>
            <a:r>
              <a:rPr lang="en-US" dirty="0"/>
              <a:t>?  </a:t>
            </a:r>
            <a:r>
              <a:rPr lang="en-US" dirty="0">
                <a:sym typeface="Wingdings" panose="05000000000000000000" pitchFamily="2" charset="2"/>
              </a:rPr>
              <a:t> Data value “way out there”, “far” from the rest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Formally, 1.5+ IQRs away from quartile</a:t>
            </a:r>
            <a:endParaRPr lang="en-US" dirty="0"/>
          </a:p>
          <a:p>
            <a:r>
              <a:rPr lang="en-US" dirty="0"/>
              <a:t>Available in Excel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790" y="6243436"/>
            <a:ext cx="2149948" cy="36933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dirty="0"/>
              <a:t>Also called “boxplot”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67400" y="228600"/>
            <a:ext cx="2629267" cy="2617546"/>
            <a:chOff x="5486400" y="2286000"/>
            <a:chExt cx="2629267" cy="2617546"/>
          </a:xfrm>
        </p:grpSpPr>
        <p:sp>
          <p:nvSpPr>
            <p:cNvPr id="13" name="Rectangle 12"/>
            <p:cNvSpPr/>
            <p:nvPr/>
          </p:nvSpPr>
          <p:spPr>
            <a:xfrm>
              <a:off x="5571106" y="4534214"/>
              <a:ext cx="24598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http://support.sas.com/documentation/cdl/en/vaug/65747/HTML/default/images/boxplot.png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286000"/>
              <a:ext cx="2629267" cy="224821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7" y="5393838"/>
            <a:ext cx="1766047" cy="8339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298209" y="3048000"/>
            <a:ext cx="3462847" cy="3749434"/>
            <a:chOff x="5181600" y="3316528"/>
            <a:chExt cx="3462847" cy="37494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316528"/>
              <a:ext cx="3462847" cy="3425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389023" y="6696630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https://support.office.com/en-us/article/Create-a-box-and-whisker-chart-62f4219f-db4b-4754-aca8-4743f6190f0d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09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0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Cumulative amount of data with value or less</a:t>
            </a:r>
          </a:p>
          <a:p>
            <a:r>
              <a:rPr lang="en-US" dirty="0"/>
              <a:t>Easy to see min, max, median</a:t>
            </a:r>
          </a:p>
          <a:p>
            <a:r>
              <a:rPr lang="en-US" dirty="0"/>
              <a:t>Compare shapes of distributions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00200"/>
            <a:ext cx="4876799" cy="3449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6745" y="5897550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“Nerfs, Buffs and Bugs - Analysis of the Impact of Patching on League of Legends”</a:t>
            </a:r>
          </a:p>
          <a:p>
            <a:pPr algn="ctr"/>
            <a:r>
              <a:rPr lang="en-US" sz="1100" dirty="0">
                <a:hlinkClick r:id="rId4"/>
              </a:rPr>
              <a:t>http://www.cs.wpi.edu/~claypool/papers/lol-crawler/</a:t>
            </a:r>
            <a:endParaRPr lang="en-US" sz="11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866" y="4117604"/>
            <a:ext cx="252319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5"/>
              </a:rPr>
              <a:t>lol-patches.xlsx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576690"/>
            <a:ext cx="4106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column R (Bug Fixes)</a:t>
            </a:r>
          </a:p>
          <a:p>
            <a:r>
              <a:rPr lang="en-US" dirty="0">
                <a:solidFill>
                  <a:srgbClr val="0070C0"/>
                </a:solidFill>
              </a:rPr>
              <a:t>Sort low to high</a:t>
            </a:r>
          </a:p>
          <a:p>
            <a:r>
              <a:rPr lang="en-US" dirty="0">
                <a:solidFill>
                  <a:srgbClr val="0070C0"/>
                </a:solidFill>
              </a:rPr>
              <a:t>New column S for percent [=ROW()/164]</a:t>
            </a:r>
          </a:p>
          <a:p>
            <a:r>
              <a:rPr lang="en-US" dirty="0">
                <a:solidFill>
                  <a:srgbClr val="0070C0"/>
                </a:solidFill>
              </a:rPr>
              <a:t>Select column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p</a:t>
            </a:r>
            <a:r>
              <a:rPr lang="en-US" dirty="0">
                <a:solidFill>
                  <a:srgbClr val="0070C0"/>
                </a:solidFill>
              </a:rPr>
              <a:t>aste down all</a:t>
            </a:r>
          </a:p>
          <a:p>
            <a:r>
              <a:rPr lang="en-US" dirty="0">
                <a:solidFill>
                  <a:srgbClr val="0070C0"/>
                </a:solidFill>
              </a:rPr>
              <a:t>Select both column R and S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Scatter plot with lines</a:t>
            </a:r>
          </a:p>
        </p:txBody>
      </p:sp>
    </p:spTree>
    <p:extLst>
      <p:ext uri="{BB962C8B-B14F-4D97-AF65-F5344CB8AC3E}">
        <p14:creationId xmlns:p14="http://schemas.microsoft.com/office/powerpoint/2010/main" val="2929872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75" y="108797"/>
            <a:ext cx="8229600" cy="1143000"/>
          </a:xfrm>
        </p:spPr>
        <p:txBody>
          <a:bodyPr/>
          <a:lstStyle/>
          <a:p>
            <a:r>
              <a:rPr lang="en-US" dirty="0"/>
              <a:t>Error Bars </a:t>
            </a:r>
            <a:r>
              <a:rPr lang="en-US"/>
              <a:t>for Columns </a:t>
            </a:r>
            <a:r>
              <a:rPr lang="en-US" dirty="0"/>
              <a:t>and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Line through graph point parallel to axis with “caps”</a:t>
            </a:r>
          </a:p>
          <a:p>
            <a:r>
              <a:rPr lang="en-US" dirty="0"/>
              <a:t>Denotes uncertainty (variation) in value</a:t>
            </a:r>
          </a:p>
          <a:p>
            <a:r>
              <a:rPr lang="en-US" dirty="0"/>
              <a:t>Excel: click “+” </a:t>
            </a:r>
            <a:r>
              <a:rPr lang="en-US" dirty="0">
                <a:sym typeface="Wingdings" panose="05000000000000000000" pitchFamily="2" charset="2"/>
              </a:rPr>
              <a:t> “Error Bars”  “type”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2286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Often:</a:t>
            </a:r>
          </a:p>
          <a:p>
            <a:pPr lvl="1"/>
            <a:r>
              <a:rPr lang="en-US" dirty="0"/>
              <a:t>1 standard deviation</a:t>
            </a:r>
          </a:p>
          <a:p>
            <a:r>
              <a:rPr lang="en-US" dirty="0"/>
              <a:t>Can be (discuss later):</a:t>
            </a:r>
          </a:p>
          <a:p>
            <a:pPr lvl="1"/>
            <a:r>
              <a:rPr lang="en-US" dirty="0"/>
              <a:t>1 standard error</a:t>
            </a:r>
          </a:p>
          <a:p>
            <a:pPr lvl="1"/>
            <a:r>
              <a:rPr lang="en-US" dirty="0"/>
              <a:t>1 confidence interval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88396" y="3687764"/>
            <a:ext cx="4580952" cy="2952528"/>
            <a:chOff x="3810000" y="2667000"/>
            <a:chExt cx="4580952" cy="29525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667000"/>
              <a:ext cx="4580952" cy="27523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95476" y="5386463"/>
              <a:ext cx="3810000" cy="2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http://www.excel-easy.com/examples/images/error-bars/error-bars.png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3863181"/>
            <a:ext cx="3733800" cy="2254637"/>
            <a:chOff x="165176" y="3657600"/>
            <a:chExt cx="3733800" cy="22546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66" y="3657600"/>
              <a:ext cx="3131820" cy="22402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5176" y="5681405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https://s3.amazonaws.com/cdn.graphpad.com/faq/804/images/804b.jpg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rot="5400000">
            <a:off x="7796613" y="2153287"/>
            <a:ext cx="1545359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State clearly!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4" y="2853797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154"/>
            <a:ext cx="8229600" cy="517964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called the “</a:t>
            </a:r>
            <a:r>
              <a:rPr lang="en-US" dirty="0">
                <a:solidFill>
                  <a:srgbClr val="0070C0"/>
                </a:solidFill>
              </a:rPr>
              <a:t>arithmetic mean</a:t>
            </a:r>
            <a:r>
              <a:rPr lang="en-US" dirty="0"/>
              <a:t>” or “</a:t>
            </a:r>
            <a:r>
              <a:rPr lang="en-US" dirty="0">
                <a:solidFill>
                  <a:srgbClr val="0070C0"/>
                </a:solidFill>
              </a:rPr>
              <a:t>average</a:t>
            </a:r>
            <a:r>
              <a:rPr lang="en-US" dirty="0"/>
              <a:t>”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=AVERAGE(range)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=AVERAGEIF() </a:t>
            </a:r>
            <a:r>
              <a:rPr lang="en-US" dirty="0"/>
              <a:t>– averages if numbers meet certain condition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990600"/>
            <a:ext cx="5562600" cy="3200400"/>
            <a:chOff x="3276600" y="990600"/>
            <a:chExt cx="4876800" cy="2891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90600"/>
              <a:ext cx="4876800" cy="2706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0" y="3635519"/>
              <a:ext cx="381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http://www.cdn.sciencebuddies.org/Files/463/9/MeanEquation.jpg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77" y="16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70C0"/>
                </a:solidFill>
              </a:rPr>
              <a:t>Mean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84" y="5105400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8000"/>
                </a:solidFill>
              </a:rPr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/>
              <a:t>Sort values low to high and take middle value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4775" y="2209800"/>
            <a:ext cx="4953000" cy="2957185"/>
            <a:chOff x="381000" y="2209800"/>
            <a:chExt cx="4953000" cy="2957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4953000" cy="2695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0" y="490537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https://betterexplained.com/wp-content/uploads/average/median.png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2687515"/>
            <a:ext cx="3324225" cy="933695"/>
            <a:chOff x="5486400" y="2490788"/>
            <a:chExt cx="3324225" cy="933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490788"/>
              <a:ext cx="3324225" cy="76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8800" y="3193651"/>
              <a:ext cx="3048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https://www.mathsisfun.com/definitions/images/median.gif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0131" y="4164955"/>
            <a:ext cx="4076700" cy="1109752"/>
            <a:chOff x="4860131" y="4164955"/>
            <a:chExt cx="4076700" cy="11097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131" y="4164955"/>
              <a:ext cx="4076700" cy="9509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79181" y="5059263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http://www.nedarc.org/statisticalHelp/basicStatistics/measuresOfCenter/images/median.gif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05000" y="5883480"/>
            <a:ext cx="44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Excel, </a:t>
            </a:r>
            <a:r>
              <a:rPr lang="en-US" sz="2800" dirty="0">
                <a:latin typeface="Consolas" panose="020B0609020204030204" pitchFamily="49" charset="0"/>
              </a:rPr>
              <a:t>=MEDIAN(range)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6" y="577984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70284" y="1718205"/>
            <a:ext cx="4800600" cy="3127844"/>
          </a:xfrm>
        </p:spPr>
        <p:txBody>
          <a:bodyPr>
            <a:normAutofit/>
          </a:bodyPr>
          <a:lstStyle/>
          <a:p>
            <a:r>
              <a:rPr lang="en-US" dirty="0"/>
              <a:t>Number which occurs most frequently</a:t>
            </a:r>
          </a:p>
          <a:p>
            <a:r>
              <a:rPr lang="en-US" dirty="0"/>
              <a:t>Not so useful in many cases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Best use for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</a:p>
          <a:p>
            <a:pPr lvl="1"/>
            <a:r>
              <a:rPr lang="en-US" dirty="0"/>
              <a:t>e.g., most popular Champion group in League of Legends</a:t>
            </a:r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7974"/>
            <a:ext cx="2057400" cy="1425238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36366"/>
            <a:ext cx="2600325" cy="19502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24462" y="5386610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http://pad3.whstatic.com/images/thumb/c/cd/Find-the-Mode-of-a-Set-of-Numbers-Step-7.jpg/aid130521-v4-728px-Find-the-Mode-of-a-Set-of-Numbers-Step-7.jpg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46048"/>
            <a:ext cx="1766047" cy="833967"/>
          </a:xfrm>
          <a:prstGeom prst="rect">
            <a:avLst/>
          </a:prstGeom>
        </p:spPr>
      </p:pic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CDE73384-196D-1C1C-D7AB-CF0739718892}"/>
              </a:ext>
            </a:extLst>
          </p:cNvPr>
          <p:cNvSpPr txBox="1">
            <a:spLocks/>
          </p:cNvSpPr>
          <p:nvPr/>
        </p:nvSpPr>
        <p:spPr>
          <a:xfrm>
            <a:off x="457200" y="4978070"/>
            <a:ext cx="4800600" cy="74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=MODE()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Depiction: </a:t>
            </a:r>
            <a:r>
              <a:rPr lang="en-US" altLang="en-US" dirty="0">
                <a:solidFill>
                  <a:srgbClr val="0070C0"/>
                </a:solidFill>
              </a:rPr>
              <a:t>Mean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Median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Mode</a:t>
            </a:r>
            <a:r>
              <a:rPr lang="en-US" altLang="en-US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0AC90A-B807-4927-B1C6-7C8E37C7A36D}"/>
              </a:ext>
            </a:extLst>
          </p:cNvPr>
          <p:cNvGrpSpPr/>
          <p:nvPr/>
        </p:nvGrpSpPr>
        <p:grpSpPr>
          <a:xfrm>
            <a:off x="647999" y="4191000"/>
            <a:ext cx="2781001" cy="2426732"/>
            <a:chOff x="647999" y="4191000"/>
            <a:chExt cx="2781001" cy="2426732"/>
          </a:xfrm>
        </p:grpSpPr>
        <p:sp>
          <p:nvSpPr>
            <p:cNvPr id="323625" name="Text Box 41"/>
            <p:cNvSpPr txBox="1">
              <a:spLocks noChangeArrowheads="1"/>
            </p:cNvSpPr>
            <p:nvPr/>
          </p:nvSpPr>
          <p:spPr bwMode="auto">
            <a:xfrm>
              <a:off x="1828800" y="6248400"/>
              <a:ext cx="447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(d)</a:t>
              </a:r>
            </a:p>
          </p:txBody>
        </p:sp>
        <p:sp>
          <p:nvSpPr>
            <p:cNvPr id="323619" name="Line 35"/>
            <p:cNvSpPr>
              <a:spLocks noChangeShapeType="1"/>
            </p:cNvSpPr>
            <p:nvPr/>
          </p:nvSpPr>
          <p:spPr bwMode="auto">
            <a:xfrm>
              <a:off x="1143000" y="41910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20" name="Line 36"/>
            <p:cNvSpPr>
              <a:spLocks noChangeShapeType="1"/>
            </p:cNvSpPr>
            <p:nvPr/>
          </p:nvSpPr>
          <p:spPr bwMode="auto">
            <a:xfrm>
              <a:off x="1143000" y="61722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21" name="Text Box 37"/>
            <p:cNvSpPr txBox="1">
              <a:spLocks noChangeArrowheads="1"/>
            </p:cNvSpPr>
            <p:nvPr/>
          </p:nvSpPr>
          <p:spPr bwMode="auto">
            <a:xfrm rot="16200000">
              <a:off x="267349" y="5105049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  <p:sp>
          <p:nvSpPr>
            <p:cNvPr id="323652" name="Freeform 68"/>
            <p:cNvSpPr>
              <a:spLocks/>
            </p:cNvSpPr>
            <p:nvPr/>
          </p:nvSpPr>
          <p:spPr bwMode="auto">
            <a:xfrm>
              <a:off x="1295400" y="4775200"/>
              <a:ext cx="1676400" cy="1244600"/>
            </a:xfrm>
            <a:custGeom>
              <a:avLst/>
              <a:gdLst>
                <a:gd name="T0" fmla="*/ 0 w 1056"/>
                <a:gd name="T1" fmla="*/ 784 h 784"/>
                <a:gd name="T2" fmla="*/ 144 w 1056"/>
                <a:gd name="T3" fmla="*/ 112 h 784"/>
                <a:gd name="T4" fmla="*/ 288 w 1056"/>
                <a:gd name="T5" fmla="*/ 112 h 784"/>
                <a:gd name="T6" fmla="*/ 480 w 1056"/>
                <a:gd name="T7" fmla="*/ 352 h 784"/>
                <a:gd name="T8" fmla="*/ 816 w 1056"/>
                <a:gd name="T9" fmla="*/ 640 h 784"/>
                <a:gd name="T10" fmla="*/ 1056 w 1056"/>
                <a:gd name="T11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6" h="784">
                  <a:moveTo>
                    <a:pt x="0" y="784"/>
                  </a:moveTo>
                  <a:cubicBezTo>
                    <a:pt x="48" y="504"/>
                    <a:pt x="96" y="224"/>
                    <a:pt x="144" y="112"/>
                  </a:cubicBezTo>
                  <a:cubicBezTo>
                    <a:pt x="192" y="0"/>
                    <a:pt x="232" y="72"/>
                    <a:pt x="288" y="112"/>
                  </a:cubicBezTo>
                  <a:cubicBezTo>
                    <a:pt x="344" y="152"/>
                    <a:pt x="392" y="264"/>
                    <a:pt x="480" y="352"/>
                  </a:cubicBezTo>
                  <a:cubicBezTo>
                    <a:pt x="568" y="440"/>
                    <a:pt x="720" y="568"/>
                    <a:pt x="816" y="640"/>
                  </a:cubicBezTo>
                  <a:cubicBezTo>
                    <a:pt x="912" y="712"/>
                    <a:pt x="1000" y="760"/>
                    <a:pt x="1056" y="7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4" name="Line 70"/>
            <p:cNvSpPr>
              <a:spLocks noChangeShapeType="1"/>
            </p:cNvSpPr>
            <p:nvPr/>
          </p:nvSpPr>
          <p:spPr bwMode="auto">
            <a:xfrm>
              <a:off x="1600200" y="4876800"/>
              <a:ext cx="0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5" name="Line 71"/>
            <p:cNvSpPr>
              <a:spLocks noChangeShapeType="1"/>
            </p:cNvSpPr>
            <p:nvPr/>
          </p:nvSpPr>
          <p:spPr bwMode="auto">
            <a:xfrm>
              <a:off x="1981200" y="5257800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6" name="Line 72"/>
            <p:cNvSpPr>
              <a:spLocks noChangeShapeType="1"/>
            </p:cNvSpPr>
            <p:nvPr/>
          </p:nvSpPr>
          <p:spPr bwMode="auto">
            <a:xfrm>
              <a:off x="2362200" y="56388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7" name="Freeform 73"/>
            <p:cNvSpPr>
              <a:spLocks/>
            </p:cNvSpPr>
            <p:nvPr/>
          </p:nvSpPr>
          <p:spPr bwMode="auto">
            <a:xfrm>
              <a:off x="2971800" y="6019800"/>
              <a:ext cx="457200" cy="88900"/>
            </a:xfrm>
            <a:custGeom>
              <a:avLst/>
              <a:gdLst>
                <a:gd name="T0" fmla="*/ 0 w 288"/>
                <a:gd name="T1" fmla="*/ 0 h 56"/>
                <a:gd name="T2" fmla="*/ 96 w 288"/>
                <a:gd name="T3" fmla="*/ 48 h 56"/>
                <a:gd name="T4" fmla="*/ 288 w 288"/>
                <a:gd name="T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56">
                  <a:moveTo>
                    <a:pt x="0" y="0"/>
                  </a:moveTo>
                  <a:cubicBezTo>
                    <a:pt x="24" y="20"/>
                    <a:pt x="48" y="40"/>
                    <a:pt x="96" y="48"/>
                  </a:cubicBezTo>
                  <a:cubicBezTo>
                    <a:pt x="144" y="56"/>
                    <a:pt x="216" y="52"/>
                    <a:pt x="288" y="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BCD3D-D406-4878-94CB-21F48A9EB7B4}"/>
              </a:ext>
            </a:extLst>
          </p:cNvPr>
          <p:cNvGrpSpPr/>
          <p:nvPr/>
        </p:nvGrpSpPr>
        <p:grpSpPr>
          <a:xfrm>
            <a:off x="647999" y="1522412"/>
            <a:ext cx="2476201" cy="2422525"/>
            <a:chOff x="647999" y="1522412"/>
            <a:chExt cx="2476201" cy="2422525"/>
          </a:xfrm>
        </p:grpSpPr>
        <p:grpSp>
          <p:nvGrpSpPr>
            <p:cNvPr id="323599" name="Group 15"/>
            <p:cNvGrpSpPr>
              <a:grpSpLocks/>
            </p:cNvGrpSpPr>
            <p:nvPr/>
          </p:nvGrpSpPr>
          <p:grpSpPr bwMode="auto">
            <a:xfrm>
              <a:off x="1143000" y="1522412"/>
              <a:ext cx="1981200" cy="2422525"/>
              <a:chOff x="720" y="912"/>
              <a:chExt cx="1248" cy="1526"/>
            </a:xfrm>
          </p:grpSpPr>
          <p:sp>
            <p:nvSpPr>
              <p:cNvPr id="323600" name="Line 16"/>
              <p:cNvSpPr>
                <a:spLocks noChangeShapeType="1"/>
              </p:cNvSpPr>
              <p:nvPr/>
            </p:nvSpPr>
            <p:spPr bwMode="auto">
              <a:xfrm>
                <a:off x="720" y="91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1" name="Line 17"/>
              <p:cNvSpPr>
                <a:spLocks noChangeShapeType="1"/>
              </p:cNvSpPr>
              <p:nvPr/>
            </p:nvSpPr>
            <p:spPr bwMode="auto">
              <a:xfrm>
                <a:off x="720" y="216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3" name="Freeform 19"/>
              <p:cNvSpPr>
                <a:spLocks/>
              </p:cNvSpPr>
              <p:nvPr/>
            </p:nvSpPr>
            <p:spPr bwMode="auto">
              <a:xfrm>
                <a:off x="768" y="1264"/>
                <a:ext cx="480" cy="800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4" name="Freeform 20"/>
              <p:cNvSpPr>
                <a:spLocks/>
              </p:cNvSpPr>
              <p:nvPr/>
            </p:nvSpPr>
            <p:spPr bwMode="auto">
              <a:xfrm flipH="1">
                <a:off x="1248" y="1248"/>
                <a:ext cx="480" cy="800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5" name="Line 21"/>
              <p:cNvSpPr>
                <a:spLocks noChangeShapeType="1"/>
              </p:cNvSpPr>
              <p:nvPr/>
            </p:nvSpPr>
            <p:spPr bwMode="auto">
              <a:xfrm>
                <a:off x="1248" y="129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7" name="Text Box 23"/>
              <p:cNvSpPr txBox="1">
                <a:spLocks noChangeArrowheads="1"/>
              </p:cNvSpPr>
              <p:nvPr/>
            </p:nvSpPr>
            <p:spPr bwMode="auto">
              <a:xfrm>
                <a:off x="1104" y="2205"/>
                <a:ext cx="2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(a)</a:t>
                </a:r>
              </a:p>
            </p:txBody>
          </p:sp>
        </p:grpSp>
        <p:sp>
          <p:nvSpPr>
            <p:cNvPr id="71" name="Text Box 37"/>
            <p:cNvSpPr txBox="1">
              <a:spLocks noChangeArrowheads="1"/>
            </p:cNvSpPr>
            <p:nvPr/>
          </p:nvSpPr>
          <p:spPr bwMode="auto">
            <a:xfrm rot="16200000">
              <a:off x="267349" y="2369333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AB8BDE8-0FEC-4CA8-BABD-F865FFD06E44}"/>
              </a:ext>
            </a:extLst>
          </p:cNvPr>
          <p:cNvGrpSpPr/>
          <p:nvPr/>
        </p:nvGrpSpPr>
        <p:grpSpPr>
          <a:xfrm>
            <a:off x="6058456" y="4114800"/>
            <a:ext cx="2675969" cy="2426732"/>
            <a:chOff x="6058456" y="4114800"/>
            <a:chExt cx="2675969" cy="2426732"/>
          </a:xfrm>
        </p:grpSpPr>
        <p:sp>
          <p:nvSpPr>
            <p:cNvPr id="323664" name="Text Box 80"/>
            <p:cNvSpPr txBox="1">
              <a:spLocks noChangeArrowheads="1"/>
            </p:cNvSpPr>
            <p:nvPr/>
          </p:nvSpPr>
          <p:spPr bwMode="auto">
            <a:xfrm>
              <a:off x="7162800" y="6172200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(e)</a:t>
              </a:r>
            </a:p>
          </p:txBody>
        </p:sp>
        <p:sp>
          <p:nvSpPr>
            <p:cNvPr id="323665" name="Line 81"/>
            <p:cNvSpPr>
              <a:spLocks noChangeShapeType="1"/>
            </p:cNvSpPr>
            <p:nvPr/>
          </p:nvSpPr>
          <p:spPr bwMode="auto">
            <a:xfrm>
              <a:off x="6477000" y="41148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66" name="Line 82"/>
            <p:cNvSpPr>
              <a:spLocks noChangeShapeType="1"/>
            </p:cNvSpPr>
            <p:nvPr/>
          </p:nvSpPr>
          <p:spPr bwMode="auto">
            <a:xfrm>
              <a:off x="6477000" y="60960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680" name="Group 96"/>
            <p:cNvGrpSpPr>
              <a:grpSpLocks/>
            </p:cNvGrpSpPr>
            <p:nvPr/>
          </p:nvGrpSpPr>
          <p:grpSpPr bwMode="auto">
            <a:xfrm flipH="1">
              <a:off x="6600825" y="4622800"/>
              <a:ext cx="2133600" cy="1397000"/>
              <a:chOff x="4176" y="2960"/>
              <a:chExt cx="1344" cy="880"/>
            </a:xfrm>
          </p:grpSpPr>
          <p:sp>
            <p:nvSpPr>
              <p:cNvPr id="323670" name="Line 86"/>
              <p:cNvSpPr>
                <a:spLocks noChangeShapeType="1"/>
              </p:cNvSpPr>
              <p:nvPr/>
            </p:nvSpPr>
            <p:spPr bwMode="auto">
              <a:xfrm>
                <a:off x="4368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1" name="Line 8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2" name="Line 88"/>
              <p:cNvSpPr>
                <a:spLocks noChangeShapeType="1"/>
              </p:cNvSpPr>
              <p:nvPr/>
            </p:nvSpPr>
            <p:spPr bwMode="auto">
              <a:xfrm>
                <a:off x="4848" y="350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679" name="Group 95"/>
              <p:cNvGrpSpPr>
                <a:grpSpLocks/>
              </p:cNvGrpSpPr>
              <p:nvPr/>
            </p:nvGrpSpPr>
            <p:grpSpPr bwMode="auto">
              <a:xfrm>
                <a:off x="4176" y="2960"/>
                <a:ext cx="1344" cy="840"/>
                <a:chOff x="4176" y="2960"/>
                <a:chExt cx="1344" cy="840"/>
              </a:xfrm>
            </p:grpSpPr>
            <p:sp>
              <p:nvSpPr>
                <p:cNvPr id="323668" name="Freeform 84"/>
                <p:cNvSpPr>
                  <a:spLocks/>
                </p:cNvSpPr>
                <p:nvPr/>
              </p:nvSpPr>
              <p:spPr bwMode="auto">
                <a:xfrm>
                  <a:off x="4176" y="2960"/>
                  <a:ext cx="1056" cy="784"/>
                </a:xfrm>
                <a:custGeom>
                  <a:avLst/>
                  <a:gdLst>
                    <a:gd name="T0" fmla="*/ 0 w 1056"/>
                    <a:gd name="T1" fmla="*/ 784 h 784"/>
                    <a:gd name="T2" fmla="*/ 144 w 1056"/>
                    <a:gd name="T3" fmla="*/ 112 h 784"/>
                    <a:gd name="T4" fmla="*/ 288 w 1056"/>
                    <a:gd name="T5" fmla="*/ 112 h 784"/>
                    <a:gd name="T6" fmla="*/ 480 w 1056"/>
                    <a:gd name="T7" fmla="*/ 352 h 784"/>
                    <a:gd name="T8" fmla="*/ 816 w 1056"/>
                    <a:gd name="T9" fmla="*/ 640 h 784"/>
                    <a:gd name="T10" fmla="*/ 1056 w 1056"/>
                    <a:gd name="T11" fmla="*/ 784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6" h="784">
                      <a:moveTo>
                        <a:pt x="0" y="784"/>
                      </a:moveTo>
                      <a:cubicBezTo>
                        <a:pt x="48" y="504"/>
                        <a:pt x="96" y="224"/>
                        <a:pt x="144" y="112"/>
                      </a:cubicBezTo>
                      <a:cubicBezTo>
                        <a:pt x="192" y="0"/>
                        <a:pt x="232" y="72"/>
                        <a:pt x="288" y="112"/>
                      </a:cubicBezTo>
                      <a:cubicBezTo>
                        <a:pt x="344" y="152"/>
                        <a:pt x="392" y="264"/>
                        <a:pt x="480" y="352"/>
                      </a:cubicBezTo>
                      <a:cubicBezTo>
                        <a:pt x="568" y="440"/>
                        <a:pt x="720" y="568"/>
                        <a:pt x="816" y="640"/>
                      </a:cubicBezTo>
                      <a:cubicBezTo>
                        <a:pt x="912" y="712"/>
                        <a:pt x="1000" y="760"/>
                        <a:pt x="1056" y="7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73" name="Freeform 89"/>
                <p:cNvSpPr>
                  <a:spLocks/>
                </p:cNvSpPr>
                <p:nvPr/>
              </p:nvSpPr>
              <p:spPr bwMode="auto">
                <a:xfrm>
                  <a:off x="5232" y="3744"/>
                  <a:ext cx="288" cy="56"/>
                </a:xfrm>
                <a:custGeom>
                  <a:avLst/>
                  <a:gdLst>
                    <a:gd name="T0" fmla="*/ 0 w 288"/>
                    <a:gd name="T1" fmla="*/ 0 h 56"/>
                    <a:gd name="T2" fmla="*/ 96 w 288"/>
                    <a:gd name="T3" fmla="*/ 48 h 56"/>
                    <a:gd name="T4" fmla="*/ 288 w 288"/>
                    <a:gd name="T5" fmla="*/ 4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8" h="56">
                      <a:moveTo>
                        <a:pt x="0" y="0"/>
                      </a:moveTo>
                      <a:cubicBezTo>
                        <a:pt x="24" y="20"/>
                        <a:pt x="48" y="40"/>
                        <a:pt x="96" y="48"/>
                      </a:cubicBezTo>
                      <a:cubicBezTo>
                        <a:pt x="144" y="56"/>
                        <a:pt x="216" y="52"/>
                        <a:pt x="288" y="4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" name="Text Box 37"/>
            <p:cNvSpPr txBox="1">
              <a:spLocks noChangeArrowheads="1"/>
            </p:cNvSpPr>
            <p:nvPr/>
          </p:nvSpPr>
          <p:spPr bwMode="auto">
            <a:xfrm rot="16200000">
              <a:off x="5677806" y="5000730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77B9B2-B81E-4DBB-B6A1-40DAF74C875D}"/>
              </a:ext>
            </a:extLst>
          </p:cNvPr>
          <p:cNvGrpSpPr/>
          <p:nvPr/>
        </p:nvGrpSpPr>
        <p:grpSpPr>
          <a:xfrm>
            <a:off x="6058456" y="1522413"/>
            <a:ext cx="2399744" cy="2428875"/>
            <a:chOff x="6058456" y="1522413"/>
            <a:chExt cx="2399744" cy="2428875"/>
          </a:xfrm>
        </p:grpSpPr>
        <p:grpSp>
          <p:nvGrpSpPr>
            <p:cNvPr id="323617" name="Group 33"/>
            <p:cNvGrpSpPr>
              <a:grpSpLocks/>
            </p:cNvGrpSpPr>
            <p:nvPr/>
          </p:nvGrpSpPr>
          <p:grpSpPr bwMode="auto">
            <a:xfrm>
              <a:off x="6477000" y="1522413"/>
              <a:ext cx="1981200" cy="2428875"/>
              <a:chOff x="4080" y="959"/>
              <a:chExt cx="1248" cy="1530"/>
            </a:xfrm>
          </p:grpSpPr>
          <p:sp>
            <p:nvSpPr>
              <p:cNvPr id="323587" name="Line 3"/>
              <p:cNvSpPr>
                <a:spLocks noChangeShapeType="1"/>
              </p:cNvSpPr>
              <p:nvPr/>
            </p:nvSpPr>
            <p:spPr bwMode="auto">
              <a:xfrm>
                <a:off x="4080" y="959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89" name="Line 5"/>
              <p:cNvSpPr>
                <a:spLocks noChangeShapeType="1"/>
              </p:cNvSpPr>
              <p:nvPr/>
            </p:nvSpPr>
            <p:spPr bwMode="auto">
              <a:xfrm>
                <a:off x="4080" y="2207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2" name="Freeform 8"/>
              <p:cNvSpPr>
                <a:spLocks/>
              </p:cNvSpPr>
              <p:nvPr/>
            </p:nvSpPr>
            <p:spPr bwMode="auto">
              <a:xfrm>
                <a:off x="4176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4" name="Line 10"/>
              <p:cNvSpPr>
                <a:spLocks noChangeShapeType="1"/>
              </p:cNvSpPr>
              <p:nvPr/>
            </p:nvSpPr>
            <p:spPr bwMode="auto">
              <a:xfrm>
                <a:off x="4464" y="1632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6" name="Text Box 12"/>
              <p:cNvSpPr txBox="1">
                <a:spLocks noChangeArrowheads="1"/>
              </p:cNvSpPr>
              <p:nvPr/>
            </p:nvSpPr>
            <p:spPr bwMode="auto">
              <a:xfrm>
                <a:off x="4608" y="2256"/>
                <a:ext cx="28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(b)</a:t>
                </a:r>
              </a:p>
            </p:txBody>
          </p:sp>
          <p:sp>
            <p:nvSpPr>
              <p:cNvPr id="323608" name="Freeform 24"/>
              <p:cNvSpPr>
                <a:spLocks/>
              </p:cNvSpPr>
              <p:nvPr/>
            </p:nvSpPr>
            <p:spPr bwMode="auto">
              <a:xfrm flipH="1">
                <a:off x="4464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9" name="Freeform 25"/>
              <p:cNvSpPr>
                <a:spLocks/>
              </p:cNvSpPr>
              <p:nvPr/>
            </p:nvSpPr>
            <p:spPr bwMode="auto">
              <a:xfrm>
                <a:off x="4752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0" name="Freeform 26"/>
              <p:cNvSpPr>
                <a:spLocks/>
              </p:cNvSpPr>
              <p:nvPr/>
            </p:nvSpPr>
            <p:spPr bwMode="auto">
              <a:xfrm flipH="1">
                <a:off x="5040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1" name="Line 27"/>
              <p:cNvSpPr>
                <a:spLocks noChangeShapeType="1"/>
              </p:cNvSpPr>
              <p:nvPr/>
            </p:nvSpPr>
            <p:spPr bwMode="auto">
              <a:xfrm>
                <a:off x="5040" y="1632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3" name="Line 29"/>
              <p:cNvSpPr>
                <a:spLocks noChangeShapeType="1"/>
              </p:cNvSpPr>
              <p:nvPr/>
            </p:nvSpPr>
            <p:spPr bwMode="auto">
              <a:xfrm>
                <a:off x="4752" y="201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Text Box 37"/>
            <p:cNvSpPr txBox="1">
              <a:spLocks noChangeArrowheads="1"/>
            </p:cNvSpPr>
            <p:nvPr/>
          </p:nvSpPr>
          <p:spPr bwMode="auto">
            <a:xfrm rot="16200000">
              <a:off x="5677806" y="2265014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26758F-69F0-4FD0-9E33-50A5772369E2}"/>
              </a:ext>
            </a:extLst>
          </p:cNvPr>
          <p:cNvGrpSpPr/>
          <p:nvPr/>
        </p:nvGrpSpPr>
        <p:grpSpPr>
          <a:xfrm>
            <a:off x="3467101" y="2667000"/>
            <a:ext cx="2362199" cy="2427288"/>
            <a:chOff x="3467101" y="2667000"/>
            <a:chExt cx="2362199" cy="2427288"/>
          </a:xfrm>
        </p:grpSpPr>
        <p:grpSp>
          <p:nvGrpSpPr>
            <p:cNvPr id="323663" name="Group 79"/>
            <p:cNvGrpSpPr>
              <a:grpSpLocks/>
            </p:cNvGrpSpPr>
            <p:nvPr/>
          </p:nvGrpSpPr>
          <p:grpSpPr bwMode="auto">
            <a:xfrm>
              <a:off x="3848100" y="2667000"/>
              <a:ext cx="1981200" cy="2427288"/>
              <a:chOff x="2640" y="1728"/>
              <a:chExt cx="1248" cy="1529"/>
            </a:xfrm>
          </p:grpSpPr>
          <p:sp>
            <p:nvSpPr>
              <p:cNvPr id="323641" name="Text Box 57"/>
              <p:cNvSpPr txBox="1">
                <a:spLocks noChangeArrowheads="1"/>
              </p:cNvSpPr>
              <p:nvPr/>
            </p:nvSpPr>
            <p:spPr bwMode="auto">
              <a:xfrm>
                <a:off x="3072" y="3024"/>
                <a:ext cx="26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(c)</a:t>
                </a:r>
              </a:p>
            </p:txBody>
          </p:sp>
          <p:sp>
            <p:nvSpPr>
              <p:cNvPr id="323642" name="Line 58"/>
              <p:cNvSpPr>
                <a:spLocks noChangeShapeType="1"/>
              </p:cNvSpPr>
              <p:nvPr/>
            </p:nvSpPr>
            <p:spPr bwMode="auto">
              <a:xfrm>
                <a:off x="2640" y="1728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3" name="Line 59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7" name="Line 63"/>
              <p:cNvSpPr>
                <a:spLocks noChangeShapeType="1"/>
              </p:cNvSpPr>
              <p:nvPr/>
            </p:nvSpPr>
            <p:spPr bwMode="auto">
              <a:xfrm flipV="1">
                <a:off x="2832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8" name="Line 64"/>
              <p:cNvSpPr>
                <a:spLocks noChangeShapeType="1"/>
              </p:cNvSpPr>
              <p:nvPr/>
            </p:nvSpPr>
            <p:spPr bwMode="auto">
              <a:xfrm>
                <a:off x="2832" y="259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9" name="Line 65"/>
              <p:cNvSpPr>
                <a:spLocks noChangeShapeType="1"/>
              </p:cNvSpPr>
              <p:nvPr/>
            </p:nvSpPr>
            <p:spPr bwMode="auto">
              <a:xfrm flipV="1">
                <a:off x="3648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50" name="Line 66"/>
              <p:cNvSpPr>
                <a:spLocks noChangeShapeType="1"/>
              </p:cNvSpPr>
              <p:nvPr/>
            </p:nvSpPr>
            <p:spPr bwMode="auto">
              <a:xfrm>
                <a:off x="3216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Text Box 37"/>
            <p:cNvSpPr txBox="1">
              <a:spLocks noChangeArrowheads="1"/>
            </p:cNvSpPr>
            <p:nvPr/>
          </p:nvSpPr>
          <p:spPr bwMode="auto">
            <a:xfrm rot="16200000">
              <a:off x="3086451" y="3502775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sp>
        <p:nvSpPr>
          <p:cNvPr id="57" name="Text Box 22">
            <a:extLst>
              <a:ext uri="{FF2B5EF4-FFF2-40B4-BE49-F238E27FC236}">
                <a16:creationId xmlns:a16="http://schemas.microsoft.com/office/drawing/2014/main" id="{4C2AA980-1B7B-4EAF-A217-BBA512DE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447800"/>
            <a:ext cx="92233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70C0"/>
                </a:solidFill>
              </a:rPr>
              <a:t>mean</a:t>
            </a:r>
          </a:p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9900"/>
                </a:solidFill>
              </a:rPr>
              <a:t>median</a:t>
            </a:r>
          </a:p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C00000"/>
                </a:solidFill>
              </a:rPr>
              <a:t>mode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E41087-AD5D-4C90-9EBB-6CA817A726A1}"/>
              </a:ext>
            </a:extLst>
          </p:cNvPr>
          <p:cNvGrpSpPr/>
          <p:nvPr/>
        </p:nvGrpSpPr>
        <p:grpSpPr>
          <a:xfrm>
            <a:off x="4241800" y="3124200"/>
            <a:ext cx="1023938" cy="914400"/>
            <a:chOff x="4241800" y="3124200"/>
            <a:chExt cx="1023938" cy="914400"/>
          </a:xfrm>
        </p:grpSpPr>
        <p:sp>
          <p:nvSpPr>
            <p:cNvPr id="59" name="Text Box 61">
              <a:extLst>
                <a:ext uri="{FF2B5EF4-FFF2-40B4-BE49-F238E27FC236}">
                  <a16:creationId xmlns:a16="http://schemas.microsoft.com/office/drawing/2014/main" id="{C4456119-727D-4D23-B291-11904A1B3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300" y="3562350"/>
              <a:ext cx="922338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60" name="Text Box 62">
              <a:extLst>
                <a:ext uri="{FF2B5EF4-FFF2-40B4-BE49-F238E27FC236}">
                  <a16:creationId xmlns:a16="http://schemas.microsoft.com/office/drawing/2014/main" id="{EC15DB3D-31C7-440F-922A-42AA00996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124200"/>
              <a:ext cx="1023938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no</a:t>
              </a:r>
              <a:r>
                <a:rPr lang="en-US" altLang="en-US" sz="1800" dirty="0">
                  <a:solidFill>
                    <a:srgbClr val="009900"/>
                  </a:solidFill>
                </a:rPr>
                <a:t> </a:t>
              </a: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DD4B44-7C1D-43C1-9441-2EB9E51A14AC}"/>
              </a:ext>
            </a:extLst>
          </p:cNvPr>
          <p:cNvGrpSpPr/>
          <p:nvPr/>
        </p:nvGrpSpPr>
        <p:grpSpPr>
          <a:xfrm>
            <a:off x="7086600" y="1600201"/>
            <a:ext cx="922338" cy="1085850"/>
            <a:chOff x="7086600" y="1600201"/>
            <a:chExt cx="922338" cy="1085850"/>
          </a:xfrm>
        </p:grpSpPr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949F2041-C6C3-41EC-9F5E-448A930DE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209801"/>
              <a:ext cx="922338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63" name="Text Box 30">
              <a:extLst>
                <a:ext uri="{FF2B5EF4-FFF2-40B4-BE49-F238E27FC236}">
                  <a16:creationId xmlns:a16="http://schemas.microsoft.com/office/drawing/2014/main" id="{C7BD7E41-32FF-4B55-A8AD-0AB9B8D5D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8988" y="1600201"/>
              <a:ext cx="81756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modes</a:t>
              </a:r>
            </a:p>
          </p:txBody>
        </p:sp>
        <p:sp>
          <p:nvSpPr>
            <p:cNvPr id="64" name="Line 31">
              <a:extLst>
                <a:ext uri="{FF2B5EF4-FFF2-40B4-BE49-F238E27FC236}">
                  <a16:creationId xmlns:a16="http://schemas.microsoft.com/office/drawing/2014/main" id="{6AB55AC4-B750-4822-A238-1CA85749C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6600" y="1828801"/>
              <a:ext cx="228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2">
              <a:extLst>
                <a:ext uri="{FF2B5EF4-FFF2-40B4-BE49-F238E27FC236}">
                  <a16:creationId xmlns:a16="http://schemas.microsoft.com/office/drawing/2014/main" id="{845ADDAC-752A-4D84-81DB-13F7353D9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1828801"/>
              <a:ext cx="228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5956D5-CDFC-4336-8039-B7740A4C3E29}"/>
              </a:ext>
            </a:extLst>
          </p:cNvPr>
          <p:cNvGrpSpPr/>
          <p:nvPr/>
        </p:nvGrpSpPr>
        <p:grpSpPr>
          <a:xfrm>
            <a:off x="1531433" y="4343400"/>
            <a:ext cx="2017873" cy="1295400"/>
            <a:chOff x="1531433" y="4343400"/>
            <a:chExt cx="2017873" cy="1295400"/>
          </a:xfrm>
        </p:grpSpPr>
        <p:sp>
          <p:nvSpPr>
            <p:cNvPr id="76" name="Text Box 69">
              <a:extLst>
                <a:ext uri="{FF2B5EF4-FFF2-40B4-BE49-F238E27FC236}">
                  <a16:creationId xmlns:a16="http://schemas.microsoft.com/office/drawing/2014/main" id="{A731C7A7-4332-4A94-B798-B7239DE55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433" y="4343400"/>
              <a:ext cx="728084" cy="29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77" name="Text Box 74">
              <a:extLst>
                <a:ext uri="{FF2B5EF4-FFF2-40B4-BE49-F238E27FC236}">
                  <a16:creationId xmlns:a16="http://schemas.microsoft.com/office/drawing/2014/main" id="{84C9A97B-4708-4446-9087-7AA2CB26F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4876800"/>
              <a:ext cx="922337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78" name="Text Box 75">
              <a:extLst>
                <a:ext uri="{FF2B5EF4-FFF2-40B4-BE49-F238E27FC236}">
                  <a16:creationId xmlns:a16="http://schemas.microsoft.com/office/drawing/2014/main" id="{935C1745-F048-4FAD-89BC-2618B40A1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443" y="5334000"/>
              <a:ext cx="716863" cy="29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492AE98A-B6F5-4BED-A883-B70051EB5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0200" y="45720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8F2C4801-CEAF-4EC6-9E05-A55E33B93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3901" y="5105401"/>
              <a:ext cx="215898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5694501E-56EA-465A-9375-11CB1EB97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2200" y="5562600"/>
              <a:ext cx="457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6917245-8624-4DE4-A28E-A0D62B66D8FF}"/>
              </a:ext>
            </a:extLst>
          </p:cNvPr>
          <p:cNvGrpSpPr/>
          <p:nvPr/>
        </p:nvGrpSpPr>
        <p:grpSpPr>
          <a:xfrm>
            <a:off x="6480175" y="4191000"/>
            <a:ext cx="2017713" cy="1295400"/>
            <a:chOff x="6480175" y="4191000"/>
            <a:chExt cx="2017713" cy="1295400"/>
          </a:xfrm>
        </p:grpSpPr>
        <p:sp>
          <p:nvSpPr>
            <p:cNvPr id="83" name="Text Box 85">
              <a:extLst>
                <a:ext uri="{FF2B5EF4-FFF2-40B4-BE49-F238E27FC236}">
                  <a16:creationId xmlns:a16="http://schemas.microsoft.com/office/drawing/2014/main" id="{E8763552-B279-403B-95EC-430625B11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69225" y="4191000"/>
              <a:ext cx="72866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84" name="Text Box 90">
              <a:extLst>
                <a:ext uri="{FF2B5EF4-FFF2-40B4-BE49-F238E27FC236}">
                  <a16:creationId xmlns:a16="http://schemas.microsoft.com/office/drawing/2014/main" id="{4563BA37-06F7-4DC5-98AC-0FACB252A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985000" y="4724400"/>
              <a:ext cx="92233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85" name="Text Box 91">
              <a:extLst>
                <a:ext uri="{FF2B5EF4-FFF2-40B4-BE49-F238E27FC236}">
                  <a16:creationId xmlns:a16="http://schemas.microsoft.com/office/drawing/2014/main" id="{5154430B-E719-4C25-A8A0-4321EBE6F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480175" y="5181600"/>
              <a:ext cx="7175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</p:txBody>
        </p:sp>
        <p:sp>
          <p:nvSpPr>
            <p:cNvPr id="86" name="Line 92">
              <a:extLst>
                <a:ext uri="{FF2B5EF4-FFF2-40B4-BE49-F238E27FC236}">
                  <a16:creationId xmlns:a16="http://schemas.microsoft.com/office/drawing/2014/main" id="{2690BEF1-B6C0-4FC4-AFC6-941770818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3425" y="44196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93">
              <a:extLst>
                <a:ext uri="{FF2B5EF4-FFF2-40B4-BE49-F238E27FC236}">
                  <a16:creationId xmlns:a16="http://schemas.microsoft.com/office/drawing/2014/main" id="{8C0BE864-1464-4F73-82BF-3B3C1E23F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0025" y="4953000"/>
              <a:ext cx="188910" cy="188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4">
              <a:extLst>
                <a:ext uri="{FF2B5EF4-FFF2-40B4-BE49-F238E27FC236}">
                  <a16:creationId xmlns:a16="http://schemas.microsoft.com/office/drawing/2014/main" id="{F5CF259A-8260-46AC-91C8-66FA7E2FE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0425" y="5410200"/>
              <a:ext cx="407987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0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4745979"/>
            <a:ext cx="8229600" cy="21336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Does not use all data.  “Resistant” to extremes (e.g., 275)</a:t>
            </a:r>
          </a:p>
          <a:p>
            <a:pPr lvl="1"/>
            <a:r>
              <a:rPr lang="en-US" dirty="0"/>
              <a:t>But what if were exam scores?  Hard to “bring up” grade</a:t>
            </a:r>
          </a:p>
          <a:p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 can be useful primarily for categorical data</a:t>
            </a:r>
          </a:p>
          <a:p>
            <a:pPr lvl="1"/>
            <a:r>
              <a:rPr lang="en-US" dirty="0"/>
              <a:t>Most played League champion, most popular maze,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5E6E7A4-C3E8-49D7-BFDA-FEF5A1C72B8D}"/>
              </a:ext>
            </a:extLst>
          </p:cNvPr>
          <p:cNvSpPr txBox="1">
            <a:spLocks/>
          </p:cNvSpPr>
          <p:nvPr/>
        </p:nvSpPr>
        <p:spPr>
          <a:xfrm>
            <a:off x="691869" y="2592149"/>
            <a:ext cx="8229600" cy="2382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 can be useful for skewed data</a:t>
            </a:r>
          </a:p>
          <a:p>
            <a:pPr lvl="1"/>
            <a:r>
              <a:rPr lang="en-US" dirty="0"/>
              <a:t>e.g., income data (US Census) or housing prices (</a:t>
            </a:r>
            <a:r>
              <a:rPr lang="en-US" dirty="0" err="1"/>
              <a:t>Zillo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Overwatch</a:t>
            </a:r>
            <a:r>
              <a:rPr lang="en-US" dirty="0"/>
              <a:t> team (6 players):  5 people level 5, 1 person level 275</a:t>
            </a:r>
          </a:p>
          <a:p>
            <a:pPr lvl="2"/>
            <a:r>
              <a:rPr lang="en-US" dirty="0"/>
              <a:t>Mean is </a:t>
            </a:r>
            <a:r>
              <a:rPr lang="en-US" dirty="0">
                <a:solidFill>
                  <a:srgbClr val="0070C0"/>
                </a:solidFill>
              </a:rPr>
              <a:t>50</a:t>
            </a:r>
            <a:r>
              <a:rPr lang="en-US" dirty="0"/>
              <a:t> - not so useful since no one at this level</a:t>
            </a:r>
          </a:p>
          <a:p>
            <a:pPr lvl="2"/>
            <a:r>
              <a:rPr lang="en-US" dirty="0"/>
              <a:t>Median is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  - more representative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21AB9A9-F0E3-2739-E65C-7D1843B404A0}"/>
              </a:ext>
            </a:extLst>
          </p:cNvPr>
          <p:cNvSpPr txBox="1">
            <a:spLocks/>
          </p:cNvSpPr>
          <p:nvPr/>
        </p:nvSpPr>
        <p:spPr>
          <a:xfrm>
            <a:off x="691869" y="1289514"/>
            <a:ext cx="8229600" cy="1302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many statistical tests with sample</a:t>
            </a:r>
          </a:p>
          <a:p>
            <a:pPr lvl="1"/>
            <a:r>
              <a:rPr lang="en-US" dirty="0"/>
              <a:t>Estimator of population mean</a:t>
            </a:r>
          </a:p>
          <a:p>
            <a:pPr lvl="1"/>
            <a:r>
              <a:rPr lang="en-US" dirty="0"/>
              <a:t>Uses all data</a:t>
            </a:r>
          </a:p>
        </p:txBody>
      </p:sp>
    </p:spTree>
    <p:extLst>
      <p:ext uri="{BB962C8B-B14F-4D97-AF65-F5344CB8AC3E}">
        <p14:creationId xmlns:p14="http://schemas.microsoft.com/office/powerpoint/2010/main" val="22196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 bldLvl="4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Measures of Position?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not always want </a:t>
            </a:r>
            <a:r>
              <a:rPr lang="en-US" dirty="0">
                <a:solidFill>
                  <a:srgbClr val="008000"/>
                </a:solidFill>
              </a:rPr>
              <a:t>center</a:t>
            </a:r>
          </a:p>
          <a:p>
            <a:pPr lvl="1"/>
            <a:r>
              <a:rPr lang="en-US" dirty="0"/>
              <a:t>e.g., what weapon that gets most kills in PUBG</a:t>
            </a:r>
          </a:p>
          <a:p>
            <a:r>
              <a:rPr lang="en-US" dirty="0"/>
              <a:t>What other positions may be desired?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4191000"/>
            <a:ext cx="3556100" cy="2514600"/>
            <a:chOff x="2209800" y="4191000"/>
            <a:chExt cx="3556100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9041</TotalTime>
  <Words>2450</Words>
  <Application>Microsoft Office PowerPoint</Application>
  <PresentationFormat>On-screen Show (4:3)</PresentationFormat>
  <Paragraphs>370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Comic Sans MS</vt:lpstr>
      <vt:lpstr>Consolas</vt:lpstr>
      <vt:lpstr>Office Theme</vt:lpstr>
      <vt:lpstr>Descriptive Statistics</vt:lpstr>
      <vt:lpstr>Summarizing Data</vt:lpstr>
      <vt:lpstr>Summarizing Data</vt:lpstr>
      <vt:lpstr>Measure of Central Tendency: Mean</vt:lpstr>
      <vt:lpstr>Measure of Central Tendency: Median</vt:lpstr>
      <vt:lpstr>Measure of Central Tendency: Mode</vt:lpstr>
      <vt:lpstr>Depiction: Mean, Median, Mode?</vt:lpstr>
      <vt:lpstr>Which to Use, Mean, Median, Mode?</vt:lpstr>
      <vt:lpstr>Other Measures of Position?</vt:lpstr>
      <vt:lpstr>Other Measures of Position</vt:lpstr>
      <vt:lpstr>Trimmed Mean</vt:lpstr>
      <vt:lpstr>Quartiles</vt:lpstr>
      <vt:lpstr>Percentiles</vt:lpstr>
      <vt:lpstr>Summarizing Data, Part 2</vt:lpstr>
      <vt:lpstr>Summarizing Data, Part 2</vt:lpstr>
      <vt:lpstr>Dispersion Overview (1 of 3)</vt:lpstr>
      <vt:lpstr>Dispersion Overview (2 of 3)</vt:lpstr>
      <vt:lpstr>Dispersion Overview (3 of 3)</vt:lpstr>
      <vt:lpstr>What are Some Measures of Dispersion?  Groupwork</vt:lpstr>
      <vt:lpstr>Groupwork</vt:lpstr>
      <vt:lpstr>Range</vt:lpstr>
      <vt:lpstr>Variance</vt:lpstr>
      <vt:lpstr>Variance Example</vt:lpstr>
      <vt:lpstr>Standard Deviation</vt:lpstr>
      <vt:lpstr>Mendenhall’s Empirical Rule</vt:lpstr>
      <vt:lpstr>Z-Score</vt:lpstr>
      <vt:lpstr>Coefficient of Variation (CV)</vt:lpstr>
      <vt:lpstr>Semi-Interquartile Range</vt:lpstr>
      <vt:lpstr>Index of Dispersion Example</vt:lpstr>
      <vt:lpstr>Groupwork</vt:lpstr>
      <vt:lpstr>Ranking of Affect by Outliers? </vt:lpstr>
      <vt:lpstr>Ranking of Affect by Outliers? </vt:lpstr>
      <vt:lpstr>Depicting Dispersion in Charts</vt:lpstr>
      <vt:lpstr>Box-and-Whiskers Chart</vt:lpstr>
      <vt:lpstr>Cumulative Distribution</vt:lpstr>
      <vt:lpstr>Error Bars for Columns and Points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297</cp:revision>
  <cp:lastPrinted>2020-04-02T12:52:57Z</cp:lastPrinted>
  <dcterms:created xsi:type="dcterms:W3CDTF">2012-01-13T01:01:36Z</dcterms:created>
  <dcterms:modified xsi:type="dcterms:W3CDTF">2023-03-30T12:03:35Z</dcterms:modified>
</cp:coreProperties>
</file>