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94" r:id="rId3"/>
    <p:sldId id="314" r:id="rId4"/>
    <p:sldId id="293" r:id="rId5"/>
    <p:sldId id="347" r:id="rId6"/>
    <p:sldId id="307" r:id="rId7"/>
    <p:sldId id="309" r:id="rId8"/>
    <p:sldId id="348" r:id="rId9"/>
    <p:sldId id="310" r:id="rId10"/>
    <p:sldId id="350" r:id="rId11"/>
    <p:sldId id="311" r:id="rId12"/>
    <p:sldId id="308" r:id="rId13"/>
    <p:sldId id="396" r:id="rId14"/>
    <p:sldId id="411" r:id="rId15"/>
    <p:sldId id="401" r:id="rId16"/>
    <p:sldId id="397" r:id="rId17"/>
    <p:sldId id="402" r:id="rId18"/>
    <p:sldId id="398" r:id="rId19"/>
    <p:sldId id="399" r:id="rId20"/>
    <p:sldId id="400" r:id="rId21"/>
    <p:sldId id="312" r:id="rId22"/>
    <p:sldId id="372" r:id="rId23"/>
    <p:sldId id="317" r:id="rId24"/>
    <p:sldId id="373" r:id="rId25"/>
    <p:sldId id="319" r:id="rId26"/>
    <p:sldId id="387" r:id="rId27"/>
    <p:sldId id="389" r:id="rId28"/>
    <p:sldId id="351" r:id="rId29"/>
    <p:sldId id="403" r:id="rId30"/>
    <p:sldId id="384" r:id="rId31"/>
    <p:sldId id="346" r:id="rId32"/>
    <p:sldId id="391" r:id="rId33"/>
    <p:sldId id="390" r:id="rId34"/>
    <p:sldId id="352" r:id="rId35"/>
    <p:sldId id="344" r:id="rId36"/>
    <p:sldId id="326" r:id="rId37"/>
    <p:sldId id="355" r:id="rId38"/>
    <p:sldId id="356" r:id="rId39"/>
    <p:sldId id="382" r:id="rId40"/>
    <p:sldId id="328" r:id="rId41"/>
    <p:sldId id="353" r:id="rId42"/>
    <p:sldId id="362" r:id="rId43"/>
    <p:sldId id="360" r:id="rId44"/>
    <p:sldId id="363" r:id="rId45"/>
    <p:sldId id="359" r:id="rId46"/>
    <p:sldId id="383" r:id="rId47"/>
    <p:sldId id="404" r:id="rId48"/>
    <p:sldId id="364" r:id="rId49"/>
    <p:sldId id="358" r:id="rId50"/>
    <p:sldId id="343" r:id="rId51"/>
    <p:sldId id="394" r:id="rId52"/>
    <p:sldId id="393" r:id="rId53"/>
    <p:sldId id="408" r:id="rId54"/>
    <p:sldId id="375" r:id="rId55"/>
    <p:sldId id="392" r:id="rId56"/>
    <p:sldId id="341" r:id="rId57"/>
    <p:sldId id="376" r:id="rId58"/>
    <p:sldId id="367" r:id="rId59"/>
    <p:sldId id="381" r:id="rId60"/>
    <p:sldId id="377" r:id="rId61"/>
    <p:sldId id="409" r:id="rId62"/>
    <p:sldId id="410" r:id="rId63"/>
    <p:sldId id="379" r:id="rId64"/>
    <p:sldId id="380" r:id="rId65"/>
    <p:sldId id="385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4660"/>
  </p:normalViewPr>
  <p:slideViewPr>
    <p:cSldViewPr>
      <p:cViewPr varScale="1">
        <p:scale>
          <a:sx n="44" d="100"/>
          <a:sy n="44" d="100"/>
        </p:scale>
        <p:origin x="73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monstrations.wolfram.com/LawOfLargeNumbersDiceRollingExamp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.cs.wpi.edu/~imgd2905/d24/groupwork/7-std-error/hando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o.org/demos/dice-roll-statistics/" TargetMode="External"/><Relationship Id="rId2" Type="http://schemas.openxmlformats.org/officeDocument/2006/relationships/hyperlink" Target="https://web.cs.wpi.edu/~imgd2905/d24/groupwork/6-prob-dist/handou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Inferential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72500" y="3070225"/>
            <a:ext cx="2199000" cy="2839383"/>
            <a:chOff x="3501883" y="3276600"/>
            <a:chExt cx="2199000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738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01883" y="3276600"/>
              <a:ext cx="2199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6 &amp;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2200" y="3429000"/>
            <a:ext cx="4286250" cy="2925291"/>
            <a:chOff x="2397125" y="1828800"/>
            <a:chExt cx="4286250" cy="29252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125" y="1828800"/>
              <a:ext cx="4286250" cy="28098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80690" y="4523259"/>
              <a:ext cx="351912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34200" y="4419600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What’s happening to the shape?</a:t>
            </a:r>
          </a:p>
        </p:txBody>
      </p:sp>
    </p:spTree>
    <p:extLst>
      <p:ext uri="{BB962C8B-B14F-4D97-AF65-F5344CB8AC3E}">
        <p14:creationId xmlns:p14="http://schemas.microsoft.com/office/powerpoint/2010/main" val="165532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18459"/>
            <a:ext cx="6832726" cy="2630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5943600"/>
            <a:ext cx="2971800" cy="830997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What’s happening to the shape?</a:t>
            </a:r>
          </a:p>
        </p:txBody>
      </p:sp>
    </p:spTree>
    <p:extLst>
      <p:ext uri="{BB962C8B-B14F-4D97-AF65-F5344CB8AC3E}">
        <p14:creationId xmlns:p14="http://schemas.microsoft.com/office/powerpoint/2010/main" val="116542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(4 of 4)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309687"/>
            <a:ext cx="8581293" cy="1194078"/>
          </a:xfrm>
        </p:spPr>
        <p:txBody>
          <a:bodyPr>
            <a:normAutofit fontScale="92500"/>
          </a:bodyPr>
          <a:lstStyle/>
          <a:p>
            <a:r>
              <a:rPr lang="en-US" dirty="0"/>
              <a:t>Same holds for general experiments with dice (i.e., observing </a:t>
            </a:r>
            <a:r>
              <a:rPr lang="en-US" dirty="0">
                <a:solidFill>
                  <a:srgbClr val="008000"/>
                </a:solidFill>
              </a:rPr>
              <a:t>sample sum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of dice rolls)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2503765"/>
            <a:ext cx="6477000" cy="3441978"/>
            <a:chOff x="838200" y="2134577"/>
            <a:chExt cx="7086600" cy="37467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134577"/>
              <a:ext cx="7086600" cy="35433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667000" y="5650523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http://www.muelaner.com/uncertainty-of-measurement/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50231" y="6096000"/>
            <a:ext cx="5794856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Ok, neat – for “square” distributions (e.g., d6).</a:t>
            </a:r>
          </a:p>
          <a:p>
            <a:r>
              <a:rPr lang="en-US" sz="2000" dirty="0"/>
              <a:t>But what about experiments with </a:t>
            </a:r>
            <a:r>
              <a:rPr lang="en-US" sz="2000" dirty="0">
                <a:solidFill>
                  <a:srgbClr val="0070C0"/>
                </a:solidFill>
              </a:rPr>
              <a:t>other distributions</a:t>
            </a:r>
            <a:r>
              <a:rPr lang="en-US" sz="2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EB305-7FEA-4B28-AD19-A0E862A86DBD}"/>
              </a:ext>
            </a:extLst>
          </p:cNvPr>
          <p:cNvSpPr txBox="1"/>
          <p:nvPr/>
        </p:nvSpPr>
        <p:spPr>
          <a:xfrm>
            <a:off x="6934201" y="3200400"/>
            <a:ext cx="2133600" cy="175432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Resulting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follows a normal distribution</a:t>
            </a:r>
          </a:p>
          <a:p>
            <a:r>
              <a:rPr lang="en-US" dirty="0">
                <a:sym typeface="Wingdings" panose="05000000000000000000" pitchFamily="2" charset="2"/>
              </a:rPr>
              <a:t> Even though base distribution is uniform!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8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F74A4-4D27-4FB1-A480-04A12DCB4B3B}"/>
              </a:ext>
            </a:extLst>
          </p:cNvPr>
          <p:cNvSpPr/>
          <p:nvPr/>
        </p:nvSpPr>
        <p:spPr>
          <a:xfrm>
            <a:off x="4419600" y="457200"/>
            <a:ext cx="1066800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381000"/>
            <a:ext cx="2133600" cy="599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F74A4-4D27-4FB1-A480-04A12DCB4B3B}"/>
              </a:ext>
            </a:extLst>
          </p:cNvPr>
          <p:cNvSpPr/>
          <p:nvPr/>
        </p:nvSpPr>
        <p:spPr>
          <a:xfrm>
            <a:off x="4419600" y="457200"/>
            <a:ext cx="1066800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381000"/>
            <a:ext cx="2133600" cy="599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4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F74A4-4D27-4FB1-A480-04A12DCB4B3B}"/>
              </a:ext>
            </a:extLst>
          </p:cNvPr>
          <p:cNvSpPr/>
          <p:nvPr/>
        </p:nvSpPr>
        <p:spPr>
          <a:xfrm>
            <a:off x="4419600" y="1981200"/>
            <a:ext cx="1066800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381000"/>
            <a:ext cx="2133600" cy="599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450828"/>
            <a:ext cx="2133600" cy="592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2133600"/>
            <a:ext cx="2133600" cy="423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7848600" y="2258292"/>
            <a:ext cx="1066800" cy="411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501"/>
            <a:ext cx="8229600" cy="53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statistics to infer population parameters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600" y="1956900"/>
            <a:ext cx="6133565" cy="3767434"/>
            <a:chOff x="1371600" y="2133600"/>
            <a:chExt cx="6133565" cy="376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133600"/>
              <a:ext cx="6133565" cy="354230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87170" y="5670202"/>
              <a:ext cx="550242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http://3.bp.blogspot.com/_94E2PdKwaXE/S-xQRuoiKAI/AAAAAAAAABY/xvDRcG_Mcj0/s1600/120909_0159_1.png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356ADE-EAFD-C94E-B7E9-CFA1CD7F8E7B}"/>
              </a:ext>
            </a:extLst>
          </p:cNvPr>
          <p:cNvGrpSpPr/>
          <p:nvPr/>
        </p:nvGrpSpPr>
        <p:grpSpPr>
          <a:xfrm>
            <a:off x="2930405" y="5257800"/>
            <a:ext cx="3015954" cy="1361420"/>
            <a:chOff x="2930405" y="5257800"/>
            <a:chExt cx="3015954" cy="13614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4119AB-4451-DD13-A37B-07DBBD2C37D6}"/>
                </a:ext>
              </a:extLst>
            </p:cNvPr>
            <p:cNvSpPr txBox="1"/>
            <p:nvPr/>
          </p:nvSpPr>
          <p:spPr>
            <a:xfrm>
              <a:off x="2930405" y="6096000"/>
              <a:ext cx="3015954" cy="52322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Inferential statistics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E37B4C-7997-101A-032B-40CC1A40E37E}"/>
                </a:ext>
              </a:extLst>
            </p:cNvPr>
            <p:cNvCxnSpPr/>
            <p:nvPr/>
          </p:nvCxnSpPr>
          <p:spPr>
            <a:xfrm flipV="1">
              <a:off x="4438382" y="5257800"/>
              <a:ext cx="0" cy="609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4648200"/>
            <a:ext cx="4191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Sum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mean</a:t>
            </a:r>
            <a:r>
              <a:rPr lang="en-US" dirty="0">
                <a:sym typeface="Wingdings" panose="05000000000000000000" pitchFamily="2" charset="2"/>
              </a:rPr>
              <a:t>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8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73C5A-5ECD-4BB1-B102-9FC54F99080B}"/>
              </a:ext>
            </a:extLst>
          </p:cNvPr>
          <p:cNvGrpSpPr/>
          <p:nvPr/>
        </p:nvGrpSpPr>
        <p:grpSpPr>
          <a:xfrm>
            <a:off x="4666213" y="1652167"/>
            <a:ext cx="4005918" cy="3238500"/>
            <a:chOff x="10758530" y="3030049"/>
            <a:chExt cx="4005918" cy="32385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83ACE-5FF7-483A-B079-50D9F9B3B00B}"/>
                </a:ext>
              </a:extLst>
            </p:cNvPr>
            <p:cNvGrpSpPr/>
            <p:nvPr/>
          </p:nvGrpSpPr>
          <p:grpSpPr>
            <a:xfrm>
              <a:off x="10758530" y="3030049"/>
              <a:ext cx="4005918" cy="3238500"/>
              <a:chOff x="4680882" y="1714500"/>
              <a:chExt cx="4005918" cy="32385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CB7CC09-7723-4469-B9FF-C14997BA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882" y="1714500"/>
                <a:ext cx="4005918" cy="32385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6B1E37-2D7F-4216-841A-2AF311E93038}"/>
                  </a:ext>
                </a:extLst>
              </p:cNvPr>
              <p:cNvSpPr txBox="1"/>
              <p:nvPr/>
            </p:nvSpPr>
            <p:spPr>
              <a:xfrm>
                <a:off x="6228781" y="3565742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04EEED-56A8-4B7A-A07F-2D61EF3B9618}"/>
                  </a:ext>
                </a:extLst>
              </p:cNvPr>
              <p:cNvSpPr txBox="1"/>
              <p:nvPr/>
            </p:nvSpPr>
            <p:spPr>
              <a:xfrm>
                <a:off x="7162800" y="3769667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E90650-B2D5-4947-8295-859E893D8979}"/>
                </a:ext>
              </a:extLst>
            </p:cNvPr>
            <p:cNvSpPr/>
            <p:nvPr/>
          </p:nvSpPr>
          <p:spPr>
            <a:xfrm>
              <a:off x="11340001" y="3171654"/>
              <a:ext cx="3366600" cy="2693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B0358E-5772-49F5-8F49-7D788AC57602}"/>
              </a:ext>
            </a:extLst>
          </p:cNvPr>
          <p:cNvGrpSpPr/>
          <p:nvPr/>
        </p:nvGrpSpPr>
        <p:grpSpPr>
          <a:xfrm>
            <a:off x="4666213" y="1652167"/>
            <a:ext cx="4005918" cy="3238500"/>
            <a:chOff x="4680882" y="1714500"/>
            <a:chExt cx="4005918" cy="3238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B32359-0348-42D1-8210-359D9C1B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0882" y="1714500"/>
              <a:ext cx="4005918" cy="32385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845B39-E948-4951-ADDE-436021E47D12}"/>
                </a:ext>
              </a:extLst>
            </p:cNvPr>
            <p:cNvSpPr txBox="1"/>
            <p:nvPr/>
          </p:nvSpPr>
          <p:spPr>
            <a:xfrm>
              <a:off x="6228781" y="3565742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94B0E1-EF19-496A-B8D3-B88A6CFB77E5}"/>
                </a:ext>
              </a:extLst>
            </p:cNvPr>
            <p:cNvSpPr txBox="1"/>
            <p:nvPr/>
          </p:nvSpPr>
          <p:spPr>
            <a:xfrm>
              <a:off x="7162800" y="376966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/>
              <a:t>What if we had only a </a:t>
            </a:r>
            <a:r>
              <a:rPr lang="en-US" dirty="0">
                <a:solidFill>
                  <a:srgbClr val="008000"/>
                </a:solidFill>
              </a:rPr>
              <a:t>sample mean </a:t>
            </a:r>
            <a:r>
              <a:rPr lang="en-US" dirty="0"/>
              <a:t>and no measure of spread</a:t>
            </a:r>
          </a:p>
          <a:p>
            <a:pPr lvl="1"/>
            <a:r>
              <a:rPr lang="en-US" dirty="0"/>
              <a:t>e.g., mean score is 3</a:t>
            </a:r>
          </a:p>
          <a:p>
            <a:r>
              <a:rPr lang="en-US" dirty="0"/>
              <a:t>What can we say about </a:t>
            </a:r>
            <a:r>
              <a:rPr lang="en-US" dirty="0">
                <a:solidFill>
                  <a:srgbClr val="7030A0"/>
                </a:solidFill>
              </a:rPr>
              <a:t>population mean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Not a whole lot!</a:t>
            </a:r>
          </a:p>
          <a:p>
            <a:pPr lvl="1"/>
            <a:r>
              <a:rPr lang="en-US" dirty="0"/>
              <a:t>Yes, </a:t>
            </a:r>
            <a:r>
              <a:rPr lang="en-US" dirty="0">
                <a:solidFill>
                  <a:srgbClr val="7030A0"/>
                </a:solidFill>
              </a:rPr>
              <a:t>population mean </a:t>
            </a:r>
            <a:r>
              <a:rPr lang="en-US" dirty="0"/>
              <a:t>could be 6.  But could be 0.  How likely are each?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No idea!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D4B49-F68B-434C-AD5E-E0755899C9B5}"/>
              </a:ext>
            </a:extLst>
          </p:cNvPr>
          <p:cNvGrpSpPr/>
          <p:nvPr/>
        </p:nvGrpSpPr>
        <p:grpSpPr>
          <a:xfrm>
            <a:off x="5513416" y="4674289"/>
            <a:ext cx="2835135" cy="1523143"/>
            <a:chOff x="5293748" y="4649299"/>
            <a:chExt cx="2835135" cy="1523143"/>
          </a:xfrm>
        </p:grpSpPr>
        <p:sp>
          <p:nvSpPr>
            <p:cNvPr id="5" name="TextBox 4"/>
            <p:cNvSpPr txBox="1"/>
            <p:nvPr/>
          </p:nvSpPr>
          <p:spPr>
            <a:xfrm>
              <a:off x="5517207" y="5226309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</a:rPr>
                <a:t>Sample mean</a:t>
              </a:r>
            </a:p>
          </p:txBody>
        </p:sp>
        <p:cxnSp>
          <p:nvCxnSpPr>
            <p:cNvPr id="6" name="Straight Arrow Connector 5"/>
            <p:cNvCxnSpPr>
              <a:cxnSpLocks/>
              <a:stCxn id="5" idx="0"/>
            </p:cNvCxnSpPr>
            <p:nvPr/>
          </p:nvCxnSpPr>
          <p:spPr>
            <a:xfrm flipV="1">
              <a:off x="6599395" y="4649299"/>
              <a:ext cx="111921" cy="577010"/>
            </a:xfrm>
            <a:prstGeom prst="straightConnector1">
              <a:avLst/>
            </a:prstGeom>
            <a:ln w="762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93748" y="5649222"/>
              <a:ext cx="2835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Population mean?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0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1"/>
            <a:ext cx="8382000" cy="609600"/>
          </a:xfrm>
        </p:spPr>
        <p:txBody>
          <a:bodyPr>
            <a:normAutofit/>
          </a:bodyPr>
          <a:lstStyle/>
          <a:p>
            <a:r>
              <a:rPr lang="en-US" dirty="0"/>
              <a:t>Remember this?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0232"/>
            <a:ext cx="4343400" cy="278726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8DDB1-564A-405A-8DA6-4F0D189CD92C}"/>
              </a:ext>
            </a:extLst>
          </p:cNvPr>
          <p:cNvGrpSpPr/>
          <p:nvPr/>
        </p:nvGrpSpPr>
        <p:grpSpPr>
          <a:xfrm>
            <a:off x="4902200" y="2243394"/>
            <a:ext cx="4064000" cy="4523323"/>
            <a:chOff x="4902200" y="2243394"/>
            <a:chExt cx="4064000" cy="4523323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902200" y="5577682"/>
              <a:ext cx="4064000" cy="1189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Allows us to predict </a:t>
              </a:r>
              <a:r>
                <a:rPr lang="en-US" dirty="0">
                  <a:solidFill>
                    <a:srgbClr val="0070C0"/>
                  </a:solidFill>
                </a:rPr>
                <a:t>range</a:t>
              </a:r>
              <a:r>
                <a:rPr lang="en-US" dirty="0"/>
                <a:t> to bound </a:t>
              </a:r>
              <a:r>
                <a:rPr lang="en-US" dirty="0">
                  <a:solidFill>
                    <a:srgbClr val="7030A0"/>
                  </a:solidFill>
                </a:rPr>
                <a:t>population mean</a:t>
              </a:r>
            </a:p>
            <a:p>
              <a:pPr marL="0" indent="0" algn="ctr">
                <a:buNone/>
              </a:pPr>
              <a:r>
                <a:rPr lang="en-US" dirty="0"/>
                <a:t>(see next slide)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53000" y="2243394"/>
              <a:ext cx="3962400" cy="3074098"/>
              <a:chOff x="4902200" y="2356339"/>
              <a:chExt cx="3962400" cy="30740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2200" y="2356339"/>
                <a:ext cx="3962400" cy="288038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284177" y="5199605"/>
                <a:ext cx="319844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http://www.six-sigma-material.com/images/PopSamples.GIF</a:t>
                </a: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77850" y="5668964"/>
            <a:ext cx="3492500" cy="118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standard deviation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6172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2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26403"/>
            <a:ext cx="6248400" cy="42125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670103-F31B-CAD2-6F97-5493F6844844}"/>
              </a:ext>
            </a:extLst>
          </p:cNvPr>
          <p:cNvGrpSpPr/>
          <p:nvPr/>
        </p:nvGrpSpPr>
        <p:grpSpPr>
          <a:xfrm>
            <a:off x="3299353" y="5382251"/>
            <a:ext cx="2461153" cy="1475749"/>
            <a:chOff x="3299353" y="5382251"/>
            <a:chExt cx="2461153" cy="1475749"/>
          </a:xfrm>
        </p:grpSpPr>
        <p:sp>
          <p:nvSpPr>
            <p:cNvPr id="9" name="TextBox 8"/>
            <p:cNvSpPr txBox="1"/>
            <p:nvPr/>
          </p:nvSpPr>
          <p:spPr>
            <a:xfrm>
              <a:off x="3299353" y="6027003"/>
              <a:ext cx="24611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Probable range of </a:t>
              </a:r>
              <a:r>
                <a:rPr lang="en-US" sz="2400" dirty="0">
                  <a:solidFill>
                    <a:srgbClr val="7030A0"/>
                  </a:solidFill>
                </a:rPr>
                <a:t>population mean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812256" y="5382251"/>
              <a:ext cx="328113" cy="588095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756553" y="5382251"/>
              <a:ext cx="328113" cy="588095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CA4568-D389-CF9E-CB07-361280DCE695}"/>
              </a:ext>
            </a:extLst>
          </p:cNvPr>
          <p:cNvGrpSpPr/>
          <p:nvPr/>
        </p:nvGrpSpPr>
        <p:grpSpPr>
          <a:xfrm>
            <a:off x="2053430" y="4175768"/>
            <a:ext cx="2312723" cy="1123733"/>
            <a:chOff x="2053430" y="4175768"/>
            <a:chExt cx="2312723" cy="1123733"/>
          </a:xfrm>
        </p:grpSpPr>
        <p:sp>
          <p:nvSpPr>
            <p:cNvPr id="7" name="TextBox 6"/>
            <p:cNvSpPr txBox="1"/>
            <p:nvPr/>
          </p:nvSpPr>
          <p:spPr>
            <a:xfrm>
              <a:off x="2053430" y="4175768"/>
              <a:ext cx="1142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000"/>
                  </a:solidFill>
                </a:rPr>
                <a:t>Sample mean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070753" y="4693529"/>
              <a:ext cx="1295400" cy="605972"/>
            </a:xfrm>
            <a:prstGeom prst="straightConnector1">
              <a:avLst/>
            </a:prstGeom>
            <a:ln w="762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7673A8-CC90-4657-B69E-5432EBB1529A}"/>
              </a:ext>
            </a:extLst>
          </p:cNvPr>
          <p:cNvSpPr txBox="1"/>
          <p:nvPr/>
        </p:nvSpPr>
        <p:spPr>
          <a:xfrm>
            <a:off x="6019800" y="5667991"/>
            <a:ext cx="3048001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Actual </a:t>
            </a:r>
            <a:r>
              <a:rPr lang="en-US" sz="2000" dirty="0">
                <a:solidFill>
                  <a:srgbClr val="7030A0"/>
                </a:solidFill>
              </a:rPr>
              <a:t>population mean </a:t>
            </a:r>
            <a:r>
              <a:rPr lang="en-US" sz="2000" dirty="0"/>
              <a:t>(probably) in this range!</a:t>
            </a:r>
          </a:p>
        </p:txBody>
      </p:sp>
    </p:spTree>
    <p:extLst>
      <p:ext uri="{BB962C8B-B14F-4D97-AF65-F5344CB8AC3E}">
        <p14:creationId xmlns:p14="http://schemas.microsoft.com/office/powerpoint/2010/main" val="7391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29566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Underlying data follows  uniform probability distribution (d6)</a:t>
            </a:r>
          </a:p>
          <a:p>
            <a:pPr lvl="1"/>
            <a:r>
              <a:rPr lang="en-US" dirty="0"/>
              <a:t>But assume population mean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692CEF-C12D-4CE1-B125-BD9BC924A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521015"/>
            <a:ext cx="4495800" cy="315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Sample</a:t>
            </a:r>
            <a:r>
              <a:rPr lang="en-US" dirty="0"/>
              <a:t>	    </a:t>
            </a:r>
            <a:r>
              <a:rPr lang="en-US" u="sng" dirty="0"/>
              <a:t>Sample Mean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/>
              <a:t>d6  				</a:t>
            </a:r>
            <a:r>
              <a:rPr lang="en-US" dirty="0">
                <a:solidFill>
                  <a:srgbClr val="008000"/>
                </a:solidFill>
              </a:rPr>
              <a:t>4.0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/>
              <a:t>d6 (4 + 2) / 2 = 		</a:t>
            </a:r>
            <a:r>
              <a:rPr lang="en-US" dirty="0">
                <a:solidFill>
                  <a:srgbClr val="008000"/>
                </a:solidFill>
              </a:rPr>
              <a:t>3.0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/>
              <a:t>d6 (1 + 6 + 2) / 3 =	</a:t>
            </a:r>
            <a:r>
              <a:rPr lang="en-US" dirty="0">
                <a:solidFill>
                  <a:srgbClr val="008000"/>
                </a:solidFill>
              </a:rPr>
              <a:t>2.3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/>
              <a:t>d6 (4 + 4 + 2 + 3) / 4 =	</a:t>
            </a:r>
            <a:r>
              <a:rPr lang="en-US" dirty="0">
                <a:solidFill>
                  <a:srgbClr val="008000"/>
                </a:solidFill>
              </a:rPr>
              <a:t>3.3</a:t>
            </a:r>
          </a:p>
        </p:txBody>
      </p:sp>
      <p:pic>
        <p:nvPicPr>
          <p:cNvPr id="12" name="Picture 3" descr="D6, 16mm, White">
            <a:extLst>
              <a:ext uri="{FF2B5EF4-FFF2-40B4-BE49-F238E27FC236}">
                <a16:creationId xmlns:a16="http://schemas.microsoft.com/office/drawing/2014/main" id="{794F175E-3FBE-4A0A-83A6-E720E228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763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90B65D-FAB4-4981-B83A-CC82773B9E0B}"/>
              </a:ext>
            </a:extLst>
          </p:cNvPr>
          <p:cNvSpPr txBox="1"/>
          <p:nvPr/>
        </p:nvSpPr>
        <p:spPr>
          <a:xfrm>
            <a:off x="838200" y="4267200"/>
            <a:ext cx="3276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do we estimate the population mean?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CE03F-A734-4FA0-A8B0-37B04FA7F377}"/>
              </a:ext>
            </a:extLst>
          </p:cNvPr>
          <p:cNvSpPr txBox="1"/>
          <p:nvPr/>
        </p:nvSpPr>
        <p:spPr>
          <a:xfrm>
            <a:off x="6003042" y="2875320"/>
            <a:ext cx="163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(Example)</a:t>
            </a:r>
          </a:p>
        </p:txBody>
      </p:sp>
    </p:spTree>
    <p:extLst>
      <p:ext uri="{BB962C8B-B14F-4D97-AF65-F5344CB8AC3E}">
        <p14:creationId xmlns:p14="http://schemas.microsoft.com/office/powerpoint/2010/main" val="28281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7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6" y="1395303"/>
            <a:ext cx="3543273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Q: What happens as </a:t>
            </a:r>
            <a:r>
              <a:rPr lang="en-US" i="1" dirty="0">
                <a:solidFill>
                  <a:srgbClr val="008000"/>
                </a:solidFill>
              </a:rPr>
              <a:t>sample size </a:t>
            </a:r>
            <a:r>
              <a:rPr lang="en-US" i="1" dirty="0"/>
              <a:t>increases?</a:t>
            </a:r>
          </a:p>
          <a:p>
            <a:pPr marL="0" indent="0">
              <a:buNone/>
            </a:pPr>
            <a:r>
              <a:rPr lang="en-US" i="1" dirty="0"/>
              <a:t>Q: How big a sample do we need?</a:t>
            </a:r>
          </a:p>
          <a:p>
            <a:pPr marL="457200" lvl="1" indent="0">
              <a:buNone/>
            </a:pPr>
            <a:r>
              <a:rPr lang="en-US" dirty="0"/>
              <a:t>Depends upon how much varies</a:t>
            </a:r>
          </a:p>
          <a:p>
            <a:pPr marL="0" indent="0">
              <a:buNone/>
            </a:pPr>
            <a:r>
              <a:rPr lang="en-US" dirty="0"/>
              <a:t>Values that are not the mean contribute to “error”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sampling error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A9271-193E-4213-870D-DE50D225B3A6}"/>
              </a:ext>
            </a:extLst>
          </p:cNvPr>
          <p:cNvSpPr txBox="1"/>
          <p:nvPr/>
        </p:nvSpPr>
        <p:spPr>
          <a:xfrm>
            <a:off x="598715" y="6039966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https://demonstrations.wolfram.com/LawOfLargeNumbersDiceRollingExample/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86AD29-AF2E-3CBB-ADD7-824D71278DE9}"/>
              </a:ext>
            </a:extLst>
          </p:cNvPr>
          <p:cNvGrpSpPr/>
          <p:nvPr/>
        </p:nvGrpSpPr>
        <p:grpSpPr>
          <a:xfrm>
            <a:off x="4821372" y="1049650"/>
            <a:ext cx="4322628" cy="1976527"/>
            <a:chOff x="4821372" y="1049650"/>
            <a:chExt cx="4322628" cy="1976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B205AB-1208-4B01-A370-CE8295A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372" y="1151343"/>
              <a:ext cx="4081606" cy="18748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90DE0B-F3AA-47BB-8824-4B3C774E0236}"/>
                </a:ext>
              </a:extLst>
            </p:cNvPr>
            <p:cNvSpPr txBox="1"/>
            <p:nvPr/>
          </p:nvSpPr>
          <p:spPr>
            <a:xfrm>
              <a:off x="7315200" y="1049650"/>
              <a:ext cx="1828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Sample size </a:t>
              </a:r>
              <a:r>
                <a:rPr lang="en-US" dirty="0"/>
                <a:t>50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C0F973-3341-7684-7BC9-2FFD69BB7DFE}"/>
              </a:ext>
            </a:extLst>
          </p:cNvPr>
          <p:cNvGrpSpPr/>
          <p:nvPr/>
        </p:nvGrpSpPr>
        <p:grpSpPr>
          <a:xfrm>
            <a:off x="4889167" y="3060735"/>
            <a:ext cx="4254834" cy="1874833"/>
            <a:chOff x="4889167" y="3060735"/>
            <a:chExt cx="4254834" cy="18748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5B892B-ED2D-4416-8838-16F5E6B0A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9167" y="3060735"/>
              <a:ext cx="4074893" cy="18748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84C4EF-91C9-4745-B569-A6FCB23FA526}"/>
                </a:ext>
              </a:extLst>
            </p:cNvPr>
            <p:cNvSpPr txBox="1"/>
            <p:nvPr/>
          </p:nvSpPr>
          <p:spPr>
            <a:xfrm>
              <a:off x="7315201" y="3173212"/>
              <a:ext cx="1828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Sample size </a:t>
              </a:r>
              <a:r>
                <a:rPr lang="en-US" dirty="0"/>
                <a:t>500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50DB06-DC20-4545-24D9-2FBE5C5BA7A9}"/>
              </a:ext>
            </a:extLst>
          </p:cNvPr>
          <p:cNvGrpSpPr/>
          <p:nvPr/>
        </p:nvGrpSpPr>
        <p:grpSpPr>
          <a:xfrm>
            <a:off x="4868861" y="4901827"/>
            <a:ext cx="4275139" cy="1874834"/>
            <a:chOff x="4868861" y="4901827"/>
            <a:chExt cx="4275139" cy="18748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B3884B-0413-4AD9-A687-204BC0A7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861" y="4901827"/>
              <a:ext cx="4095199" cy="18748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53846-9FE1-4000-88DF-6D5C6AF967FC}"/>
                </a:ext>
              </a:extLst>
            </p:cNvPr>
            <p:cNvSpPr txBox="1"/>
            <p:nvPr/>
          </p:nvSpPr>
          <p:spPr>
            <a:xfrm>
              <a:off x="7315200" y="5198970"/>
              <a:ext cx="1828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Sample size </a:t>
              </a:r>
              <a:r>
                <a:rPr lang="en-US" dirty="0"/>
                <a:t>5000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3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91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Error from estimating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parameters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statistics is </a:t>
            </a:r>
            <a:r>
              <a:rPr lang="en-US" dirty="0">
                <a:solidFill>
                  <a:srgbClr val="C00000"/>
                </a:solidFill>
              </a:rPr>
              <a:t>sampling error</a:t>
            </a:r>
          </a:p>
          <a:p>
            <a:r>
              <a:rPr lang="en-US" dirty="0"/>
              <a:t>Exact error often cannot be known (do not know population parameters)</a:t>
            </a:r>
          </a:p>
          <a:p>
            <a:r>
              <a:rPr lang="en-US" dirty="0"/>
              <a:t>But </a:t>
            </a:r>
            <a:r>
              <a:rPr lang="en-US" i="1" dirty="0"/>
              <a:t>size</a:t>
            </a:r>
            <a:r>
              <a:rPr lang="en-US" dirty="0"/>
              <a:t> of error based 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Variation in population </a:t>
            </a:r>
            <a:r>
              <a:rPr lang="en-US" dirty="0"/>
              <a:t>(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US" dirty="0"/>
              <a:t>)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itself – more variation, more sample statistic variation (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Sample size (N) </a:t>
            </a:r>
            <a:r>
              <a:rPr lang="en-US" dirty="0"/>
              <a:t>– larger sample, lower error</a:t>
            </a:r>
          </a:p>
          <a:p>
            <a:pPr lvl="2"/>
            <a:r>
              <a:rPr lang="en-US" i="1" dirty="0"/>
              <a:t>Q: Why can’t we just make sample size super large</a:t>
            </a:r>
            <a:r>
              <a:rPr lang="en-US" dirty="0"/>
              <a:t>?</a:t>
            </a:r>
          </a:p>
          <a:p>
            <a:r>
              <a:rPr lang="en-US" dirty="0"/>
              <a:t>How much does it vary?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C00000"/>
                </a:solidFill>
              </a:rPr>
              <a:t>Standard error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771DE-1158-55A5-84F1-EA237097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779" y="535775"/>
            <a:ext cx="1728800" cy="16716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60B9D-5C31-41B9-1969-E785D9693101}"/>
              </a:ext>
            </a:extLst>
          </p:cNvPr>
          <p:cNvGrpSpPr/>
          <p:nvPr/>
        </p:nvGrpSpPr>
        <p:grpSpPr>
          <a:xfrm>
            <a:off x="7436779" y="2109575"/>
            <a:ext cx="1609737" cy="2952974"/>
            <a:chOff x="7436779" y="2109575"/>
            <a:chExt cx="1609737" cy="29529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E680D3-B54D-8FFE-25E7-63BFF7A11EEF}"/>
                </a:ext>
              </a:extLst>
            </p:cNvPr>
            <p:cNvGrpSpPr/>
            <p:nvPr/>
          </p:nvGrpSpPr>
          <p:grpSpPr>
            <a:xfrm>
              <a:off x="7436779" y="3059668"/>
              <a:ext cx="1609737" cy="2002881"/>
              <a:chOff x="7436779" y="3059668"/>
              <a:chExt cx="1609737" cy="200288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31C9D3B-D09B-E526-429F-9188DA3E6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779" y="3429000"/>
                <a:ext cx="1609737" cy="163354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5F7C22-BA65-2C62-EDA2-CABB408285E5}"/>
                  </a:ext>
                </a:extLst>
              </p:cNvPr>
              <p:cNvSpPr txBox="1"/>
              <p:nvPr/>
            </p:nvSpPr>
            <p:spPr>
              <a:xfrm>
                <a:off x="7558350" y="3059668"/>
                <a:ext cx="1366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variance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E94CD3-FA53-A0BE-8217-BC9597876602}"/>
                </a:ext>
              </a:extLst>
            </p:cNvPr>
            <p:cNvSpPr txBox="1"/>
            <p:nvPr/>
          </p:nvSpPr>
          <p:spPr>
            <a:xfrm>
              <a:off x="7584573" y="2109575"/>
              <a:ext cx="143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4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94971"/>
            <a:ext cx="4382477" cy="28770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Amount </a:t>
            </a:r>
            <a:r>
              <a:rPr lang="en-US" altLang="en-US" dirty="0">
                <a:solidFill>
                  <a:srgbClr val="0070C0"/>
                </a:solidFill>
              </a:rPr>
              <a:t>sample means </a:t>
            </a:r>
            <a:r>
              <a:rPr lang="en-US" altLang="en-US" dirty="0"/>
              <a:t>will vary from experiment to experiment of same size</a:t>
            </a:r>
          </a:p>
          <a:p>
            <a:pPr lvl="1"/>
            <a:r>
              <a:rPr lang="en-US" altLang="en-US" i="1" dirty="0"/>
              <a:t>Standard deviation of the sample means</a:t>
            </a:r>
          </a:p>
          <a:p>
            <a:r>
              <a:rPr lang="en-US" altLang="en-US" dirty="0"/>
              <a:t>Also, likelihood that sample statistic is near population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2495-9432-4A5C-9FC6-42AB5A85E933}"/>
              </a:ext>
            </a:extLst>
          </p:cNvPr>
          <p:cNvSpPr txBox="1"/>
          <p:nvPr/>
        </p:nvSpPr>
        <p:spPr>
          <a:xfrm>
            <a:off x="4488960" y="5289231"/>
            <a:ext cx="457884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 what? Reason about population mean</a:t>
            </a:r>
          </a:p>
          <a:p>
            <a:r>
              <a:rPr lang="en-US" sz="2000" dirty="0"/>
              <a:t>e.g., </a:t>
            </a:r>
            <a:r>
              <a:rPr lang="en-US" sz="2000" dirty="0">
                <a:solidFill>
                  <a:srgbClr val="008000"/>
                </a:solidFill>
              </a:rPr>
              <a:t>95% confident </a:t>
            </a:r>
            <a:r>
              <a:rPr lang="en-US" sz="2000" dirty="0"/>
              <a:t>that sample mean is within </a:t>
            </a:r>
            <a:r>
              <a:rPr lang="en-US" sz="2000" dirty="0">
                <a:solidFill>
                  <a:srgbClr val="0070C0"/>
                </a:solidFill>
              </a:rPr>
              <a:t>~ 2 SE’s</a:t>
            </a:r>
          </a:p>
          <a:p>
            <a:r>
              <a:rPr lang="en-US" sz="2000" dirty="0"/>
              <a:t>(where does this come from?)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C31646-B149-4F9C-B2FC-A7C80322AC41}"/>
              </a:ext>
            </a:extLst>
          </p:cNvPr>
          <p:cNvGrpSpPr/>
          <p:nvPr/>
        </p:nvGrpSpPr>
        <p:grpSpPr>
          <a:xfrm>
            <a:off x="4909038" y="1943100"/>
            <a:ext cx="3962400" cy="2971800"/>
            <a:chOff x="4909038" y="1943100"/>
            <a:chExt cx="3962400" cy="2971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1DBDCB-3C48-405F-99A7-D090FF7E7CCF}"/>
                </a:ext>
              </a:extLst>
            </p:cNvPr>
            <p:cNvGrpSpPr/>
            <p:nvPr/>
          </p:nvGrpSpPr>
          <p:grpSpPr>
            <a:xfrm>
              <a:off x="4909038" y="1943100"/>
              <a:ext cx="3962400" cy="2971800"/>
              <a:chOff x="4909038" y="1943100"/>
              <a:chExt cx="3962400" cy="2971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038" y="1943100"/>
                <a:ext cx="3962400" cy="29718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89458-A49D-4B90-AEB2-0B0DC287D9D8}"/>
                  </a:ext>
                </a:extLst>
              </p:cNvPr>
              <p:cNvSpPr txBox="1"/>
              <p:nvPr/>
            </p:nvSpPr>
            <p:spPr>
              <a:xfrm>
                <a:off x="7086600" y="2133600"/>
                <a:ext cx="533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u="sng" dirty="0">
                    <a:solidFill>
                      <a:srgbClr val="FF0000"/>
                    </a:solidFill>
                  </a:rPr>
                  <a:t>s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369A971-05A0-42B8-B567-63CF6C93D7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62600" y="3657600"/>
            <a:ext cx="251802" cy="386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18440" imgH="182160" progId="Paint.Picture">
                    <p:embed/>
                  </p:oleObj>
                </mc:Choice>
                <mc:Fallback>
                  <p:oleObj name="Bitmap Image" r:id="rId3" imgW="118440" imgH="182160" progId="Paint.Picture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5369A971-05A0-42B8-B567-63CF6C93D7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62600" y="3657600"/>
                          <a:ext cx="251802" cy="386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B9F0D18-B08B-4A88-B3D0-CC1A4042DFE7}"/>
              </a:ext>
            </a:extLst>
          </p:cNvPr>
          <p:cNvSpPr txBox="1">
            <a:spLocks/>
          </p:cNvSpPr>
          <p:nvPr/>
        </p:nvSpPr>
        <p:spPr>
          <a:xfrm>
            <a:off x="534867" y="4500047"/>
            <a:ext cx="3700096" cy="16764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What does the size of the standard error depend upon?  (Hint: see formula above)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9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 </a:t>
            </a:r>
          </a:p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2428323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94971"/>
            <a:ext cx="4382477" cy="28770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Amount </a:t>
            </a:r>
            <a:r>
              <a:rPr lang="en-US" altLang="en-US" dirty="0">
                <a:solidFill>
                  <a:srgbClr val="0070C0"/>
                </a:solidFill>
              </a:rPr>
              <a:t>sample means </a:t>
            </a:r>
            <a:r>
              <a:rPr lang="en-US" altLang="en-US" dirty="0"/>
              <a:t>will vary from experiment to experiment of same size</a:t>
            </a:r>
          </a:p>
          <a:p>
            <a:pPr lvl="1"/>
            <a:r>
              <a:rPr lang="en-US" altLang="en-US" i="1" dirty="0"/>
              <a:t>Standard deviation of the sample means</a:t>
            </a:r>
          </a:p>
          <a:p>
            <a:r>
              <a:rPr lang="en-US" altLang="en-US" dirty="0"/>
              <a:t>Also, likelihood that sample statistic is near population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2495-9432-4A5C-9FC6-42AB5A85E933}"/>
              </a:ext>
            </a:extLst>
          </p:cNvPr>
          <p:cNvSpPr txBox="1"/>
          <p:nvPr/>
        </p:nvSpPr>
        <p:spPr>
          <a:xfrm>
            <a:off x="4488960" y="5289231"/>
            <a:ext cx="457884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 what? Reason about population mean</a:t>
            </a:r>
          </a:p>
          <a:p>
            <a:r>
              <a:rPr lang="en-US" sz="2000" dirty="0"/>
              <a:t>e.g., </a:t>
            </a:r>
            <a:r>
              <a:rPr lang="en-US" sz="2000" dirty="0">
                <a:solidFill>
                  <a:srgbClr val="008000"/>
                </a:solidFill>
              </a:rPr>
              <a:t>95% confident </a:t>
            </a:r>
            <a:r>
              <a:rPr lang="en-US" sz="2000" dirty="0"/>
              <a:t>that sample mean is within </a:t>
            </a:r>
            <a:r>
              <a:rPr lang="en-US" sz="2000" dirty="0">
                <a:solidFill>
                  <a:srgbClr val="0070C0"/>
                </a:solidFill>
              </a:rPr>
              <a:t>~ 2 SE’s</a:t>
            </a:r>
          </a:p>
          <a:p>
            <a:r>
              <a:rPr lang="en-US" sz="2000" dirty="0"/>
              <a:t>(where does this come from?)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C31646-B149-4F9C-B2FC-A7C80322AC41}"/>
              </a:ext>
            </a:extLst>
          </p:cNvPr>
          <p:cNvGrpSpPr/>
          <p:nvPr/>
        </p:nvGrpSpPr>
        <p:grpSpPr>
          <a:xfrm>
            <a:off x="4909038" y="1943100"/>
            <a:ext cx="3962400" cy="2971800"/>
            <a:chOff x="4909038" y="1943100"/>
            <a:chExt cx="3962400" cy="2971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1DBDCB-3C48-405F-99A7-D090FF7E7CCF}"/>
                </a:ext>
              </a:extLst>
            </p:cNvPr>
            <p:cNvGrpSpPr/>
            <p:nvPr/>
          </p:nvGrpSpPr>
          <p:grpSpPr>
            <a:xfrm>
              <a:off x="4909038" y="1943100"/>
              <a:ext cx="3962400" cy="2971800"/>
              <a:chOff x="4909038" y="1943100"/>
              <a:chExt cx="3962400" cy="2971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038" y="1943100"/>
                <a:ext cx="3962400" cy="29718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89458-A49D-4B90-AEB2-0B0DC287D9D8}"/>
                  </a:ext>
                </a:extLst>
              </p:cNvPr>
              <p:cNvSpPr txBox="1"/>
              <p:nvPr/>
            </p:nvSpPr>
            <p:spPr>
              <a:xfrm>
                <a:off x="7086600" y="2133600"/>
                <a:ext cx="533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u="sng" dirty="0">
                    <a:solidFill>
                      <a:srgbClr val="FF0000"/>
                    </a:solidFill>
                  </a:rPr>
                  <a:t>s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369A971-05A0-42B8-B567-63CF6C93D7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455144"/>
                </p:ext>
              </p:extLst>
            </p:nvPr>
          </p:nvGraphicFramePr>
          <p:xfrm>
            <a:off x="5562600" y="3657600"/>
            <a:ext cx="251802" cy="386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18440" imgH="182160" progId="Paint.Picture">
                    <p:embed/>
                  </p:oleObj>
                </mc:Choice>
                <mc:Fallback>
                  <p:oleObj name="Bitmap Image" r:id="rId3" imgW="118440" imgH="18216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62600" y="3657600"/>
                          <a:ext cx="251802" cy="386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5F2237-7E7B-467C-82DC-54EBFE025173}"/>
              </a:ext>
            </a:extLst>
          </p:cNvPr>
          <p:cNvGrpSpPr/>
          <p:nvPr/>
        </p:nvGrpSpPr>
        <p:grpSpPr>
          <a:xfrm>
            <a:off x="534867" y="4500047"/>
            <a:ext cx="3700096" cy="2134790"/>
            <a:chOff x="357447" y="4419600"/>
            <a:chExt cx="3700096" cy="2134790"/>
          </a:xfrm>
        </p:grpSpPr>
        <p:sp>
          <p:nvSpPr>
            <p:cNvPr id="8" name="TextBox 7"/>
            <p:cNvSpPr txBox="1"/>
            <p:nvPr/>
          </p:nvSpPr>
          <p:spPr>
            <a:xfrm>
              <a:off x="1338379" y="6154280"/>
              <a:ext cx="1738233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(Example next)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1B9F0D18-B08B-4A88-B3D0-CC1A4042DFE7}"/>
                </a:ext>
              </a:extLst>
            </p:cNvPr>
            <p:cNvSpPr txBox="1">
              <a:spLocks/>
            </p:cNvSpPr>
            <p:nvPr/>
          </p:nvSpPr>
          <p:spPr>
            <a:xfrm>
              <a:off x="357447" y="4419600"/>
              <a:ext cx="3700096" cy="1676400"/>
            </a:xfrm>
            <a:prstGeom prst="rect">
              <a:avLst/>
            </a:prstGeom>
            <a:ln w="19050">
              <a:solidFill>
                <a:schemeClr val="tx1"/>
              </a:solidFill>
              <a:prstDash val="sysDot"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/>
                <a:t>Depends upon </a:t>
              </a:r>
              <a:r>
                <a:rPr lang="en-US" altLang="en-US" sz="2400" dirty="0">
                  <a:solidFill>
                    <a:srgbClr val="008000"/>
                  </a:solidFill>
                </a:rPr>
                <a:t>sample size (N)</a:t>
              </a:r>
            </a:p>
            <a:p>
              <a:r>
                <a:rPr lang="en-US" altLang="en-US" sz="2400" dirty="0"/>
                <a:t>Depends upon standard deviation </a:t>
              </a:r>
              <a:r>
                <a:rPr lang="en-US" sz="2400" dirty="0"/>
                <a:t>(</a:t>
              </a:r>
              <a:r>
                <a:rPr lang="en-US" sz="2400" dirty="0">
                  <a:solidFill>
                    <a:srgbClr val="008000"/>
                  </a:solidFill>
                </a:rPr>
                <a:t>s</a:t>
              </a:r>
              <a:r>
                <a:rPr lang="en-US" sz="2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38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1023B-B6FE-4E70-B127-DBC17162D890}"/>
              </a:ext>
            </a:extLst>
          </p:cNvPr>
          <p:cNvGrpSpPr/>
          <p:nvPr/>
        </p:nvGrpSpPr>
        <p:grpSpPr>
          <a:xfrm>
            <a:off x="4191000" y="5926168"/>
            <a:ext cx="2804881" cy="584775"/>
            <a:chOff x="4191000" y="5926168"/>
            <a:chExt cx="2804881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32C102-C7B1-4086-BC1D-A9DBF2F69D30}"/>
                </a:ext>
              </a:extLst>
            </p:cNvPr>
            <p:cNvSpPr txBox="1"/>
            <p:nvPr/>
          </p:nvSpPr>
          <p:spPr>
            <a:xfrm>
              <a:off x="4800600" y="5926168"/>
              <a:ext cx="2195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Groupwork!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BFE783F-8A47-4A1C-8629-CAC8E0788869}"/>
                </a:ext>
              </a:extLst>
            </p:cNvPr>
            <p:cNvSpPr/>
            <p:nvPr/>
          </p:nvSpPr>
          <p:spPr>
            <a:xfrm>
              <a:off x="4191000" y="6028055"/>
              <a:ext cx="533400" cy="381000"/>
            </a:xfrm>
            <a:prstGeom prst="right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85439B-7BA2-4EEB-B697-1FF99A02FDC4}"/>
              </a:ext>
            </a:extLst>
          </p:cNvPr>
          <p:cNvSpPr txBox="1"/>
          <p:nvPr/>
        </p:nvSpPr>
        <p:spPr>
          <a:xfrm>
            <a:off x="346923" y="4099610"/>
            <a:ext cx="2910254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 = 20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What will happen to x’s?</a:t>
            </a:r>
          </a:p>
          <a:p>
            <a:pPr algn="ctr"/>
            <a:r>
              <a:rPr lang="en-US" sz="2000" dirty="0"/>
              <a:t>What will happen to dots?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5B62D-7606-4F94-BED9-0114B742D754}"/>
              </a:ext>
            </a:extLst>
          </p:cNvPr>
          <p:cNvSpPr txBox="1"/>
          <p:nvPr/>
        </p:nvSpPr>
        <p:spPr>
          <a:xfrm>
            <a:off x="4387238" y="4037111"/>
            <a:ext cx="3961179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N=20</a:t>
            </a:r>
            <a:r>
              <a:rPr lang="en-US" sz="2000" dirty="0"/>
              <a:t>: </a:t>
            </a:r>
          </a:p>
          <a:p>
            <a:pPr algn="ctr"/>
            <a:r>
              <a:rPr lang="en-US" sz="2000" dirty="0"/>
              <a:t>What will happen to means?</a:t>
            </a:r>
          </a:p>
          <a:p>
            <a:pPr algn="ctr"/>
            <a:r>
              <a:rPr lang="en-US" sz="2000" dirty="0"/>
              <a:t>What will happen to bars?</a:t>
            </a:r>
          </a:p>
          <a:p>
            <a:pPr algn="ctr"/>
            <a:r>
              <a:rPr lang="en-US" sz="2000" dirty="0"/>
              <a:t>How many will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19162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7403"/>
            <a:ext cx="8229600" cy="2971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many of the bars intersect the blue?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graphs look like N = 20?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Now, how many bars intersect?</a:t>
            </a:r>
          </a:p>
          <a:p>
            <a:r>
              <a:rPr lang="en-US" dirty="0"/>
              <a:t>Standard Error</a:t>
            </a:r>
          </a:p>
          <a:p>
            <a:pPr marL="0" indent="0" algn="ctr">
              <a:buNone/>
            </a:pPr>
            <a:r>
              <a:rPr lang="en-US" sz="2000">
                <a:hlinkClick r:id="rId2"/>
              </a:rPr>
              <a:t>https://web.cs.wpi.edu/~imgd2905/d24/groupwork/7-std-error/handout.html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03B07-33F9-4ED1-8200-F5BC5CA0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174" y="5043981"/>
            <a:ext cx="1848734" cy="16806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CF216-2ACD-4531-8CAA-50B5C0D93C9A}"/>
              </a:ext>
            </a:extLst>
          </p:cNvPr>
          <p:cNvGrpSpPr/>
          <p:nvPr/>
        </p:nvGrpSpPr>
        <p:grpSpPr>
          <a:xfrm>
            <a:off x="3962400" y="4916520"/>
            <a:ext cx="4002092" cy="1833068"/>
            <a:chOff x="3933092" y="2934139"/>
            <a:chExt cx="5181600" cy="24479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AEA688-BAE7-45B8-AB21-3CFA9B8AD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518E7B-9B09-45FD-ACA1-6D72AF1EBA87}"/>
                </a:ext>
              </a:extLst>
            </p:cNvPr>
            <p:cNvSpPr txBox="1"/>
            <p:nvPr/>
          </p:nvSpPr>
          <p:spPr>
            <a:xfrm>
              <a:off x="4781548" y="3040202"/>
              <a:ext cx="3723543" cy="3699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standard error, 100 experiments, N=3</a:t>
              </a:r>
            </a:p>
          </p:txBody>
        </p:sp>
      </p:grpSp>
      <p:pic>
        <p:nvPicPr>
          <p:cNvPr id="10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A5889B9C-2BDB-4D01-A875-19ECD779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20" y="124690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3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6923" y="4099610"/>
            <a:ext cx="2910254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 = 20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What will happen to x’s?</a:t>
            </a:r>
          </a:p>
          <a:p>
            <a:pPr algn="ctr"/>
            <a:r>
              <a:rPr lang="en-US" sz="2000" dirty="0"/>
              <a:t>What will happen to dots?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7238" y="4037111"/>
            <a:ext cx="3961179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N=20</a:t>
            </a:r>
            <a:r>
              <a:rPr lang="en-US" sz="2000" dirty="0"/>
              <a:t>: </a:t>
            </a:r>
          </a:p>
          <a:p>
            <a:pPr algn="ctr"/>
            <a:r>
              <a:rPr lang="en-US" sz="2000" dirty="0"/>
              <a:t>What will happen to means?</a:t>
            </a:r>
          </a:p>
          <a:p>
            <a:pPr algn="ctr"/>
            <a:r>
              <a:rPr lang="en-US" sz="2000" dirty="0"/>
              <a:t>What will happen to bars?</a:t>
            </a:r>
          </a:p>
          <a:p>
            <a:pPr algn="ctr"/>
            <a:r>
              <a:rPr lang="en-US" sz="2000" dirty="0"/>
              <a:t>How many will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2034101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49" y="3563780"/>
            <a:ext cx="3050305" cy="26537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5181600" cy="2447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9924" y="3734373"/>
            <a:ext cx="3902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error, 100 experiments, </a:t>
            </a:r>
            <a:r>
              <a:rPr lang="en-US" dirty="0">
                <a:solidFill>
                  <a:srgbClr val="008000"/>
                </a:solidFill>
              </a:rPr>
              <a:t>N=20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6354834"/>
            <a:ext cx="580376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Estimate population parameter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</a:rPr>
              <a:t>confidence interval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500F7-2BC2-4459-B449-7EE1CF5DD87A}"/>
              </a:ext>
            </a:extLst>
          </p:cNvPr>
          <p:cNvSpPr txBox="1"/>
          <p:nvPr/>
        </p:nvSpPr>
        <p:spPr>
          <a:xfrm>
            <a:off x="4583112" y="5359035"/>
            <a:ext cx="3733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many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25334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1" y="41277"/>
            <a:ext cx="8229600" cy="1116500"/>
          </a:xfrm>
        </p:spPr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C00000"/>
                </a:solidFill>
              </a:rPr>
              <a:t>90%</a:t>
            </a:r>
            <a:r>
              <a:rPr lang="en-US" dirty="0"/>
              <a:t> confidence interval for mean </a:t>
            </a:r>
            <a:r>
              <a:rPr lang="en-US" i="1" dirty="0"/>
              <a:t>League of Legends </a:t>
            </a:r>
            <a:r>
              <a:rPr lang="en-US" dirty="0"/>
              <a:t>match duration: [</a:t>
            </a:r>
            <a:r>
              <a:rPr lang="en-US" dirty="0">
                <a:solidFill>
                  <a:srgbClr val="008000"/>
                </a:solidFill>
              </a:rPr>
              <a:t>28.5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32.5</a:t>
            </a:r>
            <a:r>
              <a:rPr lang="en-US" dirty="0"/>
              <a:t> minutes]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1722" y="2743200"/>
            <a:ext cx="5648156" cy="4026078"/>
            <a:chOff x="1600200" y="2590800"/>
            <a:chExt cx="5648156" cy="4026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2590800"/>
              <a:ext cx="5648156" cy="36986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19400" y="624754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28.5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3797" y="6247546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32.5</a:t>
              </a:r>
            </a:p>
          </p:txBody>
        </p: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3116116" y="5923153"/>
              <a:ext cx="84284" cy="324393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690150" y="5923153"/>
              <a:ext cx="43650" cy="32353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0400" y="2743200"/>
              <a:ext cx="0" cy="3179953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90150" y="2743199"/>
              <a:ext cx="0" cy="3179953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257801" y="3352800"/>
            <a:ext cx="3276600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of durations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interval containing mean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duration (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(with </a:t>
            </a:r>
            <a:r>
              <a:rPr lang="en-US" dirty="0">
                <a:solidFill>
                  <a:srgbClr val="C00000"/>
                </a:solidFill>
              </a:rPr>
              <a:t>90%</a:t>
            </a:r>
            <a:r>
              <a:rPr lang="en-US" dirty="0"/>
              <a:t> confidence)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1" y="4770297"/>
            <a:ext cx="3581396" cy="8402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In general:</a:t>
            </a:r>
          </a:p>
          <a:p>
            <a:pPr algn="ctr">
              <a:lnSpc>
                <a:spcPct val="90000"/>
              </a:lnSpc>
            </a:pPr>
            <a:r>
              <a:rPr lang="en-US" altLang="en-US" dirty="0"/>
              <a:t>probability of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/>
              <a:t> in interval [</a:t>
            </a:r>
            <a:r>
              <a:rPr lang="en-US" altLang="en-US" dirty="0">
                <a:solidFill>
                  <a:srgbClr val="008000"/>
                </a:solidFill>
              </a:rPr>
              <a:t>c</a:t>
            </a:r>
            <a:r>
              <a:rPr lang="en-US" altLang="en-US" baseline="-25000" dirty="0">
                <a:solidFill>
                  <a:srgbClr val="008000"/>
                </a:solidFill>
              </a:rPr>
              <a:t>1</a:t>
            </a:r>
            <a:r>
              <a:rPr lang="en-US" altLang="en-US" dirty="0"/>
              <a:t>,</a:t>
            </a:r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/>
              <a:t>] with </a:t>
            </a:r>
            <a:r>
              <a:rPr lang="en-US" altLang="en-US" dirty="0">
                <a:solidFill>
                  <a:srgbClr val="C00000"/>
                </a:solidFill>
              </a:rPr>
              <a:t>A </a:t>
            </a:r>
            <a:r>
              <a:rPr lang="en-US" altLang="en-US" dirty="0"/>
              <a:t>confidence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B2AE5-A7D3-47E5-A667-A503152FD211}"/>
              </a:ext>
            </a:extLst>
          </p:cNvPr>
          <p:cNvSpPr txBox="1"/>
          <p:nvPr/>
        </p:nvSpPr>
        <p:spPr>
          <a:xfrm>
            <a:off x="1853922" y="4770297"/>
            <a:ext cx="91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Mean: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30.5</a:t>
            </a:r>
          </a:p>
        </p:txBody>
      </p:sp>
    </p:spTree>
    <p:extLst>
      <p:ext uri="{BB962C8B-B14F-4D97-AF65-F5344CB8AC3E}">
        <p14:creationId xmlns:p14="http://schemas.microsoft.com/office/powerpoint/2010/main" val="14662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6" grpId="0" animBg="1"/>
      <p:bldP spid="7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Confidence Interval for Mean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43025"/>
            <a:ext cx="4038600" cy="35051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Probability of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/>
              <a:t> in interval [c</a:t>
            </a:r>
            <a:r>
              <a:rPr lang="en-US" altLang="en-US" baseline="-25000" dirty="0"/>
              <a:t>1</a:t>
            </a:r>
            <a:r>
              <a:rPr lang="en-US" altLang="en-US" dirty="0"/>
              <a:t>,c</a:t>
            </a:r>
            <a:r>
              <a:rPr lang="en-US" altLang="en-US" baseline="-25000" dirty="0"/>
              <a:t>2</a:t>
            </a:r>
            <a:r>
              <a:rPr lang="en-US" altLang="en-US" dirty="0"/>
              <a:t>]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P(c</a:t>
            </a:r>
            <a:r>
              <a:rPr lang="en-US" altLang="en-US" baseline="-25000" dirty="0">
                <a:solidFill>
                  <a:srgbClr val="0070C0"/>
                </a:solidFill>
              </a:rPr>
              <a:t>1 </a:t>
            </a:r>
            <a:r>
              <a:rPr lang="en-US" altLang="en-US" u="sng" dirty="0">
                <a:solidFill>
                  <a:srgbClr val="0070C0"/>
                </a:solidFill>
              </a:rPr>
              <a:t>&lt;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u="sng" dirty="0">
                <a:solidFill>
                  <a:srgbClr val="0070C0"/>
                </a:solidFill>
              </a:rPr>
              <a:t>&lt;</a:t>
            </a:r>
            <a:r>
              <a:rPr lang="en-US" altLang="en-US" dirty="0">
                <a:solidFill>
                  <a:srgbClr val="0070C0"/>
                </a:solidFill>
              </a:rPr>
              <a:t> c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/>
              <a:t>= 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Symbol" panose="05050102010706020507" pitchFamily="18" charset="2"/>
              </a:rPr>
              <a:t>[c1, c2] is </a:t>
            </a:r>
            <a:r>
              <a:rPr lang="en-US" altLang="en-US" i="1" dirty="0">
                <a:sym typeface="Symbol" panose="05050102010706020507" pitchFamily="18" charset="2"/>
              </a:rPr>
              <a:t>confidence interval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is </a:t>
            </a:r>
            <a:r>
              <a:rPr lang="en-US" altLang="en-US" i="1" dirty="0">
                <a:sym typeface="Symbol" panose="05050102010706020507" pitchFamily="18" charset="2"/>
              </a:rPr>
              <a:t>significance level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Symbol" panose="05050102010706020507" pitchFamily="18" charset="2"/>
              </a:rPr>
              <a:t>100(1-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 is </a:t>
            </a:r>
            <a:r>
              <a:rPr lang="en-US" altLang="en-US" i="1" dirty="0">
                <a:sym typeface="Symbol" panose="05050102010706020507" pitchFamily="18" charset="2"/>
              </a:rPr>
              <a:t>confidence level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Typically want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small so confidence level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90%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95%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or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99%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(more on effect later)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43026"/>
            <a:ext cx="4038600" cy="32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Say,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0.1. Could do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 experiments (size 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), find sample means, sort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Graph distribution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Interval from distribution: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Lower bound:   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5%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Upper bound: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95%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90% </a:t>
            </a:r>
            <a:r>
              <a:rPr lang="en-US" altLang="en-US" dirty="0">
                <a:sym typeface="Symbol" panose="05050102010706020507" pitchFamily="18" charset="2"/>
              </a:rPr>
              <a:t>confidence interval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69" y="5334000"/>
            <a:ext cx="3872861" cy="7571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So, do we have to do </a:t>
            </a:r>
            <a:r>
              <a:rPr lang="en-US" altLang="en-US" sz="2400" i="1" dirty="0"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ym typeface="Symbol" panose="05050102010706020507" pitchFamily="18" charset="2"/>
              </a:rPr>
              <a:t> experiments, each of size </a:t>
            </a:r>
            <a:r>
              <a:rPr lang="en-US" altLang="en-US" sz="2400" i="1" dirty="0">
                <a:solidFill>
                  <a:srgbClr val="008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400" i="1" dirty="0">
                <a:sym typeface="Symbol" panose="05050102010706020507" pitchFamily="18" charset="2"/>
              </a:rPr>
              <a:t>?!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24400" y="4267200"/>
            <a:ext cx="4114800" cy="2573982"/>
            <a:chOff x="4724400" y="4267200"/>
            <a:chExt cx="4114800" cy="25739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88" y="4267200"/>
              <a:ext cx="3324225" cy="23431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724400" y="6610350"/>
              <a:ext cx="4114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http://www.comfsm.fm/~dleeling/statistics/notes009_normalcurve90.png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7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267200" cy="33580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Estimate interval from 1 experiment, size </a:t>
                </a:r>
                <a:r>
                  <a:rPr lang="en-US" i="1" dirty="0">
                    <a:solidFill>
                      <a:srgbClr val="008000"/>
                    </a:solidFill>
                  </a:rPr>
                  <a:t>n</a:t>
                </a:r>
              </a:p>
              <a:p>
                <a:r>
                  <a:rPr lang="en-US" dirty="0"/>
                  <a:t>Compute sample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, sample standard error (SE)</a:t>
                </a:r>
              </a:p>
              <a:p>
                <a:r>
                  <a:rPr lang="en-US" dirty="0"/>
                  <a:t>Multiply SE by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distribution</a:t>
                </a:r>
              </a:p>
              <a:p>
                <a:r>
                  <a:rPr lang="en-US" dirty="0"/>
                  <a:t>Add/subtract from sample mean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Confidence interval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267200" cy="3358025"/>
              </a:xfrm>
              <a:blipFill>
                <a:blip r:embed="rId2"/>
                <a:stretch>
                  <a:fillRect l="-2571" t="-2909" r="-2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463" y="3412898"/>
            <a:ext cx="3838575" cy="9432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D47AE8-06AC-45DB-8E77-4DFD841EAA79}"/>
              </a:ext>
            </a:extLst>
          </p:cNvPr>
          <p:cNvGrpSpPr/>
          <p:nvPr/>
        </p:nvGrpSpPr>
        <p:grpSpPr>
          <a:xfrm>
            <a:off x="5995903" y="1598380"/>
            <a:ext cx="1709806" cy="1754420"/>
            <a:chOff x="5995903" y="1598380"/>
            <a:chExt cx="1709806" cy="17544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903" y="1598380"/>
              <a:ext cx="1709806" cy="1146907"/>
            </a:xfrm>
            <a:prstGeom prst="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6850805" y="2969980"/>
              <a:ext cx="1" cy="3828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002494" y="4609396"/>
            <a:ext cx="18469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e.g., mean 30.5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</a:t>
            </a:r>
            <a:r>
              <a:rPr lang="en-US" sz="2000" dirty="0"/>
              <a:t> x SE = 2</a:t>
            </a:r>
          </a:p>
          <a:p>
            <a:r>
              <a:rPr lang="en-US" sz="2000" dirty="0"/>
              <a:t>30.5 -  2 = 28.5</a:t>
            </a:r>
          </a:p>
          <a:p>
            <a:r>
              <a:rPr lang="en-US" sz="2000" dirty="0"/>
              <a:t>30.5 + 2 =  32.5</a:t>
            </a:r>
          </a:p>
          <a:p>
            <a:r>
              <a:rPr lang="en-US" sz="2000" dirty="0"/>
              <a:t>[</a:t>
            </a:r>
            <a:r>
              <a:rPr lang="en-US" sz="2000" dirty="0">
                <a:solidFill>
                  <a:srgbClr val="008000"/>
                </a:solidFill>
              </a:rPr>
              <a:t>28.5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0C0"/>
                </a:solidFill>
              </a:rPr>
              <a:t>32.5</a:t>
            </a:r>
            <a:r>
              <a:rPr lang="en-US" sz="2000" dirty="0"/>
              <a:t>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42111F-797F-493D-9768-05F0D7757F79}"/>
              </a:ext>
            </a:extLst>
          </p:cNvPr>
          <p:cNvSpPr txBox="1">
            <a:spLocks/>
          </p:cNvSpPr>
          <p:nvPr/>
        </p:nvSpPr>
        <p:spPr>
          <a:xfrm>
            <a:off x="457200" y="5121915"/>
            <a:ext cx="4267200" cy="132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Ok, 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 distribution?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Function, parameterized by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i="1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495F24-3CEA-132D-3A27-62845E9E6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486332"/>
            <a:ext cx="2294526" cy="2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 </a:t>
            </a:r>
            <a:r>
              <a:rPr lang="en-US" dirty="0"/>
              <a:t>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62200"/>
            <a:ext cx="8382000" cy="1811743"/>
          </a:xfrm>
        </p:spPr>
        <p:txBody>
          <a:bodyPr>
            <a:normAutofit/>
          </a:bodyPr>
          <a:lstStyle/>
          <a:p>
            <a:r>
              <a:rPr lang="en-US" dirty="0"/>
              <a:t>Looks like standard normal, but bit “squashed”</a:t>
            </a:r>
          </a:p>
          <a:p>
            <a:r>
              <a:rPr lang="en-US" dirty="0"/>
              <a:t>Gets more less squashed as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gets larger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71900" y="3428313"/>
            <a:ext cx="5372100" cy="3072506"/>
            <a:chOff x="3886200" y="2286000"/>
            <a:chExt cx="5372100" cy="3072506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286000"/>
              <a:ext cx="5372100" cy="28651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05350" y="512767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http://ci.columbia.edu/ci/premba_test/c0331/images/s7/6317178747.gif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9727" y="5715000"/>
            <a:ext cx="38862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ym typeface="Symbol" panose="05050102010706020507" pitchFamily="18" charset="2"/>
              </a:rPr>
              <a:t>aka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student’s </a:t>
            </a:r>
            <a:r>
              <a:rPr lang="en-US" altLang="en-US" i="1" dirty="0">
                <a:solidFill>
                  <a:srgbClr val="0070C0"/>
                </a:solidFill>
                <a:sym typeface="Symbol" panose="05050102010706020507" pitchFamily="18" charset="2"/>
              </a:rPr>
              <a:t>t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 distribution</a:t>
            </a:r>
            <a:r>
              <a:rPr lang="en-US" altLang="en-US" dirty="0">
                <a:sym typeface="Symbol" panose="05050102010706020507" pitchFamily="18" charset="2"/>
              </a:rPr>
              <a:t> (“student” was anonymous name used when published by William </a:t>
            </a:r>
            <a:r>
              <a:rPr lang="en-US" altLang="en-US" dirty="0" err="1">
                <a:sym typeface="Symbol" panose="05050102010706020507" pitchFamily="18" charset="2"/>
              </a:rPr>
              <a:t>Gosset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57200" y="3152823"/>
            <a:ext cx="4110404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Note, can use standard normal (z distribution) when large enough 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= 30+)</a:t>
            </a:r>
          </a:p>
        </p:txBody>
      </p:sp>
    </p:spTree>
    <p:extLst>
      <p:ext uri="{BB962C8B-B14F-4D97-AF65-F5344CB8AC3E}">
        <p14:creationId xmlns:p14="http://schemas.microsoft.com/office/powerpoint/2010/main" val="42485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132F-F993-4284-9272-0C1D39F9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7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a Confidence Interval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C8AB-B308-40EC-94B1-B0AEE8BC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600200"/>
            <a:ext cx="5943600" cy="4525963"/>
          </a:xfrm>
        </p:spPr>
        <p:txBody>
          <a:bodyPr/>
          <a:lstStyle/>
          <a:p>
            <a:r>
              <a:rPr lang="en-US" dirty="0"/>
              <a:t>Suppose gathered game times in a user study (e.g., for your MQP)</a:t>
            </a:r>
          </a:p>
          <a:p>
            <a:r>
              <a:rPr lang="en-US" dirty="0"/>
              <a:t>Can compute sample mean, yes</a:t>
            </a:r>
          </a:p>
          <a:p>
            <a:r>
              <a:rPr lang="en-US" dirty="0"/>
              <a:t>But really want to know where population mean is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Bound with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confidence interval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E001526-71DC-4431-A40A-7BBABEE9C53A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1066800"/>
            <a:ext cx="1379538" cy="5702300"/>
            <a:chOff x="363" y="672"/>
            <a:chExt cx="869" cy="3592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0AC688F4-361C-4234-B7C3-2F87BA35B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3.2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3.3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3.1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3.7</a:t>
              </a:r>
            </a:p>
            <a:p>
              <a:r>
                <a:rPr lang="en-US" altLang="en-US" sz="2000" dirty="0"/>
                <a:t>3.4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3.1</a:t>
              </a: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5172A05C-BD0B-4FF3-9CAD-2D71F594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dirty="0"/>
                <a:t>3.8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2.9</a:t>
              </a:r>
            </a:p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5.9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3.2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3.6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0F647E4C-A7D0-41D3-B0BA-E1FABC89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672"/>
              <a:ext cx="86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/>
                <a:t>(Unsorted)</a:t>
              </a:r>
            </a:p>
            <a:p>
              <a:pPr algn="ctr"/>
              <a:r>
                <a:rPr lang="en-US" altLang="en-US" sz="2000" u="sng" dirty="0"/>
                <a:t>Game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6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971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Remember, </a:t>
            </a:r>
            <a:r>
              <a:rPr lang="en-US" i="1" dirty="0"/>
              <a:t>probability distribution</a:t>
            </a:r>
            <a:r>
              <a:rPr lang="en-US" dirty="0"/>
              <a:t> shows possible outcomes on x-axis and probability of each on y-axis.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1 d6?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2 d6?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3 d6?</a:t>
            </a:r>
          </a:p>
          <a:p>
            <a:pPr marL="0" indent="0">
              <a:buNone/>
            </a:pPr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https://web.cs.wpi.edu/~imgd2905/d24/groupwork/6-prob-dist/handout.html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55BB8-7EFA-435C-B8E7-6E84BB0958C2}"/>
              </a:ext>
            </a:extLst>
          </p:cNvPr>
          <p:cNvSpPr/>
          <p:nvPr/>
        </p:nvSpPr>
        <p:spPr>
          <a:xfrm>
            <a:off x="3730520" y="58296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https://academo.org/demos/dice-roll-statistics/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DE6F7-6D4F-4343-BB7F-F2A573E3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275384"/>
            <a:ext cx="1641582" cy="1477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D6, 16mm, White">
            <a:extLst>
              <a:ext uri="{FF2B5EF4-FFF2-40B4-BE49-F238E27FC236}">
                <a16:creationId xmlns:a16="http://schemas.microsoft.com/office/drawing/2014/main" id="{616FF0FF-DC18-4651-8933-C6B56857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3" y="320040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7955290B-0FBE-40A9-ACE1-BDD137DE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20" y="124690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Computing a Confidence Interval –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38400" y="1524000"/>
                <a:ext cx="6400800" cy="4648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dirty="0"/>
                  <a:t> = 3.90, </a:t>
                </a:r>
                <a:r>
                  <a:rPr lang="en-US" altLang="en-US" dirty="0" err="1"/>
                  <a:t>stddev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=0.95, </a:t>
                </a:r>
                <a:r>
                  <a:rPr lang="en-US" altLang="en-US" i="1" dirty="0">
                    <a:solidFill>
                      <a:srgbClr val="008000"/>
                    </a:solidFill>
                  </a:rPr>
                  <a:t>n</a:t>
                </a:r>
                <a:r>
                  <a:rPr lang="en-US" altLang="en-US" dirty="0"/>
                  <a:t>=32</a:t>
                </a:r>
              </a:p>
              <a:p>
                <a:pPr marL="342900" lvl="1" indent="-34290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en-US" altLang="en-US" dirty="0"/>
                  <a:t>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90% </a:t>
                </a:r>
                <a:r>
                  <a:rPr lang="en-US" altLang="en-US" dirty="0"/>
                  <a:t>confidence interval (</a:t>
                </a:r>
                <a:r>
                  <a:rPr lang="en-US" altLang="en-US" dirty="0">
                    <a:sym typeface="Symbol" panose="05050102010706020507" pitchFamily="18" charset="2"/>
                  </a:rPr>
                  <a:t> is 0</a:t>
                </a:r>
                <a:r>
                  <a:rPr lang="en-US" altLang="en-US" dirty="0"/>
                  <a:t>.1) for population mean (</a:t>
                </a:r>
                <a:r>
                  <a:rPr lang="en-US" alt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en-US" dirty="0"/>
                  <a:t>):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3.90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696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       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[3.62, 4.19]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With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90% </a:t>
                </a:r>
                <a:r>
                  <a:rPr lang="en-US" altLang="en-US" dirty="0"/>
                  <a:t>confidence, </a:t>
                </a:r>
                <a:r>
                  <a:rPr lang="en-US" altLang="en-US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en-US" dirty="0"/>
                  <a:t> in that interval.  Chance of error 10%.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But, what does that mean?</a:t>
                </a:r>
              </a:p>
            </p:txBody>
          </p:sp>
        </mc:Choice>
        <mc:Fallback xmlns=""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0" y="1524000"/>
                <a:ext cx="6400800" cy="4648200"/>
              </a:xfrm>
              <a:blipFill>
                <a:blip r:embed="rId2"/>
                <a:stretch>
                  <a:fillRect l="-2190" t="-2621" b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8405" name="Group 5"/>
          <p:cNvGrpSpPr>
            <a:grpSpLocks/>
          </p:cNvGrpSpPr>
          <p:nvPr/>
        </p:nvGrpSpPr>
        <p:grpSpPr bwMode="auto">
          <a:xfrm>
            <a:off x="576263" y="1066800"/>
            <a:ext cx="1379538" cy="5702300"/>
            <a:chOff x="363" y="672"/>
            <a:chExt cx="869" cy="3592"/>
          </a:xfrm>
        </p:grpSpPr>
        <p:sp>
          <p:nvSpPr>
            <p:cNvPr id="358406" name="Text Box 6"/>
            <p:cNvSpPr txBox="1">
              <a:spLocks noChangeArrowheads="1"/>
            </p:cNvSpPr>
            <p:nvPr/>
          </p:nvSpPr>
          <p:spPr bwMode="auto">
            <a:xfrm>
              <a:off x="864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58407" name="Text Box 7"/>
            <p:cNvSpPr txBox="1">
              <a:spLocks noChangeArrowheads="1"/>
            </p:cNvSpPr>
            <p:nvPr/>
          </p:nvSpPr>
          <p:spPr bwMode="auto">
            <a:xfrm>
              <a:off x="432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1.9</a:t>
              </a:r>
            </a:p>
            <a:p>
              <a:r>
                <a:rPr lang="en-US" altLang="en-US" sz="2000"/>
                <a:t>2.7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2.9</a:t>
              </a:r>
            </a:p>
            <a:p>
              <a:r>
                <a:rPr lang="en-US" altLang="en-US" sz="2000"/>
                <a:t>3.1</a:t>
              </a:r>
            </a:p>
            <a:p>
              <a:r>
                <a:rPr lang="en-US" altLang="en-US" sz="2000"/>
                <a:t>3.1</a:t>
              </a:r>
            </a:p>
            <a:p>
              <a:r>
                <a:rPr lang="en-US" altLang="en-US" sz="2000"/>
                <a:t>3.2</a:t>
              </a:r>
            </a:p>
            <a:p>
              <a:r>
                <a:rPr lang="en-US" altLang="en-US" sz="2000"/>
                <a:t>3.2</a:t>
              </a:r>
            </a:p>
            <a:p>
              <a:r>
                <a:rPr lang="en-US" altLang="en-US" sz="2000"/>
                <a:t>3.3</a:t>
              </a:r>
            </a:p>
            <a:p>
              <a:r>
                <a:rPr lang="en-US" altLang="en-US" sz="2000"/>
                <a:t>3.4</a:t>
              </a:r>
            </a:p>
            <a:p>
              <a:r>
                <a:rPr lang="en-US" altLang="en-US" sz="2000"/>
                <a:t>3.6</a:t>
              </a:r>
            </a:p>
            <a:p>
              <a:r>
                <a:rPr lang="en-US" altLang="en-US" sz="2000"/>
                <a:t>3.7</a:t>
              </a:r>
            </a:p>
            <a:p>
              <a:r>
                <a:rPr lang="en-US" altLang="en-US" sz="2000"/>
                <a:t>3.8</a:t>
              </a:r>
            </a:p>
            <a:p>
              <a:r>
                <a:rPr lang="en-US" altLang="en-US" sz="2000"/>
                <a:t>3.9</a:t>
              </a:r>
            </a:p>
          </p:txBody>
        </p:sp>
        <p:sp>
          <p:nvSpPr>
            <p:cNvPr id="358408" name="Text Box 8"/>
            <p:cNvSpPr txBox="1">
              <a:spLocks noChangeArrowheads="1"/>
            </p:cNvSpPr>
            <p:nvPr/>
          </p:nvSpPr>
          <p:spPr bwMode="auto">
            <a:xfrm>
              <a:off x="363" y="672"/>
              <a:ext cx="86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/>
                <a:t>(Sorted)</a:t>
              </a:r>
            </a:p>
            <a:p>
              <a:pPr algn="ctr"/>
              <a:r>
                <a:rPr lang="en-US" altLang="en-US" sz="2000" u="sng" dirty="0"/>
                <a:t>Game Time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0" y="6172200"/>
            <a:ext cx="5231881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(See next slide for depiction of meaning)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7799" y="2743200"/>
            <a:ext cx="1866449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Need t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=TINV(0.1,31)</a:t>
            </a:r>
          </a:p>
          <a:p>
            <a:pPr algn="ctr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1.696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76983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uiExpand="1" build="p"/>
      <p:bldP spid="4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Meaning of Confidence Interval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74" y="3836987"/>
            <a:ext cx="7299325" cy="2895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u="sng" dirty="0"/>
              <a:t>Experiment/Sample</a:t>
            </a:r>
            <a:r>
              <a:rPr lang="en-US" altLang="en-US" sz="2000" dirty="0"/>
              <a:t>			</a:t>
            </a:r>
            <a:r>
              <a:rPr lang="en-US" altLang="en-US" sz="2000" u="sng" dirty="0"/>
              <a:t>Includes </a:t>
            </a:r>
            <a:r>
              <a:rPr lang="en-US" altLang="en-US" sz="2000" u="sng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2000" u="sng" dirty="0">
                <a:sym typeface="Symbol" panose="05050102010706020507" pitchFamily="18" charset="2"/>
              </a:rPr>
              <a:t>?</a:t>
            </a:r>
            <a:endParaRPr lang="en-US" altLang="en-US" sz="20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1	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2	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3						</a:t>
            </a:r>
            <a:r>
              <a:rPr lang="en-US" altLang="en-US" sz="2000" dirty="0">
                <a:solidFill>
                  <a:srgbClr val="C00000"/>
                </a:solidFill>
              </a:rPr>
              <a:t>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…								e.g.,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100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  <a:r>
              <a:rPr lang="en-US" altLang="en-US" sz="2000" dirty="0">
                <a:solidFill>
                  <a:srgbClr val="009900"/>
                </a:solidFill>
              </a:rPr>
              <a:t>	             </a:t>
            </a:r>
            <a:r>
              <a:rPr lang="en-US" altLang="en-US" sz="2000" u="sng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u="sng" dirty="0">
                <a:sym typeface="Symbol" panose="05050102010706020507" pitchFamily="18" charset="2"/>
              </a:rPr>
              <a:t>=0.1</a:t>
            </a:r>
            <a:endParaRPr lang="en-US" altLang="en-US" sz="20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Total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  <a:r>
              <a:rPr lang="en-US" altLang="en-US" sz="2000" dirty="0"/>
              <a:t> </a:t>
            </a:r>
            <a:r>
              <a:rPr lang="en-US" altLang="en-US" sz="2000" u="sng" dirty="0"/>
              <a:t>&gt;</a:t>
            </a:r>
            <a:r>
              <a:rPr lang="en-US" altLang="en-US" sz="2000" dirty="0"/>
              <a:t> 100 (1-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/>
              <a:t>) 	90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Total					</a:t>
            </a:r>
            <a:r>
              <a:rPr lang="en-US" altLang="en-US" sz="2000" dirty="0">
                <a:solidFill>
                  <a:srgbClr val="C00000"/>
                </a:solidFill>
              </a:rPr>
              <a:t>no</a:t>
            </a:r>
            <a:r>
              <a:rPr lang="en-US" altLang="en-US" sz="2000" dirty="0"/>
              <a:t>  &lt; 100 </a:t>
            </a:r>
            <a:r>
              <a:rPr lang="en-US" altLang="en-US" sz="2000" dirty="0">
                <a:sym typeface="Symbol" panose="05050102010706020507" pitchFamily="18" charset="2"/>
              </a:rPr>
              <a:t>	10</a:t>
            </a:r>
          </a:p>
        </p:txBody>
      </p:sp>
      <p:grpSp>
        <p:nvGrpSpPr>
          <p:cNvPr id="359451" name="Group 27"/>
          <p:cNvGrpSpPr>
            <a:grpSpLocks/>
          </p:cNvGrpSpPr>
          <p:nvPr/>
        </p:nvGrpSpPr>
        <p:grpSpPr bwMode="auto">
          <a:xfrm>
            <a:off x="228600" y="1120775"/>
            <a:ext cx="7331075" cy="5611812"/>
            <a:chOff x="326" y="689"/>
            <a:chExt cx="4618" cy="3535"/>
          </a:xfrm>
        </p:grpSpPr>
        <p:sp>
          <p:nvSpPr>
            <p:cNvPr id="359434" name="Line 10"/>
            <p:cNvSpPr>
              <a:spLocks noChangeShapeType="1"/>
            </p:cNvSpPr>
            <p:nvPr/>
          </p:nvSpPr>
          <p:spPr bwMode="auto">
            <a:xfrm>
              <a:off x="2880" y="1104"/>
              <a:ext cx="0" cy="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450" name="Group 26"/>
            <p:cNvGrpSpPr>
              <a:grpSpLocks/>
            </p:cNvGrpSpPr>
            <p:nvPr/>
          </p:nvGrpSpPr>
          <p:grpSpPr bwMode="auto">
            <a:xfrm>
              <a:off x="672" y="816"/>
              <a:ext cx="4176" cy="1344"/>
              <a:chOff x="672" y="816"/>
              <a:chExt cx="4176" cy="1344"/>
            </a:xfrm>
          </p:grpSpPr>
          <p:sp>
            <p:nvSpPr>
              <p:cNvPr id="359428" name="Line 4"/>
              <p:cNvSpPr>
                <a:spLocks noChangeShapeType="1"/>
              </p:cNvSpPr>
              <p:nvPr/>
            </p:nvSpPr>
            <p:spPr bwMode="auto">
              <a:xfrm>
                <a:off x="672" y="816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9" name="Line 5"/>
              <p:cNvSpPr>
                <a:spLocks noChangeShapeType="1"/>
              </p:cNvSpPr>
              <p:nvPr/>
            </p:nvSpPr>
            <p:spPr bwMode="auto">
              <a:xfrm>
                <a:off x="672" y="2160"/>
                <a:ext cx="4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30" name="Text Box 6"/>
            <p:cNvSpPr txBox="1">
              <a:spLocks noChangeArrowheads="1"/>
            </p:cNvSpPr>
            <p:nvPr/>
          </p:nvSpPr>
          <p:spPr bwMode="auto">
            <a:xfrm>
              <a:off x="326" y="1353"/>
              <a:ext cx="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/>
                <a:t>f(x)</a:t>
              </a:r>
            </a:p>
          </p:txBody>
        </p:sp>
        <p:grpSp>
          <p:nvGrpSpPr>
            <p:cNvPr id="359433" name="Group 9"/>
            <p:cNvGrpSpPr>
              <a:grpSpLocks/>
            </p:cNvGrpSpPr>
            <p:nvPr/>
          </p:nvGrpSpPr>
          <p:grpSpPr bwMode="auto">
            <a:xfrm>
              <a:off x="816" y="960"/>
              <a:ext cx="4128" cy="1112"/>
              <a:chOff x="768" y="960"/>
              <a:chExt cx="4128" cy="1112"/>
            </a:xfrm>
          </p:grpSpPr>
          <p:sp>
            <p:nvSpPr>
              <p:cNvPr id="359431" name="Freeform 7"/>
              <p:cNvSpPr>
                <a:spLocks/>
              </p:cNvSpPr>
              <p:nvPr/>
            </p:nvSpPr>
            <p:spPr bwMode="auto">
              <a:xfrm>
                <a:off x="768" y="976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2" name="Freeform 8"/>
              <p:cNvSpPr>
                <a:spLocks/>
              </p:cNvSpPr>
              <p:nvPr/>
            </p:nvSpPr>
            <p:spPr bwMode="auto">
              <a:xfrm flipH="1">
                <a:off x="2832" y="960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35" name="Rectangle 11"/>
            <p:cNvSpPr>
              <a:spLocks noChangeArrowheads="1"/>
            </p:cNvSpPr>
            <p:nvPr/>
          </p:nvSpPr>
          <p:spPr bwMode="auto">
            <a:xfrm>
              <a:off x="2796" y="689"/>
              <a:ext cx="2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en-US" sz="2400" dirty="0">
                  <a:solidFill>
                    <a:srgbClr val="0070C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</a:t>
              </a:r>
            </a:p>
          </p:txBody>
        </p:sp>
      </p:grpSp>
      <p:grpSp>
        <p:nvGrpSpPr>
          <p:cNvPr id="359439" name="Group 15"/>
          <p:cNvGrpSpPr>
            <a:grpSpLocks/>
          </p:cNvGrpSpPr>
          <p:nvPr/>
        </p:nvGrpSpPr>
        <p:grpSpPr bwMode="auto">
          <a:xfrm>
            <a:off x="3962400" y="4305301"/>
            <a:ext cx="609600" cy="152400"/>
            <a:chOff x="4176" y="1296"/>
            <a:chExt cx="384" cy="96"/>
          </a:xfrm>
        </p:grpSpPr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8" name="AutoShape 14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1" name="Group 17"/>
          <p:cNvGrpSpPr>
            <a:grpSpLocks/>
          </p:cNvGrpSpPr>
          <p:nvPr/>
        </p:nvGrpSpPr>
        <p:grpSpPr bwMode="auto">
          <a:xfrm>
            <a:off x="4114800" y="4648200"/>
            <a:ext cx="609600" cy="152400"/>
            <a:chOff x="4176" y="1296"/>
            <a:chExt cx="384" cy="96"/>
          </a:xfrm>
        </p:grpSpPr>
        <p:sp>
          <p:nvSpPr>
            <p:cNvPr id="359442" name="Line 18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3" name="AutoShape 19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4" name="Group 20"/>
          <p:cNvGrpSpPr>
            <a:grpSpLocks/>
          </p:cNvGrpSpPr>
          <p:nvPr/>
        </p:nvGrpSpPr>
        <p:grpSpPr bwMode="auto">
          <a:xfrm>
            <a:off x="4724400" y="4876800"/>
            <a:ext cx="609600" cy="152400"/>
            <a:chOff x="4176" y="1296"/>
            <a:chExt cx="384" cy="96"/>
          </a:xfrm>
        </p:grpSpPr>
        <p:sp>
          <p:nvSpPr>
            <p:cNvPr id="359445" name="Line 21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6" name="AutoShape 22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7" name="Group 23"/>
          <p:cNvGrpSpPr>
            <a:grpSpLocks/>
          </p:cNvGrpSpPr>
          <p:nvPr/>
        </p:nvGrpSpPr>
        <p:grpSpPr bwMode="auto">
          <a:xfrm>
            <a:off x="4191000" y="5715000"/>
            <a:ext cx="609600" cy="152400"/>
            <a:chOff x="4176" y="1296"/>
            <a:chExt cx="384" cy="96"/>
          </a:xfrm>
        </p:grpSpPr>
        <p:sp>
          <p:nvSpPr>
            <p:cNvPr id="359448" name="Line 24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9" name="AutoShape 25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3600" y="1216513"/>
            <a:ext cx="2827338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dirty="0"/>
              <a:t>If 100 experiments and confidence level is 90%:</a:t>
            </a:r>
          </a:p>
          <a:p>
            <a:pPr marL="0" lvl="1" algn="ctr"/>
            <a:r>
              <a:rPr lang="en-US" altLang="en-US" dirty="0"/>
              <a:t>90 cases interval includes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>
                <a:sym typeface="Symbol" panose="05050102010706020507" pitchFamily="18" charset="2"/>
              </a:rPr>
              <a:t>, in 10 cases not include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</a:p>
        </p:txBody>
      </p:sp>
    </p:spTree>
    <p:extLst>
      <p:ext uri="{BB962C8B-B14F-4D97-AF65-F5344CB8AC3E}">
        <p14:creationId xmlns:p14="http://schemas.microsoft.com/office/powerpoint/2010/main" val="3067153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Confidence Interval Size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  <a:p>
            <a:r>
              <a:rPr lang="en-US" dirty="0"/>
              <a:t>With </a:t>
            </a:r>
            <a:r>
              <a:rPr lang="en-US" i="1" dirty="0"/>
              <a:t>confidence level </a:t>
            </a:r>
            <a:r>
              <a:rPr lang="en-US" dirty="0"/>
              <a:t>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217B5-9FB0-48E0-B613-2EEF099CA1F8}"/>
              </a:ext>
            </a:extLst>
          </p:cNvPr>
          <p:cNvSpPr txBox="1"/>
          <p:nvPr/>
        </p:nvSpPr>
        <p:spPr>
          <a:xfrm>
            <a:off x="2409324" y="3733800"/>
            <a:ext cx="4325351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Look at each separately next</a:t>
            </a:r>
          </a:p>
        </p:txBody>
      </p:sp>
    </p:spTree>
    <p:extLst>
      <p:ext uri="{BB962C8B-B14F-4D97-AF65-F5344CB8AC3E}">
        <p14:creationId xmlns:p14="http://schemas.microsoft.com/office/powerpoint/2010/main" val="1784453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(1 of 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 increases?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Hint: </a:t>
            </a:r>
            <a:r>
              <a:rPr lang="en-US" dirty="0"/>
              <a:t>think about Standard Error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50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(1 of 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 increases?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Hint: </a:t>
            </a:r>
            <a:r>
              <a:rPr lang="en-US" dirty="0"/>
              <a:t>think about Standard Error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800"/>
            <a:ext cx="3157637" cy="345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9600"/>
            <a:ext cx="3091350" cy="2209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10184"/>
            <a:ext cx="1709806" cy="114690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18494"/>
            <a:ext cx="1247775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2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(2 of 2)?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747002" cy="518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confidence level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increases?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90% </a:t>
            </a:r>
            <a:r>
              <a:rPr lang="en-US" altLang="en-US" dirty="0"/>
              <a:t>CI = [6.5, 9.4]</a:t>
            </a:r>
          </a:p>
          <a:p>
            <a:pPr lvl="1"/>
            <a:r>
              <a:rPr lang="en-US" altLang="en-US" dirty="0"/>
              <a:t>90% chance population value is between 6.5, 9.4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95% </a:t>
            </a:r>
            <a:r>
              <a:rPr lang="en-US" altLang="en-US" dirty="0"/>
              <a:t>CI = [6.1, 9.8]</a:t>
            </a:r>
          </a:p>
          <a:p>
            <a:pPr lvl="1"/>
            <a:r>
              <a:rPr lang="en-US" altLang="en-US" dirty="0"/>
              <a:t>95% chance population value is between 6.1, 9.8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Why is interval wider when we are “more” confident?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810399-8382-47A2-AA3E-A02888264D9D}"/>
              </a:ext>
            </a:extLst>
          </p:cNvPr>
          <p:cNvGrpSpPr/>
          <p:nvPr/>
        </p:nvGrpSpPr>
        <p:grpSpPr>
          <a:xfrm>
            <a:off x="4191000" y="2286000"/>
            <a:ext cx="4953000" cy="3278122"/>
            <a:chOff x="2209800" y="4038600"/>
            <a:chExt cx="4343924" cy="26406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FC9B5E-BF01-4533-A71C-938EC2CF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4038600"/>
              <a:ext cx="4343924" cy="24098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7F1E3-0A36-46B1-8EDB-93394B912461}"/>
                </a:ext>
              </a:extLst>
            </p:cNvPr>
            <p:cNvSpPr/>
            <p:nvPr/>
          </p:nvSpPr>
          <p:spPr>
            <a:xfrm>
              <a:off x="3319613" y="6448425"/>
              <a:ext cx="21242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http://vassarstats.net/textbook/f1002.gif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012180-2E18-4469-91D6-147B866AE1CE}"/>
              </a:ext>
            </a:extLst>
          </p:cNvPr>
          <p:cNvSpPr/>
          <p:nvPr/>
        </p:nvSpPr>
        <p:spPr>
          <a:xfrm>
            <a:off x="1828800" y="38862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A0EF4-9E56-41DF-ADE7-61B6A0E93E16}"/>
              </a:ext>
            </a:extLst>
          </p:cNvPr>
          <p:cNvSpPr/>
          <p:nvPr/>
        </p:nvSpPr>
        <p:spPr>
          <a:xfrm>
            <a:off x="228600" y="4876800"/>
            <a:ext cx="4038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972EF-E6CB-4961-802D-AF37E3FD4CA6}"/>
              </a:ext>
            </a:extLst>
          </p:cNvPr>
          <p:cNvSpPr/>
          <p:nvPr/>
        </p:nvSpPr>
        <p:spPr>
          <a:xfrm>
            <a:off x="4158454" y="2223272"/>
            <a:ext cx="4985546" cy="3415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3E4297-28DD-4173-A231-5E92CA46EB43}"/>
              </a:ext>
            </a:extLst>
          </p:cNvPr>
          <p:cNvSpPr/>
          <p:nvPr/>
        </p:nvSpPr>
        <p:spPr>
          <a:xfrm>
            <a:off x="3004346" y="4595019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0AD89A-D566-AC08-09F1-921D3371FC55}"/>
              </a:ext>
            </a:extLst>
          </p:cNvPr>
          <p:cNvSpPr/>
          <p:nvPr/>
        </p:nvSpPr>
        <p:spPr>
          <a:xfrm>
            <a:off x="1763505" y="3711521"/>
            <a:ext cx="1309006" cy="685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CA43FD-2EF9-CB60-9E9E-B038404CBE5B}"/>
              </a:ext>
            </a:extLst>
          </p:cNvPr>
          <p:cNvSpPr/>
          <p:nvPr/>
        </p:nvSpPr>
        <p:spPr>
          <a:xfrm>
            <a:off x="1763505" y="2723344"/>
            <a:ext cx="1309006" cy="685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50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1810399-8382-47A2-AA3E-A02888264D9D}"/>
              </a:ext>
            </a:extLst>
          </p:cNvPr>
          <p:cNvGrpSpPr/>
          <p:nvPr/>
        </p:nvGrpSpPr>
        <p:grpSpPr>
          <a:xfrm>
            <a:off x="3733800" y="1828800"/>
            <a:ext cx="5257800" cy="3429000"/>
            <a:chOff x="2209800" y="4038600"/>
            <a:chExt cx="4343924" cy="26406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FC9B5E-BF01-4533-A71C-938EC2CF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4038600"/>
              <a:ext cx="4343924" cy="24098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7F1E3-0A36-46B1-8EDB-93394B912461}"/>
                </a:ext>
              </a:extLst>
            </p:cNvPr>
            <p:cNvSpPr/>
            <p:nvPr/>
          </p:nvSpPr>
          <p:spPr>
            <a:xfrm>
              <a:off x="3319613" y="6448425"/>
              <a:ext cx="21242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http://vassarstats.net/textbook/f1002.gif</a:t>
              </a:r>
            </a:p>
          </p:txBody>
        </p:sp>
      </p:grp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(2 of 2)?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747002" cy="518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confidence level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increases?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90% </a:t>
            </a:r>
            <a:r>
              <a:rPr lang="en-US" altLang="en-US" dirty="0"/>
              <a:t>CI = [6.5, 9.4]</a:t>
            </a:r>
          </a:p>
          <a:p>
            <a:pPr lvl="1"/>
            <a:r>
              <a:rPr lang="en-US" altLang="en-US" dirty="0"/>
              <a:t>90% chance population value is between 6.5, 9.4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95% </a:t>
            </a:r>
            <a:r>
              <a:rPr lang="en-US" altLang="en-US" dirty="0"/>
              <a:t>CI = </a:t>
            </a:r>
            <a:r>
              <a:rPr lang="en-US" altLang="en-US" dirty="0">
                <a:solidFill>
                  <a:srgbClr val="008000"/>
                </a:solidFill>
              </a:rPr>
              <a:t>[6.1, 9.8]</a:t>
            </a:r>
          </a:p>
          <a:p>
            <a:pPr lvl="1"/>
            <a:r>
              <a:rPr lang="en-US" altLang="en-US" dirty="0"/>
              <a:t>95% chance population value is between 6.1, 9.8</a:t>
            </a:r>
          </a:p>
          <a:p>
            <a:r>
              <a:rPr lang="en-US" altLang="en-US" dirty="0"/>
              <a:t>Why is interval </a:t>
            </a:r>
            <a:r>
              <a:rPr lang="en-US" altLang="en-US" dirty="0">
                <a:solidFill>
                  <a:srgbClr val="008000"/>
                </a:solidFill>
              </a:rPr>
              <a:t>wider</a:t>
            </a:r>
            <a:r>
              <a:rPr lang="en-US" altLang="en-US" dirty="0"/>
              <a:t> when we are “more” confident? See distribution on the right</a:t>
            </a:r>
          </a:p>
        </p:txBody>
      </p:sp>
    </p:spTree>
    <p:extLst>
      <p:ext uri="{BB962C8B-B14F-4D97-AF65-F5344CB8AC3E}">
        <p14:creationId xmlns:p14="http://schemas.microsoft.com/office/powerpoint/2010/main" val="2291641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9FC1-5790-4DE4-A400-67D3A7BD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85702"/>
          </a:xfrm>
        </p:spPr>
        <p:txBody>
          <a:bodyPr>
            <a:normAutofit fontScale="90000"/>
          </a:bodyPr>
          <a:lstStyle/>
          <a:p>
            <a:r>
              <a:rPr lang="en-US" dirty="0"/>
              <a:t>Groupwork – </a:t>
            </a:r>
            <a:br>
              <a:rPr lang="en-US" dirty="0"/>
            </a:br>
            <a:r>
              <a:rPr lang="en-US" dirty="0"/>
              <a:t>Interpreting a Confidence Interval</a:t>
            </a:r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6A9274F4-6A73-4054-BC17-F363F77A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6593B-E374-1E2B-4A51-6846739A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Stay tuned!  Example coming</a:t>
            </a:r>
          </a:p>
        </p:txBody>
      </p:sp>
    </p:spTree>
    <p:extLst>
      <p:ext uri="{BB962C8B-B14F-4D97-AF65-F5344CB8AC3E}">
        <p14:creationId xmlns:p14="http://schemas.microsoft.com/office/powerpoint/2010/main" val="3905220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3" y="3449651"/>
            <a:ext cx="3237085" cy="231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Confidence Interval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charts, depict with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rror bars</a:t>
            </a:r>
          </a:p>
          <a:p>
            <a:r>
              <a:rPr lang="en-US" dirty="0">
                <a:sym typeface="Wingdings" panose="05000000000000000000" pitchFamily="2" charset="2"/>
              </a:rPr>
              <a:t>CI different than standard deviation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Standard deviation show spread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 bounds population parameter (decreases with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 CI indicates range of </a:t>
            </a:r>
            <a:r>
              <a:rPr lang="en-US" i="1" dirty="0">
                <a:sym typeface="Wingdings" panose="05000000000000000000" pitchFamily="2" charset="2"/>
              </a:rPr>
              <a:t>population</a:t>
            </a:r>
            <a:r>
              <a:rPr lang="en-US" dirty="0">
                <a:sym typeface="Wingdings" panose="05000000000000000000" pitchFamily="2" charset="2"/>
              </a:rPr>
              <a:t> parameter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57" y="3505200"/>
            <a:ext cx="3532396" cy="3067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60EC4-D6D3-4961-B18D-AE603CA8EA74}"/>
              </a:ext>
            </a:extLst>
          </p:cNvPr>
          <p:cNvSpPr/>
          <p:nvPr/>
        </p:nvSpPr>
        <p:spPr>
          <a:xfrm>
            <a:off x="642893" y="5562600"/>
            <a:ext cx="4157706" cy="1200329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Make sure sample size 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=30+  (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=15+ if somewhat normal.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Any 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 if know distro is normal)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Confidence Interval (2 of 3)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323" y="5375228"/>
            <a:ext cx="8192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Compare two alternatives, quick check for statistical significance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2662" y="1157719"/>
            <a:ext cx="19367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https://measuringu.com/ci-10things/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61ED8F-0C14-4D21-891B-BF301CDC08A0}"/>
              </a:ext>
            </a:extLst>
          </p:cNvPr>
          <p:cNvGrpSpPr/>
          <p:nvPr/>
        </p:nvGrpSpPr>
        <p:grpSpPr>
          <a:xfrm>
            <a:off x="735807" y="1388551"/>
            <a:ext cx="2152650" cy="3894428"/>
            <a:chOff x="735807" y="1388551"/>
            <a:chExt cx="2152650" cy="3894428"/>
          </a:xfrm>
        </p:grpSpPr>
        <p:grpSp>
          <p:nvGrpSpPr>
            <p:cNvPr id="9" name="Group 8"/>
            <p:cNvGrpSpPr/>
            <p:nvPr/>
          </p:nvGrpSpPr>
          <p:grpSpPr>
            <a:xfrm>
              <a:off x="735807" y="1388551"/>
              <a:ext cx="2152650" cy="3894428"/>
              <a:chOff x="714375" y="1631462"/>
              <a:chExt cx="2152650" cy="38944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375" y="163146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330329" y="5156558"/>
                <a:ext cx="1212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8000"/>
                    </a:solidFill>
                  </a:rPr>
                  <a:t>No overlap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76400" y="1600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2362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8B1D7E-8FA0-43F5-A366-D42336589407}"/>
              </a:ext>
            </a:extLst>
          </p:cNvPr>
          <p:cNvGrpSpPr/>
          <p:nvPr/>
        </p:nvGrpSpPr>
        <p:grpSpPr>
          <a:xfrm>
            <a:off x="3414712" y="1438108"/>
            <a:ext cx="2152650" cy="3873958"/>
            <a:chOff x="3414712" y="1438108"/>
            <a:chExt cx="2152650" cy="3873958"/>
          </a:xfrm>
        </p:grpSpPr>
        <p:grpSp>
          <p:nvGrpSpPr>
            <p:cNvPr id="11" name="Group 10"/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689055" y="5156558"/>
                <a:ext cx="1449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Large overlap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BF22FA-89A3-4DC4-A29E-C2AA05727843}"/>
              </a:ext>
            </a:extLst>
          </p:cNvPr>
          <p:cNvGrpSpPr/>
          <p:nvPr/>
        </p:nvGrpSpPr>
        <p:grpSpPr>
          <a:xfrm>
            <a:off x="6067424" y="1438108"/>
            <a:ext cx="2152650" cy="3893582"/>
            <a:chOff x="6067424" y="1438108"/>
            <a:chExt cx="2152650" cy="3893582"/>
          </a:xfrm>
        </p:grpSpPr>
        <p:grpSp>
          <p:nvGrpSpPr>
            <p:cNvPr id="14" name="Group 13"/>
            <p:cNvGrpSpPr/>
            <p:nvPr/>
          </p:nvGrpSpPr>
          <p:grpSpPr>
            <a:xfrm>
              <a:off x="6067424" y="1438108"/>
              <a:ext cx="2152650" cy="3893582"/>
              <a:chOff x="6019799" y="1651932"/>
              <a:chExt cx="2152650" cy="389358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799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361821" y="5176182"/>
                <a:ext cx="1468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/>
                    </a:solidFill>
                  </a:rPr>
                  <a:t>Some overlap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010400" y="1981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96200" y="24003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76BD9A7-708C-468E-8575-DDF3401D2F46}"/>
              </a:ext>
            </a:extLst>
          </p:cNvPr>
          <p:cNvSpPr/>
          <p:nvPr/>
        </p:nvSpPr>
        <p:spPr>
          <a:xfrm>
            <a:off x="951523" y="5736311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No overlap</a:t>
            </a:r>
            <a:r>
              <a:rPr lang="en-US" sz="2000" dirty="0"/>
              <a:t>?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90% confident difference (at </a:t>
            </a:r>
            <a:r>
              <a:rPr lang="en-US" alt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sym typeface="Symbol" panose="05050102010706020507" pitchFamily="18" charset="2"/>
              </a:rPr>
              <a:t>= </a:t>
            </a:r>
            <a:r>
              <a:rPr lang="en-US" sz="2000" dirty="0"/>
              <a:t>0.10 level)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0DCACD-9FDD-4C33-AF2A-2C541696662E}"/>
              </a:ext>
            </a:extLst>
          </p:cNvPr>
          <p:cNvSpPr/>
          <p:nvPr/>
        </p:nvSpPr>
        <p:spPr>
          <a:xfrm>
            <a:off x="951523" y="6035839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Large overlap </a:t>
            </a:r>
            <a:r>
              <a:rPr lang="en-US" sz="2000" dirty="0"/>
              <a:t>(50%+)? </a:t>
            </a:r>
            <a:r>
              <a:rPr lang="en-US" sz="2000" dirty="0">
                <a:sym typeface="Wingdings" panose="05000000000000000000" pitchFamily="2" charset="2"/>
              </a:rPr>
              <a:t> N</a:t>
            </a:r>
            <a:r>
              <a:rPr lang="en-US" sz="2000" dirty="0"/>
              <a:t>o statistically significant diff (at </a:t>
            </a:r>
            <a:r>
              <a:rPr lang="en-US" alt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sym typeface="Symbol" panose="05050102010706020507" pitchFamily="18" charset="2"/>
              </a:rPr>
              <a:t>= </a:t>
            </a:r>
            <a:r>
              <a:rPr lang="en-US" sz="2000" dirty="0"/>
              <a:t>0.10 level)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5F1713-3051-41FF-8D1C-7373CCDB4836}"/>
              </a:ext>
            </a:extLst>
          </p:cNvPr>
          <p:cNvSpPr/>
          <p:nvPr/>
        </p:nvSpPr>
        <p:spPr>
          <a:xfrm>
            <a:off x="959836" y="6335367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Some overlap</a:t>
            </a:r>
            <a:r>
              <a:rPr lang="en-US" sz="2000" dirty="0"/>
              <a:t>? </a:t>
            </a:r>
            <a:r>
              <a:rPr lang="en-US" sz="2000" dirty="0">
                <a:sym typeface="Wingdings" panose="05000000000000000000" pitchFamily="2" charset="2"/>
              </a:rPr>
              <a:t> more tests required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3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/>
              <a:t>Have 1d6, sample (i.e., roll 1 die)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2204690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8641"/>
          </a:xfrm>
        </p:spPr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07353"/>
            <a:ext cx="4788462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1135893" y="2935223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008085"/>
              <a:ext cx="0" cy="762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12885"/>
              <a:ext cx="0" cy="58271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83CAD2-8592-45E3-AA72-5B998FC19BEB}"/>
              </a:ext>
            </a:extLst>
          </p:cNvPr>
          <p:cNvSpPr txBox="1"/>
          <p:nvPr/>
        </p:nvSpPr>
        <p:spPr>
          <a:xfrm>
            <a:off x="4953000" y="1053079"/>
            <a:ext cx="4344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statistically significant difference (at given </a:t>
            </a:r>
            <a:r>
              <a:rPr lang="en-US" altLang="en-US" sz="2800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sz="28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4B3AE-D816-4BC1-8A7F-B158E6F0A1E2}"/>
              </a:ext>
            </a:extLst>
          </p:cNvPr>
          <p:cNvSpPr txBox="1"/>
          <p:nvPr/>
        </p:nvSpPr>
        <p:spPr>
          <a:xfrm>
            <a:off x="4002292" y="6019800"/>
            <a:ext cx="4942222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Helpful hint</a:t>
            </a:r>
            <a:r>
              <a:rPr lang="en-US" sz="2000" dirty="0"/>
              <a:t>: ignore sample means.  Think about population means for Old and New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F70C19-A083-BD69-5B49-FA0AD5347B7D}"/>
              </a:ext>
            </a:extLst>
          </p:cNvPr>
          <p:cNvGrpSpPr/>
          <p:nvPr/>
        </p:nvGrpSpPr>
        <p:grpSpPr>
          <a:xfrm>
            <a:off x="4174455" y="2469856"/>
            <a:ext cx="4512345" cy="3510503"/>
            <a:chOff x="8458200" y="2471985"/>
            <a:chExt cx="4512345" cy="3510503"/>
          </a:xfrm>
        </p:grpSpPr>
        <p:pic>
          <p:nvPicPr>
            <p:cNvPr id="4" name="Picture 2" descr="Interpretation guide - Public Health Wales">
              <a:extLst>
                <a:ext uri="{FF2B5EF4-FFF2-40B4-BE49-F238E27FC236}">
                  <a16:creationId xmlns:a16="http://schemas.microsoft.com/office/drawing/2014/main" id="{AF6B3505-3BF2-9511-640E-EE91002C7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2471985"/>
              <a:ext cx="4512345" cy="338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9F79B2-E4BF-CD15-FA9C-E5AA0A5B4922}"/>
                </a:ext>
              </a:extLst>
            </p:cNvPr>
            <p:cNvSpPr txBox="1"/>
            <p:nvPr/>
          </p:nvSpPr>
          <p:spPr>
            <a:xfrm>
              <a:off x="8948862" y="5797822"/>
              <a:ext cx="353102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https://emedia1.nhs.wales/PublicHealthWales/cache/file/DF7D68CA-6C7F-42BA-87FFCBD9FF0668BB.png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9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52C635-F13A-49DB-9CBA-C6FBB7AC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638"/>
            <a:ext cx="4154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26DBD-6082-4A73-8444-87F139E1AEFE}"/>
              </a:ext>
            </a:extLst>
          </p:cNvPr>
          <p:cNvSpPr txBox="1"/>
          <p:nvPr/>
        </p:nvSpPr>
        <p:spPr>
          <a:xfrm>
            <a:off x="1981200" y="1450618"/>
            <a:ext cx="160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(Some overlap)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30BFF5-F7E1-46D0-B5B0-E264892F81D1}"/>
              </a:ext>
            </a:extLst>
          </p:cNvPr>
          <p:cNvGrpSpPr/>
          <p:nvPr/>
        </p:nvGrpSpPr>
        <p:grpSpPr>
          <a:xfrm>
            <a:off x="5054890" y="1143000"/>
            <a:ext cx="3666887" cy="3345894"/>
            <a:chOff x="5054890" y="1143000"/>
            <a:chExt cx="3666887" cy="3345894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B480A1BB-831C-487B-A998-30835AB41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890" y="1143000"/>
              <a:ext cx="3666887" cy="297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BC0F4D-C1B3-4C07-BD01-6F76334A51D3}"/>
                </a:ext>
              </a:extLst>
            </p:cNvPr>
            <p:cNvSpPr txBox="1"/>
            <p:nvPr/>
          </p:nvSpPr>
          <p:spPr>
            <a:xfrm>
              <a:off x="5850535" y="4119562"/>
              <a:ext cx="20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(Here is the overlap)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E245CD-40BF-4CD5-A106-BE6E1C84D360}"/>
              </a:ext>
            </a:extLst>
          </p:cNvPr>
          <p:cNvSpPr txBox="1"/>
          <p:nvPr/>
        </p:nvSpPr>
        <p:spPr>
          <a:xfrm>
            <a:off x="4249006" y="4577269"/>
            <a:ext cx="4894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if compute difference, and then confidence interval does </a:t>
            </a:r>
            <a:r>
              <a:rPr lang="en-US" sz="2400" dirty="0">
                <a:solidFill>
                  <a:srgbClr val="C00000"/>
                </a:solidFill>
              </a:rPr>
              <a:t>not</a:t>
            </a:r>
            <a:r>
              <a:rPr lang="en-US" sz="2400" dirty="0"/>
              <a:t> cross 0!</a:t>
            </a:r>
          </a:p>
          <a:p>
            <a:r>
              <a:rPr lang="en-US" sz="2400" dirty="0"/>
              <a:t>(Caused by  error propagation)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8A848-24F9-4720-955C-51C68AC5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1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Confidence Interval (3 of 3)</a:t>
            </a:r>
            <a:br>
              <a:rPr lang="en-US" dirty="0"/>
            </a:br>
            <a:r>
              <a:rPr lang="en-US" dirty="0"/>
              <a:t>[Some Overlap]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1F22D-0195-4758-AA61-5BA63B05ABCC}"/>
              </a:ext>
            </a:extLst>
          </p:cNvPr>
          <p:cNvGrpSpPr/>
          <p:nvPr/>
        </p:nvGrpSpPr>
        <p:grpSpPr>
          <a:xfrm>
            <a:off x="542498" y="4057288"/>
            <a:ext cx="3706508" cy="2709439"/>
            <a:chOff x="542498" y="4057288"/>
            <a:chExt cx="3706508" cy="270943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3CE0183-6364-4354-A6C1-9E508BD33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98" y="4057288"/>
              <a:ext cx="3554108" cy="270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2A98601-EB1E-4251-88AD-7F05682516FF}"/>
                </a:ext>
              </a:extLst>
            </p:cNvPr>
            <p:cNvCxnSpPr/>
            <p:nvPr/>
          </p:nvCxnSpPr>
          <p:spPr>
            <a:xfrm flipH="1">
              <a:off x="3791806" y="5865973"/>
              <a:ext cx="457200" cy="15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99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0B12-D028-4B27-A014-ADEE4641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i="1" dirty="0"/>
              <a:t>Not</a:t>
            </a:r>
            <a:r>
              <a:rPr lang="en-US" dirty="0"/>
              <a:t> to Use Confidence Intervals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4451-9F99-4B33-8FAE-6D1F6706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990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Overlap – careful not to say no statistically significant difference (see previous slide)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44838-5252-4E90-AAF8-EC09381009D3}"/>
              </a:ext>
            </a:extLst>
          </p:cNvPr>
          <p:cNvSpPr txBox="1"/>
          <p:nvPr/>
        </p:nvSpPr>
        <p:spPr>
          <a:xfrm>
            <a:off x="1371600" y="1647374"/>
            <a:ext cx="653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“The confidence intervals of the two groups </a:t>
            </a:r>
            <a:r>
              <a:rPr lang="en-US" sz="2000" i="1" u="sng" dirty="0"/>
              <a:t>overlap</a:t>
            </a:r>
            <a:r>
              <a:rPr lang="en-US" sz="2000" i="1" dirty="0"/>
              <a:t>, hence the difference is </a:t>
            </a:r>
            <a:r>
              <a:rPr lang="en-US" sz="2000" i="1" u="sng" dirty="0"/>
              <a:t>not statistically significant</a:t>
            </a:r>
            <a:r>
              <a:rPr lang="en-US" sz="2000" i="1" dirty="0"/>
              <a:t>” — A lot of People</a:t>
            </a:r>
            <a:endParaRPr lang="en-US" sz="20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480CED3-0249-4A28-0AF1-D9F51189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55906"/>
            <a:ext cx="3554108" cy="27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BF00765-430D-631F-7E21-C7AB18764CAB}"/>
              </a:ext>
            </a:extLst>
          </p:cNvPr>
          <p:cNvGrpSpPr/>
          <p:nvPr/>
        </p:nvGrpSpPr>
        <p:grpSpPr>
          <a:xfrm>
            <a:off x="4114800" y="5111910"/>
            <a:ext cx="2943285" cy="1365091"/>
            <a:chOff x="4114800" y="5111910"/>
            <a:chExt cx="2943285" cy="136509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715762-89D4-0090-40B6-C1D99BA0ED21}"/>
                </a:ext>
              </a:extLst>
            </p:cNvPr>
            <p:cNvSpPr/>
            <p:nvPr/>
          </p:nvSpPr>
          <p:spPr>
            <a:xfrm>
              <a:off x="4114800" y="5791200"/>
              <a:ext cx="685800" cy="68580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6DC9C-BE09-A775-03BF-7C935FF9A4A0}"/>
                </a:ext>
              </a:extLst>
            </p:cNvPr>
            <p:cNvSpPr txBox="1"/>
            <p:nvPr/>
          </p:nvSpPr>
          <p:spPr>
            <a:xfrm>
              <a:off x="5791200" y="5111910"/>
              <a:ext cx="126688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Overlap!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D93620-2A1C-9249-55B4-C3398387B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5672290"/>
              <a:ext cx="685800" cy="34751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F7FD5D-7D89-C05A-DA0E-611775A01A44}"/>
              </a:ext>
            </a:extLst>
          </p:cNvPr>
          <p:cNvGrpSpPr/>
          <p:nvPr/>
        </p:nvGrpSpPr>
        <p:grpSpPr>
          <a:xfrm>
            <a:off x="289520" y="4696411"/>
            <a:ext cx="3049119" cy="1814994"/>
            <a:chOff x="289520" y="4696411"/>
            <a:chExt cx="3049119" cy="18149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A29103-1020-2947-8043-EE620FA5A622}"/>
                </a:ext>
              </a:extLst>
            </p:cNvPr>
            <p:cNvSpPr/>
            <p:nvPr/>
          </p:nvSpPr>
          <p:spPr>
            <a:xfrm>
              <a:off x="2652839" y="5825604"/>
              <a:ext cx="685800" cy="68580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A1FB60-0BAC-3215-7E53-C07731269E81}"/>
                </a:ext>
              </a:extLst>
            </p:cNvPr>
            <p:cNvSpPr txBox="1"/>
            <p:nvPr/>
          </p:nvSpPr>
          <p:spPr>
            <a:xfrm>
              <a:off x="289520" y="4696411"/>
              <a:ext cx="1630761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But not significant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C359519-E93F-E68F-7489-4BB80148C248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03" y="5562600"/>
              <a:ext cx="540187" cy="33374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0B12-D028-4B27-A014-ADEE4641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i="1" dirty="0"/>
              <a:t>Not</a:t>
            </a:r>
            <a:r>
              <a:rPr lang="en-US" dirty="0"/>
              <a:t> to Use Confidence Intervals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4451-9F99-4B33-8FAE-6D1F6706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260681"/>
          </a:xfrm>
        </p:spPr>
        <p:txBody>
          <a:bodyPr>
            <a:normAutofit/>
          </a:bodyPr>
          <a:lstStyle/>
          <a:p>
            <a:r>
              <a:rPr lang="en-US" dirty="0"/>
              <a:t>Do not quantify variability (e.g., 95% of values in interval)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3196D5-CA36-424F-9BBA-BA8A2CAB046D}"/>
              </a:ext>
            </a:extLst>
          </p:cNvPr>
          <p:cNvGrpSpPr/>
          <p:nvPr/>
        </p:nvGrpSpPr>
        <p:grpSpPr>
          <a:xfrm>
            <a:off x="1371600" y="3689434"/>
            <a:ext cx="5991225" cy="2647950"/>
            <a:chOff x="1524000" y="2780493"/>
            <a:chExt cx="5991225" cy="264795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65EFEE8-8C4F-490B-A94D-A81BDD643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780493"/>
              <a:ext cx="5991225" cy="264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0E8EB0-9913-49DC-9763-06E7E1430ECE}"/>
                </a:ext>
              </a:extLst>
            </p:cNvPr>
            <p:cNvSpPr/>
            <p:nvPr/>
          </p:nvSpPr>
          <p:spPr>
            <a:xfrm>
              <a:off x="2919412" y="5073134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https://www.graphpad.com/guides/prism/7/statistics/images/hmfile_hash_f71959f8.gif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44838-5252-4E90-AAF8-EC09381009D3}"/>
              </a:ext>
            </a:extLst>
          </p:cNvPr>
          <p:cNvSpPr txBox="1"/>
          <p:nvPr/>
        </p:nvSpPr>
        <p:spPr>
          <a:xfrm>
            <a:off x="1371600" y="1537428"/>
            <a:ext cx="653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“The 95% confidence interval goes from C1 to C2, so 95% of all observations are between C1 and C2. — A lot of People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01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 Significance versus Practical Significance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708" y="2313661"/>
            <a:ext cx="4040188" cy="639762"/>
          </a:xfrm>
        </p:spPr>
        <p:txBody>
          <a:bodyPr/>
          <a:lstStyle/>
          <a:p>
            <a:r>
              <a:rPr lang="en-US" dirty="0"/>
              <a:t>It’s a Honey of an 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971801"/>
            <a:ext cx="4040188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Boxes of Cheerios, </a:t>
            </a:r>
            <a:r>
              <a:rPr lang="en-US" dirty="0" err="1"/>
              <a:t>Tastee</a:t>
            </a:r>
            <a:r>
              <a:rPr lang="en-US" dirty="0"/>
              <a:t>-O’s both target 12 oz.  </a:t>
            </a:r>
          </a:p>
          <a:p>
            <a:r>
              <a:rPr lang="en-US" dirty="0"/>
              <a:t>Measure weight of 18,000 boxes (large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!)</a:t>
            </a:r>
          </a:p>
          <a:p>
            <a:r>
              <a:rPr lang="en-US" dirty="0"/>
              <a:t>Using statistics:</a:t>
            </a:r>
          </a:p>
          <a:p>
            <a:pPr lvl="1"/>
            <a:r>
              <a:rPr lang="en-US" dirty="0"/>
              <a:t>Cheerio’s heavier by 0.002 oz.</a:t>
            </a:r>
          </a:p>
          <a:p>
            <a:pPr lvl="1"/>
            <a:r>
              <a:rPr lang="en-US" dirty="0"/>
              <a:t>And statistically significant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=0.99)</a:t>
            </a:r>
            <a:r>
              <a:rPr lang="en-US" dirty="0"/>
              <a:t>!</a:t>
            </a:r>
          </a:p>
          <a:p>
            <a:r>
              <a:rPr lang="en-US" dirty="0"/>
              <a:t>But … 0.0002 is only ½ O.  Customer doesn’t care!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3533" y="2313661"/>
            <a:ext cx="4041775" cy="639762"/>
          </a:xfrm>
        </p:spPr>
        <p:txBody>
          <a:bodyPr/>
          <a:lstStyle/>
          <a:p>
            <a:r>
              <a:rPr lang="en-US" dirty="0"/>
              <a:t>Latency can Kill?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971801"/>
            <a:ext cx="4041775" cy="3581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Lag in League of Legends</a:t>
            </a:r>
          </a:p>
          <a:p>
            <a:r>
              <a:rPr lang="en-US" dirty="0"/>
              <a:t>Pay $$ to upgrade Internet from 100 Mb/s to 1000 Mb/s</a:t>
            </a:r>
          </a:p>
          <a:p>
            <a:r>
              <a:rPr lang="en-US" dirty="0"/>
              <a:t>Measure ping to </a:t>
            </a:r>
            <a:r>
              <a:rPr lang="en-US" dirty="0" err="1"/>
              <a:t>LoL</a:t>
            </a:r>
            <a:r>
              <a:rPr lang="en-US" dirty="0"/>
              <a:t> server for 20,000 samples (large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!)</a:t>
            </a:r>
          </a:p>
          <a:p>
            <a:r>
              <a:rPr lang="en-US" dirty="0"/>
              <a:t>Using statistics</a:t>
            </a:r>
          </a:p>
          <a:p>
            <a:pPr lvl="1"/>
            <a:r>
              <a:rPr lang="en-US" dirty="0"/>
              <a:t>Ping times improve 0.4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And statistically significant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=0.99)</a:t>
            </a:r>
            <a:r>
              <a:rPr lang="en-US" dirty="0"/>
              <a:t>!</a:t>
            </a:r>
          </a:p>
          <a:p>
            <a:r>
              <a:rPr lang="en-US" dirty="0"/>
              <a:t>But … below perception!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1633129"/>
            <a:ext cx="5968267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Warning: </a:t>
            </a:r>
            <a:r>
              <a:rPr lang="en-US" sz="2000" dirty="0"/>
              <a:t>may find statistically significant difference. </a:t>
            </a:r>
          </a:p>
          <a:p>
            <a:r>
              <a:rPr lang="en-US" sz="2000" dirty="0"/>
              <a:t>That doesn’t mean it is </a:t>
            </a:r>
            <a:r>
              <a:rPr lang="en-US" sz="2000" i="1" dirty="0"/>
              <a:t>important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7" grpId="0" build="p"/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9FAB59-3C3E-4782-8807-4E592FBC8948}"/>
              </a:ext>
            </a:extLst>
          </p:cNvPr>
          <p:cNvGrpSpPr/>
          <p:nvPr/>
        </p:nvGrpSpPr>
        <p:grpSpPr>
          <a:xfrm>
            <a:off x="2129879" y="2439177"/>
            <a:ext cx="6741587" cy="1315097"/>
            <a:chOff x="2025270" y="2553353"/>
            <a:chExt cx="6741587" cy="1315097"/>
          </a:xfrm>
        </p:grpSpPr>
        <p:pic>
          <p:nvPicPr>
            <p:cNvPr id="2054" name="Picture 6" descr="Effect Size Resources - CEM">
              <a:extLst>
                <a:ext uri="{FF2B5EF4-FFF2-40B4-BE49-F238E27FC236}">
                  <a16:creationId xmlns:a16="http://schemas.microsoft.com/office/drawing/2014/main" id="{61E76B53-2F01-41F8-BA04-71B9BCEB5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270" y="2553353"/>
              <a:ext cx="6628631" cy="130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B1CFCA-742C-46E3-91D3-D1CEADA89A32}"/>
                </a:ext>
              </a:extLst>
            </p:cNvPr>
            <p:cNvSpPr txBox="1"/>
            <p:nvPr/>
          </p:nvSpPr>
          <p:spPr>
            <a:xfrm rot="5400000">
              <a:off x="7963111" y="3064705"/>
              <a:ext cx="123815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>
                  <a:solidFill>
                    <a:srgbClr val="0070C0"/>
                  </a:solidFill>
                </a:rPr>
                <a:t>Cohen’s d</a:t>
              </a:r>
              <a:r>
                <a:rPr lang="en-US" dirty="0"/>
                <a:t>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35C876-C8FD-4CC3-BC06-EDCD70FE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365"/>
            <a:ext cx="8229600" cy="976662"/>
          </a:xfrm>
        </p:spPr>
        <p:txBody>
          <a:bodyPr/>
          <a:lstStyle/>
          <a:p>
            <a:r>
              <a:rPr lang="en-US" dirty="0"/>
              <a:t>Effect Size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7EBE1D-EF67-428F-9607-61778162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76" y="977951"/>
            <a:ext cx="8229600" cy="16381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Quantitative measure of </a:t>
            </a:r>
            <a:r>
              <a:rPr lang="en-US" u="sng" dirty="0"/>
              <a:t>strength of finding</a:t>
            </a:r>
          </a:p>
          <a:p>
            <a:pPr lvl="1"/>
            <a:r>
              <a:rPr lang="en-US" dirty="0"/>
              <a:t>Measures </a:t>
            </a:r>
            <a:r>
              <a:rPr lang="en-US" dirty="0">
                <a:solidFill>
                  <a:srgbClr val="0070C0"/>
                </a:solidFill>
              </a:rPr>
              <a:t>practical significance</a:t>
            </a:r>
          </a:p>
          <a:p>
            <a:r>
              <a:rPr lang="en-US" dirty="0"/>
              <a:t>Emphasizes </a:t>
            </a:r>
            <a:r>
              <a:rPr lang="en-US" dirty="0">
                <a:solidFill>
                  <a:srgbClr val="008000"/>
                </a:solidFill>
              </a:rPr>
              <a:t>size of difference </a:t>
            </a:r>
            <a:r>
              <a:rPr lang="en-US" dirty="0"/>
              <a:t>of relationship</a:t>
            </a:r>
          </a:p>
        </p:txBody>
      </p:sp>
      <p:pic>
        <p:nvPicPr>
          <p:cNvPr id="2052" name="Picture 4" descr="Effect size: What is it and when and how should I use it?">
            <a:extLst>
              <a:ext uri="{FF2B5EF4-FFF2-40B4-BE49-F238E27FC236}">
                <a16:creationId xmlns:a16="http://schemas.microsoft.com/office/drawing/2014/main" id="{3C3632B4-E7BA-46DD-8CC5-5F0D96BC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5348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C0D886-D2E2-4921-ACFB-F3C24D6C620E}"/>
              </a:ext>
            </a:extLst>
          </p:cNvPr>
          <p:cNvGrpSpPr/>
          <p:nvPr/>
        </p:nvGrpSpPr>
        <p:grpSpPr>
          <a:xfrm>
            <a:off x="490099" y="3663142"/>
            <a:ext cx="4572000" cy="2049462"/>
            <a:chOff x="1592036" y="2209800"/>
            <a:chExt cx="5643562" cy="2925921"/>
          </a:xfrm>
        </p:grpSpPr>
        <p:pic>
          <p:nvPicPr>
            <p:cNvPr id="2050" name="Picture 2" descr="What does effect size tell you? | Simply Psychology">
              <a:extLst>
                <a:ext uri="{FF2B5EF4-FFF2-40B4-BE49-F238E27FC236}">
                  <a16:creationId xmlns:a16="http://schemas.microsoft.com/office/drawing/2014/main" id="{5D6003FA-6873-4551-895F-014F2983A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036" y="2209800"/>
              <a:ext cx="5643562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11E201-353B-42FF-9ECB-9F10C8A287D5}"/>
                </a:ext>
              </a:extLst>
            </p:cNvPr>
            <p:cNvSpPr/>
            <p:nvPr/>
          </p:nvSpPr>
          <p:spPr>
            <a:xfrm>
              <a:off x="2874849" y="4889500"/>
              <a:ext cx="339430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https://www.simplypsychology.org/cohen-d.jpg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0C9FB-CEAB-158A-07B5-FE2C73BCCF59}"/>
              </a:ext>
            </a:extLst>
          </p:cNvPr>
          <p:cNvGrpSpPr/>
          <p:nvPr/>
        </p:nvGrpSpPr>
        <p:grpSpPr>
          <a:xfrm>
            <a:off x="685800" y="5949148"/>
            <a:ext cx="7816333" cy="739704"/>
            <a:chOff x="685800" y="5949148"/>
            <a:chExt cx="7816333" cy="7397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0EEEA1-C00B-21D9-B317-B1958AAB36ED}"/>
                </a:ext>
              </a:extLst>
            </p:cNvPr>
            <p:cNvGrpSpPr/>
            <p:nvPr/>
          </p:nvGrpSpPr>
          <p:grpSpPr>
            <a:xfrm>
              <a:off x="685800" y="5949148"/>
              <a:ext cx="3384146" cy="635302"/>
              <a:chOff x="685800" y="5949148"/>
              <a:chExt cx="3384146" cy="63530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37AE8D-094F-4F50-AE40-D2E6CAEC2397}"/>
                  </a:ext>
                </a:extLst>
              </p:cNvPr>
              <p:cNvSpPr txBox="1"/>
              <p:nvPr/>
            </p:nvSpPr>
            <p:spPr>
              <a:xfrm>
                <a:off x="685800" y="6104077"/>
                <a:ext cx="1804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Similar to Z-score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DD6D0D-DC18-41C5-A1B9-DBFC48BEA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0" y="5949148"/>
                <a:ext cx="1174346" cy="635302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9D7265-434C-CEB0-6CB1-3D0E026392F7}"/>
                </a:ext>
              </a:extLst>
            </p:cNvPr>
            <p:cNvGrpSpPr/>
            <p:nvPr/>
          </p:nvGrpSpPr>
          <p:grpSpPr>
            <a:xfrm>
              <a:off x="4833661" y="5998006"/>
              <a:ext cx="3668472" cy="690846"/>
              <a:chOff x="4289751" y="6029430"/>
              <a:chExt cx="3668472" cy="69084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8DCFD4B-20D3-74EB-2BCF-08E2734BF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1766" y="6029430"/>
                <a:ext cx="2026457" cy="684614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6FB9E2-4EF4-57C7-C9EA-8091801FD247}"/>
                  </a:ext>
                </a:extLst>
              </p:cNvPr>
              <p:cNvSpPr txBox="1"/>
              <p:nvPr/>
            </p:nvSpPr>
            <p:spPr>
              <a:xfrm>
                <a:off x="4289751" y="6135501"/>
                <a:ext cx="1490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And Coefficient of Variation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4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Confidence Level to Use (1 of 2)?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Often see 90% or 95% (or even 99%) used</a:t>
            </a:r>
          </a:p>
          <a:p>
            <a:r>
              <a:rPr lang="en-US" altLang="en-US" sz="2400" dirty="0"/>
              <a:t>Choice based on 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if wrong (population parameter is outside),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 if right (parameter inside)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high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higher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low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lower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negligible, lower is fine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high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Hairspray, makes hair straight, but has chemicals</a:t>
            </a:r>
          </a:p>
          <a:p>
            <a:pPr lvl="1"/>
            <a:r>
              <a:rPr lang="en-US" altLang="en-US" sz="2200" dirty="0"/>
              <a:t>Want to be </a:t>
            </a:r>
            <a:r>
              <a:rPr lang="en-US" altLang="en-US" sz="2200" dirty="0">
                <a:solidFill>
                  <a:srgbClr val="0070C0"/>
                </a:solidFill>
              </a:rPr>
              <a:t>99.9% </a:t>
            </a:r>
            <a:r>
              <a:rPr lang="en-US" altLang="en-US" sz="2200" dirty="0"/>
              <a:t>confident it doesn’t cause cancer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low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Hairspray, makes hair straight, mainly water </a:t>
            </a:r>
          </a:p>
          <a:p>
            <a:pPr lvl="1"/>
            <a:r>
              <a:rPr lang="en-US" altLang="en-US" sz="2200" dirty="0"/>
              <a:t>Ok to be </a:t>
            </a:r>
            <a:r>
              <a:rPr lang="en-US" altLang="en-US" sz="2200" dirty="0">
                <a:solidFill>
                  <a:srgbClr val="0070C0"/>
                </a:solidFill>
              </a:rPr>
              <a:t>75% </a:t>
            </a:r>
            <a:r>
              <a:rPr lang="en-US" altLang="en-US" sz="2200" dirty="0"/>
              <a:t>confident it straightens hair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346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Confidence Level to Use (2 of 2)?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Often see 90% or 95% (or even 99%) used</a:t>
            </a:r>
          </a:p>
          <a:p>
            <a:r>
              <a:rPr lang="en-US" altLang="en-US" sz="2400" dirty="0"/>
              <a:t>Choice based on 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if wrong (population parameter is outside),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 if right (parameter inside)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high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higher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low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lower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negligible, lower is fine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negligible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Lottery ticket costs $1, pays $5 million</a:t>
            </a:r>
          </a:p>
          <a:p>
            <a:pPr lvl="1"/>
            <a:r>
              <a:rPr lang="en-US" altLang="en-US" sz="2200" dirty="0"/>
              <a:t>Chance of winning is 10</a:t>
            </a:r>
            <a:r>
              <a:rPr lang="en-US" altLang="en-US" sz="2200" baseline="30000" dirty="0"/>
              <a:t>-7</a:t>
            </a:r>
            <a:r>
              <a:rPr lang="en-US" altLang="en-US" sz="2200" dirty="0"/>
              <a:t> (50% payout, so 1 in 10 million)</a:t>
            </a:r>
          </a:p>
          <a:p>
            <a:pPr lvl="1"/>
            <a:r>
              <a:rPr lang="en-US" altLang="en-US" sz="2200" dirty="0"/>
              <a:t>To win with </a:t>
            </a:r>
            <a:r>
              <a:rPr lang="en-US" altLang="en-US" sz="2200" dirty="0">
                <a:solidFill>
                  <a:srgbClr val="0070C0"/>
                </a:solidFill>
              </a:rPr>
              <a:t>90% </a:t>
            </a:r>
            <a:r>
              <a:rPr lang="en-US" altLang="en-US" sz="2200" dirty="0"/>
              <a:t>confidence, need 9 million tickets</a:t>
            </a:r>
          </a:p>
          <a:p>
            <a:pPr lvl="2"/>
            <a:r>
              <a:rPr lang="en-US" altLang="en-US" sz="2000" dirty="0"/>
              <a:t>No one would buy that many tickets ($9 mil to win $5 mil)!</a:t>
            </a:r>
          </a:p>
          <a:p>
            <a:pPr lvl="1"/>
            <a:r>
              <a:rPr lang="en-US" altLang="en-US" sz="2200" dirty="0"/>
              <a:t>So, most people happy with </a:t>
            </a:r>
            <a:r>
              <a:rPr lang="en-US" altLang="en-US" sz="2200" dirty="0">
                <a:solidFill>
                  <a:srgbClr val="0070C0"/>
                </a:solidFill>
              </a:rPr>
              <a:t>0.0001%</a:t>
            </a:r>
            <a:r>
              <a:rPr lang="en-US" altLang="en-US" sz="2200" dirty="0"/>
              <a:t> confidence</a:t>
            </a:r>
          </a:p>
        </p:txBody>
      </p:sp>
    </p:spTree>
    <p:extLst>
      <p:ext uri="{BB962C8B-B14F-4D97-AF65-F5344CB8AC3E}">
        <p14:creationId xmlns:p14="http://schemas.microsoft.com/office/powerpoint/2010/main" val="26971279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 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Hypothesis Testing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0103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923" y="14235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Term arises from science</a:t>
            </a:r>
          </a:p>
          <a:p>
            <a:pPr lvl="1"/>
            <a:r>
              <a:rPr lang="en-US" dirty="0"/>
              <a:t>State tentative explanation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hypothesis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Devise experiments to gather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supports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rejects</a:t>
            </a:r>
            <a:r>
              <a:rPr lang="en-US" dirty="0">
                <a:sym typeface="Wingdings" panose="05000000000000000000" pitchFamily="2" charset="2"/>
              </a:rPr>
              <a:t> hypothesis</a:t>
            </a:r>
          </a:p>
          <a:p>
            <a:r>
              <a:rPr lang="en-US" dirty="0">
                <a:sym typeface="Wingdings" panose="05000000000000000000" pitchFamily="2" charset="2"/>
              </a:rPr>
              <a:t>Statisticians have adopted to test using </a:t>
            </a:r>
            <a:r>
              <a:rPr lang="en-US" i="1" dirty="0">
                <a:sym typeface="Wingdings" panose="05000000000000000000" pitchFamily="2" charset="2"/>
              </a:rPr>
              <a:t>inferential statistics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Hypothesis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776" y="6023058"/>
            <a:ext cx="3804139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 brief overview here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Conversant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Chapters 8 &amp; 9 </a:t>
            </a:r>
            <a:r>
              <a:rPr lang="en-US" dirty="0"/>
              <a:t>in book have more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9BEFD-4CB9-51AE-FAB7-1BCF8AE74D82}"/>
              </a:ext>
            </a:extLst>
          </p:cNvPr>
          <p:cNvGrpSpPr/>
          <p:nvPr/>
        </p:nvGrpSpPr>
        <p:grpSpPr>
          <a:xfrm>
            <a:off x="4623777" y="1433269"/>
            <a:ext cx="4343400" cy="4981376"/>
            <a:chOff x="4623777" y="1433269"/>
            <a:chExt cx="4343400" cy="4981376"/>
          </a:xfrm>
        </p:grpSpPr>
        <p:grpSp>
          <p:nvGrpSpPr>
            <p:cNvPr id="5" name="Group 4"/>
            <p:cNvGrpSpPr/>
            <p:nvPr/>
          </p:nvGrpSpPr>
          <p:grpSpPr>
            <a:xfrm>
              <a:off x="4623777" y="1433269"/>
              <a:ext cx="4343400" cy="4981376"/>
              <a:chOff x="4056185" y="1752600"/>
              <a:chExt cx="4953000" cy="494584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185" y="1752600"/>
                <a:ext cx="4953000" cy="47625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656897" y="6515100"/>
                <a:ext cx="1751577" cy="183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http://s1.hubimg.com/u/4205792_f520.jpg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E80F4D-A1FB-6FFE-4E00-A502CA4AA667}"/>
                </a:ext>
              </a:extLst>
            </p:cNvPr>
            <p:cNvSpPr txBox="1"/>
            <p:nvPr/>
          </p:nvSpPr>
          <p:spPr>
            <a:xfrm>
              <a:off x="7563476" y="1433269"/>
              <a:ext cx="1298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Science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0971126-F59E-74A8-1FAF-956FFFB1FD6D}"/>
              </a:ext>
            </a:extLst>
          </p:cNvPr>
          <p:cNvSpPr/>
          <p:nvPr/>
        </p:nvSpPr>
        <p:spPr>
          <a:xfrm>
            <a:off x="5410200" y="2819400"/>
            <a:ext cx="1828800" cy="609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/>
              <a:t>Have 1d6, sample (i.e., roll 1 die)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33600" y="3279410"/>
            <a:ext cx="4286250" cy="3016641"/>
            <a:chOff x="2133600" y="3279410"/>
            <a:chExt cx="4286250" cy="3016641"/>
          </a:xfrm>
        </p:grpSpPr>
        <p:sp>
          <p:nvSpPr>
            <p:cNvPr id="6" name="Rectangle 5"/>
            <p:cNvSpPr/>
            <p:nvPr/>
          </p:nvSpPr>
          <p:spPr>
            <a:xfrm>
              <a:off x="2307283" y="6047291"/>
              <a:ext cx="3938885" cy="248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279410"/>
              <a:ext cx="4286250" cy="27241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086600" y="4191000"/>
            <a:ext cx="15240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“Square“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91992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69" y="1676400"/>
            <a:ext cx="4810369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Null Hypothesis (H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– hypothesis that no significance difference between measured value and population parameter (any observed difference due to error)</a:t>
            </a:r>
          </a:p>
          <a:p>
            <a:pPr lvl="1"/>
            <a:r>
              <a:rPr lang="en-US" dirty="0"/>
              <a:t>e.g., population mean time for Riot to bring up NA servers is 4 hours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Alternative Hypothesis </a:t>
            </a:r>
            <a:r>
              <a:rPr lang="en-US" dirty="0"/>
              <a:t>–  hypothesis contrary to null hypothesis</a:t>
            </a:r>
          </a:p>
          <a:p>
            <a:pPr lvl="1"/>
            <a:r>
              <a:rPr lang="en-US" dirty="0"/>
              <a:t>e.g., population mean time for Riot to bring up NA servers is </a:t>
            </a:r>
            <a:r>
              <a:rPr lang="en-US" i="1" dirty="0"/>
              <a:t>not</a:t>
            </a:r>
            <a:r>
              <a:rPr lang="en-US" dirty="0"/>
              <a:t> 4 hours</a:t>
            </a:r>
          </a:p>
          <a:p>
            <a:r>
              <a:rPr lang="en-US" dirty="0"/>
              <a:t>Care about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, but 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If data supports,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 may not be true</a:t>
            </a:r>
          </a:p>
          <a:p>
            <a:pPr lvl="1"/>
            <a:r>
              <a:rPr lang="en-US" dirty="0"/>
              <a:t>If data rejects,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 </a:t>
            </a:r>
            <a:r>
              <a:rPr lang="en-US" i="1" dirty="0"/>
              <a:t>may</a:t>
            </a:r>
            <a:r>
              <a:rPr lang="en-US" dirty="0"/>
              <a:t> be true</a:t>
            </a:r>
          </a:p>
          <a:p>
            <a:r>
              <a:rPr lang="en-US" dirty="0"/>
              <a:t>Why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Remember, data doesn’t “prove” hypothesis</a:t>
            </a:r>
          </a:p>
          <a:p>
            <a:pPr lvl="1"/>
            <a:r>
              <a:rPr lang="en-US" dirty="0"/>
              <a:t>Can only reject it at certain significance (e.g., there is probably a difference)</a:t>
            </a:r>
          </a:p>
          <a:p>
            <a:pPr lvl="1"/>
            <a:r>
              <a:rPr lang="en-US" dirty="0"/>
              <a:t>So, reject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599" y="1600200"/>
            <a:ext cx="4328231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  <a:highlight>
                  <a:srgbClr val="FFFF00"/>
                </a:highlight>
              </a:rPr>
              <a:t>P value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– smallest level that can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en-US" sz="2600" dirty="0"/>
              <a:t>“If </a:t>
            </a:r>
            <a:r>
              <a:rPr lang="en-US" sz="2600" dirty="0">
                <a:solidFill>
                  <a:srgbClr val="008000"/>
                </a:solidFill>
              </a:rPr>
              <a:t>p value</a:t>
            </a:r>
            <a:r>
              <a:rPr lang="en-US" sz="2600" dirty="0"/>
              <a:t> is low, then </a:t>
            </a:r>
            <a:r>
              <a:rPr lang="en-US" sz="2600" dirty="0">
                <a:solidFill>
                  <a:srgbClr val="0070C0"/>
                </a:solidFill>
              </a:rPr>
              <a:t>H</a:t>
            </a:r>
            <a:r>
              <a:rPr lang="en-US" sz="2600" baseline="-25000" dirty="0">
                <a:solidFill>
                  <a:srgbClr val="0070C0"/>
                </a:solidFill>
              </a:rPr>
              <a:t>0</a:t>
            </a:r>
            <a:r>
              <a:rPr lang="en-US" sz="2600" dirty="0"/>
              <a:t> must go”</a:t>
            </a:r>
          </a:p>
          <a:p>
            <a:r>
              <a:rPr lang="en-US" dirty="0"/>
              <a:t>How “low” based on “risk” of being wrong (like confidence interval)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3212942"/>
            <a:ext cx="3581400" cy="2913221"/>
            <a:chOff x="2667000" y="2095500"/>
            <a:chExt cx="3581400" cy="29132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450" y="2095500"/>
              <a:ext cx="2476500" cy="2667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67000" y="4762500"/>
              <a:ext cx="3581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http://www.buzzle.com/img/articleImages/605910-49223-57.jpg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5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E9E6-23F4-8A3D-F0CE-CE70576E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– Smelling Salts and Athletes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F5532-8B3F-E802-D28B-DF1F46C6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0" i="0" dirty="0">
                <a:solidFill>
                  <a:srgbClr val="212121"/>
                </a:solidFill>
                <a:effectLst/>
              </a:rPr>
              <a:t>Smelling salts helps e-sports? </a:t>
            </a:r>
          </a:p>
          <a:p>
            <a:pPr marL="0" indent="0">
              <a:buNone/>
            </a:pPr>
            <a:endParaRPr lang="en-US" b="0" i="0" dirty="0">
              <a:solidFill>
                <a:srgbClr val="212121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Alternative </a:t>
            </a:r>
            <a:r>
              <a:rPr lang="en-US" b="1" dirty="0">
                <a:solidFill>
                  <a:srgbClr val="212121"/>
                </a:solidFill>
              </a:rPr>
              <a:t>hypothesis</a:t>
            </a:r>
            <a:r>
              <a:rPr lang="en-US" dirty="0">
                <a:solidFill>
                  <a:srgbClr val="212121"/>
                </a:solidFill>
              </a:rPr>
              <a:t> - Smelling salts improves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effectLst/>
              </a:rPr>
              <a:t>Null hypothesis</a:t>
            </a:r>
            <a:r>
              <a:rPr lang="en-US" b="0" i="0" dirty="0">
                <a:effectLst/>
              </a:rPr>
              <a:t> </a:t>
            </a:r>
            <a:r>
              <a:rPr lang="en-US" b="0" i="0" dirty="0">
                <a:solidFill>
                  <a:srgbClr val="212121"/>
                </a:solidFill>
                <a:effectLst/>
              </a:rPr>
              <a:t>- Salts no effect on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Significance level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significance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0.10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(90%)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Experiment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- One group with salts and another with placebo, compute difference in game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P-value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p-value is </a:t>
            </a:r>
            <a:r>
              <a:rPr lang="en-US" b="0" i="0" dirty="0">
                <a:solidFill>
                  <a:srgbClr val="008000"/>
                </a:solidFill>
                <a:effectLst/>
              </a:rPr>
              <a:t>0.004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Conclusion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difference is statistically significant (below 0.1). </a:t>
            </a:r>
            <a:r>
              <a:rPr lang="en-US" dirty="0">
                <a:solidFill>
                  <a:srgbClr val="212121"/>
                </a:solidFill>
              </a:rPr>
              <a:t>Reject </a:t>
            </a:r>
            <a:r>
              <a:rPr lang="en-US" b="1" dirty="0"/>
              <a:t>Null</a:t>
            </a:r>
            <a:r>
              <a:rPr lang="en-US" dirty="0">
                <a:solidFill>
                  <a:srgbClr val="212121"/>
                </a:solidFill>
              </a:rPr>
              <a:t>, so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support for </a:t>
            </a:r>
            <a:r>
              <a:rPr lang="en-US" b="1" i="0" dirty="0">
                <a:effectLst/>
              </a:rPr>
              <a:t>alternative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hypothesis that smelling salts help performance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BBEE-B866-9B95-BFC2-E818EFBD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Vitamin C and Colds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300B-6E16-E236-4ABD-B7969D7D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100" dirty="0"/>
              <a:t>Vitamin C prevents common cold?</a:t>
            </a:r>
          </a:p>
          <a:p>
            <a:pPr marL="0" indent="0" algn="ctr">
              <a:buNone/>
            </a:pPr>
            <a:endParaRPr lang="en-US" sz="4100" dirty="0"/>
          </a:p>
          <a:p>
            <a:pPr>
              <a:buFont typeface="+mj-lt"/>
              <a:buAutoNum type="arabicPeriod"/>
            </a:pPr>
            <a:r>
              <a:rPr lang="en-US" b="1" dirty="0"/>
              <a:t>Alternative </a:t>
            </a:r>
            <a:r>
              <a:rPr lang="en-US" b="1" dirty="0">
                <a:solidFill>
                  <a:srgbClr val="212121"/>
                </a:solidFill>
              </a:rPr>
              <a:t>hypothesis</a:t>
            </a:r>
            <a:r>
              <a:rPr lang="en-US" dirty="0">
                <a:solidFill>
                  <a:srgbClr val="212121"/>
                </a:solidFill>
              </a:rPr>
              <a:t> - Take vitamin C less likely to become ill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</a:rPr>
              <a:t>Null hypothesis</a:t>
            </a:r>
            <a:r>
              <a:rPr lang="en-US" b="0" i="0" dirty="0">
                <a:effectLst/>
              </a:rPr>
              <a:t> </a:t>
            </a:r>
            <a:r>
              <a:rPr lang="en-US" b="0" i="0" dirty="0">
                <a:solidFill>
                  <a:srgbClr val="212121"/>
                </a:solidFill>
                <a:effectLst/>
              </a:rPr>
              <a:t>- Take vitamin C no less likely to become ill 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Significance level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significance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0.05</a:t>
            </a:r>
            <a:r>
              <a:rPr lang="en-US" dirty="0">
                <a:solidFill>
                  <a:srgbClr val="212121"/>
                </a:solidFill>
              </a:rPr>
              <a:t> (95%)</a:t>
            </a:r>
            <a:endParaRPr lang="en-US" b="0" i="0" dirty="0">
              <a:solidFill>
                <a:srgbClr val="212121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Experiment -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one group vitamin C, other placebo, and record whether or not participants got cold</a:t>
            </a:r>
            <a:endParaRPr lang="en-US" b="1" i="0" dirty="0">
              <a:solidFill>
                <a:srgbClr val="212121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P-value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p-value is </a:t>
            </a:r>
            <a:r>
              <a:rPr lang="en-US" b="0" i="0" dirty="0">
                <a:solidFill>
                  <a:srgbClr val="008000"/>
                </a:solidFill>
                <a:effectLst/>
              </a:rPr>
              <a:t>0.20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Conclusion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difference is not significant (0.20 </a:t>
            </a:r>
            <a:r>
              <a:rPr lang="en-US" b="0" i="0" dirty="0">
                <a:solidFill>
                  <a:srgbClr val="232629"/>
                </a:solidFill>
                <a:effectLst/>
              </a:rPr>
              <a:t>≰ 0.5). F</a:t>
            </a:r>
            <a:r>
              <a:rPr lang="en-US" b="0" i="0" dirty="0">
                <a:solidFill>
                  <a:srgbClr val="212121"/>
                </a:solidFill>
                <a:effectLst/>
              </a:rPr>
              <a:t>ail to reject </a:t>
            </a:r>
            <a:r>
              <a:rPr lang="en-US" b="1" i="0" dirty="0">
                <a:effectLst/>
              </a:rPr>
              <a:t>Null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hypothesis. No support for </a:t>
            </a:r>
            <a:r>
              <a:rPr lang="en-US" b="1" i="0" dirty="0">
                <a:effectLst/>
              </a:rPr>
              <a:t>alternative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hypothesis that vitamin C can prevent colds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10600" cy="51657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hypothesis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) and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risks of being wrong (based on loss and gain), choosing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dirty="0"/>
              <a:t> and sample size (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 data (</a:t>
            </a:r>
            <a:r>
              <a:rPr lang="en-US" dirty="0">
                <a:solidFill>
                  <a:srgbClr val="7030A0"/>
                </a:solidFill>
              </a:rPr>
              <a:t>sample</a:t>
            </a:r>
            <a:r>
              <a:rPr lang="en-US" dirty="0"/>
              <a:t>), compute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based on test statistic and compare to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inference</a:t>
            </a:r>
          </a:p>
          <a:p>
            <a:pPr lvl="1"/>
            <a:r>
              <a:rPr lang="en-US" dirty="0"/>
              <a:t>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less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 may be right</a:t>
            </a:r>
          </a:p>
          <a:p>
            <a:pPr lvl="1"/>
            <a:r>
              <a:rPr lang="en-US" dirty="0"/>
              <a:t>Do 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greater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</a:p>
          <a:p>
            <a:pPr lvl="2"/>
            <a:r>
              <a:rPr lang="en-US" dirty="0"/>
              <a:t>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 may not be right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Hypothesis Testing Steps (Example)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State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/>
              <a:t>) and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/>
              <a:t>: Mario level takes more than 5 minutes to complete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: Mario level takes 5 minutes to complete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always has =)</a:t>
            </a:r>
          </a:p>
          <a:p>
            <a:r>
              <a:rPr lang="en-US" dirty="0"/>
              <a:t>Evaluate risks of being wrong (based on loss and gain), choosing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 and sample size (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Player may get frustrated, quit game, so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Without distribution analysis, </a:t>
            </a:r>
            <a:r>
              <a:rPr lang="en-US" dirty="0">
                <a:solidFill>
                  <a:srgbClr val="7030A0"/>
                </a:solidFill>
                <a:sym typeface="Symbol" panose="05050102010706020507" pitchFamily="18" charset="2"/>
              </a:rPr>
              <a:t>30</a:t>
            </a:r>
            <a:r>
              <a:rPr lang="en-US" dirty="0">
                <a:sym typeface="Symbol" panose="05050102010706020507" pitchFamily="18" charset="2"/>
              </a:rPr>
              <a:t> (Central Limit Theorem)</a:t>
            </a:r>
            <a:endParaRPr lang="en-US" dirty="0"/>
          </a:p>
          <a:p>
            <a:r>
              <a:rPr lang="en-US" dirty="0"/>
              <a:t>Collect data (</a:t>
            </a:r>
            <a:r>
              <a:rPr lang="en-US" dirty="0">
                <a:solidFill>
                  <a:srgbClr val="7030A0"/>
                </a:solidFill>
              </a:rPr>
              <a:t>sample</a:t>
            </a:r>
            <a:r>
              <a:rPr lang="en-US" dirty="0"/>
              <a:t>), compute statistics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30</a:t>
            </a:r>
            <a:r>
              <a:rPr lang="en-US" dirty="0"/>
              <a:t> people play level, compute average minutes, compare to 5</a:t>
            </a:r>
          </a:p>
          <a:p>
            <a:pPr lvl="1"/>
            <a:r>
              <a:rPr lang="en-US" dirty="0"/>
              <a:t>E.g., mean of 6.1 minutes</a:t>
            </a:r>
          </a:p>
          <a:p>
            <a:r>
              <a:rPr lang="en-US" dirty="0"/>
              <a:t>Calculate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based on test statistic and compare to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0.02,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“How likely is it that the true mean is 5 when measure 6.1?”</a:t>
            </a:r>
          </a:p>
          <a:p>
            <a:r>
              <a:rPr lang="en-US" dirty="0"/>
              <a:t>Make inference</a:t>
            </a:r>
          </a:p>
          <a:p>
            <a:pPr lvl="1"/>
            <a:r>
              <a:rPr lang="en-US" dirty="0"/>
              <a:t>Here: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less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ym typeface="Symbol" panose="05050102010706020507" pitchFamily="18" charset="2"/>
              </a:rPr>
              <a:t>REJECT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, so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H</a:t>
            </a:r>
            <a:r>
              <a:rPr lang="en-US" altLang="en-US" dirty="0">
                <a:sym typeface="Symbol" panose="05050102010706020507" pitchFamily="18" charset="2"/>
              </a:rPr>
              <a:t> may be right</a:t>
            </a:r>
            <a:endParaRPr lang="en-US" dirty="0"/>
          </a:p>
          <a:p>
            <a:pPr lvl="1"/>
            <a:r>
              <a:rPr lang="en-US" dirty="0"/>
              <a:t>Note, would not have rejected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greater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4B38-437E-499A-9779-90290B66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Depiction of P Value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80F929-BB3C-4D78-B09D-2E5AC3EDC2E8}"/>
              </a:ext>
            </a:extLst>
          </p:cNvPr>
          <p:cNvGrpSpPr/>
          <p:nvPr/>
        </p:nvGrpSpPr>
        <p:grpSpPr>
          <a:xfrm>
            <a:off x="457200" y="2239962"/>
            <a:ext cx="6310534" cy="4343400"/>
            <a:chOff x="928466" y="1295400"/>
            <a:chExt cx="7287068" cy="5105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AA9C30-2D45-4D1A-9640-0CAD27AC4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466" y="1295400"/>
              <a:ext cx="7287068" cy="5105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1FA0E7-988A-471A-819B-33424999E85A}"/>
                </a:ext>
              </a:extLst>
            </p:cNvPr>
            <p:cNvSpPr/>
            <p:nvPr/>
          </p:nvSpPr>
          <p:spPr>
            <a:xfrm>
              <a:off x="3888960" y="4876800"/>
              <a:ext cx="136608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https://en.wikipedia.org/wiki/P-value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2AD7E3B-DBF2-4C9B-8B3E-E007860E40AE}"/>
              </a:ext>
            </a:extLst>
          </p:cNvPr>
          <p:cNvSpPr/>
          <p:nvPr/>
        </p:nvSpPr>
        <p:spPr>
          <a:xfrm>
            <a:off x="685800" y="1441425"/>
            <a:ext cx="789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Probability density of </a:t>
            </a:r>
            <a:r>
              <a:rPr lang="en-US" sz="2000" dirty="0">
                <a:solidFill>
                  <a:srgbClr val="222222"/>
                </a:solidFill>
              </a:rPr>
              <a:t>each outcome, computed under </a:t>
            </a:r>
            <a:r>
              <a:rPr lang="en-US" sz="2000" dirty="0">
                <a:solidFill>
                  <a:srgbClr val="0070C0"/>
                </a:solidFill>
              </a:rPr>
              <a:t>Null</a:t>
            </a:r>
            <a:r>
              <a:rPr lang="en-US" sz="2000" dirty="0">
                <a:solidFill>
                  <a:srgbClr val="222222"/>
                </a:solidFill>
              </a:rPr>
              <a:t> hypothesis</a:t>
            </a:r>
          </a:p>
          <a:p>
            <a:pPr algn="ctr"/>
            <a:r>
              <a:rPr lang="en-US" sz="2000" i="1" dirty="0">
                <a:solidFill>
                  <a:srgbClr val="008000"/>
                </a:solidFill>
              </a:rPr>
              <a:t>p </a:t>
            </a:r>
            <a:r>
              <a:rPr lang="en-US" sz="2000" dirty="0">
                <a:solidFill>
                  <a:srgbClr val="008000"/>
                </a:solidFill>
              </a:rPr>
              <a:t>value</a:t>
            </a:r>
            <a:r>
              <a:rPr lang="en-US" sz="2000" dirty="0">
                <a:solidFill>
                  <a:srgbClr val="222222"/>
                </a:solidFill>
              </a:rPr>
              <a:t> is area under curve past </a:t>
            </a:r>
            <a:r>
              <a:rPr lang="en-US" sz="2000" dirty="0">
                <a:solidFill>
                  <a:srgbClr val="C00000"/>
                </a:solidFill>
              </a:rPr>
              <a:t>observed data point</a:t>
            </a:r>
            <a:r>
              <a:rPr lang="en-US" sz="2000" dirty="0">
                <a:solidFill>
                  <a:srgbClr val="222222"/>
                </a:solidFill>
              </a:rPr>
              <a:t> (e.g., sample mean)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CCBE6-4BF0-4D8F-B47D-12762C95B12A}"/>
              </a:ext>
            </a:extLst>
          </p:cNvPr>
          <p:cNvSpPr txBox="1"/>
          <p:nvPr/>
        </p:nvSpPr>
        <p:spPr>
          <a:xfrm>
            <a:off x="6553200" y="2438400"/>
            <a:ext cx="25146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E.g., Mario mean of 5, so is 6.1. in the “unlikely” region?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89138-C1F8-D8EB-6A09-4051238B977E}"/>
              </a:ext>
            </a:extLst>
          </p:cNvPr>
          <p:cNvSpPr txBox="1"/>
          <p:nvPr/>
        </p:nvSpPr>
        <p:spPr>
          <a:xfrm>
            <a:off x="5335941" y="5351890"/>
            <a:ext cx="1217260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</a:t>
            </a:r>
          </a:p>
          <a:p>
            <a:pPr algn="ctr"/>
            <a:r>
              <a:rPr lang="en-US" dirty="0"/>
              <a:t> mean 6.1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8CFB5E-5B94-ECAF-A127-C3990A0021AE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724400" y="5365377"/>
            <a:ext cx="611541" cy="309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CBC82A-33DB-6BD9-132D-D26A5E62F8C1}"/>
              </a:ext>
            </a:extLst>
          </p:cNvPr>
          <p:cNvSpPr txBox="1"/>
          <p:nvPr/>
        </p:nvSpPr>
        <p:spPr>
          <a:xfrm>
            <a:off x="3124200" y="3765331"/>
            <a:ext cx="1217260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Hypo. mean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0C8CFD-2AE9-CF38-C4F9-9E34EFAA82C5}"/>
              </a:ext>
            </a:extLst>
          </p:cNvPr>
          <p:cNvCxnSpPr>
            <a:cxnSpLocks/>
          </p:cNvCxnSpPr>
          <p:nvPr/>
        </p:nvCxnSpPr>
        <p:spPr>
          <a:xfrm>
            <a:off x="3732830" y="4502313"/>
            <a:ext cx="0" cy="693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twice and sum (i.e., roll 2 dice)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398274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twice and sum (i.e., roll 2 dice)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3352800"/>
            <a:ext cx="4286250" cy="2973055"/>
            <a:chOff x="2428875" y="3276600"/>
            <a:chExt cx="4286250" cy="2973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75" y="3276600"/>
              <a:ext cx="4286250" cy="27051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12440" y="6018823"/>
              <a:ext cx="351912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6600" y="4191000"/>
            <a:ext cx="15240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“Triangle“ distribution</a:t>
            </a:r>
          </a:p>
        </p:txBody>
      </p:sp>
    </p:spTree>
    <p:extLst>
      <p:ext uri="{BB962C8B-B14F-4D97-AF65-F5344CB8AC3E}">
        <p14:creationId xmlns:p14="http://schemas.microsoft.com/office/powerpoint/2010/main" val="63658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208038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12600</TotalTime>
  <Words>4386</Words>
  <Application>Microsoft Office PowerPoint</Application>
  <PresentationFormat>On-screen Show (4:3)</PresentationFormat>
  <Paragraphs>578</Paragraphs>
  <Slides>65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Cambria Math</vt:lpstr>
      <vt:lpstr>Comic Sans MS</vt:lpstr>
      <vt:lpstr>Consolas</vt:lpstr>
      <vt:lpstr>Symbol</vt:lpstr>
      <vt:lpstr>Wingdings</vt:lpstr>
      <vt:lpstr>Office Theme</vt:lpstr>
      <vt:lpstr>Bitmap Image</vt:lpstr>
      <vt:lpstr>Inferential Statistics</vt:lpstr>
      <vt:lpstr>Overview</vt:lpstr>
      <vt:lpstr>Outline</vt:lpstr>
      <vt:lpstr>Groupwork</vt:lpstr>
      <vt:lpstr>Dice Rolling (1 of 4)</vt:lpstr>
      <vt:lpstr>Dice Rolling (1 of 4)</vt:lpstr>
      <vt:lpstr>Dice Rolling (2 of 4)</vt:lpstr>
      <vt:lpstr>Dice Rolling (2 of 4)</vt:lpstr>
      <vt:lpstr>Dice Rolling (3 of 4)</vt:lpstr>
      <vt:lpstr>Dice Rolling (3 of 4)</vt:lpstr>
      <vt:lpstr>Dice Rolling (3 of 4)</vt:lpstr>
      <vt:lpstr>Dice Rolling (4 of 4)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Why do we care about sample means following Normal distribution?</vt:lpstr>
      <vt:lpstr>Why do we care about sample means following Normal distribution?</vt:lpstr>
      <vt:lpstr>Why do we care about sample means following Normal distribution?</vt:lpstr>
      <vt:lpstr>Outline</vt:lpstr>
      <vt:lpstr>Estimating Population Mean</vt:lpstr>
      <vt:lpstr>Estimating Population Mean</vt:lpstr>
      <vt:lpstr>Sampling Error</vt:lpstr>
      <vt:lpstr>Standard Error</vt:lpstr>
      <vt:lpstr>Standard Error</vt:lpstr>
      <vt:lpstr>Standard Error (2 of 2)</vt:lpstr>
      <vt:lpstr>Groupwork</vt:lpstr>
      <vt:lpstr>Standard Error (2 of 2)</vt:lpstr>
      <vt:lpstr>Standard Error (2 of 2)</vt:lpstr>
      <vt:lpstr>Confidence Interval</vt:lpstr>
      <vt:lpstr>Confidence Interval for Mean</vt:lpstr>
      <vt:lpstr>Confidence Interval Estimate</vt:lpstr>
      <vt:lpstr>t distribution</vt:lpstr>
      <vt:lpstr>Computing a Confidence Interval – Example </vt:lpstr>
      <vt:lpstr>Computing a Confidence Interval – Example </vt:lpstr>
      <vt:lpstr>Meaning of Confidence Interval ()</vt:lpstr>
      <vt:lpstr>How does Confidence Interval Size Change?</vt:lpstr>
      <vt:lpstr>How does Confidence Interval Change (1 of 2)?</vt:lpstr>
      <vt:lpstr>How does Confidence Interval Change (1 of 2)?</vt:lpstr>
      <vt:lpstr>How does Confidence Interval Change (2 of 2)?</vt:lpstr>
      <vt:lpstr>How does Confidence Interval Change (2 of 2)?</vt:lpstr>
      <vt:lpstr>Groupwork –  Interpreting a Confidence Interval</vt:lpstr>
      <vt:lpstr>Using Confidence Interval (1 of 3)</vt:lpstr>
      <vt:lpstr>Using Confidence Interval (2 of 3)</vt:lpstr>
      <vt:lpstr>Interpreting Confidence Intervals</vt:lpstr>
      <vt:lpstr>Using Confidence Interval (3 of 3) [Some Overlap]</vt:lpstr>
      <vt:lpstr>How Not to Use Confidence Intervals (1 of 2)</vt:lpstr>
      <vt:lpstr>How Not to Use Confidence Intervals (2 of 2)</vt:lpstr>
      <vt:lpstr>Statistical Significance versus Practical Significance</vt:lpstr>
      <vt:lpstr>Effect Size</vt:lpstr>
      <vt:lpstr>What Confidence Level to Use (1 of 2)?</vt:lpstr>
      <vt:lpstr>What Confidence Level to Use (2 of 2)?</vt:lpstr>
      <vt:lpstr>Outline</vt:lpstr>
      <vt:lpstr>Hypothesis Testing</vt:lpstr>
      <vt:lpstr>Hypothesis Testing Terminology</vt:lpstr>
      <vt:lpstr>Example – Smelling Salts and Athletes</vt:lpstr>
      <vt:lpstr>Example – Vitamin C and Colds</vt:lpstr>
      <vt:lpstr>Hypothesis Testing Steps</vt:lpstr>
      <vt:lpstr>Hypothesis Testing Steps (Example)</vt:lpstr>
      <vt:lpstr>Depiction of P Value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522</cp:revision>
  <cp:lastPrinted>2020-05-04T13:26:16Z</cp:lastPrinted>
  <dcterms:created xsi:type="dcterms:W3CDTF">2012-01-13T01:01:36Z</dcterms:created>
  <dcterms:modified xsi:type="dcterms:W3CDTF">2024-04-22T10:19:54Z</dcterms:modified>
</cp:coreProperties>
</file>