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3" r:id="rId3"/>
    <p:sldId id="269" r:id="rId4"/>
    <p:sldId id="270" r:id="rId5"/>
    <p:sldId id="273" r:id="rId6"/>
    <p:sldId id="274" r:id="rId7"/>
    <p:sldId id="271" r:id="rId8"/>
    <p:sldId id="272" r:id="rId9"/>
    <p:sldId id="275" r:id="rId10"/>
    <p:sldId id="257" r:id="rId11"/>
    <p:sldId id="277" r:id="rId12"/>
    <p:sldId id="262" r:id="rId13"/>
    <p:sldId id="258" r:id="rId14"/>
    <p:sldId id="290" r:id="rId15"/>
    <p:sldId id="260" r:id="rId16"/>
    <p:sldId id="286" r:id="rId17"/>
    <p:sldId id="263" r:id="rId18"/>
    <p:sldId id="278" r:id="rId19"/>
    <p:sldId id="287" r:id="rId20"/>
    <p:sldId id="279" r:id="rId21"/>
    <p:sldId id="280" r:id="rId22"/>
    <p:sldId id="281" r:id="rId23"/>
    <p:sldId id="288" r:id="rId24"/>
    <p:sldId id="276" r:id="rId25"/>
    <p:sldId id="295" r:id="rId26"/>
    <p:sldId id="296" r:id="rId27"/>
    <p:sldId id="292" r:id="rId28"/>
    <p:sldId id="289" r:id="rId29"/>
    <p:sldId id="284" r:id="rId30"/>
    <p:sldId id="285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5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</a:t>
            </a:r>
            <a:r>
              <a:rPr lang="en-US" baseline="0" dirty="0"/>
              <a:t> from: </a:t>
            </a:r>
            <a:r>
              <a:rPr lang="en-US" dirty="0"/>
              <a:t>https://games.soe.ucsc.edu/sites/default/files/p940-hullett_0.pdf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T. Zimmermann, B. Phillips, N. </a:t>
            </a:r>
            <a:r>
              <a:rPr lang="en-US" dirty="0" err="1"/>
              <a:t>Nagappan</a:t>
            </a:r>
            <a:r>
              <a:rPr lang="en-US" dirty="0"/>
              <a:t>, and C. Harrison. “Data-Driven Games User Research”, </a:t>
            </a:r>
            <a:r>
              <a:rPr lang="it-IT" dirty="0"/>
              <a:t>ACM CHI 2012, May 5-10, 2012, Austin, TX, USA. </a:t>
            </a:r>
            <a:r>
              <a:rPr lang="en-US" dirty="0">
                <a:hlinkClick r:id="rId3"/>
              </a:rPr>
              <a:t>https://goo.gl/d1rpHo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T. Zimmermann, B. Phillips, N. </a:t>
            </a:r>
            <a:r>
              <a:rPr lang="en-US" dirty="0" err="1"/>
              <a:t>Nagappan</a:t>
            </a:r>
            <a:r>
              <a:rPr lang="en-US" dirty="0"/>
              <a:t>, and C. Harrison. “Data-Driven Games User Research”, </a:t>
            </a:r>
            <a:r>
              <a:rPr lang="it-IT" dirty="0"/>
              <a:t>ACM CHI 2012, May 5-10, 2012, Austin, TX, USA. </a:t>
            </a:r>
            <a:r>
              <a:rPr lang="en-US" dirty="0">
                <a:hlinkClick r:id="rId3"/>
              </a:rPr>
              <a:t>https://goo.gl/d1rpHo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985952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b.cs.wpi.edu/~imgd2905/d23/groupwork/1-introduction/handou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dcvault.com/play/1012387/Peering-into-the-Black-Bo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imgd2905/d23/samples/analysis-exampl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s.wpi.edu/~claypool/papers/lol-matchmakin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3B8E1D-D319-4FBE-BA0A-DC9EB08C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84" y="5181600"/>
            <a:ext cx="1593233" cy="9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Foundations for Data Analysis @ </a:t>
            </a:r>
            <a:r>
              <a:rPr lang="en-US" dirty="0">
                <a:solidFill>
                  <a:srgbClr val="C00000"/>
                </a:solidFill>
              </a:rPr>
              <a:t>WPI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Statistics classes</a:t>
            </a:r>
          </a:p>
          <a:p>
            <a:pPr lvl="1"/>
            <a:r>
              <a:rPr lang="en-US" sz="2400" dirty="0"/>
              <a:t>MA 2610 Applied Statistics for Life Sciences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MA 2611 Applied Statistics I</a:t>
            </a:r>
          </a:p>
          <a:p>
            <a:pPr lvl="1"/>
            <a:r>
              <a:rPr lang="en-US" sz="2400" dirty="0"/>
              <a:t>MA 2612 Applied Statistics II</a:t>
            </a:r>
          </a:p>
          <a:p>
            <a:r>
              <a:rPr lang="en-US" sz="2600" dirty="0"/>
              <a:t>Probability classes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MA 2621 Probability for Applications</a:t>
            </a:r>
          </a:p>
          <a:p>
            <a:r>
              <a:rPr lang="en-US" sz="2600" dirty="0"/>
              <a:t>Data Science (minor and major)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DS 1010 Introduction to Data Science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DS 2010 Modeling and Data Analysis</a:t>
            </a:r>
          </a:p>
          <a:p>
            <a:pPr lvl="1"/>
            <a:r>
              <a:rPr lang="en-US" sz="2400" dirty="0"/>
              <a:t>DS 3010 Computational Data Intelligence</a:t>
            </a:r>
          </a:p>
          <a:p>
            <a:pPr lvl="1"/>
            <a:r>
              <a:rPr lang="en-US" sz="2400" dirty="0"/>
              <a:t>DS 4433/CS4433 Big Data Management and Analytics </a:t>
            </a:r>
          </a:p>
          <a:p>
            <a:r>
              <a:rPr lang="en-US" sz="2600" dirty="0"/>
              <a:t>Data Mining</a:t>
            </a:r>
          </a:p>
          <a:p>
            <a:pPr lvl="1"/>
            <a:r>
              <a:rPr lang="en-US" sz="2400" dirty="0"/>
              <a:t>CS 4445 Data Mining and Knowledge Discovery in Databases</a:t>
            </a:r>
          </a:p>
          <a:p>
            <a:r>
              <a:rPr lang="en-US" sz="2800" dirty="0"/>
              <a:t>Other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CS 1004 Introduction to Programming for Non-Majors</a:t>
            </a:r>
          </a:p>
          <a:p>
            <a:pPr lvl="1"/>
            <a:r>
              <a:rPr lang="en-US" sz="2400" dirty="0"/>
              <a:t>CS 3431 Database Systems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2209800"/>
            <a:ext cx="266700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Note – other Stats and Probability classes are primarily geared for Math majors</a:t>
            </a:r>
          </a:p>
        </p:txBody>
      </p:sp>
    </p:spTree>
    <p:extLst>
      <p:ext uri="{BB962C8B-B14F-4D97-AF65-F5344CB8AC3E}">
        <p14:creationId xmlns:p14="http://schemas.microsoft.com/office/powerpoint/2010/main" val="86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Pipeline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Game Data Analysis Examples</a:t>
            </a:r>
          </a:p>
        </p:txBody>
      </p:sp>
    </p:spTree>
    <p:extLst>
      <p:ext uri="{BB962C8B-B14F-4D97-AF65-F5344CB8AC3E}">
        <p14:creationId xmlns:p14="http://schemas.microsoft.com/office/powerpoint/2010/main" val="26040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C987A5-6AD4-4404-B326-20AAF598BA07}"/>
              </a:ext>
            </a:extLst>
          </p:cNvPr>
          <p:cNvGrpSpPr/>
          <p:nvPr/>
        </p:nvGrpSpPr>
        <p:grpSpPr>
          <a:xfrm>
            <a:off x="5334000" y="3657600"/>
            <a:ext cx="1981200" cy="1608008"/>
            <a:chOff x="4913799" y="3860699"/>
            <a:chExt cx="2285435" cy="1712338"/>
          </a:xfrm>
        </p:grpSpPr>
        <p:pic>
          <p:nvPicPr>
            <p:cNvPr id="3076" name="Picture 4" descr="Related image">
              <a:extLst>
                <a:ext uri="{FF2B5EF4-FFF2-40B4-BE49-F238E27FC236}">
                  <a16:creationId xmlns:a16="http://schemas.microsoft.com/office/drawing/2014/main" id="{F7283629-73E2-4314-811B-62C6B2617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799" y="3860699"/>
              <a:ext cx="2240010" cy="169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9F704F-37E8-410C-913A-03109F3BFA55}"/>
                </a:ext>
              </a:extLst>
            </p:cNvPr>
            <p:cNvSpPr/>
            <p:nvPr/>
          </p:nvSpPr>
          <p:spPr>
            <a:xfrm>
              <a:off x="5757094" y="5388371"/>
              <a:ext cx="144214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https://tinyurl.com/y3gaja4j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Game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03176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/>
              <a:t>Quantitative (</a:t>
            </a:r>
            <a:r>
              <a:rPr lang="en-US" sz="2800" dirty="0">
                <a:solidFill>
                  <a:srgbClr val="0070C0"/>
                </a:solidFill>
              </a:rPr>
              <a:t>Objective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42938"/>
            <a:ext cx="4040188" cy="3951288"/>
          </a:xfrm>
        </p:spPr>
        <p:txBody>
          <a:bodyPr>
            <a:normAutofit/>
          </a:bodyPr>
          <a:lstStyle/>
          <a:p>
            <a:r>
              <a:rPr lang="en-US" sz="2800" dirty="0"/>
              <a:t>Internal Testing</a:t>
            </a:r>
          </a:p>
          <a:p>
            <a:pPr lvl="1"/>
            <a:r>
              <a:rPr lang="en-US" sz="2400" dirty="0"/>
              <a:t>Developers</a:t>
            </a:r>
          </a:p>
          <a:p>
            <a:pPr lvl="1"/>
            <a:r>
              <a:rPr lang="en-US" sz="2400" dirty="0"/>
              <a:t>QA</a:t>
            </a:r>
          </a:p>
          <a:p>
            <a:r>
              <a:rPr lang="en-US" sz="2800" dirty="0"/>
              <a:t>External Testing</a:t>
            </a:r>
          </a:p>
          <a:p>
            <a:pPr lvl="1"/>
            <a:r>
              <a:rPr lang="en-US" sz="2400" dirty="0"/>
              <a:t>Usability testing</a:t>
            </a:r>
          </a:p>
          <a:p>
            <a:pPr lvl="1"/>
            <a:r>
              <a:rPr lang="en-US" sz="2400" dirty="0"/>
              <a:t>Beta tests</a:t>
            </a:r>
          </a:p>
          <a:p>
            <a:pPr lvl="1"/>
            <a:r>
              <a:rPr lang="en-US" sz="2400" dirty="0"/>
              <a:t>Long-term play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03176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/>
              <a:t>Qualitative (</a:t>
            </a:r>
            <a:r>
              <a:rPr lang="en-US" sz="2800" dirty="0">
                <a:solidFill>
                  <a:srgbClr val="008000"/>
                </a:solidFill>
              </a:rPr>
              <a:t>Subjective</a:t>
            </a:r>
            <a:r>
              <a:rPr lang="en-US" sz="28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2938"/>
            <a:ext cx="4041775" cy="3951288"/>
          </a:xfrm>
        </p:spPr>
        <p:txBody>
          <a:bodyPr/>
          <a:lstStyle/>
          <a:p>
            <a:r>
              <a:rPr lang="en-US" dirty="0"/>
              <a:t>Surveys</a:t>
            </a:r>
          </a:p>
          <a:p>
            <a:r>
              <a:rPr lang="en-US" dirty="0"/>
              <a:t>Reviews</a:t>
            </a:r>
          </a:p>
          <a:p>
            <a:r>
              <a:rPr lang="en-US" dirty="0"/>
              <a:t>Online communities</a:t>
            </a:r>
          </a:p>
          <a:p>
            <a:r>
              <a:rPr lang="en-US" dirty="0"/>
              <a:t>Postmortems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0579" y="5638508"/>
            <a:ext cx="5136021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How to get from </a:t>
            </a:r>
            <a:r>
              <a:rPr lang="en-US" sz="2400" dirty="0">
                <a:solidFill>
                  <a:srgbClr val="0070C0"/>
                </a:solidFill>
              </a:rPr>
              <a:t>data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8000"/>
                </a:solidFill>
              </a:rPr>
              <a:t>dissemination</a:t>
            </a:r>
            <a:r>
              <a:rPr lang="en-US" sz="2400" dirty="0"/>
              <a:t>?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Game analytics pipeline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63543-F6CC-4FA2-B34E-8D4F3FE943E2}"/>
              </a:ext>
            </a:extLst>
          </p:cNvPr>
          <p:cNvGrpSpPr/>
          <p:nvPr/>
        </p:nvGrpSpPr>
        <p:grpSpPr>
          <a:xfrm>
            <a:off x="133349" y="5295747"/>
            <a:ext cx="2743200" cy="1441019"/>
            <a:chOff x="133349" y="5295747"/>
            <a:chExt cx="2743200" cy="1441019"/>
          </a:xfrm>
        </p:grpSpPr>
        <p:pic>
          <p:nvPicPr>
            <p:cNvPr id="1026" name="Picture 2" descr="Image result for data pipeline">
              <a:extLst>
                <a:ext uri="{FF2B5EF4-FFF2-40B4-BE49-F238E27FC236}">
                  <a16:creationId xmlns:a16="http://schemas.microsoft.com/office/drawing/2014/main" id="{CB411419-DAEF-4069-962F-56E29235B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02" y="5295747"/>
              <a:ext cx="2289094" cy="128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43584-0CDF-4782-943E-E3B8781B9361}"/>
                </a:ext>
              </a:extLst>
            </p:cNvPr>
            <p:cNvSpPr/>
            <p:nvPr/>
          </p:nvSpPr>
          <p:spPr>
            <a:xfrm>
              <a:off x="133349" y="6552100"/>
              <a:ext cx="2743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https://cdn.lynda.com/course/699344/699344-636703722500462287-16x9.jpg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5E1849D-8E3A-4651-875E-D1B989628E81}"/>
              </a:ext>
            </a:extLst>
          </p:cNvPr>
          <p:cNvGrpSpPr/>
          <p:nvPr/>
        </p:nvGrpSpPr>
        <p:grpSpPr>
          <a:xfrm>
            <a:off x="4207363" y="1721172"/>
            <a:ext cx="4555637" cy="3189330"/>
            <a:chOff x="4207363" y="1721172"/>
            <a:chExt cx="4555637" cy="318933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C56D59-3B08-42C6-8017-9CB1FF3E7A29}"/>
                </a:ext>
              </a:extLst>
            </p:cNvPr>
            <p:cNvGrpSpPr/>
            <p:nvPr/>
          </p:nvGrpSpPr>
          <p:grpSpPr>
            <a:xfrm>
              <a:off x="4724400" y="1721172"/>
              <a:ext cx="4038600" cy="3189330"/>
              <a:chOff x="4724400" y="1721172"/>
              <a:chExt cx="4038600" cy="318933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724400" y="1721172"/>
                <a:ext cx="4038600" cy="318933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107515" y="1907997"/>
                <a:ext cx="1357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Analysis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4227300" y="2934837"/>
              <a:ext cx="36463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207363" y="3315837"/>
              <a:ext cx="36463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Pipeline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022" y="141973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Game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041900" y="1950886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Exploratory Graphs/Stats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3A67CA-50EE-4D6B-B099-EB04189B26CA}"/>
              </a:ext>
            </a:extLst>
          </p:cNvPr>
          <p:cNvGrpSpPr/>
          <p:nvPr/>
        </p:nvGrpSpPr>
        <p:grpSpPr>
          <a:xfrm>
            <a:off x="263768" y="2669406"/>
            <a:ext cx="1600200" cy="1689807"/>
            <a:chOff x="263768" y="2669406"/>
            <a:chExt cx="1600200" cy="1689807"/>
          </a:xfrm>
        </p:grpSpPr>
        <p:sp>
          <p:nvSpPr>
            <p:cNvPr id="4" name="Rectangle 3"/>
            <p:cNvSpPr/>
            <p:nvPr/>
          </p:nvSpPr>
          <p:spPr>
            <a:xfrm>
              <a:off x="263768" y="3186051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Raw Data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49213" y="2669406"/>
              <a:ext cx="0" cy="4546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2D6F4D-0B54-4DE4-9874-37D6957D2D3B}"/>
              </a:ext>
            </a:extLst>
          </p:cNvPr>
          <p:cNvGrpSpPr/>
          <p:nvPr/>
        </p:nvGrpSpPr>
        <p:grpSpPr>
          <a:xfrm>
            <a:off x="2004038" y="2470971"/>
            <a:ext cx="2116134" cy="1173162"/>
            <a:chOff x="2004038" y="2470971"/>
            <a:chExt cx="2116134" cy="1173162"/>
          </a:xfrm>
        </p:grpSpPr>
        <p:sp>
          <p:nvSpPr>
            <p:cNvPr id="5" name="Rectangle 4"/>
            <p:cNvSpPr/>
            <p:nvPr/>
          </p:nvSpPr>
          <p:spPr>
            <a:xfrm>
              <a:off x="2519972" y="2470971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Extracted Data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004038" y="3244732"/>
              <a:ext cx="390119" cy="3871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7A84FB-24CD-42A3-B3AC-C0A825D14652}"/>
              </a:ext>
            </a:extLst>
          </p:cNvPr>
          <p:cNvGrpSpPr/>
          <p:nvPr/>
        </p:nvGrpSpPr>
        <p:grpSpPr>
          <a:xfrm>
            <a:off x="5041091" y="2449051"/>
            <a:ext cx="3339040" cy="2224288"/>
            <a:chOff x="5041091" y="2449051"/>
            <a:chExt cx="3339040" cy="2224288"/>
          </a:xfrm>
        </p:grpSpPr>
        <p:sp>
          <p:nvSpPr>
            <p:cNvPr id="7" name="Rectangle 6"/>
            <p:cNvSpPr/>
            <p:nvPr/>
          </p:nvSpPr>
          <p:spPr>
            <a:xfrm>
              <a:off x="5041091" y="3500177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Charts and Tables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79931" y="2935928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Statistical Tests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08309" y="2449051"/>
              <a:ext cx="344590" cy="3514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766318" y="3168131"/>
              <a:ext cx="810" cy="30353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E7AB9D-16DB-452D-8227-648AFA3B12ED}"/>
              </a:ext>
            </a:extLst>
          </p:cNvPr>
          <p:cNvGrpSpPr/>
          <p:nvPr/>
        </p:nvGrpSpPr>
        <p:grpSpPr>
          <a:xfrm>
            <a:off x="838200" y="4829201"/>
            <a:ext cx="4621422" cy="1891105"/>
            <a:chOff x="838200" y="4829201"/>
            <a:chExt cx="4621422" cy="1891105"/>
          </a:xfrm>
        </p:grpSpPr>
        <p:sp>
          <p:nvSpPr>
            <p:cNvPr id="36" name="Rounded Rectangle 35"/>
            <p:cNvSpPr/>
            <p:nvPr/>
          </p:nvSpPr>
          <p:spPr>
            <a:xfrm>
              <a:off x="838200" y="4861257"/>
              <a:ext cx="3850631" cy="185904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3476" y="5389405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Report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7457" y="5389405"/>
              <a:ext cx="1600200" cy="1173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Presentation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816807" y="5040529"/>
              <a:ext cx="642815" cy="6708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36508" y="4829201"/>
              <a:ext cx="22540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Dissemination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434F45-E840-4C1C-B929-6D15B59C5A48}"/>
              </a:ext>
            </a:extLst>
          </p:cNvPr>
          <p:cNvGrpSpPr/>
          <p:nvPr/>
        </p:nvGrpSpPr>
        <p:grpSpPr>
          <a:xfrm>
            <a:off x="1998174" y="2661768"/>
            <a:ext cx="4901402" cy="1406379"/>
            <a:chOff x="1998174" y="2661768"/>
            <a:chExt cx="4901402" cy="140637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A99C8C9-4B42-B8DE-F7DB-3B79663678E2}"/>
                </a:ext>
              </a:extLst>
            </p:cNvPr>
            <p:cNvCxnSpPr/>
            <p:nvPr/>
          </p:nvCxnSpPr>
          <p:spPr>
            <a:xfrm flipV="1">
              <a:off x="1998174" y="3680981"/>
              <a:ext cx="390119" cy="38716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3CC5426-DE21-B9DD-739A-ED9720B93D7E}"/>
                </a:ext>
              </a:extLst>
            </p:cNvPr>
            <p:cNvCxnSpPr/>
            <p:nvPr/>
          </p:nvCxnSpPr>
          <p:spPr>
            <a:xfrm flipH="1">
              <a:off x="6149187" y="3154674"/>
              <a:ext cx="810" cy="30353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12EDAFC-A343-AA7B-B484-2D037DEEF9C1}"/>
                </a:ext>
              </a:extLst>
            </p:cNvPr>
            <p:cNvCxnSpPr>
              <a:cxnSpLocks/>
            </p:cNvCxnSpPr>
            <p:nvPr/>
          </p:nvCxnSpPr>
          <p:spPr>
            <a:xfrm>
              <a:off x="6677669" y="2661768"/>
              <a:ext cx="221907" cy="2001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1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28738" y="4861257"/>
            <a:ext cx="4060093" cy="18590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1721172"/>
            <a:ext cx="4038600" cy="31893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Pipeline – Example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6316" y="2516323"/>
            <a:ext cx="0" cy="45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07969" y="3399692"/>
            <a:ext cx="403785" cy="279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7300" y="2934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1885" y="2105127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Analysis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07363" y="3315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85862" y="3114521"/>
            <a:ext cx="317500" cy="3966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951885" y="5134381"/>
            <a:ext cx="669592" cy="546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83170" y="4830620"/>
            <a:ext cx="225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Dissemination</a:t>
            </a:r>
            <a:endParaRPr lang="en-US" sz="2400" u="sng" dirty="0"/>
          </a:p>
        </p:txBody>
      </p:sp>
      <p:pic>
        <p:nvPicPr>
          <p:cNvPr id="1030" name="Picture 6" descr="https://qph.ec.quoracdn.net/main-qimg-09f317d882a98243b3eb173b3e485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57" y="2854663"/>
            <a:ext cx="1627380" cy="7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alpython.com/learn/python-first-steps/images/python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98" y="1975752"/>
            <a:ext cx="1494433" cy="10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.s-microsoft.com/en-sa/CMSImages/lrn-exam-word-logo.png?version=1b223930-d340-e8cf-83da-9687fa6194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73494"/>
            <a:ext cx="1632592" cy="8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.s-microsoft.com/en-us/CMSImages/Logo_PowerPoint_218x60.png?version=d19e2998-398b-5962-a102-004c6a4006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2" y="5394898"/>
            <a:ext cx="2076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72200" y="5680648"/>
            <a:ext cx="1597553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Project 3!</a:t>
            </a:r>
          </a:p>
        </p:txBody>
      </p:sp>
      <p:pic>
        <p:nvPicPr>
          <p:cNvPr id="1040" name="Picture 16" descr="Image result for python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29" y="2557492"/>
            <a:ext cx="1452251" cy="4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7900"/>
            <a:ext cx="1968534" cy="7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59FB5-4461-4305-B9BC-119C1EAE1BFA}"/>
              </a:ext>
            </a:extLst>
          </p:cNvPr>
          <p:cNvSpPr txBox="1"/>
          <p:nvPr/>
        </p:nvSpPr>
        <p:spPr>
          <a:xfrm>
            <a:off x="2576316" y="1505476"/>
            <a:ext cx="199216" cy="39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" descr="HearthStone logo 2016.png">
            <a:extLst>
              <a:ext uri="{FF2B5EF4-FFF2-40B4-BE49-F238E27FC236}">
                <a16:creationId xmlns:a16="http://schemas.microsoft.com/office/drawing/2014/main" id="{07E970D3-5099-40A4-8B19-90FD8B28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3" y="1640023"/>
            <a:ext cx="189005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15F9A9-9D95-4D18-AFE4-47DA5B43D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07" y="4036316"/>
            <a:ext cx="1890059" cy="43677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FBD9F91-2080-40D8-9A9B-98A0117535E6}"/>
              </a:ext>
            </a:extLst>
          </p:cNvPr>
          <p:cNvGrpSpPr/>
          <p:nvPr/>
        </p:nvGrpSpPr>
        <p:grpSpPr>
          <a:xfrm>
            <a:off x="462338" y="3103527"/>
            <a:ext cx="1067957" cy="803219"/>
            <a:chOff x="6844682" y="2117265"/>
            <a:chExt cx="1257267" cy="1170525"/>
          </a:xfrm>
        </p:grpSpPr>
        <p:pic>
          <p:nvPicPr>
            <p:cNvPr id="30" name="Picture 6" descr="Image result for track-o-bot">
              <a:extLst>
                <a:ext uri="{FF2B5EF4-FFF2-40B4-BE49-F238E27FC236}">
                  <a16:creationId xmlns:a16="http://schemas.microsoft.com/office/drawing/2014/main" id="{846AA2AE-ED8C-4668-B660-286172CA3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098" y="2117265"/>
              <a:ext cx="848435" cy="84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B7C88C-7AB3-4866-BB93-4533367F0FC2}"/>
                </a:ext>
              </a:extLst>
            </p:cNvPr>
            <p:cNvSpPr txBox="1"/>
            <p:nvPr/>
          </p:nvSpPr>
          <p:spPr>
            <a:xfrm>
              <a:off x="6844682" y="2918458"/>
              <a:ext cx="1257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Track-o-Bot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328C67-99D5-8242-7356-A42F654B5E9E}"/>
              </a:ext>
            </a:extLst>
          </p:cNvPr>
          <p:cNvCxnSpPr>
            <a:cxnSpLocks/>
          </p:cNvCxnSpPr>
          <p:nvPr/>
        </p:nvCxnSpPr>
        <p:spPr>
          <a:xfrm>
            <a:off x="5827610" y="3193856"/>
            <a:ext cx="344590" cy="430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5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r>
              <a:rPr lang="en-US" dirty="0"/>
              <a:t>Game Analytics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Games</a:t>
            </a:r>
            <a:r>
              <a:rPr lang="en-US" sz="2800" dirty="0"/>
              <a:t> – breadth of experience with games, specific experience with game to be analyzed</a:t>
            </a:r>
          </a:p>
          <a:p>
            <a:endParaRPr lang="en-US" sz="1300" dirty="0"/>
          </a:p>
          <a:p>
            <a:r>
              <a:rPr lang="en-US" sz="2800" dirty="0">
                <a:solidFill>
                  <a:srgbClr val="0070C0"/>
                </a:solidFill>
              </a:rPr>
              <a:t>Tools </a:t>
            </a:r>
            <a:r>
              <a:rPr lang="en-US" sz="2800" dirty="0"/>
              <a:t>– import, clean, filter, format data so can analyze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Statistics</a:t>
            </a:r>
            <a:r>
              <a:rPr lang="en-US" sz="2800" dirty="0"/>
              <a:t> – measures of central tendency, measures of spread, statistical tests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Probability</a:t>
            </a:r>
            <a:r>
              <a:rPr lang="en-US" sz="2800" dirty="0"/>
              <a:t> – rules, distributions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Data Visualization </a:t>
            </a:r>
            <a:r>
              <a:rPr lang="en-US" sz="2800" dirty="0"/>
              <a:t>– bar chart, scatter plot, histogram, error bars  </a:t>
            </a:r>
          </a:p>
          <a:p>
            <a:endParaRPr lang="en-US" sz="1300" dirty="0"/>
          </a:p>
          <a:p>
            <a:r>
              <a:rPr lang="en-US" sz="2800" dirty="0">
                <a:solidFill>
                  <a:srgbClr val="C00000"/>
                </a:solidFill>
              </a:rPr>
              <a:t>Technical Writing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Presentation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– white paper, technical talk; audience is peer group, developers, boss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53D22610-75C5-4875-9964-C8328EBB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7163"/>
            <a:ext cx="1347314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4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Pipeline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Data Analysis Examples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Table </a:t>
            </a:r>
          </a:p>
          <a:p>
            <a:pPr lvl="1"/>
            <a:r>
              <a:rPr lang="en-US" dirty="0"/>
              <a:t>Scatter plot</a:t>
            </a:r>
          </a:p>
          <a:p>
            <a:pPr lvl="1"/>
            <a:r>
              <a:rPr lang="en-US" dirty="0"/>
              <a:t>Boxplot</a:t>
            </a:r>
          </a:p>
        </p:txBody>
      </p:sp>
    </p:spTree>
    <p:extLst>
      <p:ext uri="{BB962C8B-B14F-4D97-AF65-F5344CB8AC3E}">
        <p14:creationId xmlns:p14="http://schemas.microsoft.com/office/powerpoint/2010/main" val="364344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862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Project Gotham Racing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/>
              <a:t>Publisher – Microsoft 2007</a:t>
            </a:r>
          </a:p>
          <a:p>
            <a:pPr lvl="1"/>
            <a:r>
              <a:rPr lang="en-US" dirty="0"/>
              <a:t>134 vehicles, 9 locations, 10 game modes</a:t>
            </a:r>
          </a:p>
          <a:p>
            <a:r>
              <a:rPr lang="en-US" dirty="0"/>
              <a:t>Analyzed data</a:t>
            </a:r>
          </a:p>
          <a:p>
            <a:pPr lvl="1"/>
            <a:r>
              <a:rPr lang="en-US" dirty="0"/>
              <a:t>(Authors worked at Microsoft)</a:t>
            </a:r>
          </a:p>
          <a:p>
            <a:pPr lvl="1"/>
            <a:r>
              <a:rPr lang="en-US" dirty="0"/>
              <a:t>3.1 million log entries, 1000s of users</a:t>
            </a:r>
          </a:p>
        </p:txBody>
      </p:sp>
      <p:pic>
        <p:nvPicPr>
          <p:cNvPr id="1026" name="Picture 2" descr="https://upload.wikimedia.org/wikipedia/en/thumb/8/88/PGR4boxart.jpg/256px-PGR4box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93" y="1501347"/>
            <a:ext cx="1424124" cy="2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53174"/>
            <a:ext cx="189653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2" y="1757118"/>
            <a:ext cx="1716616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52700" y="1546025"/>
            <a:ext cx="4267200" cy="175432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Hullett</a:t>
            </a:r>
            <a:r>
              <a:rPr lang="en-US" dirty="0"/>
              <a:t>, N. </a:t>
            </a:r>
            <a:r>
              <a:rPr lang="en-US" dirty="0" err="1"/>
              <a:t>Nagappan</a:t>
            </a:r>
            <a:r>
              <a:rPr lang="en-US" dirty="0"/>
              <a:t>, E. </a:t>
            </a:r>
            <a:r>
              <a:rPr lang="en-US" dirty="0" err="1"/>
              <a:t>Schuh</a:t>
            </a:r>
            <a:r>
              <a:rPr lang="en-US" dirty="0"/>
              <a:t>, and J. Hopson. “Data Analytics for Game Development”, </a:t>
            </a:r>
            <a:r>
              <a:rPr lang="en-US" i="1" dirty="0"/>
              <a:t>International Conference on Software Engineering (ICSE</a:t>
            </a:r>
            <a:r>
              <a:rPr lang="en-US" dirty="0"/>
              <a:t>), May, 2011, Waikiki, Honolulu, HI, USA</a:t>
            </a:r>
          </a:p>
          <a:p>
            <a:r>
              <a:rPr lang="en-US" dirty="0">
                <a:hlinkClick r:id="rId5"/>
              </a:rPr>
              <a:t>http://dl.acm.org/citation.cfm?id=1985952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7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/>
          </a:bodyPr>
          <a:lstStyle/>
          <a:p>
            <a:r>
              <a:rPr lang="en-US" dirty="0"/>
              <a:t>Thoughts?</a:t>
            </a:r>
          </a:p>
          <a:p>
            <a:endParaRPr lang="en-US" dirty="0"/>
          </a:p>
          <a:p>
            <a:r>
              <a:rPr lang="en-US" dirty="0"/>
              <a:t>What are some main messages?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Game Mode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OFFLINE_CAREER    1479586  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 566705  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 584201  18.81%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SINGLE_PLAYER_PLAY 185415   5.97%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  2713    0.09%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Consolas" panose="020B0609020204030204" pitchFamily="49" charset="0"/>
              </a:rPr>
              <a:t>Group    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 795334  25.60%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 543491  17.50%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 216042   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 195949   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    7484   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   3989   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    53   0.00%</a:t>
            </a:r>
          </a:p>
        </p:txBody>
      </p:sp>
    </p:spTree>
    <p:extLst>
      <p:ext uri="{BB962C8B-B14F-4D97-AF65-F5344CB8AC3E}">
        <p14:creationId xmlns:p14="http://schemas.microsoft.com/office/powerpoint/2010/main" val="1571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Mode</a:t>
            </a:r>
          </a:p>
          <a:p>
            <a:pPr lvl="1"/>
            <a:r>
              <a:rPr lang="en-US" i="1" dirty="0"/>
              <a:t>Offline career </a:t>
            </a:r>
            <a:r>
              <a:rPr lang="en-US" dirty="0"/>
              <a:t>dominates</a:t>
            </a:r>
          </a:p>
          <a:p>
            <a:pPr lvl="1"/>
            <a:r>
              <a:rPr lang="en-US" i="1" dirty="0"/>
              <a:t>Network </a:t>
            </a:r>
            <a:r>
              <a:rPr lang="en-US" dirty="0"/>
              <a:t>play</a:t>
            </a:r>
            <a:r>
              <a:rPr lang="en-US" i="1" dirty="0"/>
              <a:t> </a:t>
            </a:r>
            <a:r>
              <a:rPr lang="en-US" dirty="0"/>
              <a:t>not well-used</a:t>
            </a:r>
          </a:p>
          <a:p>
            <a:r>
              <a:rPr lang="en-US" dirty="0">
                <a:solidFill>
                  <a:srgbClr val="0070C0"/>
                </a:solidFill>
              </a:rPr>
              <a:t>Events</a:t>
            </a:r>
          </a:p>
          <a:p>
            <a:pPr lvl="1"/>
            <a:r>
              <a:rPr lang="en-US" i="1" dirty="0"/>
              <a:t>Street race </a:t>
            </a:r>
            <a:r>
              <a:rPr lang="en-US" dirty="0"/>
              <a:t>and </a:t>
            </a:r>
            <a:r>
              <a:rPr lang="en-US" i="1" dirty="0"/>
              <a:t>network street race </a:t>
            </a:r>
            <a:r>
              <a:rPr lang="en-US" dirty="0"/>
              <a:t>dominate</a:t>
            </a:r>
          </a:p>
          <a:p>
            <a:pPr lvl="1"/>
            <a:r>
              <a:rPr lang="en-US" i="1" dirty="0"/>
              <a:t>Cat and mouse </a:t>
            </a:r>
            <a:r>
              <a:rPr lang="en-US" dirty="0"/>
              <a:t>almost</a:t>
            </a:r>
            <a:r>
              <a:rPr lang="en-US" i="1" dirty="0"/>
              <a:t> </a:t>
            </a:r>
            <a:r>
              <a:rPr lang="en-US" dirty="0"/>
              <a:t>never used</a:t>
            </a:r>
          </a:p>
          <a:p>
            <a:r>
              <a:rPr lang="en-US" dirty="0">
                <a:solidFill>
                  <a:srgbClr val="0070C0"/>
                </a:solidFill>
              </a:rPr>
              <a:t>Vehicles </a:t>
            </a:r>
            <a:r>
              <a:rPr lang="en-US" sz="3100" dirty="0"/>
              <a:t>(not shown)</a:t>
            </a:r>
            <a:endParaRPr lang="en-US" dirty="0"/>
          </a:p>
          <a:p>
            <a:pPr lvl="1"/>
            <a:r>
              <a:rPr lang="en-US" dirty="0"/>
              <a:t>1/3 used in less than 0.1% of races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Game Mode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OFFLINE_CAREER    1479586  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 566705  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 584201  18.81%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SINGLE_PLAYER_PLAY 185415   5.97%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  2713    0.09%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Consolas" panose="020B0609020204030204" pitchFamily="49" charset="0"/>
              </a:rPr>
              <a:t>Group    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 795334  25.60%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 543491  17.50%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 216042   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 195949   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    7484   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   3989   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    53   0.00%</a:t>
            </a:r>
          </a:p>
        </p:txBody>
      </p:sp>
    </p:spTree>
    <p:extLst>
      <p:ext uri="{BB962C8B-B14F-4D97-AF65-F5344CB8AC3E}">
        <p14:creationId xmlns:p14="http://schemas.microsoft.com/office/powerpoint/2010/main" val="392331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data analysis for game development?</a:t>
            </a:r>
          </a:p>
          <a:p>
            <a:r>
              <a:rPr lang="en-US" dirty="0"/>
              <a:t>Where does this data come from?</a:t>
            </a:r>
          </a:p>
          <a:p>
            <a:r>
              <a:rPr lang="en-US" dirty="0"/>
              <a:t>What can game analysis do for game development? </a:t>
            </a:r>
          </a:p>
          <a:p>
            <a:endParaRPr lang="en-US" sz="1600" dirty="0"/>
          </a:p>
          <a:p>
            <a:r>
              <a:rPr lang="en-US" dirty="0"/>
              <a:t>Icebreaker, Groupwork, Questions</a:t>
            </a: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https://web.cs.wpi.edu/~imgd2905/d23/groupwork/1-introduction/handout.html</a:t>
            </a:r>
            <a:r>
              <a:rPr lang="en-US" sz="1900" dirty="0"/>
              <a:t> </a:t>
            </a:r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D3B9461C-3147-42C9-807E-F35802B7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04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 Pair Share Learning Strategy Online | by Chelsea Bullock | Medium">
            <a:extLst>
              <a:ext uri="{FF2B5EF4-FFF2-40B4-BE49-F238E27FC236}">
                <a16:creationId xmlns:a16="http://schemas.microsoft.com/office/drawing/2014/main" id="{97CC6B5E-B752-A33E-F504-710D8288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7112"/>
            <a:ext cx="3810000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</a:t>
            </a:r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Content underused - </a:t>
            </a:r>
            <a:r>
              <a:rPr lang="en-US" dirty="0">
                <a:solidFill>
                  <a:srgbClr val="008000"/>
                </a:solidFill>
              </a:rPr>
              <a:t>30-40%</a:t>
            </a:r>
            <a:r>
              <a:rPr lang="en-US" dirty="0"/>
              <a:t> of content in less than </a:t>
            </a:r>
            <a:r>
              <a:rPr lang="en-US" dirty="0">
                <a:solidFill>
                  <a:srgbClr val="C00000"/>
                </a:solidFill>
              </a:rPr>
              <a:t>1%</a:t>
            </a:r>
            <a:r>
              <a:rPr lang="en-US" dirty="0"/>
              <a:t> of races</a:t>
            </a:r>
          </a:p>
          <a:p>
            <a:r>
              <a:rPr lang="en-US" dirty="0"/>
              <a:t>Use to shift emphasis to </a:t>
            </a:r>
            <a:r>
              <a:rPr lang="en-US" dirty="0">
                <a:solidFill>
                  <a:srgbClr val="0070C0"/>
                </a:solidFill>
              </a:rPr>
              <a:t>DLC</a:t>
            </a:r>
            <a:r>
              <a:rPr lang="en-US" dirty="0"/>
              <a:t>, next version</a:t>
            </a:r>
          </a:p>
          <a:p>
            <a:pPr lvl="1"/>
            <a:r>
              <a:rPr lang="en-US" dirty="0"/>
              <a:t>Asset creation costs significant, so even </a:t>
            </a:r>
            <a:r>
              <a:rPr lang="en-US" dirty="0">
                <a:solidFill>
                  <a:srgbClr val="008000"/>
                </a:solidFill>
              </a:rPr>
              <a:t>25% reduction </a:t>
            </a:r>
            <a:r>
              <a:rPr lang="en-US" dirty="0"/>
              <a:t>noticeable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(not shown)</a:t>
            </a:r>
          </a:p>
          <a:p>
            <a:pPr lvl="1"/>
            <a:r>
              <a:rPr lang="en-US" dirty="0"/>
              <a:t>Encouraging new players to play </a:t>
            </a:r>
            <a:r>
              <a:rPr lang="en-US" i="1" dirty="0"/>
              <a:t>career mode</a:t>
            </a:r>
          </a:p>
          <a:p>
            <a:pPr lvl="2"/>
            <a:r>
              <a:rPr lang="en-US" dirty="0"/>
              <a:t>Increasing likelihood of continuing play</a:t>
            </a:r>
          </a:p>
          <a:p>
            <a:pPr lvl="1"/>
            <a:r>
              <a:rPr lang="en-US" dirty="0"/>
              <a:t>Encouraging new players to stay with </a:t>
            </a:r>
            <a:r>
              <a:rPr lang="en-US" i="1" dirty="0"/>
              <a:t>F Class </a:t>
            </a:r>
            <a:r>
              <a:rPr lang="en-US" dirty="0"/>
              <a:t>longer</a:t>
            </a:r>
          </a:p>
          <a:p>
            <a:pPr lvl="2"/>
            <a:r>
              <a:rPr lang="en-US" dirty="0"/>
              <a:t>Rather than move to more difficult to control </a:t>
            </a:r>
            <a:r>
              <a:rPr lang="en-US" i="1" dirty="0"/>
              <a:t>A Class </a:t>
            </a:r>
          </a:p>
        </p:txBody>
      </p:sp>
      <p:pic>
        <p:nvPicPr>
          <p:cNvPr id="1026" name="Picture 2" descr="Computer, dlc, download, video game icon - Download on Iconfinder">
            <a:extLst>
              <a:ext uri="{FF2B5EF4-FFF2-40B4-BE49-F238E27FC236}">
                <a16:creationId xmlns:a16="http://schemas.microsoft.com/office/drawing/2014/main" id="{7DA1B304-09FE-49E5-AF97-1A84BA53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Halo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2958332"/>
          </a:xfrm>
        </p:spPr>
        <p:txBody>
          <a:bodyPr>
            <a:normAutofit fontScale="92500"/>
          </a:bodyPr>
          <a:lstStyle/>
          <a:p>
            <a:r>
              <a:rPr lang="en-US" dirty="0"/>
              <a:t>Publisher – Microsoft 2007</a:t>
            </a:r>
          </a:p>
          <a:p>
            <a:pPr lvl="1"/>
            <a:r>
              <a:rPr lang="en-US" dirty="0"/>
              <a:t>Achievements: single player missions, challenges such as finding skulls, multiplayer accomplishments… </a:t>
            </a:r>
          </a:p>
          <a:p>
            <a:r>
              <a:rPr lang="en-US" dirty="0"/>
              <a:t>Analyzed data</a:t>
            </a:r>
          </a:p>
          <a:p>
            <a:pPr lvl="1"/>
            <a:r>
              <a:rPr lang="en-US" dirty="0"/>
              <a:t>(Author worked at Microsoft)</a:t>
            </a:r>
          </a:p>
          <a:p>
            <a:pPr lvl="1"/>
            <a:r>
              <a:rPr lang="en-US" dirty="0"/>
              <a:t>18,0000 players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549261"/>
            <a:ext cx="4232031" cy="175432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B. Phillips. “Peering into the Black Box of Player Behavior: The Player Experience Panel at Microsoft Game Studios”, </a:t>
            </a:r>
            <a:r>
              <a:rPr lang="en-US" i="1" dirty="0"/>
              <a:t>Game Developers Conference (GDC)</a:t>
            </a:r>
            <a:r>
              <a:rPr lang="en-US" dirty="0"/>
              <a:t>, 2010. </a:t>
            </a:r>
            <a:r>
              <a:rPr lang="en-US" dirty="0">
                <a:hlinkClick r:id="rId2"/>
              </a:rPr>
              <a:t>http://www.gdcvault.com/play/1012387/Peering-into-the-Black-Box</a:t>
            </a:r>
            <a:r>
              <a:rPr lang="en-US" dirty="0"/>
              <a:t> </a:t>
            </a:r>
          </a:p>
        </p:txBody>
      </p:sp>
      <p:pic>
        <p:nvPicPr>
          <p:cNvPr id="1032" name="Picture 8" descr="Image result for hal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02" y="890257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alo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561492" cy="14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al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7" y="1219200"/>
            <a:ext cx="2287221" cy="16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Halo 3: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/>
          </a:bodyPr>
          <a:lstStyle/>
          <a:p>
            <a:r>
              <a:rPr lang="en-US" dirty="0"/>
              <a:t>Thoughts?</a:t>
            </a:r>
          </a:p>
          <a:p>
            <a:r>
              <a:rPr lang="en-US" dirty="0"/>
              <a:t>What are some main messages?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Halo 3: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73% </a:t>
            </a:r>
            <a:r>
              <a:rPr lang="en-US" dirty="0"/>
              <a:t>of players completed campaign</a:t>
            </a:r>
          </a:p>
          <a:p>
            <a:pPr lvl="1"/>
            <a:r>
              <a:rPr lang="en-US" dirty="0"/>
              <a:t>Can compare to other Xbox games</a:t>
            </a:r>
          </a:p>
          <a:p>
            <a:r>
              <a:rPr lang="en-US" dirty="0"/>
              <a:t>Took 26 days to accomplish</a:t>
            </a:r>
          </a:p>
          <a:p>
            <a:r>
              <a:rPr lang="en-US" dirty="0"/>
              <a:t>Double that time for all original content</a:t>
            </a:r>
          </a:p>
          <a:p>
            <a:r>
              <a:rPr lang="en-US" dirty="0"/>
              <a:t>DLC provides users up to 2 years of content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0" y="5936984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Good Descriptive Example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12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/>
              <a:t>Example: League of Legends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7" y="3256849"/>
            <a:ext cx="5258425" cy="3429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Publisher – Riot Games 2009</a:t>
            </a:r>
          </a:p>
          <a:p>
            <a:pPr marL="457200" lvl="1" indent="0">
              <a:buNone/>
            </a:pPr>
            <a:r>
              <a:rPr lang="en-US" dirty="0"/>
              <a:t>Rank: ~5 Tiers, 5 divisions each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25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User study (52 players)</a:t>
            </a:r>
          </a:p>
          <a:p>
            <a:pPr marL="457200" lvl="1" indent="0">
              <a:buNone/>
            </a:pPr>
            <a:r>
              <a:rPr lang="en-US" dirty="0"/>
              <a:t>Play </a:t>
            </a:r>
            <a:r>
              <a:rPr lang="en-US" dirty="0" err="1"/>
              <a:t>LoL</a:t>
            </a:r>
            <a:r>
              <a:rPr lang="en-US" dirty="0"/>
              <a:t> in controlled environment</a:t>
            </a:r>
          </a:p>
          <a:p>
            <a:pPr marL="457200" lvl="1" indent="0">
              <a:buNone/>
            </a:pPr>
            <a:r>
              <a:rPr lang="en-US" dirty="0"/>
              <a:t>Record objective data</a:t>
            </a:r>
          </a:p>
          <a:p>
            <a:pPr marL="914400" lvl="2" indent="0">
              <a:buNone/>
            </a:pPr>
            <a:r>
              <a:rPr lang="en-US" dirty="0"/>
              <a:t>(e.g.,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player rank </a:t>
            </a:r>
            <a:r>
              <a:rPr lang="en-US" dirty="0"/>
              <a:t>and game stats)</a:t>
            </a:r>
          </a:p>
          <a:p>
            <a:pPr marL="457200" lvl="1" indent="0">
              <a:buNone/>
            </a:pPr>
            <a:r>
              <a:rPr lang="en-US" dirty="0"/>
              <a:t>Provide survey for subjective data </a:t>
            </a:r>
          </a:p>
          <a:p>
            <a:pPr marL="914400" lvl="2" indent="0">
              <a:buNone/>
            </a:pPr>
            <a:r>
              <a:rPr lang="en-US" dirty="0"/>
              <a:t>(e.g., </a:t>
            </a:r>
            <a:r>
              <a:rPr lang="en-US" dirty="0">
                <a:solidFill>
                  <a:srgbClr val="0070C0"/>
                </a:solidFill>
              </a:rPr>
              <a:t>match balance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enjoyment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7788" y="1441088"/>
            <a:ext cx="6324600" cy="147732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Mark Claypool, Jonathan </a:t>
            </a:r>
            <a:r>
              <a:rPr lang="en-US" dirty="0" err="1"/>
              <a:t>Decelle</a:t>
            </a:r>
            <a:r>
              <a:rPr lang="en-US" dirty="0"/>
              <a:t>, Gabriel Hall, and Lindsay O'Donnell.  “Surrender at 20? Matchmaking in League of Legends,” In </a:t>
            </a:r>
            <a:r>
              <a:rPr lang="en-US" i="1" dirty="0"/>
              <a:t>Proceedings of the IEEE Games, Entertainment, Media Conference (GEM)</a:t>
            </a:r>
            <a:r>
              <a:rPr lang="en-US" dirty="0"/>
              <a:t>, Toronto, Canada, October 2015. Online at: </a:t>
            </a:r>
            <a:r>
              <a:rPr lang="en-US" dirty="0">
                <a:hlinkClick r:id="rId2"/>
              </a:rPr>
              <a:t>http://www.cs.wpi.edu/~claypool/papers/lol-matchmaking/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10200" y="3810000"/>
            <a:ext cx="3539134" cy="2670282"/>
            <a:chOff x="914400" y="1565413"/>
            <a:chExt cx="4886532" cy="3692387"/>
          </a:xfrm>
        </p:grpSpPr>
        <p:grpSp>
          <p:nvGrpSpPr>
            <p:cNvPr id="6" name="Group 5"/>
            <p:cNvGrpSpPr/>
            <p:nvPr/>
          </p:nvGrpSpPr>
          <p:grpSpPr>
            <a:xfrm>
              <a:off x="1752600" y="2286000"/>
              <a:ext cx="3771569" cy="2971800"/>
              <a:chOff x="4419600" y="2438400"/>
              <a:chExt cx="3771569" cy="297180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06544" y="4000010"/>
              <a:ext cx="1214477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hard!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0886" y="4000010"/>
              <a:ext cx="1200046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easy!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2213" y="4000010"/>
              <a:ext cx="1252544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Just right!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71600" y="3962400"/>
              <a:ext cx="441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67820" y="4419600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Game Balance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447800" y="1565413"/>
              <a:ext cx="0" cy="2209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487545" y="2681712"/>
              <a:ext cx="1253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Fun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13060" y="2871537"/>
              <a:ext cx="1221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Sweet spot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23773" y="2448629"/>
              <a:ext cx="70410" cy="44336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1282"/>
            <a:ext cx="1562100" cy="66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57585" y="334186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794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10AC3-5929-3B30-B434-5AE21D23E7CB}"/>
              </a:ext>
            </a:extLst>
          </p:cNvPr>
          <p:cNvSpPr txBox="1"/>
          <p:nvPr/>
        </p:nvSpPr>
        <p:spPr>
          <a:xfrm>
            <a:off x="682110" y="2306767"/>
            <a:ext cx="3740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Team Imbalance</a:t>
            </a:r>
          </a:p>
          <a:p>
            <a:r>
              <a:rPr lang="en-US" sz="2000" dirty="0"/>
              <a:t>(difference in average player rank)</a:t>
            </a:r>
          </a:p>
          <a:p>
            <a:r>
              <a:rPr lang="en-US" sz="2000" dirty="0"/>
              <a:t>Min: 	0</a:t>
            </a:r>
          </a:p>
          <a:p>
            <a:r>
              <a:rPr lang="en-US" sz="2000" dirty="0"/>
              <a:t>Median: 0.75</a:t>
            </a:r>
          </a:p>
          <a:p>
            <a:r>
              <a:rPr lang="en-US" sz="2000" dirty="0"/>
              <a:t>Max: 	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DF130-D35A-0C19-29E0-42FAAE85B55D}"/>
              </a:ext>
            </a:extLst>
          </p:cNvPr>
          <p:cNvSpPr txBox="1"/>
          <p:nvPr/>
        </p:nvSpPr>
        <p:spPr>
          <a:xfrm>
            <a:off x="682110" y="4191357"/>
            <a:ext cx="3638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Game Imbalance</a:t>
            </a:r>
          </a:p>
          <a:p>
            <a:r>
              <a:rPr lang="en-US" sz="2000" dirty="0"/>
              <a:t>(difference in average team rank)</a:t>
            </a:r>
          </a:p>
          <a:p>
            <a:r>
              <a:rPr lang="en-US" sz="2000" dirty="0"/>
              <a:t>Min: 	0</a:t>
            </a:r>
          </a:p>
          <a:p>
            <a:r>
              <a:rPr lang="en-US" sz="2000" dirty="0"/>
              <a:t>Median: 0.5</a:t>
            </a:r>
          </a:p>
          <a:p>
            <a:r>
              <a:rPr lang="en-US" sz="2000" dirty="0"/>
              <a:t>Max: 	2.5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78C32-C5B3-6762-1AF9-7A0F55A28089}"/>
              </a:ext>
            </a:extLst>
          </p:cNvPr>
          <p:cNvSpPr txBox="1"/>
          <p:nvPr/>
        </p:nvSpPr>
        <p:spPr>
          <a:xfrm>
            <a:off x="2703673" y="3390173"/>
            <a:ext cx="1832304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Main Messages?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390F9-0227-4CC0-87B1-6FC7F18003E5}"/>
              </a:ext>
            </a:extLst>
          </p:cNvPr>
          <p:cNvSpPr txBox="1"/>
          <p:nvPr/>
        </p:nvSpPr>
        <p:spPr>
          <a:xfrm>
            <a:off x="2715248" y="5181957"/>
            <a:ext cx="1809155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Main Messages?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253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B16D6-307B-BC3C-4F98-2494CD2AAA66}"/>
              </a:ext>
            </a:extLst>
          </p:cNvPr>
          <p:cNvSpPr txBox="1"/>
          <p:nvPr/>
        </p:nvSpPr>
        <p:spPr>
          <a:xfrm>
            <a:off x="682110" y="2306767"/>
            <a:ext cx="3740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Team Imbalance</a:t>
            </a:r>
          </a:p>
          <a:p>
            <a:r>
              <a:rPr lang="en-US" sz="2000" dirty="0"/>
              <a:t>(difference in average player rank)</a:t>
            </a:r>
          </a:p>
          <a:p>
            <a:r>
              <a:rPr lang="en-US" sz="2000" dirty="0"/>
              <a:t>Min: 	0</a:t>
            </a:r>
          </a:p>
          <a:p>
            <a:r>
              <a:rPr lang="en-US" sz="2000" dirty="0"/>
              <a:t>Median: 0.75</a:t>
            </a:r>
          </a:p>
          <a:p>
            <a:r>
              <a:rPr lang="en-US" sz="2000" dirty="0"/>
              <a:t>Max: 	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69B5E-DB13-81F3-D174-1A2529A38DD4}"/>
              </a:ext>
            </a:extLst>
          </p:cNvPr>
          <p:cNvSpPr txBox="1"/>
          <p:nvPr/>
        </p:nvSpPr>
        <p:spPr>
          <a:xfrm>
            <a:off x="682110" y="4191357"/>
            <a:ext cx="3638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Game Imbalance</a:t>
            </a:r>
          </a:p>
          <a:p>
            <a:r>
              <a:rPr lang="en-US" sz="2000" dirty="0"/>
              <a:t>(difference in average team rank)</a:t>
            </a:r>
          </a:p>
          <a:p>
            <a:r>
              <a:rPr lang="en-US" sz="2000" dirty="0"/>
              <a:t>Min: 	0</a:t>
            </a:r>
          </a:p>
          <a:p>
            <a:r>
              <a:rPr lang="en-US" sz="2000" dirty="0"/>
              <a:t>Median: 0.5</a:t>
            </a:r>
          </a:p>
          <a:p>
            <a:r>
              <a:rPr lang="en-US" sz="2000" dirty="0"/>
              <a:t>Max: 	2.5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02450-2890-3B0E-9C04-9A7E4845D61F}"/>
              </a:ext>
            </a:extLst>
          </p:cNvPr>
          <p:cNvSpPr txBox="1"/>
          <p:nvPr/>
        </p:nvSpPr>
        <p:spPr>
          <a:xfrm>
            <a:off x="2703673" y="3390173"/>
            <a:ext cx="1832304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Most teams are balanced</a:t>
            </a:r>
          </a:p>
          <a:p>
            <a:r>
              <a:rPr lang="en-US" sz="1400" dirty="0"/>
              <a:t>Over half less </a:t>
            </a:r>
            <a:r>
              <a:rPr lang="en-US" sz="1400" dirty="0" err="1"/>
              <a:t>thant</a:t>
            </a:r>
            <a:r>
              <a:rPr lang="en-US" sz="1400" dirty="0"/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BFB33F-E8A1-5EBC-7751-E3875A3A3E5A}"/>
              </a:ext>
            </a:extLst>
          </p:cNvPr>
          <p:cNvSpPr txBox="1"/>
          <p:nvPr/>
        </p:nvSpPr>
        <p:spPr>
          <a:xfrm>
            <a:off x="2715248" y="5181957"/>
            <a:ext cx="1809155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Most games evenly matched</a:t>
            </a:r>
          </a:p>
          <a:p>
            <a:r>
              <a:rPr lang="en-US" sz="1400" dirty="0"/>
              <a:t>Over half less than 0.5</a:t>
            </a:r>
          </a:p>
        </p:txBody>
      </p:sp>
    </p:spTree>
    <p:extLst>
      <p:ext uri="{BB962C8B-B14F-4D97-AF65-F5344CB8AC3E}">
        <p14:creationId xmlns:p14="http://schemas.microsoft.com/office/powerpoint/2010/main" val="381365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Main messages?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Main messages?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49BFA-DAF3-742F-0D39-0023112F41DA}"/>
              </a:ext>
            </a:extLst>
          </p:cNvPr>
          <p:cNvSpPr txBox="1"/>
          <p:nvPr/>
        </p:nvSpPr>
        <p:spPr>
          <a:xfrm>
            <a:off x="682110" y="2306767"/>
            <a:ext cx="3740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Team Imbalance</a:t>
            </a:r>
          </a:p>
          <a:p>
            <a:r>
              <a:rPr lang="en-US" sz="2000" dirty="0"/>
              <a:t>(difference in average player rank)</a:t>
            </a:r>
          </a:p>
          <a:p>
            <a:r>
              <a:rPr lang="en-US" sz="2000" dirty="0"/>
              <a:t>Min: 	0</a:t>
            </a:r>
          </a:p>
          <a:p>
            <a:r>
              <a:rPr lang="en-US" sz="2000" dirty="0"/>
              <a:t>Median: 0.75</a:t>
            </a:r>
          </a:p>
          <a:p>
            <a:r>
              <a:rPr lang="en-US" sz="2000" dirty="0"/>
              <a:t>Max: 	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F5AD8-CF1D-A088-423B-F2B0075CFEEE}"/>
              </a:ext>
            </a:extLst>
          </p:cNvPr>
          <p:cNvSpPr txBox="1"/>
          <p:nvPr/>
        </p:nvSpPr>
        <p:spPr>
          <a:xfrm>
            <a:off x="682110" y="4191357"/>
            <a:ext cx="3638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Game Imbalance</a:t>
            </a:r>
          </a:p>
          <a:p>
            <a:r>
              <a:rPr lang="en-US" sz="2000" dirty="0"/>
              <a:t>(difference in average team rank)</a:t>
            </a:r>
          </a:p>
          <a:p>
            <a:r>
              <a:rPr lang="en-US" sz="2000" dirty="0"/>
              <a:t>Min: 	0</a:t>
            </a:r>
          </a:p>
          <a:p>
            <a:r>
              <a:rPr lang="en-US" sz="2000" dirty="0"/>
              <a:t>Median: 0.5</a:t>
            </a:r>
          </a:p>
          <a:p>
            <a:r>
              <a:rPr lang="en-US" sz="2000" dirty="0"/>
              <a:t>Max: 	2.5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A6BEF-E872-6431-BDB1-E42EEF10A6F1}"/>
              </a:ext>
            </a:extLst>
          </p:cNvPr>
          <p:cNvSpPr txBox="1"/>
          <p:nvPr/>
        </p:nvSpPr>
        <p:spPr>
          <a:xfrm>
            <a:off x="2703673" y="3390173"/>
            <a:ext cx="1832304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Most teams are balanced</a:t>
            </a:r>
          </a:p>
          <a:p>
            <a:r>
              <a:rPr lang="en-US" sz="1400" dirty="0"/>
              <a:t>Over half less </a:t>
            </a:r>
            <a:r>
              <a:rPr lang="en-US" sz="1400" dirty="0" err="1"/>
              <a:t>thant</a:t>
            </a:r>
            <a:r>
              <a:rPr lang="en-US" sz="1400" dirty="0"/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E7A86-1EFF-B88D-3548-CF5C5FE2873C}"/>
              </a:ext>
            </a:extLst>
          </p:cNvPr>
          <p:cNvSpPr txBox="1"/>
          <p:nvPr/>
        </p:nvSpPr>
        <p:spPr>
          <a:xfrm>
            <a:off x="2715248" y="5181957"/>
            <a:ext cx="1809155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Most games evenly matched</a:t>
            </a:r>
          </a:p>
          <a:p>
            <a:r>
              <a:rPr lang="en-US" sz="1400" dirty="0"/>
              <a:t>Over half less than 0.5</a:t>
            </a:r>
          </a:p>
        </p:txBody>
      </p:sp>
    </p:spTree>
    <p:extLst>
      <p:ext uri="{BB962C8B-B14F-4D97-AF65-F5344CB8AC3E}">
        <p14:creationId xmlns:p14="http://schemas.microsoft.com/office/powerpoint/2010/main" val="316107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Win? </a:t>
            </a:r>
            <a:r>
              <a:rPr lang="en-US" sz="1200" dirty="0"/>
              <a:t>Game is balanced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Lose? </a:t>
            </a:r>
            <a:r>
              <a:rPr lang="en-US" sz="1200" dirty="0"/>
              <a:t>Game is imbalanced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Win? </a:t>
            </a:r>
            <a:r>
              <a:rPr lang="en-US" sz="1200" dirty="0"/>
              <a:t>Game is fun (70%), never not fun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Lose? </a:t>
            </a:r>
            <a:r>
              <a:rPr lang="en-US" sz="1200" dirty="0"/>
              <a:t>Game is almost never fun (90%)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24A09-081C-07DA-B4F4-308D686F8CFD}"/>
              </a:ext>
            </a:extLst>
          </p:cNvPr>
          <p:cNvSpPr txBox="1"/>
          <p:nvPr/>
        </p:nvSpPr>
        <p:spPr>
          <a:xfrm>
            <a:off x="2209800" y="2170956"/>
            <a:ext cx="1832304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Most teams are balanced</a:t>
            </a:r>
          </a:p>
          <a:p>
            <a:r>
              <a:rPr lang="en-US" sz="1200" dirty="0"/>
              <a:t>But about 10% more than 3 from 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9AFE8-44C0-FA9D-65F9-90C3AAE94BFD}"/>
              </a:ext>
            </a:extLst>
          </p:cNvPr>
          <p:cNvSpPr txBox="1"/>
          <p:nvPr/>
        </p:nvSpPr>
        <p:spPr>
          <a:xfrm>
            <a:off x="2313652" y="5196988"/>
            <a:ext cx="1809155" cy="57708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Most games evenly matched</a:t>
            </a:r>
          </a:p>
          <a:p>
            <a:r>
              <a:rPr lang="en-US" sz="1050" dirty="0"/>
              <a:t>But about 5% difference of 2 from mean</a:t>
            </a:r>
          </a:p>
        </p:txBody>
      </p:sp>
    </p:spTree>
    <p:extLst>
      <p:ext uri="{BB962C8B-B14F-4D97-AF65-F5344CB8AC3E}">
        <p14:creationId xmlns:p14="http://schemas.microsoft.com/office/powerpoint/2010/main" val="3182412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4"/>
            <a:ext cx="8229600" cy="1143000"/>
          </a:xfrm>
        </p:spPr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5148"/>
            <a:ext cx="48791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545135"/>
            <a:ext cx="3831048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Imbalance in player’s favor the </a:t>
            </a:r>
            <a:r>
              <a:rPr lang="en-US" sz="1600" i="1" dirty="0"/>
              <a:t>most</a:t>
            </a:r>
            <a:r>
              <a:rPr lang="en-US" sz="1600" dirty="0"/>
              <a:t> fun!</a:t>
            </a:r>
          </a:p>
        </p:txBody>
      </p:sp>
      <p:grpSp>
        <p:nvGrpSpPr>
          <p:cNvPr id="9224" name="Group 9223"/>
          <p:cNvGrpSpPr/>
          <p:nvPr/>
        </p:nvGrpSpPr>
        <p:grpSpPr>
          <a:xfrm>
            <a:off x="6155563" y="1549384"/>
            <a:ext cx="1986498" cy="1600200"/>
            <a:chOff x="224742" y="1946513"/>
            <a:chExt cx="1986498" cy="1600200"/>
          </a:xfrm>
        </p:grpSpPr>
        <p:grpSp>
          <p:nvGrpSpPr>
            <p:cNvPr id="7" name="Group 6"/>
            <p:cNvGrpSpPr/>
            <p:nvPr/>
          </p:nvGrpSpPr>
          <p:grpSpPr>
            <a:xfrm>
              <a:off x="608758" y="2258800"/>
              <a:ext cx="1496526" cy="1287913"/>
              <a:chOff x="4419600" y="2438400"/>
              <a:chExt cx="3771569" cy="29718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Arc 17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581" y="2985315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9643" y="3052650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Game Balance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87816" y="1946513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83858" y="2386186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Fun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601" y="2527933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Sweet spot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387946" y="2324845"/>
              <a:ext cx="27938" cy="19214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Group 9222"/>
          <p:cNvGrpSpPr/>
          <p:nvPr/>
        </p:nvGrpSpPr>
        <p:grpSpPr>
          <a:xfrm>
            <a:off x="6155563" y="3974492"/>
            <a:ext cx="1986498" cy="1367809"/>
            <a:chOff x="407377" y="4507752"/>
            <a:chExt cx="1986498" cy="136780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40216" y="5546616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2278" y="5613951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Game Balance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70451" y="4507814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266493" y="4947487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Fun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5396" y="4507752"/>
              <a:ext cx="8547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Sweet spot?</a:t>
              </a: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H="1">
              <a:off x="1123236" y="4691951"/>
              <a:ext cx="269936" cy="6145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881214" y="4806602"/>
              <a:ext cx="1114865" cy="543379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6" name="Group 9215"/>
          <p:cNvGrpSpPr/>
          <p:nvPr/>
        </p:nvGrpSpPr>
        <p:grpSpPr>
          <a:xfrm>
            <a:off x="6388402" y="1345149"/>
            <a:ext cx="1917398" cy="1679106"/>
            <a:chOff x="6388402" y="1521294"/>
            <a:chExt cx="1917398" cy="167910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539579" y="1521294"/>
              <a:ext cx="1602482" cy="16791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88402" y="1600200"/>
              <a:ext cx="1917398" cy="1493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A0C20EE-CD36-40FE-945D-1F20E3875D80}"/>
              </a:ext>
            </a:extLst>
          </p:cNvPr>
          <p:cNvSpPr/>
          <p:nvPr/>
        </p:nvSpPr>
        <p:spPr>
          <a:xfrm>
            <a:off x="1285709" y="6113737"/>
            <a:ext cx="5912595" cy="58477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ym typeface="Wingdings" panose="05000000000000000000" pitchFamily="2" charset="2"/>
              </a:rPr>
              <a:t>Matchmaking systems may want to consider - e.g.,  balance not so important, so long as player not </a:t>
            </a:r>
            <a:r>
              <a:rPr lang="en-US" sz="1600" i="1" dirty="0">
                <a:sym typeface="Wingdings" panose="05000000000000000000" pitchFamily="2" charset="2"/>
              </a:rPr>
              <a:t>always</a:t>
            </a:r>
            <a:r>
              <a:rPr lang="en-US" sz="1600" dirty="0">
                <a:sym typeface="Wingdings" panose="05000000000000000000" pitchFamily="2" charset="2"/>
              </a:rPr>
              <a:t> on imbalanced side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12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63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892"/>
            <a:ext cx="8229600" cy="4754562"/>
          </a:xfrm>
        </p:spPr>
        <p:txBody>
          <a:bodyPr/>
          <a:lstStyle/>
          <a:p>
            <a:r>
              <a:rPr lang="en-US" dirty="0"/>
              <a:t>Data analysis for games increasingly important</a:t>
            </a:r>
          </a:p>
          <a:p>
            <a:pPr lvl="1"/>
            <a:r>
              <a:rPr lang="en-US" dirty="0"/>
              <a:t>Has potential to improve game development</a:t>
            </a:r>
          </a:p>
          <a:p>
            <a:r>
              <a:rPr lang="en-US" dirty="0"/>
              <a:t>Knowledge and skills required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Scripting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Statistics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 analysis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Writing and presentation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BB78B-14F9-456C-BDD9-8A5BDE1C0A78}"/>
              </a:ext>
            </a:extLst>
          </p:cNvPr>
          <p:cNvSpPr txBox="1"/>
          <p:nvPr/>
        </p:nvSpPr>
        <p:spPr>
          <a:xfrm>
            <a:off x="3907554" y="5597299"/>
            <a:ext cx="3223703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“Let’s get to it, already!”</a:t>
            </a:r>
          </a:p>
          <a:p>
            <a:r>
              <a:rPr lang="en-US" sz="2400" dirty="0"/>
              <a:t>-- Tracer (Overwatch)</a:t>
            </a:r>
          </a:p>
        </p:txBody>
      </p:sp>
      <p:pic>
        <p:nvPicPr>
          <p:cNvPr id="1028" name="Picture 4" descr="File:Tracer Spray - Salute.png">
            <a:extLst>
              <a:ext uri="{FF2B5EF4-FFF2-40B4-BE49-F238E27FC236}">
                <a16:creationId xmlns:a16="http://schemas.microsoft.com/office/drawing/2014/main" id="{6ADC4290-1742-4BF9-B7A9-06B60BFD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06610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2F0D0F-1531-43B2-A10F-2E28EB860841}"/>
              </a:ext>
            </a:extLst>
          </p:cNvPr>
          <p:cNvGrpSpPr/>
          <p:nvPr/>
        </p:nvGrpSpPr>
        <p:grpSpPr>
          <a:xfrm>
            <a:off x="4343400" y="3176883"/>
            <a:ext cx="1944468" cy="1562511"/>
            <a:chOff x="4362624" y="3351611"/>
            <a:chExt cx="1944468" cy="1562511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9795687B-784C-44E1-9AE3-DD0C30225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624" y="3351611"/>
              <a:ext cx="1944468" cy="129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4D261C-9A3F-489C-A226-97F54E02C32D}"/>
                </a:ext>
              </a:extLst>
            </p:cNvPr>
            <p:cNvSpPr/>
            <p:nvPr/>
          </p:nvSpPr>
          <p:spPr>
            <a:xfrm>
              <a:off x="4404687" y="4637123"/>
              <a:ext cx="18603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https://1kabswnt2ua3ivl0cuqv2f17-wpengine.netdna-ssl.com/wp-content/uploads/2014/06/Skills.jpg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0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070C0"/>
                </a:solidFill>
              </a:rPr>
              <a:t>game data </a:t>
            </a:r>
            <a:r>
              <a:rPr lang="en-US" dirty="0"/>
              <a:t>to inform the </a:t>
            </a:r>
            <a:r>
              <a:rPr lang="en-US" dirty="0">
                <a:solidFill>
                  <a:srgbClr val="0070C0"/>
                </a:solidFill>
              </a:rPr>
              <a:t>game development</a:t>
            </a:r>
            <a:r>
              <a:rPr lang="en-US" dirty="0"/>
              <a:t> process</a:t>
            </a:r>
          </a:p>
          <a:p>
            <a:r>
              <a:rPr lang="en-US" dirty="0"/>
              <a:t>Where does this data come from?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Players</a:t>
            </a:r>
            <a:r>
              <a:rPr lang="en-US" dirty="0">
                <a:sym typeface="Wingdings" panose="05000000000000000000" pitchFamily="2" charset="2"/>
              </a:rPr>
              <a:t>, actually</a:t>
            </a:r>
            <a:r>
              <a:rPr lang="en-US" dirty="0"/>
              <a:t> playing game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Quantitative</a:t>
            </a:r>
            <a:r>
              <a:rPr lang="en-US" dirty="0"/>
              <a:t> (instrumented)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Qualitative</a:t>
            </a:r>
            <a:r>
              <a:rPr lang="en-US" dirty="0"/>
              <a:t> (subjective evaluation)</a:t>
            </a:r>
          </a:p>
          <a:p>
            <a:pPr lvl="1"/>
            <a:r>
              <a:rPr lang="en-US" dirty="0"/>
              <a:t>(But often lots more of the former!)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0EF4B5-EF45-453F-AC51-EB7D7769D008}"/>
              </a:ext>
            </a:extLst>
          </p:cNvPr>
          <p:cNvGrpSpPr/>
          <p:nvPr/>
        </p:nvGrpSpPr>
        <p:grpSpPr>
          <a:xfrm>
            <a:off x="6969369" y="1271324"/>
            <a:ext cx="2174631" cy="2157676"/>
            <a:chOff x="6816969" y="1409823"/>
            <a:chExt cx="2174631" cy="2157676"/>
          </a:xfrm>
        </p:grpSpPr>
        <p:pic>
          <p:nvPicPr>
            <p:cNvPr id="5" name="Picture 2" descr="Image result for data icon">
              <a:extLst>
                <a:ext uri="{FF2B5EF4-FFF2-40B4-BE49-F238E27FC236}">
                  <a16:creationId xmlns:a16="http://schemas.microsoft.com/office/drawing/2014/main" id="{33713BC4-2C79-403B-9DD0-C43165F81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884" y="1409823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9CECA7-E0D9-48E1-BF74-EEF8F2DBEDBB}"/>
                </a:ext>
              </a:extLst>
            </p:cNvPr>
            <p:cNvSpPr/>
            <p:nvPr/>
          </p:nvSpPr>
          <p:spPr>
            <a:xfrm>
              <a:off x="6816969" y="3290500"/>
              <a:ext cx="21746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https://cdn0.iconfinder.com/data/icons/big-data-2-1/128/Data-Integration-process-database-collection-512.png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BD1AA0-C968-407B-8BDA-827530C13F28}"/>
              </a:ext>
            </a:extLst>
          </p:cNvPr>
          <p:cNvGrpSpPr/>
          <p:nvPr/>
        </p:nvGrpSpPr>
        <p:grpSpPr>
          <a:xfrm>
            <a:off x="6248400" y="3843318"/>
            <a:ext cx="2819400" cy="2249637"/>
            <a:chOff x="6248400" y="3843318"/>
            <a:chExt cx="2819400" cy="2249637"/>
          </a:xfrm>
        </p:grpSpPr>
        <p:pic>
          <p:nvPicPr>
            <p:cNvPr id="2050" name="Picture 2" descr="Image result for users playing game icon">
              <a:extLst>
                <a:ext uri="{FF2B5EF4-FFF2-40B4-BE49-F238E27FC236}">
                  <a16:creationId xmlns:a16="http://schemas.microsoft.com/office/drawing/2014/main" id="{8CC0C6B8-1808-478B-805C-24A01AE57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843318"/>
              <a:ext cx="2011362" cy="201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98EBD3-B611-4372-8D8C-980AB00AC5F1}"/>
                </a:ext>
              </a:extLst>
            </p:cNvPr>
            <p:cNvSpPr/>
            <p:nvPr/>
          </p:nvSpPr>
          <p:spPr>
            <a:xfrm>
              <a:off x="6248400" y="5908289"/>
              <a:ext cx="2819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https://cdn2.iconfinder.com/data/icons/sports-and-games-5-1/48/216-512.png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0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game analysis do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8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game analysis do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Improve level design </a:t>
            </a:r>
            <a:r>
              <a:rPr lang="en-US" dirty="0"/>
              <a:t>– e.g., see where players are getting stuck</a:t>
            </a:r>
          </a:p>
          <a:p>
            <a:r>
              <a:rPr lang="en-US" dirty="0">
                <a:solidFill>
                  <a:srgbClr val="0070C0"/>
                </a:solidFill>
              </a:rPr>
              <a:t>Focus development on critical content </a:t>
            </a:r>
            <a:r>
              <a:rPr lang="en-US" dirty="0"/>
              <a:t>– e.g., see what game modes or characters are not used</a:t>
            </a:r>
          </a:p>
          <a:p>
            <a:r>
              <a:rPr lang="en-US" dirty="0">
                <a:solidFill>
                  <a:srgbClr val="0070C0"/>
                </a:solidFill>
              </a:rPr>
              <a:t>Balance gameplay </a:t>
            </a:r>
            <a:r>
              <a:rPr lang="en-US" dirty="0"/>
              <a:t>– e.g., tune parameters for more competitive and fun combat</a:t>
            </a:r>
          </a:p>
          <a:p>
            <a:r>
              <a:rPr lang="en-US" dirty="0">
                <a:solidFill>
                  <a:srgbClr val="0070C0"/>
                </a:solidFill>
              </a:rPr>
              <a:t>Broaden appeal </a:t>
            </a:r>
            <a:r>
              <a:rPr lang="en-US" dirty="0"/>
              <a:t>– e.g., hear if content/story is engaging or repulsing</a:t>
            </a:r>
          </a:p>
          <a:p>
            <a:r>
              <a:rPr lang="en-US" dirty="0"/>
              <a:t>Note: game data often informs </a:t>
            </a:r>
            <a:r>
              <a:rPr lang="en-US" i="1" dirty="0"/>
              <a:t>players</a:t>
            </a:r>
            <a:r>
              <a:rPr lang="en-US" dirty="0"/>
              <a:t>, too</a:t>
            </a:r>
          </a:p>
          <a:p>
            <a:pPr lvl="1"/>
            <a:r>
              <a:rPr lang="en-US" dirty="0"/>
              <a:t>Analytics not dissimilar</a:t>
            </a:r>
          </a:p>
        </p:txBody>
      </p:sp>
    </p:spTree>
    <p:extLst>
      <p:ext uri="{BB962C8B-B14F-4D97-AF65-F5344CB8AC3E}">
        <p14:creationId xmlns:p14="http://schemas.microsoft.com/office/powerpoint/2010/main" val="515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data analysis for game development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data analysis for game development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Challenge</a:t>
            </a:r>
          </a:p>
          <a:p>
            <a:pPr lvl="1"/>
            <a:r>
              <a:rPr lang="en-US" dirty="0"/>
              <a:t>Games gotten larger and more complex</a:t>
            </a:r>
          </a:p>
          <a:p>
            <a:pPr lvl="2"/>
            <a:r>
              <a:rPr lang="en-US" dirty="0"/>
              <a:t>Number of reachable states, characters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Game balance harder to achieve</a:t>
            </a:r>
          </a:p>
          <a:p>
            <a:pPr lvl="1"/>
            <a:r>
              <a:rPr lang="en-US" dirty="0"/>
              <a:t>Need for metrics to make sense of player behavior has increased</a:t>
            </a:r>
          </a:p>
          <a:p>
            <a:r>
              <a:rPr lang="en-US" dirty="0">
                <a:solidFill>
                  <a:srgbClr val="008000"/>
                </a:solidFill>
              </a:rPr>
              <a:t>Opportunity</a:t>
            </a:r>
          </a:p>
          <a:p>
            <a:pPr lvl="1"/>
            <a:r>
              <a:rPr lang="en-US" dirty="0"/>
              <a:t>New technologies enable collecting data, aggregation, access and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IMGD 2905 </a:t>
            </a:r>
            <a:r>
              <a:rPr lang="en-US" dirty="0"/>
              <a:t>– Doing Data Analysis for Game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Data analysis pipeline </a:t>
            </a:r>
            <a:r>
              <a:rPr lang="en-US" dirty="0"/>
              <a:t>– get data from games, through analysis, to stakeholders</a:t>
            </a:r>
          </a:p>
          <a:p>
            <a:r>
              <a:rPr lang="en-US" dirty="0">
                <a:solidFill>
                  <a:srgbClr val="0070C0"/>
                </a:solidFill>
              </a:rPr>
              <a:t>Summary statistics </a:t>
            </a:r>
            <a:r>
              <a:rPr lang="en-US" dirty="0"/>
              <a:t>– central tendencies of data</a:t>
            </a:r>
          </a:p>
          <a:p>
            <a:r>
              <a:rPr lang="en-US" dirty="0">
                <a:solidFill>
                  <a:srgbClr val="0070C0"/>
                </a:solidFill>
              </a:rPr>
              <a:t>Visualization of data </a:t>
            </a:r>
            <a:r>
              <a:rPr lang="en-US" dirty="0"/>
              <a:t>– how to display analysis, illustrate messages</a:t>
            </a:r>
          </a:p>
          <a:p>
            <a:r>
              <a:rPr lang="en-US" dirty="0">
                <a:solidFill>
                  <a:srgbClr val="0070C0"/>
                </a:solidFill>
              </a:rPr>
              <a:t>Statistical tests </a:t>
            </a:r>
            <a:r>
              <a:rPr lang="en-US" dirty="0"/>
              <a:t>– quantitatively determine relationships (e.g., correlation)</a:t>
            </a:r>
          </a:p>
          <a:p>
            <a:pPr lvl="1"/>
            <a:r>
              <a:rPr lang="en-US" dirty="0"/>
              <a:t>Probability needed as foundation (also used for game rules)</a:t>
            </a:r>
          </a:p>
          <a:p>
            <a:r>
              <a:rPr lang="en-US" dirty="0"/>
              <a:t>Regression – model relationships</a:t>
            </a:r>
          </a:p>
          <a:p>
            <a:r>
              <a:rPr lang="en-US" dirty="0"/>
              <a:t>Hint at more advanced topics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8000"/>
                </a:solidFill>
              </a:rPr>
              <a:t>ML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Data management 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4724400"/>
            <a:ext cx="3200400" cy="2000548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For this class:</a:t>
            </a:r>
          </a:p>
          <a:p>
            <a:pPr lvl="1"/>
            <a:r>
              <a:rPr lang="en-US" sz="2400" dirty="0"/>
              <a:t>Described in lecture</a:t>
            </a:r>
          </a:p>
          <a:p>
            <a:pPr lvl="1"/>
            <a:r>
              <a:rPr lang="en-US" sz="2400" dirty="0"/>
              <a:t>Read about in book</a:t>
            </a:r>
          </a:p>
          <a:p>
            <a:pPr lvl="1"/>
            <a:r>
              <a:rPr lang="en-US" sz="2400" dirty="0"/>
              <a:t>Applied in projects and homework</a:t>
            </a:r>
          </a:p>
        </p:txBody>
      </p:sp>
    </p:spTree>
    <p:extLst>
      <p:ext uri="{BB962C8B-B14F-4D97-AF65-F5344CB8AC3E}">
        <p14:creationId xmlns:p14="http://schemas.microsoft.com/office/powerpoint/2010/main" val="39657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1882</Words>
  <Application>Microsoft Office PowerPoint</Application>
  <PresentationFormat>On-screen Show (4:3)</PresentationFormat>
  <Paragraphs>308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Wingdings</vt:lpstr>
      <vt:lpstr>Office Theme</vt:lpstr>
      <vt:lpstr>Introduction</vt:lpstr>
      <vt:lpstr>Groupwork</vt:lpstr>
      <vt:lpstr>What is data analysis for game development?</vt:lpstr>
      <vt:lpstr>What is data analysis for game development?</vt:lpstr>
      <vt:lpstr>What can game analysis do for game development?</vt:lpstr>
      <vt:lpstr>What can game analysis do for game development?</vt:lpstr>
      <vt:lpstr>Why is data analysis for game development needed?</vt:lpstr>
      <vt:lpstr>Why is data analysis for game development needed?</vt:lpstr>
      <vt:lpstr>IMGD 2905 – Doing Data Analysis for Game Development</vt:lpstr>
      <vt:lpstr>Foundations for Data Analysis @ WPI</vt:lpstr>
      <vt:lpstr>Outline</vt:lpstr>
      <vt:lpstr>Sources of Game Data</vt:lpstr>
      <vt:lpstr>Game Analytics Pipeline</vt:lpstr>
      <vt:lpstr>Game Analytics Pipeline – Example</vt:lpstr>
      <vt:lpstr>Game Analytics Components</vt:lpstr>
      <vt:lpstr>Outline</vt:lpstr>
      <vt:lpstr>Example: Project Gotham Racing 4</vt:lpstr>
      <vt:lpstr>Project Gotham Racing 4:  Results</vt:lpstr>
      <vt:lpstr>Project Gotham Racing 4:  Results</vt:lpstr>
      <vt:lpstr>Project Gotham Racing 4: Conclusion</vt:lpstr>
      <vt:lpstr>Example:  Halo 3</vt:lpstr>
      <vt:lpstr> Halo 3: Results</vt:lpstr>
      <vt:lpstr> Halo 3: Results</vt:lpstr>
      <vt:lpstr>Example: League of Legends</vt:lpstr>
      <vt:lpstr>League of Legends: Results</vt:lpstr>
      <vt:lpstr>League of Legends: Results</vt:lpstr>
      <vt:lpstr>League of Legends: Results</vt:lpstr>
      <vt:lpstr>League of Legends: Results</vt:lpstr>
      <vt:lpstr>League of Legends: Results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149</cp:revision>
  <cp:lastPrinted>2016-08-25T14:33:07Z</cp:lastPrinted>
  <dcterms:created xsi:type="dcterms:W3CDTF">2012-01-13T01:01:36Z</dcterms:created>
  <dcterms:modified xsi:type="dcterms:W3CDTF">2024-03-14T11:35:53Z</dcterms:modified>
</cp:coreProperties>
</file>