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256" r:id="rId2"/>
    <p:sldId id="500" r:id="rId3"/>
    <p:sldId id="412" r:id="rId4"/>
    <p:sldId id="257" r:id="rId5"/>
    <p:sldId id="281" r:id="rId6"/>
    <p:sldId id="350" r:id="rId7"/>
    <p:sldId id="445" r:id="rId8"/>
    <p:sldId id="322" r:id="rId9"/>
    <p:sldId id="425" r:id="rId10"/>
    <p:sldId id="426" r:id="rId11"/>
    <p:sldId id="447" r:id="rId12"/>
    <p:sldId id="428" r:id="rId13"/>
    <p:sldId id="429" r:id="rId14"/>
    <p:sldId id="427" r:id="rId15"/>
    <p:sldId id="443" r:id="rId16"/>
    <p:sldId id="440" r:id="rId17"/>
    <p:sldId id="439" r:id="rId18"/>
    <p:sldId id="441" r:id="rId19"/>
    <p:sldId id="442" r:id="rId20"/>
    <p:sldId id="444" r:id="rId21"/>
    <p:sldId id="289" r:id="rId22"/>
    <p:sldId id="293" r:id="rId23"/>
    <p:sldId id="432" r:id="rId24"/>
    <p:sldId id="433" r:id="rId25"/>
    <p:sldId id="434" r:id="rId26"/>
    <p:sldId id="435" r:id="rId27"/>
    <p:sldId id="430" r:id="rId28"/>
    <p:sldId id="301" r:id="rId29"/>
    <p:sldId id="304" r:id="rId30"/>
    <p:sldId id="446" r:id="rId31"/>
    <p:sldId id="424" r:id="rId32"/>
    <p:sldId id="453" r:id="rId33"/>
    <p:sldId id="448" r:id="rId34"/>
    <p:sldId id="450" r:id="rId35"/>
    <p:sldId id="451" r:id="rId36"/>
    <p:sldId id="452" r:id="rId37"/>
    <p:sldId id="470" r:id="rId38"/>
    <p:sldId id="454" r:id="rId39"/>
    <p:sldId id="485" r:id="rId40"/>
    <p:sldId id="471" r:id="rId41"/>
    <p:sldId id="345" r:id="rId42"/>
    <p:sldId id="456" r:id="rId43"/>
    <p:sldId id="349" r:id="rId44"/>
    <p:sldId id="480" r:id="rId45"/>
    <p:sldId id="481" r:id="rId46"/>
    <p:sldId id="489" r:id="rId47"/>
    <p:sldId id="488" r:id="rId48"/>
    <p:sldId id="487" r:id="rId49"/>
    <p:sldId id="466" r:id="rId50"/>
    <p:sldId id="490" r:id="rId51"/>
    <p:sldId id="472" r:id="rId52"/>
    <p:sldId id="474" r:id="rId53"/>
    <p:sldId id="458" r:id="rId54"/>
    <p:sldId id="461" r:id="rId55"/>
    <p:sldId id="462" r:id="rId56"/>
    <p:sldId id="475" r:id="rId57"/>
    <p:sldId id="491" r:id="rId58"/>
    <p:sldId id="492" r:id="rId59"/>
    <p:sldId id="493" r:id="rId60"/>
    <p:sldId id="494" r:id="rId61"/>
    <p:sldId id="505" r:id="rId62"/>
    <p:sldId id="502" r:id="rId63"/>
    <p:sldId id="506" r:id="rId64"/>
    <p:sldId id="507" r:id="rId65"/>
    <p:sldId id="508" r:id="rId66"/>
    <p:sldId id="509" r:id="rId67"/>
    <p:sldId id="495" r:id="rId68"/>
    <p:sldId id="496" r:id="rId69"/>
    <p:sldId id="497" r:id="rId70"/>
    <p:sldId id="498" r:id="rId71"/>
    <p:sldId id="373" r:id="rId72"/>
    <p:sldId id="374" r:id="rId73"/>
    <p:sldId id="499" r:id="rId7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CC9900"/>
    <a:srgbClr val="FF6600"/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52" autoAdjust="0"/>
    <p:restoredTop sz="94660"/>
  </p:normalViewPr>
  <p:slideViewPr>
    <p:cSldViewPr>
      <p:cViewPr varScale="1">
        <p:scale>
          <a:sx n="59" d="100"/>
          <a:sy n="59" d="100"/>
        </p:scale>
        <p:origin x="462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635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837E6-FE4A-460D-B195-BE410E58F0F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C0558-F855-45ED-ACAF-E64734788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89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3E04472-30A7-4BFD-AE42-4B7DAF89721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E66B3BC-8BDF-474F-B3DF-8718E0B07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9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34F2A3F4-45D7-430F-BCCA-488C80A09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9F027880-5EFB-4012-B49D-13DF48EC7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412" tIns="0" rIns="19412" bIns="0" anchor="b"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27</a:t>
            </a:r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id="{565F33B0-93D7-46A1-8BB6-C4B014ED0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064F76A8-5E1A-4B4B-A3DE-64A8EE035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398" name="Rectangle 6">
            <a:extLst>
              <a:ext uri="{FF2B5EF4-FFF2-40B4-BE49-F238E27FC236}">
                <a16:creationId xmlns:a16="http://schemas.microsoft.com/office/drawing/2014/main" id="{0B8C4C82-6900-4BC5-8196-190DAA723F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59399" name="Rectangle 7">
            <a:extLst>
              <a:ext uri="{FF2B5EF4-FFF2-40B4-BE49-F238E27FC236}">
                <a16:creationId xmlns:a16="http://schemas.microsoft.com/office/drawing/2014/main" id="{65923B9F-2325-460D-9092-F16D9FA8B6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69AC1D18-0053-4A66-83CE-1C7C78387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11AD7F3D-E336-47EE-977A-0936EF926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412" tIns="0" rIns="19412" bIns="0" anchor="b"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49</a:t>
            </a:r>
          </a:p>
        </p:txBody>
      </p:sp>
      <p:sp>
        <p:nvSpPr>
          <p:cNvPr id="92164" name="Rectangle 4">
            <a:extLst>
              <a:ext uri="{FF2B5EF4-FFF2-40B4-BE49-F238E27FC236}">
                <a16:creationId xmlns:a16="http://schemas.microsoft.com/office/drawing/2014/main" id="{F0E0E97C-C7C3-4282-978C-DD4757F64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165" name="Rectangle 5">
            <a:extLst>
              <a:ext uri="{FF2B5EF4-FFF2-40B4-BE49-F238E27FC236}">
                <a16:creationId xmlns:a16="http://schemas.microsoft.com/office/drawing/2014/main" id="{840C9A8F-3B8A-4370-A1BA-84DAD249C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166" name="Rectangle 6">
            <a:extLst>
              <a:ext uri="{FF2B5EF4-FFF2-40B4-BE49-F238E27FC236}">
                <a16:creationId xmlns:a16="http://schemas.microsoft.com/office/drawing/2014/main" id="{2BDD0ECB-9E63-4338-AB89-F966164A84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92167" name="Rectangle 7">
            <a:extLst>
              <a:ext uri="{FF2B5EF4-FFF2-40B4-BE49-F238E27FC236}">
                <a16:creationId xmlns:a16="http://schemas.microsoft.com/office/drawing/2014/main" id="{B87D7720-D950-4B6A-87C0-0CCD746CDD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6BCE6532-92B6-4AB9-893E-E88CEBB6B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978DF026-1C92-474E-A8FA-A00D55F2C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412" tIns="0" rIns="19412" bIns="0" anchor="b"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52</a:t>
            </a:r>
          </a:p>
        </p:txBody>
      </p:sp>
      <p:sp>
        <p:nvSpPr>
          <p:cNvPr id="98308" name="Rectangle 4">
            <a:extLst>
              <a:ext uri="{FF2B5EF4-FFF2-40B4-BE49-F238E27FC236}">
                <a16:creationId xmlns:a16="http://schemas.microsoft.com/office/drawing/2014/main" id="{441476EE-48AB-43AE-99B1-448A7650E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8309" name="Rectangle 5">
            <a:extLst>
              <a:ext uri="{FF2B5EF4-FFF2-40B4-BE49-F238E27FC236}">
                <a16:creationId xmlns:a16="http://schemas.microsoft.com/office/drawing/2014/main" id="{0B01D311-57C5-4FF1-ADCC-F6791318C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8310" name="Rectangle 6">
            <a:extLst>
              <a:ext uri="{FF2B5EF4-FFF2-40B4-BE49-F238E27FC236}">
                <a16:creationId xmlns:a16="http://schemas.microsoft.com/office/drawing/2014/main" id="{86F5F8C3-498B-4CA3-BC3C-B67C993565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98311" name="Rectangle 7">
            <a:extLst>
              <a:ext uri="{FF2B5EF4-FFF2-40B4-BE49-F238E27FC236}">
                <a16:creationId xmlns:a16="http://schemas.microsoft.com/office/drawing/2014/main" id="{B788EB43-616C-4B96-BD88-704E9BF860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84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98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A91FB-DF9D-454F-9DA8-7F5177024BB7}" type="slidenum">
              <a:rPr lang="en-US"/>
              <a:pPr/>
              <a:t>8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758"/>
            <a:ext cx="5122333" cy="417766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40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1E693638-A044-460C-B552-7E3C3A765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E9853B12-1E16-4156-A1C3-A68859631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412" tIns="0" rIns="19412" bIns="0" anchor="b"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35</a:t>
            </a:r>
          </a:p>
        </p:txBody>
      </p:sp>
      <p:sp>
        <p:nvSpPr>
          <p:cNvPr id="75780" name="Rectangle 4">
            <a:extLst>
              <a:ext uri="{FF2B5EF4-FFF2-40B4-BE49-F238E27FC236}">
                <a16:creationId xmlns:a16="http://schemas.microsoft.com/office/drawing/2014/main" id="{3234A0AD-A080-445B-A53C-B74B4D1F2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5781" name="Rectangle 5">
            <a:extLst>
              <a:ext uri="{FF2B5EF4-FFF2-40B4-BE49-F238E27FC236}">
                <a16:creationId xmlns:a16="http://schemas.microsoft.com/office/drawing/2014/main" id="{D5B9B3D9-634E-4061-B093-9668181C0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5782" name="Rectangle 6">
            <a:extLst>
              <a:ext uri="{FF2B5EF4-FFF2-40B4-BE49-F238E27FC236}">
                <a16:creationId xmlns:a16="http://schemas.microsoft.com/office/drawing/2014/main" id="{0BFEA21E-645A-45F9-9693-1420090DD7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75783" name="Rectangle 7">
            <a:extLst>
              <a:ext uri="{FF2B5EF4-FFF2-40B4-BE49-F238E27FC236}">
                <a16:creationId xmlns:a16="http://schemas.microsoft.com/office/drawing/2014/main" id="{EAD8F6F4-8819-4185-BEB9-52CB9C961E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2668228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D682F403-8C11-4C4B-B302-BADF7642C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82825063-41E9-4319-8C54-62CFC8DDD0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513533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D682F403-8C11-4C4B-B302-BADF7642C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82825063-41E9-4319-8C54-62CFC8DDD0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836121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D682F403-8C11-4C4B-B302-BADF7642C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82825063-41E9-4319-8C54-62CFC8DDD0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87171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D682F403-8C11-4C4B-B302-BADF7642C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82825063-41E9-4319-8C54-62CFC8DDD0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70123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D682F403-8C11-4C4B-B302-BADF7642C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82825063-41E9-4319-8C54-62CFC8DDD0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2729695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13483ECF-37CB-4764-8547-0FB49A4C98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C9FD0C82-6EA0-4F39-B485-0AAD94F15C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432685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9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2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9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6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6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4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4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1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9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0C008-1EDC-44A7-AC30-7905F8BCA6C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9.emf"/><Relationship Id="rId4" Type="http://schemas.openxmlformats.org/officeDocument/2006/relationships/image" Target="../media/image26.emf"/><Relationship Id="rId9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mos.com/calculator/zvrc4lg3cr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eb.cs.wpi.edu/~imgd2905/d24/groupwork/12-least-squares/handout.html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cs.wpi.edu/~imgd2905/d23/groupwork/12-correlation/handout.html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eb.cs.wpi.edu/~imgd2905/d24/groupwork/13-correlation/handout.html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en.wikipedia.org/wiki/Anscombe%27s_quartet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077200" cy="1470025"/>
          </a:xfrm>
        </p:spPr>
        <p:txBody>
          <a:bodyPr>
            <a:normAutofit/>
          </a:bodyPr>
          <a:lstStyle/>
          <a:p>
            <a:r>
              <a:rPr lang="en-US" sz="4800" dirty="0"/>
              <a:t>Simple Linear Regression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152400"/>
            <a:ext cx="4267200" cy="1752600"/>
          </a:xfrm>
        </p:spPr>
        <p:txBody>
          <a:bodyPr>
            <a:noAutofit/>
          </a:bodyPr>
          <a:lstStyle/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IMGD 2905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676883" y="3070225"/>
            <a:ext cx="1790234" cy="2839383"/>
            <a:chOff x="3999643" y="3276600"/>
            <a:chExt cx="1790234" cy="2839383"/>
          </a:xfrm>
        </p:grpSpPr>
        <p:pic>
          <p:nvPicPr>
            <p:cNvPr id="4" name="Picture 2" descr="https://www.pearsonhighered.com/assets/bigcovers/0/1/3/3/013338266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0114" y="3799820"/>
              <a:ext cx="1769291" cy="231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999643" y="3276600"/>
              <a:ext cx="17902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70C0"/>
                  </a:solidFill>
                </a:rPr>
                <a:t>Chapter 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4755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ADD5A-6C27-4BF7-A64E-75B1399CA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077"/>
            <a:ext cx="8229600" cy="1143000"/>
          </a:xfrm>
        </p:spPr>
        <p:txBody>
          <a:bodyPr/>
          <a:lstStyle/>
          <a:p>
            <a:r>
              <a:rPr lang="en-US" dirty="0"/>
              <a:t>Simple Linear Regression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11865-E30A-496D-B3B2-4CA851B09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66018"/>
            <a:ext cx="8229600" cy="4525963"/>
          </a:xfrm>
        </p:spPr>
        <p:txBody>
          <a:bodyPr/>
          <a:lstStyle/>
          <a:p>
            <a:r>
              <a:rPr lang="en-US" dirty="0"/>
              <a:t>Two possible lines shown below (A and B)</a:t>
            </a:r>
          </a:p>
          <a:p>
            <a:r>
              <a:rPr lang="en-US" dirty="0"/>
              <a:t>Want to determine best regression line</a:t>
            </a:r>
          </a:p>
          <a:p>
            <a:r>
              <a:rPr lang="en-US" dirty="0"/>
              <a:t>Line A looks a better fit to data</a:t>
            </a:r>
          </a:p>
          <a:p>
            <a:pPr lvl="1"/>
            <a:r>
              <a:rPr lang="en-US" dirty="0"/>
              <a:t>But how to know?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1EDA200-2FB3-41D2-927B-3BF7019CC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2890" y="3526325"/>
            <a:ext cx="5091858" cy="309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Related image">
            <a:extLst>
              <a:ext uri="{FF2B5EF4-FFF2-40B4-BE49-F238E27FC236}">
                <a16:creationId xmlns:a16="http://schemas.microsoft.com/office/drawing/2014/main" id="{21256779-2FE0-4EA9-BCC1-42AA21C91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145" y="565904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2B614A5-EDA7-4E20-809B-0F0CF4AE3B1B}"/>
              </a:ext>
            </a:extLst>
          </p:cNvPr>
          <p:cNvSpPr/>
          <p:nvPr/>
        </p:nvSpPr>
        <p:spPr>
          <a:xfrm>
            <a:off x="6781800" y="2711745"/>
            <a:ext cx="170751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/>
              <a:t>Y = </a:t>
            </a:r>
            <a:r>
              <a:rPr lang="en-US" sz="2800" dirty="0" err="1">
                <a:solidFill>
                  <a:srgbClr val="008000"/>
                </a:solidFill>
              </a:rPr>
              <a:t>m</a:t>
            </a:r>
            <a:r>
              <a:rPr lang="en-US" sz="2800" dirty="0" err="1"/>
              <a:t>X</a:t>
            </a:r>
            <a:r>
              <a:rPr lang="en-US" sz="2800" dirty="0"/>
              <a:t> + </a:t>
            </a:r>
            <a:r>
              <a:rPr lang="en-US" sz="2800" dirty="0">
                <a:solidFill>
                  <a:srgbClr val="0070C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293315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ADD5A-6C27-4BF7-A64E-75B1399CA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077"/>
            <a:ext cx="8229600" cy="1143000"/>
          </a:xfrm>
        </p:spPr>
        <p:txBody>
          <a:bodyPr/>
          <a:lstStyle/>
          <a:p>
            <a:r>
              <a:rPr lang="en-US" dirty="0"/>
              <a:t>Simple Linear Regression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11865-E30A-496D-B3B2-4CA851B09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66018"/>
            <a:ext cx="8229600" cy="4525963"/>
          </a:xfrm>
        </p:spPr>
        <p:txBody>
          <a:bodyPr/>
          <a:lstStyle/>
          <a:p>
            <a:r>
              <a:rPr lang="en-US" dirty="0"/>
              <a:t>Two possible lines shown below (A and B)</a:t>
            </a:r>
          </a:p>
          <a:p>
            <a:r>
              <a:rPr lang="en-US" dirty="0"/>
              <a:t>Want to determine best regression line</a:t>
            </a:r>
          </a:p>
          <a:p>
            <a:r>
              <a:rPr lang="en-US" dirty="0"/>
              <a:t>Line A looks a better fit to data</a:t>
            </a:r>
          </a:p>
          <a:p>
            <a:pPr lvl="1"/>
            <a:r>
              <a:rPr lang="en-US" dirty="0"/>
              <a:t>But how to know?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1EDA200-2FB3-41D2-927B-3BF7019CC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2890" y="3526325"/>
            <a:ext cx="5091858" cy="309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Related image">
            <a:extLst>
              <a:ext uri="{FF2B5EF4-FFF2-40B4-BE49-F238E27FC236}">
                <a16:creationId xmlns:a16="http://schemas.microsoft.com/office/drawing/2014/main" id="{21256779-2FE0-4EA9-BCC1-42AA21C91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374101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49A8B5-771D-4008-A71B-03324F74B100}"/>
              </a:ext>
            </a:extLst>
          </p:cNvPr>
          <p:cNvSpPr txBox="1"/>
          <p:nvPr/>
        </p:nvSpPr>
        <p:spPr>
          <a:xfrm>
            <a:off x="216131" y="3962400"/>
            <a:ext cx="363809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Symbol" pitchFamily="18" charset="2"/>
              </a:rPr>
              <a:t>Line that gives best fit to data is one that minimizes </a:t>
            </a:r>
            <a:r>
              <a:rPr lang="en-US" sz="2400" dirty="0">
                <a:solidFill>
                  <a:srgbClr val="C00000"/>
                </a:solidFill>
                <a:sym typeface="Symbol" pitchFamily="18" charset="2"/>
              </a:rPr>
              <a:t>prediction error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400" dirty="0">
                <a:solidFill>
                  <a:srgbClr val="0070C0"/>
                </a:solidFill>
                <a:sym typeface="Symbol" pitchFamily="18" charset="2"/>
              </a:rPr>
              <a:t>Least squares line </a:t>
            </a:r>
          </a:p>
          <a:p>
            <a:pPr algn="ctr"/>
            <a:r>
              <a:rPr lang="en-US" sz="2400" dirty="0">
                <a:sym typeface="Symbol" pitchFamily="18" charset="2"/>
              </a:rPr>
              <a:t>(more later) 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B614A5-EDA7-4E20-809B-0F0CF4AE3B1B}"/>
              </a:ext>
            </a:extLst>
          </p:cNvPr>
          <p:cNvSpPr/>
          <p:nvPr/>
        </p:nvSpPr>
        <p:spPr>
          <a:xfrm>
            <a:off x="6781800" y="2711745"/>
            <a:ext cx="170751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/>
              <a:t>Y = </a:t>
            </a:r>
            <a:r>
              <a:rPr lang="en-US" sz="2800" dirty="0" err="1">
                <a:solidFill>
                  <a:srgbClr val="008000"/>
                </a:solidFill>
              </a:rPr>
              <a:t>m</a:t>
            </a:r>
            <a:r>
              <a:rPr lang="en-US" sz="2800" dirty="0" err="1"/>
              <a:t>X</a:t>
            </a:r>
            <a:r>
              <a:rPr lang="en-US" sz="2800" dirty="0"/>
              <a:t> + </a:t>
            </a:r>
            <a:r>
              <a:rPr lang="en-US" sz="2800" dirty="0">
                <a:solidFill>
                  <a:srgbClr val="0070C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94941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2996B-D345-4750-A371-177F1E50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405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Simple Linear Regression Example</a:t>
            </a:r>
            <a:br>
              <a:rPr lang="en-US" dirty="0"/>
            </a:br>
            <a:r>
              <a:rPr lang="en-US" dirty="0"/>
              <a:t>Chart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5EF852-14E6-4C9A-B679-E29B93A0E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015" y="1231193"/>
            <a:ext cx="8229600" cy="3505200"/>
          </a:xfrm>
        </p:spPr>
        <p:txBody>
          <a:bodyPr/>
          <a:lstStyle/>
          <a:p>
            <a:r>
              <a:rPr lang="en-US" dirty="0"/>
              <a:t>Scatterplot</a:t>
            </a:r>
          </a:p>
          <a:p>
            <a:r>
              <a:rPr lang="en-US" dirty="0"/>
              <a:t>Right click </a:t>
            </a:r>
            <a:r>
              <a:rPr lang="en-US" dirty="0">
                <a:sym typeface="Wingdings" panose="05000000000000000000" pitchFamily="2" charset="2"/>
              </a:rPr>
              <a:t> Add Trendline</a:t>
            </a:r>
            <a:endParaRPr lang="en-US" dirty="0"/>
          </a:p>
        </p:txBody>
      </p:sp>
      <p:pic>
        <p:nvPicPr>
          <p:cNvPr id="23554" name="Picture 2" descr="Add a trendline to the scatter chart.">
            <a:extLst>
              <a:ext uri="{FF2B5EF4-FFF2-40B4-BE49-F238E27FC236}">
                <a16:creationId xmlns:a16="http://schemas.microsoft.com/office/drawing/2014/main" id="{DC213200-4A55-481C-9098-701686F8D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" y="2810451"/>
            <a:ext cx="5058670" cy="37776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403DFB-95AD-4E5F-8AE0-190E51247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705" y="1311240"/>
            <a:ext cx="2471880" cy="52768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558" name="Picture 6" descr="Image result for excel logo">
            <a:extLst>
              <a:ext uri="{FF2B5EF4-FFF2-40B4-BE49-F238E27FC236}">
                <a16:creationId xmlns:a16="http://schemas.microsoft.com/office/drawing/2014/main" id="{A36C9DD7-9BFF-4E34-9757-275866423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90893"/>
            <a:ext cx="652157" cy="64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09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15FD8-3684-4CA2-88A3-A164AE44C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Simple Linear Regression Example</a:t>
            </a:r>
            <a:br>
              <a:rPr lang="en-US" dirty="0"/>
            </a:br>
            <a:r>
              <a:rPr lang="en-US" dirty="0"/>
              <a:t>Formulas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115DC-A99F-4FAC-B0DC-D82B2BE02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847055"/>
            <a:ext cx="8229600" cy="4525963"/>
          </a:xfrm>
        </p:spPr>
        <p:txBody>
          <a:bodyPr/>
          <a:lstStyle/>
          <a:p>
            <a:pPr marL="109728" indent="0">
              <a:buNone/>
              <a:defRPr/>
            </a:pPr>
            <a:r>
              <a:rPr lang="en-US" dirty="0"/>
              <a:t>   </a:t>
            </a:r>
            <a:r>
              <a:rPr lang="en-US" sz="2400" dirty="0">
                <a:latin typeface="Consolas" panose="020B0609020204030204" pitchFamily="49" charset="0"/>
              </a:rPr>
              <a:t>=SLOPE(C4:C45,B4:B45)</a:t>
            </a:r>
          </a:p>
          <a:p>
            <a:pPr marL="109728" indent="0">
              <a:spcBef>
                <a:spcPts val="1800"/>
              </a:spcBef>
              <a:buNone/>
              <a:defRPr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Slope = 35.04</a:t>
            </a:r>
          </a:p>
          <a:p>
            <a:pPr marL="109728" indent="0">
              <a:buNone/>
              <a:defRPr/>
            </a:pPr>
            <a:r>
              <a:rPr lang="en-US" dirty="0"/>
              <a:t>   </a:t>
            </a:r>
            <a:r>
              <a:rPr lang="en-US" sz="2400" dirty="0">
                <a:latin typeface="Consolas" panose="020B0609020204030204" pitchFamily="49" charset="0"/>
              </a:rPr>
              <a:t>=INTERCEPT(C4:C45,B4:B45)</a:t>
            </a:r>
          </a:p>
          <a:p>
            <a:pPr marL="109728" indent="0">
              <a:spcBef>
                <a:spcPts val="1300"/>
              </a:spcBef>
              <a:buNone/>
              <a:defRPr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Intercept = 32,600</a:t>
            </a:r>
          </a:p>
          <a:p>
            <a:pPr marL="109728" indent="0">
              <a:spcBef>
                <a:spcPts val="1600"/>
              </a:spcBef>
              <a:buNone/>
              <a:defRPr/>
            </a:pPr>
            <a:r>
              <a:rPr lang="en-US" dirty="0"/>
              <a:t>Estimate </a:t>
            </a:r>
            <a:r>
              <a:rPr lang="en-US" i="1" dirty="0">
                <a:solidFill>
                  <a:srgbClr val="0070C0"/>
                </a:solidFill>
              </a:rPr>
              <a:t>Y</a:t>
            </a:r>
            <a:r>
              <a:rPr lang="en-US" dirty="0"/>
              <a:t> when </a:t>
            </a:r>
            <a:r>
              <a:rPr lang="en-US" i="1" dirty="0">
                <a:solidFill>
                  <a:srgbClr val="008000"/>
                </a:solidFill>
              </a:rPr>
              <a:t>X</a:t>
            </a:r>
            <a:r>
              <a:rPr lang="en-US" i="1" dirty="0"/>
              <a:t> </a:t>
            </a:r>
            <a:r>
              <a:rPr lang="en-US" dirty="0"/>
              <a:t>= 1800 square feet</a:t>
            </a:r>
          </a:p>
          <a:p>
            <a:pPr marL="109728" indent="0">
              <a:spcBef>
                <a:spcPts val="600"/>
              </a:spcBef>
              <a:buNone/>
              <a:defRPr/>
            </a:pPr>
            <a:r>
              <a:rPr lang="en-US" dirty="0">
                <a:sym typeface="Wingdings" pitchFamily="2" charset="2"/>
              </a:rPr>
              <a:t>   </a:t>
            </a:r>
            <a:r>
              <a:rPr lang="en-US" i="1" dirty="0">
                <a:solidFill>
                  <a:srgbClr val="0070C0"/>
                </a:solidFill>
                <a:sym typeface="Wingdings" pitchFamily="2" charset="2"/>
              </a:rPr>
              <a:t>Y</a:t>
            </a:r>
            <a:r>
              <a:rPr lang="en-US" dirty="0">
                <a:sym typeface="Wingdings" pitchFamily="2" charset="2"/>
              </a:rPr>
              <a:t> = 32600 + 35.04 x (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1800</a:t>
            </a:r>
            <a:r>
              <a:rPr lang="en-US" dirty="0">
                <a:sym typeface="Wingdings" pitchFamily="2" charset="2"/>
              </a:rPr>
              <a:t>) = $</a:t>
            </a:r>
            <a:r>
              <a:rPr lang="en-US" dirty="0">
                <a:solidFill>
                  <a:srgbClr val="C00000"/>
                </a:solidFill>
                <a:sym typeface="Wingdings" pitchFamily="2" charset="2"/>
              </a:rPr>
              <a:t>95,672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197EB46-41DC-415A-BC05-8C839ECCC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0307" y="1833378"/>
            <a:ext cx="426369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Related image">
            <a:extLst>
              <a:ext uri="{FF2B5EF4-FFF2-40B4-BE49-F238E27FC236}">
                <a16:creationId xmlns:a16="http://schemas.microsoft.com/office/drawing/2014/main" id="{BE2DE702-0238-4189-B682-1B01D79BF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5584947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excel logo">
            <a:extLst>
              <a:ext uri="{FF2B5EF4-FFF2-40B4-BE49-F238E27FC236}">
                <a16:creationId xmlns:a16="http://schemas.microsoft.com/office/drawing/2014/main" id="{755B5C22-6061-4E46-9F1E-FB437D68A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91369"/>
            <a:ext cx="652157" cy="64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9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27EBB-2779-4D51-B2DD-E33D869F9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Linear Regression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5EB1D-2DB2-49B2-843A-BE91D9BF8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477" y="13716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Market value </a:t>
            </a:r>
            <a:r>
              <a:rPr lang="en-US" dirty="0"/>
              <a:t>= 32600 + 35.04 </a:t>
            </a:r>
            <a:r>
              <a:rPr lang="en-US" i="1" dirty="0"/>
              <a:t>x</a:t>
            </a:r>
            <a:r>
              <a:rPr lang="en-US" dirty="0"/>
              <a:t> (</a:t>
            </a:r>
            <a:r>
              <a:rPr lang="en-US" dirty="0">
                <a:solidFill>
                  <a:srgbClr val="008000"/>
                </a:solidFill>
              </a:rPr>
              <a:t>square feet</a:t>
            </a:r>
            <a:r>
              <a:rPr lang="en-US" dirty="0"/>
              <a:t>)</a:t>
            </a:r>
          </a:p>
          <a:p>
            <a:pPr marL="0" indent="0" algn="ctr">
              <a:buNone/>
            </a:pPr>
            <a:r>
              <a:rPr lang="en-US" dirty="0"/>
              <a:t>Predicts market value better than just average</a:t>
            </a:r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70FED2B-E8C2-4F9D-B464-BD4ED0FC3E59}"/>
              </a:ext>
            </a:extLst>
          </p:cNvPr>
          <p:cNvGrpSpPr/>
          <p:nvPr/>
        </p:nvGrpSpPr>
        <p:grpSpPr>
          <a:xfrm>
            <a:off x="1968683" y="2590800"/>
            <a:ext cx="5183188" cy="3171825"/>
            <a:chOff x="1905000" y="3048000"/>
            <a:chExt cx="5183188" cy="3171825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2CAFE200-AB93-45C1-BDC5-63F8E49ACC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05000" y="3048000"/>
              <a:ext cx="5183188" cy="3171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3A4E50A-F2F2-49CA-B1F5-47EA29FCCCB6}"/>
                </a:ext>
              </a:extLst>
            </p:cNvPr>
            <p:cNvSpPr/>
            <p:nvPr/>
          </p:nvSpPr>
          <p:spPr>
            <a:xfrm>
              <a:off x="5257800" y="4343400"/>
              <a:ext cx="7620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02F6E93-F5EC-4D73-8C8C-6332EEA91DE0}"/>
              </a:ext>
            </a:extLst>
          </p:cNvPr>
          <p:cNvSpPr txBox="1"/>
          <p:nvPr/>
        </p:nvSpPr>
        <p:spPr>
          <a:xfrm>
            <a:off x="2364932" y="6005722"/>
            <a:ext cx="4390689" cy="46166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But before use, examine </a:t>
            </a:r>
            <a:r>
              <a:rPr lang="en-US" sz="2400" dirty="0">
                <a:solidFill>
                  <a:srgbClr val="C00000"/>
                </a:solidFill>
              </a:rPr>
              <a:t>residuals</a:t>
            </a:r>
          </a:p>
        </p:txBody>
      </p:sp>
      <p:pic>
        <p:nvPicPr>
          <p:cNvPr id="10" name="Picture 9" descr="Related image">
            <a:extLst>
              <a:ext uri="{FF2B5EF4-FFF2-40B4-BE49-F238E27FC236}">
                <a16:creationId xmlns:a16="http://schemas.microsoft.com/office/drawing/2014/main" id="{29D7985B-EA0D-45A4-A15B-D3DA23CD0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5584947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993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F34FF-2B4C-438D-8A92-D387756C8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F8B39-29CC-4607-B0AF-3BD4CEB4E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Simple Linear Regression			</a:t>
            </a:r>
          </a:p>
          <a:p>
            <a:pPr lvl="1"/>
            <a:r>
              <a:rPr lang="en-US" dirty="0"/>
              <a:t>Linear relationship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Residual analysis	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Fitting parameters</a:t>
            </a:r>
          </a:p>
          <a:p>
            <a:r>
              <a:rPr lang="en-US" dirty="0"/>
              <a:t>Measures of Variation</a:t>
            </a:r>
          </a:p>
          <a:p>
            <a:r>
              <a:rPr lang="en-US" dirty="0" err="1"/>
              <a:t>Misc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688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03117-91E3-4513-9E91-7244D5447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7450"/>
            <a:ext cx="8229600" cy="1143000"/>
          </a:xfrm>
        </p:spPr>
        <p:txBody>
          <a:bodyPr/>
          <a:lstStyle/>
          <a:p>
            <a:r>
              <a:rPr lang="en-US" dirty="0"/>
              <a:t>Residual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F38DB-F619-4386-B067-783AA7721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65239"/>
            <a:ext cx="8229600" cy="255453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Before predicting, confirm that linear regression assumptions hold</a:t>
            </a:r>
          </a:p>
          <a:p>
            <a:pPr lvl="1"/>
            <a:r>
              <a:rPr lang="en-US" dirty="0"/>
              <a:t>Variation around line is normally distributed </a:t>
            </a:r>
          </a:p>
          <a:p>
            <a:pPr lvl="1"/>
            <a:r>
              <a:rPr lang="en-US" dirty="0"/>
              <a:t>Variation equal for all </a:t>
            </a:r>
            <a:r>
              <a:rPr lang="en-US" i="1" dirty="0"/>
              <a:t>X</a:t>
            </a:r>
          </a:p>
          <a:p>
            <a:pPr lvl="1"/>
            <a:r>
              <a:rPr lang="en-US" dirty="0"/>
              <a:t>Variation independent for all </a:t>
            </a:r>
            <a:r>
              <a:rPr lang="en-US" i="1" dirty="0"/>
              <a:t>X</a:t>
            </a:r>
          </a:p>
          <a:p>
            <a:r>
              <a:rPr lang="en-US" dirty="0"/>
              <a:t>How? Compute </a:t>
            </a:r>
            <a:r>
              <a:rPr lang="en-US" dirty="0">
                <a:solidFill>
                  <a:srgbClr val="0070C0"/>
                </a:solidFill>
              </a:rPr>
              <a:t>residuals</a:t>
            </a:r>
            <a:r>
              <a:rPr lang="en-US" dirty="0"/>
              <a:t> (error in prediction)</a:t>
            </a:r>
          </a:p>
        </p:txBody>
      </p:sp>
      <p:pic>
        <p:nvPicPr>
          <p:cNvPr id="30722" name="Picture 2" descr="Image result for residuals">
            <a:extLst>
              <a:ext uri="{FF2B5EF4-FFF2-40B4-BE49-F238E27FC236}">
                <a16:creationId xmlns:a16="http://schemas.microsoft.com/office/drawing/2014/main" id="{CF4E2E35-EA0F-4B06-BA21-6F4B54FA0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72169"/>
            <a:ext cx="3586163" cy="250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Regression with Residuals">
            <a:extLst>
              <a:ext uri="{FF2B5EF4-FFF2-40B4-BE49-F238E27FC236}">
                <a16:creationId xmlns:a16="http://schemas.microsoft.com/office/drawing/2014/main" id="{0DE3AB40-2544-4A6A-A2F4-840EFAB93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9770"/>
            <a:ext cx="3429000" cy="292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6FC6F1-2E5A-25DF-F7B1-0B021CF38EA5}"/>
              </a:ext>
            </a:extLst>
          </p:cNvPr>
          <p:cNvSpPr txBox="1"/>
          <p:nvPr/>
        </p:nvSpPr>
        <p:spPr>
          <a:xfrm>
            <a:off x="6248922" y="3710559"/>
            <a:ext cx="2895078" cy="52322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  <a:sym typeface="Wingdings" panose="05000000000000000000" pitchFamily="2" charset="2"/>
              </a:rPr>
              <a:t> Residuals Chart</a:t>
            </a:r>
            <a:endParaRPr lang="en-US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60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024C7-5481-4287-9B3A-3A1F78B9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/>
              <a:t>Residual Analysis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653E8FA-5A0E-4AE3-9FBF-D8FB4207D062}"/>
              </a:ext>
            </a:extLst>
          </p:cNvPr>
          <p:cNvGrpSpPr/>
          <p:nvPr/>
        </p:nvGrpSpPr>
        <p:grpSpPr>
          <a:xfrm>
            <a:off x="240123" y="824040"/>
            <a:ext cx="8663753" cy="5090884"/>
            <a:chOff x="87724" y="1157516"/>
            <a:chExt cx="8663753" cy="5090884"/>
          </a:xfrm>
        </p:grpSpPr>
        <p:pic>
          <p:nvPicPr>
            <p:cNvPr id="29698" name="Picture 2" descr="Graph of Predicted versus Actual values and Graph of Standardized Residuals">
              <a:extLst>
                <a:ext uri="{FF2B5EF4-FFF2-40B4-BE49-F238E27FC236}">
                  <a16:creationId xmlns:a16="http://schemas.microsoft.com/office/drawing/2014/main" id="{C6596863-DBC9-457B-ADC0-1F3C73071B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24" y="1265238"/>
              <a:ext cx="8663753" cy="4983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46CB110-6859-41BA-9867-47A399A4CE9D}"/>
                </a:ext>
              </a:extLst>
            </p:cNvPr>
            <p:cNvSpPr/>
            <p:nvPr/>
          </p:nvSpPr>
          <p:spPr>
            <a:xfrm>
              <a:off x="1524000" y="1157516"/>
              <a:ext cx="57912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https://www.qualtrics.com/support/stats-iq/analyses/regression-guides/interpreting-residual-plots-improve-regression/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41E6175-280A-4D31-8F0F-5E9C018F3589}"/>
              </a:ext>
            </a:extLst>
          </p:cNvPr>
          <p:cNvSpPr txBox="1"/>
          <p:nvPr/>
        </p:nvSpPr>
        <p:spPr>
          <a:xfrm>
            <a:off x="685800" y="5983988"/>
            <a:ext cx="3808735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Variation around line normally distributed ?</a:t>
            </a:r>
          </a:p>
          <a:p>
            <a:r>
              <a:rPr lang="en-US" sz="1600" dirty="0"/>
              <a:t>Variation equal for all X</a:t>
            </a:r>
          </a:p>
          <a:p>
            <a:r>
              <a:rPr lang="en-US" sz="1600" dirty="0"/>
              <a:t>Variation independent for all X?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DA24FDF-1565-465B-A895-9013265108FD}"/>
              </a:ext>
            </a:extLst>
          </p:cNvPr>
          <p:cNvGrpSpPr/>
          <p:nvPr/>
        </p:nvGrpSpPr>
        <p:grpSpPr>
          <a:xfrm>
            <a:off x="3352800" y="1025323"/>
            <a:ext cx="5715000" cy="4613477"/>
            <a:chOff x="3352800" y="1025323"/>
            <a:chExt cx="5715000" cy="461347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22DD070-6879-4CD7-A93E-B950FE36CB5F}"/>
                </a:ext>
              </a:extLst>
            </p:cNvPr>
            <p:cNvSpPr/>
            <p:nvPr/>
          </p:nvSpPr>
          <p:spPr>
            <a:xfrm>
              <a:off x="4724400" y="1025323"/>
              <a:ext cx="4343400" cy="46134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25902-27BE-4E10-9DE1-A45B54054707}"/>
                </a:ext>
              </a:extLst>
            </p:cNvPr>
            <p:cNvSpPr/>
            <p:nvPr/>
          </p:nvSpPr>
          <p:spPr>
            <a:xfrm>
              <a:off x="3352800" y="3352800"/>
              <a:ext cx="1600200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29C764-ACF1-41FC-98CF-86CAC2ECC529}"/>
              </a:ext>
            </a:extLst>
          </p:cNvPr>
          <p:cNvGrpSpPr/>
          <p:nvPr/>
        </p:nvGrpSpPr>
        <p:grpSpPr>
          <a:xfrm>
            <a:off x="3619500" y="984999"/>
            <a:ext cx="5449685" cy="4653801"/>
            <a:chOff x="3619500" y="984999"/>
            <a:chExt cx="5449685" cy="4653801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E0455317-DDD0-4E03-8390-BFB71926AB6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03844215"/>
                </p:ext>
              </p:extLst>
            </p:nvPr>
          </p:nvGraphicFramePr>
          <p:xfrm>
            <a:off x="4827384" y="984999"/>
            <a:ext cx="4241801" cy="46538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3" imgW="1879560" imgH="2061720" progId="Paint.Picture">
                    <p:embed/>
                  </p:oleObj>
                </mc:Choice>
                <mc:Fallback>
                  <p:oleObj name="Bitmap Image" r:id="rId3" imgW="1879560" imgH="2061720" progId="Paint.Pictur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827384" y="984999"/>
                          <a:ext cx="4241801" cy="465380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14F1719-5E23-49A2-AB30-A46172077D34}"/>
                </a:ext>
              </a:extLst>
            </p:cNvPr>
            <p:cNvCxnSpPr/>
            <p:nvPr/>
          </p:nvCxnSpPr>
          <p:spPr>
            <a:xfrm>
              <a:off x="3619500" y="3753196"/>
              <a:ext cx="1066800" cy="0"/>
            </a:xfrm>
            <a:prstGeom prst="straightConnector1">
              <a:avLst/>
            </a:prstGeom>
            <a:ln w="152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65A43CF-5D44-FCD8-9C02-E39C56B7A88E}"/>
              </a:ext>
            </a:extLst>
          </p:cNvPr>
          <p:cNvSpPr txBox="1"/>
          <p:nvPr/>
        </p:nvSpPr>
        <p:spPr>
          <a:xfrm>
            <a:off x="5252801" y="6168653"/>
            <a:ext cx="2219518" cy="46166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No clear pattern</a:t>
            </a:r>
          </a:p>
        </p:txBody>
      </p:sp>
    </p:spTree>
    <p:extLst>
      <p:ext uri="{BB962C8B-B14F-4D97-AF65-F5344CB8AC3E}">
        <p14:creationId xmlns:p14="http://schemas.microsoft.com/office/powerpoint/2010/main" val="66080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EA09D-F42D-47FA-A70A-8FB02BD08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8907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Residual Analysis – </a:t>
            </a:r>
            <a:r>
              <a:rPr lang="en-US" dirty="0">
                <a:solidFill>
                  <a:srgbClr val="008000"/>
                </a:solidFill>
              </a:rPr>
              <a:t>Good</a:t>
            </a:r>
          </a:p>
        </p:txBody>
      </p:sp>
      <p:pic>
        <p:nvPicPr>
          <p:cNvPr id="31746" name="Picture 2" descr="Examples of ideal Standardized Residual Plots">
            <a:extLst>
              <a:ext uri="{FF2B5EF4-FFF2-40B4-BE49-F238E27FC236}">
                <a16:creationId xmlns:a16="http://schemas.microsoft.com/office/drawing/2014/main" id="{56D3BCFE-5F38-4CD9-9FA3-7DEE2C18B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139" y="1232072"/>
            <a:ext cx="5527675" cy="534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781054-1C9B-4718-80E1-A2712B504D3F}"/>
              </a:ext>
            </a:extLst>
          </p:cNvPr>
          <p:cNvSpPr txBox="1"/>
          <p:nvPr/>
        </p:nvSpPr>
        <p:spPr>
          <a:xfrm rot="16200000">
            <a:off x="103407" y="3439878"/>
            <a:ext cx="2219518" cy="46166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No clear pattern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F7F15-81AE-436B-A053-756F36267C09}"/>
              </a:ext>
            </a:extLst>
          </p:cNvPr>
          <p:cNvSpPr txBox="1"/>
          <p:nvPr/>
        </p:nvSpPr>
        <p:spPr>
          <a:xfrm rot="16200000">
            <a:off x="-1170263" y="3439877"/>
            <a:ext cx="3377463" cy="46166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Symmetrically distributed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799DB1-4938-48F6-90A2-35004E6EC8CA}"/>
              </a:ext>
            </a:extLst>
          </p:cNvPr>
          <p:cNvSpPr txBox="1"/>
          <p:nvPr/>
        </p:nvSpPr>
        <p:spPr>
          <a:xfrm rot="5400000">
            <a:off x="6237914" y="3255210"/>
            <a:ext cx="4381627" cy="830997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Clustered towards middle, ok since need normally distributed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8D4368-E2C9-4879-98B0-0AE59E3BBD71}"/>
              </a:ext>
            </a:extLst>
          </p:cNvPr>
          <p:cNvSpPr/>
          <p:nvPr/>
        </p:nvSpPr>
        <p:spPr>
          <a:xfrm>
            <a:off x="1676399" y="1016628"/>
            <a:ext cx="5791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https://www.qualtrics.com/support/stats-iq/analyses/regression-guides/interpreting-residual-plots-improve-regression/</a:t>
            </a:r>
          </a:p>
        </p:txBody>
      </p:sp>
    </p:spTree>
    <p:extLst>
      <p:ext uri="{BB962C8B-B14F-4D97-AF65-F5344CB8AC3E}">
        <p14:creationId xmlns:p14="http://schemas.microsoft.com/office/powerpoint/2010/main" val="2601075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EA09D-F42D-47FA-A70A-8FB02BD08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8907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Residual Analysis – </a:t>
            </a:r>
            <a:r>
              <a:rPr lang="en-US" dirty="0">
                <a:solidFill>
                  <a:srgbClr val="C00000"/>
                </a:solidFill>
              </a:rPr>
              <a:t>Bad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781054-1C9B-4718-80E1-A2712B504D3F}"/>
              </a:ext>
            </a:extLst>
          </p:cNvPr>
          <p:cNvSpPr txBox="1"/>
          <p:nvPr/>
        </p:nvSpPr>
        <p:spPr>
          <a:xfrm rot="5400000">
            <a:off x="7637818" y="3429793"/>
            <a:ext cx="1340432" cy="46166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Patterns!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F7F15-81AE-436B-A053-756F36267C09}"/>
              </a:ext>
            </a:extLst>
          </p:cNvPr>
          <p:cNvSpPr txBox="1"/>
          <p:nvPr/>
        </p:nvSpPr>
        <p:spPr>
          <a:xfrm rot="16200000">
            <a:off x="597184" y="3429793"/>
            <a:ext cx="1170064" cy="46166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Outliers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799DB1-4938-48F6-90A2-35004E6EC8CA}"/>
              </a:ext>
            </a:extLst>
          </p:cNvPr>
          <p:cNvSpPr txBox="1"/>
          <p:nvPr/>
        </p:nvSpPr>
        <p:spPr>
          <a:xfrm rot="16200000">
            <a:off x="-363698" y="3429793"/>
            <a:ext cx="1641796" cy="46166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Clear shape</a:t>
            </a:r>
          </a:p>
        </p:txBody>
      </p:sp>
      <p:pic>
        <p:nvPicPr>
          <p:cNvPr id="32770" name="Picture 2" descr="Examples of undesirable Standardized Residual Plots">
            <a:extLst>
              <a:ext uri="{FF2B5EF4-FFF2-40B4-BE49-F238E27FC236}">
                <a16:creationId xmlns:a16="http://schemas.microsoft.com/office/drawing/2014/main" id="{D5906414-35D7-494C-B04B-72E33738A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07243"/>
            <a:ext cx="5599583" cy="565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D826F3-0BC4-43EA-830E-A094BC3F05C8}"/>
              </a:ext>
            </a:extLst>
          </p:cNvPr>
          <p:cNvSpPr txBox="1"/>
          <p:nvPr/>
        </p:nvSpPr>
        <p:spPr>
          <a:xfrm>
            <a:off x="7620001" y="5410200"/>
            <a:ext cx="1524000" cy="92333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Note: could do normality test (QQ plot)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390731-5B3F-4B98-8D6F-C8049F3E0DD9}"/>
              </a:ext>
            </a:extLst>
          </p:cNvPr>
          <p:cNvSpPr/>
          <p:nvPr/>
        </p:nvSpPr>
        <p:spPr>
          <a:xfrm>
            <a:off x="1752600" y="999521"/>
            <a:ext cx="5791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https://www.qualtrics.com/support/stats-iq/analyses/regression-guides/interpreting-residual-plots-improve-regression/</a:t>
            </a:r>
          </a:p>
        </p:txBody>
      </p:sp>
    </p:spTree>
    <p:extLst>
      <p:ext uri="{BB962C8B-B14F-4D97-AF65-F5344CB8AC3E}">
        <p14:creationId xmlns:p14="http://schemas.microsoft.com/office/powerpoint/2010/main" val="2171145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9FC0-0D07-4C3F-96ED-BE486CF63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BAA32-0F0B-4E21-BB95-EDF0D8901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833064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Have data (sample, </a:t>
            </a:r>
            <a:r>
              <a:rPr lang="en-US" b="1" dirty="0">
                <a:solidFill>
                  <a:srgbClr val="0070C0"/>
                </a:solidFill>
              </a:rPr>
              <a:t>x</a:t>
            </a:r>
            <a:r>
              <a:rPr lang="en-US" dirty="0"/>
              <a:t>’s. e.g., </a:t>
            </a:r>
            <a:r>
              <a:rPr lang="en-US" i="1" dirty="0"/>
              <a:t>playtime</a:t>
            </a:r>
            <a:r>
              <a:rPr lang="en-US" dirty="0"/>
              <a:t>)</a:t>
            </a:r>
          </a:p>
          <a:p>
            <a:r>
              <a:rPr lang="en-US" dirty="0"/>
              <a:t>Want to know likely value of next observation (</a:t>
            </a:r>
            <a:r>
              <a:rPr lang="en-US" dirty="0">
                <a:solidFill>
                  <a:srgbClr val="C00000"/>
                </a:solidFill>
              </a:rPr>
              <a:t>A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A. </a:t>
            </a:r>
            <a:r>
              <a:rPr lang="en-US" dirty="0"/>
              <a:t>Compute mean y-value (with confidence interval)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dirty="0">
                <a:solidFill>
                  <a:srgbClr val="0070C0"/>
                </a:solidFill>
              </a:rPr>
              <a:t>Predict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A</a:t>
            </a:r>
          </a:p>
          <a:p>
            <a:r>
              <a:rPr lang="en-US" dirty="0"/>
              <a:t>But what if have additional information?</a:t>
            </a:r>
          </a:p>
          <a:p>
            <a:pPr marL="457200" lvl="1" indent="0">
              <a:buNone/>
            </a:pPr>
            <a:r>
              <a:rPr lang="en-US" dirty="0"/>
              <a:t>E.g., </a:t>
            </a:r>
            <a:r>
              <a:rPr lang="en-US" i="1" dirty="0"/>
              <a:t>playtime</a:t>
            </a:r>
            <a:r>
              <a:rPr lang="en-US" dirty="0"/>
              <a:t> </a:t>
            </a:r>
            <a:r>
              <a:rPr lang="en-US" u="sng" dirty="0"/>
              <a:t>versus </a:t>
            </a:r>
            <a:r>
              <a:rPr lang="en-US" i="1" u="sng" dirty="0"/>
              <a:t>skins owned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Better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prediction</a:t>
            </a:r>
            <a:r>
              <a:rPr lang="en-US" dirty="0">
                <a:sym typeface="Wingdings" panose="05000000000000000000" pitchFamily="2" charset="2"/>
              </a:rPr>
              <a:t>!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903214-952D-20B3-4F92-7C3771012AA5}"/>
              </a:ext>
            </a:extLst>
          </p:cNvPr>
          <p:cNvSpPr txBox="1"/>
          <p:nvPr/>
        </p:nvSpPr>
        <p:spPr>
          <a:xfrm>
            <a:off x="8022217" y="3258234"/>
            <a:ext cx="748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Consolas" panose="020B0609020204030204" pitchFamily="49" charset="0"/>
              </a:rPr>
              <a:t>A</a:t>
            </a:r>
            <a:r>
              <a:rPr lang="en-US" sz="4000" b="1" dirty="0">
                <a:latin typeface="Consolas" panose="020B0609020204030204" pitchFamily="49" charset="0"/>
              </a:rPr>
              <a:t>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DF04609-52BA-5EE5-C5E3-411A6B880EE0}"/>
              </a:ext>
            </a:extLst>
          </p:cNvPr>
          <p:cNvGrpSpPr/>
          <p:nvPr/>
        </p:nvGrpSpPr>
        <p:grpSpPr>
          <a:xfrm>
            <a:off x="6705600" y="2133600"/>
            <a:ext cx="973892" cy="3200400"/>
            <a:chOff x="6379583" y="1981200"/>
            <a:chExt cx="973892" cy="320040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D0E237A-5FDF-4BFE-9965-27FF3139E8F0}"/>
                </a:ext>
              </a:extLst>
            </p:cNvPr>
            <p:cNvSpPr txBox="1"/>
            <p:nvPr/>
          </p:nvSpPr>
          <p:spPr>
            <a:xfrm>
              <a:off x="6379583" y="3178344"/>
              <a:ext cx="4090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Y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B0C3BFF-62BD-9F3A-D1C2-481D6D2B3C5D}"/>
                </a:ext>
              </a:extLst>
            </p:cNvPr>
            <p:cNvGrpSpPr/>
            <p:nvPr/>
          </p:nvGrpSpPr>
          <p:grpSpPr>
            <a:xfrm>
              <a:off x="6934200" y="2112693"/>
              <a:ext cx="419275" cy="2783546"/>
              <a:chOff x="7467600" y="3334727"/>
              <a:chExt cx="419275" cy="2783546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165D51-C1AD-1240-7377-9F487E104A03}"/>
                  </a:ext>
                </a:extLst>
              </p:cNvPr>
              <p:cNvSpPr txBox="1"/>
              <p:nvPr/>
            </p:nvSpPr>
            <p:spPr>
              <a:xfrm>
                <a:off x="7467600" y="4648200"/>
                <a:ext cx="4106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x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6C8389-6959-9A65-1CFB-A873D9251567}"/>
                  </a:ext>
                </a:extLst>
              </p:cNvPr>
              <p:cNvSpPr txBox="1"/>
              <p:nvPr/>
            </p:nvSpPr>
            <p:spPr>
              <a:xfrm>
                <a:off x="7467600" y="5105400"/>
                <a:ext cx="4106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x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3653533-49E0-ACB9-7A17-451AB69F89AD}"/>
                  </a:ext>
                </a:extLst>
              </p:cNvPr>
              <p:cNvSpPr txBox="1"/>
              <p:nvPr/>
            </p:nvSpPr>
            <p:spPr>
              <a:xfrm>
                <a:off x="7467600" y="4313238"/>
                <a:ext cx="4106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x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356F780-723B-2846-0A95-6DC84852EAA9}"/>
                  </a:ext>
                </a:extLst>
              </p:cNvPr>
              <p:cNvSpPr txBox="1"/>
              <p:nvPr/>
            </p:nvSpPr>
            <p:spPr>
              <a:xfrm>
                <a:off x="7470591" y="4107991"/>
                <a:ext cx="4106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x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72C3E50-192F-E412-DECC-5A05614C189B}"/>
                  </a:ext>
                </a:extLst>
              </p:cNvPr>
              <p:cNvSpPr txBox="1"/>
              <p:nvPr/>
            </p:nvSpPr>
            <p:spPr>
              <a:xfrm>
                <a:off x="7467600" y="5533498"/>
                <a:ext cx="4106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x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25E4FEB-0466-8E33-9C6F-FF4892FE936E}"/>
                  </a:ext>
                </a:extLst>
              </p:cNvPr>
              <p:cNvSpPr txBox="1"/>
              <p:nvPr/>
            </p:nvSpPr>
            <p:spPr>
              <a:xfrm>
                <a:off x="7467600" y="3773029"/>
                <a:ext cx="4106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x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68E15D5-7EC3-6FE4-865D-88A3F0D32F4E}"/>
                  </a:ext>
                </a:extLst>
              </p:cNvPr>
              <p:cNvSpPr txBox="1"/>
              <p:nvPr/>
            </p:nvSpPr>
            <p:spPr>
              <a:xfrm>
                <a:off x="7467600" y="3334727"/>
                <a:ext cx="4106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x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A1B5B4B-E58D-6C9D-8148-388DA3C056C0}"/>
                  </a:ext>
                </a:extLst>
              </p:cNvPr>
              <p:cNvSpPr txBox="1"/>
              <p:nvPr/>
            </p:nvSpPr>
            <p:spPr>
              <a:xfrm>
                <a:off x="7476185" y="3661721"/>
                <a:ext cx="4106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x</a:t>
                </a:r>
              </a:p>
            </p:txBody>
          </p:sp>
        </p:grp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D1B7E82-27EF-5E76-E5CF-29246CCEE082}"/>
                </a:ext>
              </a:extLst>
            </p:cNvPr>
            <p:cNvCxnSpPr/>
            <p:nvPr/>
          </p:nvCxnSpPr>
          <p:spPr>
            <a:xfrm flipH="1">
              <a:off x="6794263" y="1981200"/>
              <a:ext cx="8585" cy="32004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886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F34FF-2B4C-438D-8A92-D387756C8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F8B39-29CC-4607-B0AF-3BD4CEB4E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Simple Linear Regression			</a:t>
            </a:r>
          </a:p>
          <a:p>
            <a:pPr lvl="1"/>
            <a:r>
              <a:rPr lang="en-US" dirty="0"/>
              <a:t>Linear relationship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Residual analysis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Fitting parameters	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  <a:p>
            <a:r>
              <a:rPr lang="en-US" dirty="0"/>
              <a:t>Measures of Variation</a:t>
            </a:r>
          </a:p>
          <a:p>
            <a:r>
              <a:rPr lang="en-US" dirty="0" err="1"/>
              <a:t>Misc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536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6" name="Object 2">
            <a:hlinkClick r:id="" action="ppaction://ole?verb=0"/>
            <a:extLst>
              <a:ext uri="{FF2B5EF4-FFF2-40B4-BE49-F238E27FC236}">
                <a16:creationId xmlns:a16="http://schemas.microsoft.com/office/drawing/2014/main" id="{DDE220BE-8077-49C6-B98D-2EF0345427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7132814"/>
              </p:ext>
            </p:extLst>
          </p:nvPr>
        </p:nvGraphicFramePr>
        <p:xfrm>
          <a:off x="530225" y="1371600"/>
          <a:ext cx="8083550" cy="430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991025" imgH="2127205" progId="Visio.Drawing.4">
                  <p:embed/>
                </p:oleObj>
              </mc:Choice>
              <mc:Fallback>
                <p:oleObj name="VISIO" r:id="rId3" imgW="3991025" imgH="2127205" progId="Visio.Drawing.4">
                  <p:embed/>
                  <p:pic>
                    <p:nvPicPr>
                      <p:cNvPr id="74756" name="Object 2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DDE220BE-8077-49C6-B98D-2EF0345427B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1371600"/>
                        <a:ext cx="8083550" cy="430847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7" name="Arc 3">
            <a:extLst>
              <a:ext uri="{FF2B5EF4-FFF2-40B4-BE49-F238E27FC236}">
                <a16:creationId xmlns:a16="http://schemas.microsoft.com/office/drawing/2014/main" id="{1725AB59-D830-4361-9833-7B3E26595AD7}"/>
              </a:ext>
            </a:extLst>
          </p:cNvPr>
          <p:cNvSpPr>
            <a:spLocks/>
          </p:cNvSpPr>
          <p:nvPr/>
        </p:nvSpPr>
        <p:spPr bwMode="auto">
          <a:xfrm>
            <a:off x="3249613" y="1971675"/>
            <a:ext cx="596900" cy="139700"/>
          </a:xfrm>
          <a:custGeom>
            <a:avLst/>
            <a:gdLst>
              <a:gd name="T0" fmla="*/ 0 w 21600"/>
              <a:gd name="T1" fmla="*/ 139700 h 21600"/>
              <a:gd name="T2" fmla="*/ 595325 w 21600"/>
              <a:gd name="T3" fmla="*/ 0 h 21600"/>
              <a:gd name="T4" fmla="*/ 596900 w 21600"/>
              <a:gd name="T5" fmla="*/ 1397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99"/>
                </a:moveTo>
                <a:cubicBezTo>
                  <a:pt x="0" y="9692"/>
                  <a:pt x="9635" y="31"/>
                  <a:pt x="21543" y="0"/>
                </a:cubicBezTo>
              </a:path>
              <a:path w="21600" h="21600" stroke="0" extrusionOk="0">
                <a:moveTo>
                  <a:pt x="0" y="21599"/>
                </a:moveTo>
                <a:cubicBezTo>
                  <a:pt x="0" y="9692"/>
                  <a:pt x="9635" y="31"/>
                  <a:pt x="21543" y="0"/>
                </a:cubicBezTo>
                <a:lnTo>
                  <a:pt x="21600" y="21600"/>
                </a:lnTo>
                <a:lnTo>
                  <a:pt x="0" y="21599"/>
                </a:lnTo>
                <a:close/>
              </a:path>
            </a:pathLst>
          </a:custGeom>
          <a:noFill/>
          <a:ln w="25400" cap="rnd">
            <a:solidFill>
              <a:schemeClr val="folHlink"/>
            </a:solidFill>
            <a:round/>
            <a:headEnd type="triangle" w="med" len="med"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4" name="Rectangle 4">
            <a:extLst>
              <a:ext uri="{FF2B5EF4-FFF2-40B4-BE49-F238E27FC236}">
                <a16:creationId xmlns:a16="http://schemas.microsoft.com/office/drawing/2014/main" id="{F78D453E-B08E-4363-BC7D-E05D8AF4FF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8750"/>
            <a:ext cx="8774113" cy="113665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pPr eaLnBrk="1" hangingPunct="1">
              <a:defRPr/>
            </a:pPr>
            <a:r>
              <a:rPr lang="en-US" altLang="en-US" dirty="0"/>
              <a:t>Linear Regression Model</a:t>
            </a:r>
          </a:p>
        </p:txBody>
      </p:sp>
      <p:sp>
        <p:nvSpPr>
          <p:cNvPr id="74761" name="Arc 7">
            <a:extLst>
              <a:ext uri="{FF2B5EF4-FFF2-40B4-BE49-F238E27FC236}">
                <a16:creationId xmlns:a16="http://schemas.microsoft.com/office/drawing/2014/main" id="{6A3282B4-D212-4815-AD39-3EDF55282A5B}"/>
              </a:ext>
            </a:extLst>
          </p:cNvPr>
          <p:cNvSpPr>
            <a:spLocks/>
          </p:cNvSpPr>
          <p:nvPr/>
        </p:nvSpPr>
        <p:spPr bwMode="auto">
          <a:xfrm>
            <a:off x="4087813" y="3709987"/>
            <a:ext cx="596900" cy="673100"/>
          </a:xfrm>
          <a:custGeom>
            <a:avLst/>
            <a:gdLst>
              <a:gd name="T0" fmla="*/ 596900 w 21600"/>
              <a:gd name="T1" fmla="*/ 673100 h 21600"/>
              <a:gd name="T2" fmla="*/ 0 w 21600"/>
              <a:gd name="T3" fmla="*/ 0 h 21600"/>
              <a:gd name="T4" fmla="*/ 59690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0" y="11929"/>
                  <a:pt x="0" y="0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0" y="11929"/>
                  <a:pt x="0" y="0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25400" cap="rnd">
            <a:solidFill>
              <a:schemeClr val="folHlink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0" name="Rectangle 10">
            <a:extLst>
              <a:ext uri="{FF2B5EF4-FFF2-40B4-BE49-F238E27FC236}">
                <a16:creationId xmlns:a16="http://schemas.microsoft.com/office/drawing/2014/main" id="{EE12DB09-B297-440F-B4BB-FF450972D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25" y="4640106"/>
            <a:ext cx="2825750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Observed value</a:t>
            </a:r>
          </a:p>
        </p:txBody>
      </p:sp>
      <p:sp>
        <p:nvSpPr>
          <p:cNvPr id="74765" name="Arc 11">
            <a:extLst>
              <a:ext uri="{FF2B5EF4-FFF2-40B4-BE49-F238E27FC236}">
                <a16:creationId xmlns:a16="http://schemas.microsoft.com/office/drawing/2014/main" id="{EC7BE74E-9516-4211-9009-AC5429AA9FBF}"/>
              </a:ext>
            </a:extLst>
          </p:cNvPr>
          <p:cNvSpPr>
            <a:spLocks/>
          </p:cNvSpPr>
          <p:nvPr/>
        </p:nvSpPr>
        <p:spPr bwMode="auto">
          <a:xfrm rot="16200000">
            <a:off x="2359025" y="4081306"/>
            <a:ext cx="368300" cy="749300"/>
          </a:xfrm>
          <a:custGeom>
            <a:avLst/>
            <a:gdLst>
              <a:gd name="T0" fmla="*/ 368300 w 21600"/>
              <a:gd name="T1" fmla="*/ 0 h 21600"/>
              <a:gd name="T2" fmla="*/ 0 w 21600"/>
              <a:gd name="T3" fmla="*/ 74930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25400" cap="rnd">
            <a:solidFill>
              <a:schemeClr val="folHlink"/>
            </a:solidFill>
            <a:round/>
            <a:headEnd type="triangle" w="med" len="med"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2" name="Rectangle 12">
            <a:extLst>
              <a:ext uri="{FF2B5EF4-FFF2-40B4-BE49-F238E27FC236}">
                <a16:creationId xmlns:a16="http://schemas.microsoft.com/office/drawing/2014/main" id="{6FCCE8DC-1BF1-42C0-A6AA-6D87DD6CB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8050" y="2771775"/>
            <a:ext cx="336391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3600" i="1" dirty="0">
                <a:solidFill>
                  <a:schemeClr val="bg1"/>
                </a:solidFill>
                <a:latin typeface="Symbol" panose="05050102010706020507" pitchFamily="18" charset="2"/>
              </a:rPr>
              <a:t></a:t>
            </a:r>
            <a:r>
              <a:rPr lang="en-US" altLang="en-US" sz="3600" i="1" baseline="-25000" dirty="0" err="1">
                <a:solidFill>
                  <a:schemeClr val="bg1"/>
                </a:solidFill>
              </a:rPr>
              <a:t>i</a:t>
            </a:r>
            <a:r>
              <a:rPr lang="en-US" altLang="en-US" sz="3600" dirty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chemeClr val="bg1"/>
                </a:solidFill>
              </a:rPr>
              <a:t>= </a:t>
            </a:r>
            <a:r>
              <a:rPr lang="en-US" altLang="en-US" sz="2400" b="1" dirty="0">
                <a:solidFill>
                  <a:schemeClr val="bg1"/>
                </a:solidFill>
              </a:rPr>
              <a:t>r</a:t>
            </a:r>
            <a:r>
              <a:rPr lang="en-US" altLang="en-US" sz="2400" dirty="0">
                <a:solidFill>
                  <a:schemeClr val="bg1"/>
                </a:solidFill>
              </a:rPr>
              <a:t>andom error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88BE4B7-5E29-489F-96C2-FCF29B197002}"/>
              </a:ext>
            </a:extLst>
          </p:cNvPr>
          <p:cNvGrpSpPr/>
          <p:nvPr/>
        </p:nvGrpSpPr>
        <p:grpSpPr>
          <a:xfrm>
            <a:off x="4827978" y="4123203"/>
            <a:ext cx="3211758" cy="665505"/>
            <a:chOff x="2901950" y="4198292"/>
            <a:chExt cx="3211758" cy="665505"/>
          </a:xfrm>
        </p:grpSpPr>
        <p:sp>
          <p:nvSpPr>
            <p:cNvPr id="17" name="Rectangle 2">
              <a:extLst>
                <a:ext uri="{FF2B5EF4-FFF2-40B4-BE49-F238E27FC236}">
                  <a16:creationId xmlns:a16="http://schemas.microsoft.com/office/drawing/2014/main" id="{6620081F-0C05-420A-94A8-9167A2CC7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1950" y="4219575"/>
              <a:ext cx="395943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i="1" dirty="0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18" name="Rectangle 3">
              <a:extLst>
                <a:ext uri="{FF2B5EF4-FFF2-40B4-BE49-F238E27FC236}">
                  <a16:creationId xmlns:a16="http://schemas.microsoft.com/office/drawing/2014/main" id="{71FFC41B-2DA9-4B92-B530-BB4E67BC2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1084" y="4250580"/>
              <a:ext cx="408767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i="1" dirty="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9" name="Rectangle 4">
              <a:extLst>
                <a:ext uri="{FF2B5EF4-FFF2-40B4-BE49-F238E27FC236}">
                  <a16:creationId xmlns:a16="http://schemas.microsoft.com/office/drawing/2014/main" id="{8A96B948-A918-4027-B75E-0BFF3FCB7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0075" y="4435475"/>
              <a:ext cx="182808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endParaRPr lang="en-US" altLang="en-US" sz="2200" i="1" dirty="0">
                <a:solidFill>
                  <a:schemeClr val="bg1"/>
                </a:solidFill>
              </a:endParaRPr>
            </a:p>
          </p:txBody>
        </p:sp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189FD290-D5D6-496B-8478-B0C1D9AA8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7475" y="4435475"/>
              <a:ext cx="182808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endParaRPr lang="en-US" altLang="en-US" sz="2200" i="1" dirty="0">
                <a:solidFill>
                  <a:schemeClr val="bg1"/>
                </a:solidFill>
              </a:endParaRPr>
            </a:p>
          </p:txBody>
        </p:sp>
        <p:sp>
          <p:nvSpPr>
            <p:cNvPr id="21" name="Rectangle 6">
              <a:extLst>
                <a:ext uri="{FF2B5EF4-FFF2-40B4-BE49-F238E27FC236}">
                  <a16:creationId xmlns:a16="http://schemas.microsoft.com/office/drawing/2014/main" id="{A5D6F9C0-8ADB-434A-B9FA-8A492159B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0900" y="4435475"/>
              <a:ext cx="182808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endParaRPr lang="en-US" altLang="en-US" sz="2200" i="1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7">
              <a:extLst>
                <a:ext uri="{FF2B5EF4-FFF2-40B4-BE49-F238E27FC236}">
                  <a16:creationId xmlns:a16="http://schemas.microsoft.com/office/drawing/2014/main" id="{6D0FFDED-C2F5-4D79-A1C3-A974B68B8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5108" y="4205258"/>
              <a:ext cx="408767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dirty="0">
                  <a:solidFill>
                    <a:schemeClr val="bg1"/>
                  </a:solidFill>
                  <a:latin typeface="Symbol" panose="05050102010706020507" pitchFamily="18" charset="2"/>
                </a:rPr>
                <a:t></a:t>
              </a:r>
            </a:p>
          </p:txBody>
        </p:sp>
        <p:sp>
          <p:nvSpPr>
            <p:cNvPr id="23" name="Rectangle 8">
              <a:extLst>
                <a:ext uri="{FF2B5EF4-FFF2-40B4-BE49-F238E27FC236}">
                  <a16:creationId xmlns:a16="http://schemas.microsoft.com/office/drawing/2014/main" id="{204ABB34-76D8-4349-B280-4D3089A2D9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519" y="4198292"/>
              <a:ext cx="408767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dirty="0">
                  <a:solidFill>
                    <a:schemeClr val="bg1"/>
                  </a:solidFill>
                  <a:latin typeface="Symbol" panose="05050102010706020507" pitchFamily="18" charset="2"/>
                </a:rPr>
                <a:t></a:t>
              </a:r>
            </a:p>
          </p:txBody>
        </p:sp>
        <p:sp>
          <p:nvSpPr>
            <p:cNvPr id="24" name="Rectangle 9">
              <a:extLst>
                <a:ext uri="{FF2B5EF4-FFF2-40B4-BE49-F238E27FC236}">
                  <a16:creationId xmlns:a16="http://schemas.microsoft.com/office/drawing/2014/main" id="{F30FEEA4-D8E8-4561-8FBF-B0261FB4D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375" y="4219575"/>
              <a:ext cx="182808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endParaRPr lang="en-US" altLang="en-US" sz="3200" dirty="0">
                <a:solidFill>
                  <a:schemeClr val="bg1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25" name="Rectangle 10">
              <a:extLst>
                <a:ext uri="{FF2B5EF4-FFF2-40B4-BE49-F238E27FC236}">
                  <a16:creationId xmlns:a16="http://schemas.microsoft.com/office/drawing/2014/main" id="{08569632-BAF0-4DB0-B77E-DB57A4F16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4113" y="4219575"/>
              <a:ext cx="408767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6" name="Rectangle 11">
              <a:extLst>
                <a:ext uri="{FF2B5EF4-FFF2-40B4-BE49-F238E27FC236}">
                  <a16:creationId xmlns:a16="http://schemas.microsoft.com/office/drawing/2014/main" id="{B588C358-D214-478C-80F5-D71B0D9659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6351" y="4226767"/>
              <a:ext cx="511359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27" name="Rectangle 12">
              <a:extLst>
                <a:ext uri="{FF2B5EF4-FFF2-40B4-BE49-F238E27FC236}">
                  <a16:creationId xmlns:a16="http://schemas.microsoft.com/office/drawing/2014/main" id="{272FF3A4-C662-4EC7-B876-3F4FAD362B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9288" y="4219575"/>
              <a:ext cx="182808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endParaRPr lang="en-US" altLang="en-US" sz="3200" dirty="0">
                <a:solidFill>
                  <a:schemeClr val="bg1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28" name="Rectangle 13">
              <a:extLst>
                <a:ext uri="{FF2B5EF4-FFF2-40B4-BE49-F238E27FC236}">
                  <a16:creationId xmlns:a16="http://schemas.microsoft.com/office/drawing/2014/main" id="{11158C01-92CB-46AC-AB09-FC5579DFD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2238" y="4435475"/>
              <a:ext cx="182808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endParaRPr lang="en-US" altLang="en-US" sz="2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B465E7C-7B1C-43C0-8FE6-9CD217AD9E9D}"/>
              </a:ext>
            </a:extLst>
          </p:cNvPr>
          <p:cNvGrpSpPr/>
          <p:nvPr/>
        </p:nvGrpSpPr>
        <p:grpSpPr>
          <a:xfrm>
            <a:off x="4030816" y="1686851"/>
            <a:ext cx="3280623" cy="644222"/>
            <a:chOff x="2901950" y="4219575"/>
            <a:chExt cx="3280623" cy="644222"/>
          </a:xfrm>
        </p:grpSpPr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8C8CBE0C-E3B3-4A14-87DA-DCD2F01274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1950" y="4219575"/>
              <a:ext cx="395943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i="1" dirty="0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31" name="Rectangle 3">
              <a:extLst>
                <a:ext uri="{FF2B5EF4-FFF2-40B4-BE49-F238E27FC236}">
                  <a16:creationId xmlns:a16="http://schemas.microsoft.com/office/drawing/2014/main" id="{1AFB269B-CAA4-449B-B554-AB94E7C8F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4263" y="4219575"/>
              <a:ext cx="408767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i="1" dirty="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32" name="Rectangle 4">
              <a:extLst>
                <a:ext uri="{FF2B5EF4-FFF2-40B4-BE49-F238E27FC236}">
                  <a16:creationId xmlns:a16="http://schemas.microsoft.com/office/drawing/2014/main" id="{67FC9DB5-9977-4DB9-BED6-EDEC14826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0075" y="4435475"/>
              <a:ext cx="251673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2200" i="1">
                  <a:solidFill>
                    <a:schemeClr val="bg1"/>
                  </a:solidFill>
                </a:rPr>
                <a:t>i</a:t>
              </a:r>
            </a:p>
          </p:txBody>
        </p:sp>
        <p:sp>
          <p:nvSpPr>
            <p:cNvPr id="33" name="Rectangle 5">
              <a:extLst>
                <a:ext uri="{FF2B5EF4-FFF2-40B4-BE49-F238E27FC236}">
                  <a16:creationId xmlns:a16="http://schemas.microsoft.com/office/drawing/2014/main" id="{B091B23C-2A01-48C8-93BE-38E463DED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7475" y="4435475"/>
              <a:ext cx="251673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2200" i="1">
                  <a:solidFill>
                    <a:schemeClr val="bg1"/>
                  </a:solidFill>
                </a:rPr>
                <a:t>i</a:t>
              </a:r>
            </a:p>
          </p:txBody>
        </p:sp>
        <p:sp>
          <p:nvSpPr>
            <p:cNvPr id="34" name="Rectangle 6">
              <a:extLst>
                <a:ext uri="{FF2B5EF4-FFF2-40B4-BE49-F238E27FC236}">
                  <a16:creationId xmlns:a16="http://schemas.microsoft.com/office/drawing/2014/main" id="{26716421-F432-4E0F-9421-02E14AD6C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0900" y="4435475"/>
              <a:ext cx="251673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2200" i="1" dirty="0" err="1">
                  <a:solidFill>
                    <a:schemeClr val="bg1"/>
                  </a:solidFill>
                </a:rPr>
                <a:t>i</a:t>
              </a:r>
              <a:endParaRPr lang="en-US" altLang="en-US" sz="2200" i="1" dirty="0">
                <a:solidFill>
                  <a:schemeClr val="bg1"/>
                </a:solidFill>
              </a:endParaRPr>
            </a:p>
          </p:txBody>
        </p:sp>
        <p:sp>
          <p:nvSpPr>
            <p:cNvPr id="35" name="Rectangle 7">
              <a:extLst>
                <a:ext uri="{FF2B5EF4-FFF2-40B4-BE49-F238E27FC236}">
                  <a16:creationId xmlns:a16="http://schemas.microsoft.com/office/drawing/2014/main" id="{2C66C673-159A-432B-ABE8-8F8E6EE4D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6613" y="4219575"/>
              <a:ext cx="408767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dirty="0">
                  <a:solidFill>
                    <a:schemeClr val="bg1"/>
                  </a:solidFill>
                  <a:latin typeface="Symbol" panose="05050102010706020507" pitchFamily="18" charset="2"/>
                </a:rPr>
                <a:t></a:t>
              </a:r>
            </a:p>
          </p:txBody>
        </p:sp>
        <p:sp>
          <p:nvSpPr>
            <p:cNvPr id="36" name="Rectangle 8">
              <a:extLst>
                <a:ext uri="{FF2B5EF4-FFF2-40B4-BE49-F238E27FC236}">
                  <a16:creationId xmlns:a16="http://schemas.microsoft.com/office/drawing/2014/main" id="{3C0AE163-2151-4215-90D4-ABEF3922D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575" y="4219575"/>
              <a:ext cx="408767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>
                  <a:solidFill>
                    <a:schemeClr val="bg1"/>
                  </a:solidFill>
                  <a:latin typeface="Symbol" panose="05050102010706020507" pitchFamily="18" charset="2"/>
                </a:rPr>
                <a:t></a:t>
              </a:r>
            </a:p>
          </p:txBody>
        </p:sp>
        <p:sp>
          <p:nvSpPr>
            <p:cNvPr id="37" name="Rectangle 9">
              <a:extLst>
                <a:ext uri="{FF2B5EF4-FFF2-40B4-BE49-F238E27FC236}">
                  <a16:creationId xmlns:a16="http://schemas.microsoft.com/office/drawing/2014/main" id="{AA2D0EDF-A1CD-4C96-A278-79DF2E3EE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375" y="4219575"/>
              <a:ext cx="408767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>
                  <a:solidFill>
                    <a:schemeClr val="bg1"/>
                  </a:solidFill>
                  <a:latin typeface="Symbol" panose="05050102010706020507" pitchFamily="18" charset="2"/>
                </a:rPr>
                <a:t></a:t>
              </a:r>
            </a:p>
          </p:txBody>
        </p:sp>
        <p:sp>
          <p:nvSpPr>
            <p:cNvPr id="38" name="Rectangle 10">
              <a:extLst>
                <a:ext uri="{FF2B5EF4-FFF2-40B4-BE49-F238E27FC236}">
                  <a16:creationId xmlns:a16="http://schemas.microsoft.com/office/drawing/2014/main" id="{052897D1-596A-41AD-9445-82C419DBA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4113" y="4219575"/>
              <a:ext cx="408767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39" name="Rectangle 11">
              <a:extLst>
                <a:ext uri="{FF2B5EF4-FFF2-40B4-BE49-F238E27FC236}">
                  <a16:creationId xmlns:a16="http://schemas.microsoft.com/office/drawing/2014/main" id="{28899D19-477F-4EAB-8DF8-EA1CA3644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8025" y="4219575"/>
              <a:ext cx="511359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40" name="Rectangle 12">
              <a:extLst>
                <a:ext uri="{FF2B5EF4-FFF2-40B4-BE49-F238E27FC236}">
                  <a16:creationId xmlns:a16="http://schemas.microsoft.com/office/drawing/2014/main" id="{9419DF6F-75CA-4BE4-A82C-E1A8D251F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9288" y="4219575"/>
              <a:ext cx="363883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>
                  <a:solidFill>
                    <a:schemeClr val="bg1"/>
                  </a:solidFill>
                  <a:latin typeface="Symbol" panose="05050102010706020507" pitchFamily="18" charset="2"/>
                </a:rPr>
                <a:t></a:t>
              </a:r>
            </a:p>
          </p:txBody>
        </p:sp>
        <p:sp>
          <p:nvSpPr>
            <p:cNvPr id="41" name="Rectangle 13">
              <a:extLst>
                <a:ext uri="{FF2B5EF4-FFF2-40B4-BE49-F238E27FC236}">
                  <a16:creationId xmlns:a16="http://schemas.microsoft.com/office/drawing/2014/main" id="{1DDFB0E7-8CD6-4CDF-AA47-B2F9F71C8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2238" y="4435475"/>
              <a:ext cx="325411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2200" dirty="0">
                  <a:solidFill>
                    <a:schemeClr val="bg1"/>
                  </a:solidFill>
                </a:rPr>
                <a:t>0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FAC3F36-2854-4972-8270-336EB369731E}"/>
              </a:ext>
            </a:extLst>
          </p:cNvPr>
          <p:cNvSpPr txBox="1"/>
          <p:nvPr/>
        </p:nvSpPr>
        <p:spPr>
          <a:xfrm>
            <a:off x="1689774" y="5950735"/>
            <a:ext cx="61483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Random error associated with each observation</a:t>
            </a:r>
          </a:p>
          <a:p>
            <a:pPr algn="ctr"/>
            <a:r>
              <a:rPr lang="en-US" sz="2400" dirty="0"/>
              <a:t>(Residual)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5E473FE-F97D-4C33-BD96-AF653FE6EFA1}"/>
              </a:ext>
            </a:extLst>
          </p:cNvPr>
          <p:cNvSpPr/>
          <p:nvPr/>
        </p:nvSpPr>
        <p:spPr>
          <a:xfrm>
            <a:off x="3124200" y="5756275"/>
            <a:ext cx="28956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https://www.scribd.com/presentation/230686725/Fu-Ch11-Linear-Regression</a:t>
            </a:r>
          </a:p>
        </p:txBody>
      </p:sp>
    </p:spTree>
    <p:extLst>
      <p:ext uri="{BB962C8B-B14F-4D97-AF65-F5344CB8AC3E}">
        <p14:creationId xmlns:p14="http://schemas.microsoft.com/office/powerpoint/2010/main" val="3803423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5334132D-59B2-4B9E-BA23-A899A8BA9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7525" y="3235325"/>
            <a:ext cx="5657850" cy="2911475"/>
          </a:xfrm>
          <a:prstGeom prst="rect">
            <a:avLst/>
          </a:prstGeom>
          <a:solidFill>
            <a:schemeClr val="tx2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0901" name="Line 3">
            <a:extLst>
              <a:ext uri="{FF2B5EF4-FFF2-40B4-BE49-F238E27FC236}">
                <a16:creationId xmlns:a16="http://schemas.microsoft.com/office/drawing/2014/main" id="{F38CB5F7-E715-41EE-8A74-DDB877F2C39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1750" y="3894138"/>
            <a:ext cx="0" cy="13779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2" name="Line 4">
            <a:extLst>
              <a:ext uri="{FF2B5EF4-FFF2-40B4-BE49-F238E27FC236}">
                <a16:creationId xmlns:a16="http://schemas.microsoft.com/office/drawing/2014/main" id="{D73211E7-A74E-486E-ACE0-297B433CFDAB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4913" y="5284788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3" name="Line 5">
            <a:extLst>
              <a:ext uri="{FF2B5EF4-FFF2-40B4-BE49-F238E27FC236}">
                <a16:creationId xmlns:a16="http://schemas.microsoft.com/office/drawing/2014/main" id="{2147E4F7-CDBA-41E4-B7EC-5BA7CABFC4F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4913" y="4818063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4" name="Line 6">
            <a:extLst>
              <a:ext uri="{FF2B5EF4-FFF2-40B4-BE49-F238E27FC236}">
                <a16:creationId xmlns:a16="http://schemas.microsoft.com/office/drawing/2014/main" id="{364518A8-E817-41BF-A947-3EA75BFA154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4913" y="4348163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5" name="Line 7">
            <a:extLst>
              <a:ext uri="{FF2B5EF4-FFF2-40B4-BE49-F238E27FC236}">
                <a16:creationId xmlns:a16="http://schemas.microsoft.com/office/drawing/2014/main" id="{158FF52D-0B95-40F3-8F0B-92A3A3E8B55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4913" y="3881438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6" name="Line 8">
            <a:extLst>
              <a:ext uri="{FF2B5EF4-FFF2-40B4-BE49-F238E27FC236}">
                <a16:creationId xmlns:a16="http://schemas.microsoft.com/office/drawing/2014/main" id="{3E45658F-D0DA-4291-95C5-D7ABCB76083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4450" y="5284788"/>
            <a:ext cx="44354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7" name="Line 9">
            <a:extLst>
              <a:ext uri="{FF2B5EF4-FFF2-40B4-BE49-F238E27FC236}">
                <a16:creationId xmlns:a16="http://schemas.microsoft.com/office/drawing/2014/main" id="{17BCF91C-B6D8-4E28-997F-325B473F12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1750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8" name="Line 10">
            <a:extLst>
              <a:ext uri="{FF2B5EF4-FFF2-40B4-BE49-F238E27FC236}">
                <a16:creationId xmlns:a16="http://schemas.microsoft.com/office/drawing/2014/main" id="{E164ED9C-F54A-4010-A68E-4022FEA234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17875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9" name="Line 11">
            <a:extLst>
              <a:ext uri="{FF2B5EF4-FFF2-40B4-BE49-F238E27FC236}">
                <a16:creationId xmlns:a16="http://schemas.microsoft.com/office/drawing/2014/main" id="{EC5AC040-7785-4261-BDBA-371BC05CB2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57650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0" name="Line 12">
            <a:extLst>
              <a:ext uri="{FF2B5EF4-FFF2-40B4-BE49-F238E27FC236}">
                <a16:creationId xmlns:a16="http://schemas.microsoft.com/office/drawing/2014/main" id="{66E4EA9A-D3A1-4AF9-9410-B84B063699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2188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1" name="Line 13">
            <a:extLst>
              <a:ext uri="{FF2B5EF4-FFF2-40B4-BE49-F238E27FC236}">
                <a16:creationId xmlns:a16="http://schemas.microsoft.com/office/drawing/2014/main" id="{D101BC52-5070-4DC5-A1FD-DB6E72C101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48313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2" name="Line 14">
            <a:extLst>
              <a:ext uri="{FF2B5EF4-FFF2-40B4-BE49-F238E27FC236}">
                <a16:creationId xmlns:a16="http://schemas.microsoft.com/office/drawing/2014/main" id="{4B24CFAA-79E5-40B1-A4EB-F8895A0E85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88088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3" name="Line 15">
            <a:extLst>
              <a:ext uri="{FF2B5EF4-FFF2-40B4-BE49-F238E27FC236}">
                <a16:creationId xmlns:a16="http://schemas.microsoft.com/office/drawing/2014/main" id="{42F7B24D-EDDE-44DF-B955-DBC5F6CC66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32625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4" name="Line 16">
            <a:extLst>
              <a:ext uri="{FF2B5EF4-FFF2-40B4-BE49-F238E27FC236}">
                <a16:creationId xmlns:a16="http://schemas.microsoft.com/office/drawing/2014/main" id="{DFCE77B0-8AC2-4D0F-B2B0-EDB5654A01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1750" y="5162550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5" name="Line 17">
            <a:extLst>
              <a:ext uri="{FF2B5EF4-FFF2-40B4-BE49-F238E27FC236}">
                <a16:creationId xmlns:a16="http://schemas.microsoft.com/office/drawing/2014/main" id="{EC567729-9930-4FAB-B5E8-E7A71D4063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57650" y="5162550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6" name="Line 18">
            <a:extLst>
              <a:ext uri="{FF2B5EF4-FFF2-40B4-BE49-F238E27FC236}">
                <a16:creationId xmlns:a16="http://schemas.microsoft.com/office/drawing/2014/main" id="{7C429237-BBE1-491F-837F-AE3EEC37C1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48313" y="5162550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7" name="Line 19">
            <a:extLst>
              <a:ext uri="{FF2B5EF4-FFF2-40B4-BE49-F238E27FC236}">
                <a16:creationId xmlns:a16="http://schemas.microsoft.com/office/drawing/2014/main" id="{63241923-203C-4821-926F-156F43FDBC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32625" y="5162550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8" name="Oval 20">
            <a:extLst>
              <a:ext uri="{FF2B5EF4-FFF2-40B4-BE49-F238E27FC236}">
                <a16:creationId xmlns:a16="http://schemas.microsoft.com/office/drawing/2014/main" id="{F84F1936-756F-4A12-BB4B-5CF42C25E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8588" y="4775200"/>
            <a:ext cx="74612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919" name="Oval 21">
            <a:extLst>
              <a:ext uri="{FF2B5EF4-FFF2-40B4-BE49-F238E27FC236}">
                <a16:creationId xmlns:a16="http://schemas.microsoft.com/office/drawing/2014/main" id="{16C7A578-92AD-4472-A96F-56049E4D7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2463" y="5008563"/>
            <a:ext cx="76200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920" name="Oval 22">
            <a:extLst>
              <a:ext uri="{FF2B5EF4-FFF2-40B4-BE49-F238E27FC236}">
                <a16:creationId xmlns:a16="http://schemas.microsoft.com/office/drawing/2014/main" id="{B9496816-CEF3-4A8E-BD4C-D4B017A88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4725988"/>
            <a:ext cx="76200" cy="74612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921" name="Oval 23">
            <a:extLst>
              <a:ext uri="{FF2B5EF4-FFF2-40B4-BE49-F238E27FC236}">
                <a16:creationId xmlns:a16="http://schemas.microsoft.com/office/drawing/2014/main" id="{83DB4EED-B0EE-483F-B57B-E1815D34D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50" y="3884613"/>
            <a:ext cx="74613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922" name="Oval 24">
            <a:extLst>
              <a:ext uri="{FF2B5EF4-FFF2-40B4-BE49-F238E27FC236}">
                <a16:creationId xmlns:a16="http://schemas.microsoft.com/office/drawing/2014/main" id="{E826D8F8-49CB-4057-934A-189746C67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5225" y="3838575"/>
            <a:ext cx="76200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923" name="Oval 25">
            <a:extLst>
              <a:ext uri="{FF2B5EF4-FFF2-40B4-BE49-F238E27FC236}">
                <a16:creationId xmlns:a16="http://schemas.microsoft.com/office/drawing/2014/main" id="{40A06928-2CEB-47A7-9CF8-985923D18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4305300"/>
            <a:ext cx="76200" cy="74613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924" name="Rectangle 26">
            <a:extLst>
              <a:ext uri="{FF2B5EF4-FFF2-40B4-BE49-F238E27FC236}">
                <a16:creationId xmlns:a16="http://schemas.microsoft.com/office/drawing/2014/main" id="{E075430F-631A-4DCB-9B09-1D626211D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0888" y="5045075"/>
            <a:ext cx="3714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80925" name="Rectangle 27">
            <a:extLst>
              <a:ext uri="{FF2B5EF4-FFF2-40B4-BE49-F238E27FC236}">
                <a16:creationId xmlns:a16="http://schemas.microsoft.com/office/drawing/2014/main" id="{D485981F-4151-4090-BA8B-208006D1B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579938"/>
            <a:ext cx="5619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20</a:t>
            </a:r>
          </a:p>
        </p:txBody>
      </p:sp>
      <p:sp>
        <p:nvSpPr>
          <p:cNvPr id="80926" name="Rectangle 28">
            <a:extLst>
              <a:ext uri="{FF2B5EF4-FFF2-40B4-BE49-F238E27FC236}">
                <a16:creationId xmlns:a16="http://schemas.microsoft.com/office/drawing/2014/main" id="{A1D4FF8E-3DC4-4A39-94E7-5EF03CA77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108450"/>
            <a:ext cx="5619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40</a:t>
            </a:r>
          </a:p>
        </p:txBody>
      </p:sp>
      <p:sp>
        <p:nvSpPr>
          <p:cNvPr id="80927" name="Rectangle 29">
            <a:extLst>
              <a:ext uri="{FF2B5EF4-FFF2-40B4-BE49-F238E27FC236}">
                <a16:creationId xmlns:a16="http://schemas.microsoft.com/office/drawing/2014/main" id="{841CE25C-B573-4CFC-A7A9-43F0BE746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641725"/>
            <a:ext cx="5619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60</a:t>
            </a:r>
          </a:p>
        </p:txBody>
      </p:sp>
      <p:sp>
        <p:nvSpPr>
          <p:cNvPr id="80928" name="Rectangle 30">
            <a:extLst>
              <a:ext uri="{FF2B5EF4-FFF2-40B4-BE49-F238E27FC236}">
                <a16:creationId xmlns:a16="http://schemas.microsoft.com/office/drawing/2014/main" id="{8DE8E7CD-E3B7-4B75-AAA8-95469005C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6013" y="5561013"/>
            <a:ext cx="3714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80929" name="Rectangle 31">
            <a:extLst>
              <a:ext uri="{FF2B5EF4-FFF2-40B4-BE49-F238E27FC236}">
                <a16:creationId xmlns:a16="http://schemas.microsoft.com/office/drawing/2014/main" id="{B2B45550-57AD-4DA9-AD43-29FD1CF39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075" y="5561013"/>
            <a:ext cx="5619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20</a:t>
            </a:r>
          </a:p>
        </p:txBody>
      </p:sp>
      <p:sp>
        <p:nvSpPr>
          <p:cNvPr id="80930" name="Rectangle 32">
            <a:extLst>
              <a:ext uri="{FF2B5EF4-FFF2-40B4-BE49-F238E27FC236}">
                <a16:creationId xmlns:a16="http://schemas.microsoft.com/office/drawing/2014/main" id="{C4E4F699-8E06-45FE-996C-0CDFC8E7D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5738" y="5561013"/>
            <a:ext cx="5619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40</a:t>
            </a:r>
          </a:p>
        </p:txBody>
      </p:sp>
      <p:sp>
        <p:nvSpPr>
          <p:cNvPr id="80931" name="Rectangle 33">
            <a:extLst>
              <a:ext uri="{FF2B5EF4-FFF2-40B4-BE49-F238E27FC236}">
                <a16:creationId xmlns:a16="http://schemas.microsoft.com/office/drawing/2014/main" id="{7B849F83-AA76-4F61-A490-C857DF28C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1638" y="5561013"/>
            <a:ext cx="5619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60</a:t>
            </a:r>
          </a:p>
        </p:txBody>
      </p:sp>
      <p:sp>
        <p:nvSpPr>
          <p:cNvPr id="80932" name="Rectangle 34">
            <a:extLst>
              <a:ext uri="{FF2B5EF4-FFF2-40B4-BE49-F238E27FC236}">
                <a16:creationId xmlns:a16="http://schemas.microsoft.com/office/drawing/2014/main" id="{5AF7B693-44EC-41C1-AF69-8E8F009C9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6438" y="5054600"/>
            <a:ext cx="4095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X</a:t>
            </a:r>
          </a:p>
        </p:txBody>
      </p:sp>
      <p:sp>
        <p:nvSpPr>
          <p:cNvPr id="80933" name="Rectangle 35">
            <a:extLst>
              <a:ext uri="{FF2B5EF4-FFF2-40B4-BE49-F238E27FC236}">
                <a16:creationId xmlns:a16="http://schemas.microsoft.com/office/drawing/2014/main" id="{A75BB6FE-AD1B-4B4A-9B23-2249FD756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3349625"/>
            <a:ext cx="4095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Y</a:t>
            </a:r>
          </a:p>
        </p:txBody>
      </p:sp>
      <p:sp>
        <p:nvSpPr>
          <p:cNvPr id="79908" name="Rectangle 36">
            <a:extLst>
              <a:ext uri="{FF2B5EF4-FFF2-40B4-BE49-F238E27FC236}">
                <a16:creationId xmlns:a16="http://schemas.microsoft.com/office/drawing/2014/main" id="{792DB7C5-52EF-4C4E-BCC0-6B0DC548E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en-US" dirty="0"/>
              <a:t>Fitting the Best Line</a:t>
            </a:r>
          </a:p>
        </p:txBody>
      </p:sp>
      <p:sp>
        <p:nvSpPr>
          <p:cNvPr id="79909" name="Rectangle 37">
            <a:extLst>
              <a:ext uri="{FF2B5EF4-FFF2-40B4-BE49-F238E27FC236}">
                <a16:creationId xmlns:a16="http://schemas.microsoft.com/office/drawing/2014/main" id="{4E30E271-6130-4B85-8452-6532679302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en-US" dirty="0"/>
              <a:t>Plot all (</a:t>
            </a:r>
            <a:r>
              <a:rPr lang="en-US" altLang="en-US" i="1" dirty="0"/>
              <a:t>X</a:t>
            </a:r>
            <a:r>
              <a:rPr lang="en-US" altLang="en-US" i="1" baseline="-25000" dirty="0"/>
              <a:t>i</a:t>
            </a:r>
            <a:r>
              <a:rPr lang="en-US" altLang="en-US" dirty="0"/>
              <a:t>, </a:t>
            </a:r>
            <a:r>
              <a:rPr lang="en-US" altLang="en-US" i="1" dirty="0"/>
              <a:t>Y</a:t>
            </a:r>
            <a:r>
              <a:rPr lang="en-US" altLang="en-US" i="1" baseline="-25000" dirty="0"/>
              <a:t>i</a:t>
            </a:r>
            <a:r>
              <a:rPr lang="en-US" altLang="en-US" dirty="0"/>
              <a:t>) Pairs</a:t>
            </a:r>
          </a:p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80936" name="Oval 38">
            <a:extLst>
              <a:ext uri="{FF2B5EF4-FFF2-40B4-BE49-F238E27FC236}">
                <a16:creationId xmlns:a16="http://schemas.microsoft.com/office/drawing/2014/main" id="{D192E436-6BEC-4E48-A740-E0CBBE98E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49561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937" name="Oval 39">
            <a:extLst>
              <a:ext uri="{FF2B5EF4-FFF2-40B4-BE49-F238E27FC236}">
                <a16:creationId xmlns:a16="http://schemas.microsoft.com/office/drawing/2014/main" id="{B4FB27F5-87C5-4FDD-A0F3-45BD8DFAB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0" y="37369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938" name="Oval 40">
            <a:extLst>
              <a:ext uri="{FF2B5EF4-FFF2-40B4-BE49-F238E27FC236}">
                <a16:creationId xmlns:a16="http://schemas.microsoft.com/office/drawing/2014/main" id="{66D92083-C7B7-42E4-87E3-664CB66A6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0" y="42703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939" name="Oval 41">
            <a:extLst>
              <a:ext uri="{FF2B5EF4-FFF2-40B4-BE49-F238E27FC236}">
                <a16:creationId xmlns:a16="http://schemas.microsoft.com/office/drawing/2014/main" id="{41C02513-4531-4997-BCB7-92F06C692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6550" y="38131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940" name="Oval 42">
            <a:extLst>
              <a:ext uri="{FF2B5EF4-FFF2-40B4-BE49-F238E27FC236}">
                <a16:creationId xmlns:a16="http://schemas.microsoft.com/office/drawing/2014/main" id="{DC7CBE4D-4F4C-492F-88CD-E1B14575F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750" y="47275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941" name="Oval 43">
            <a:extLst>
              <a:ext uri="{FF2B5EF4-FFF2-40B4-BE49-F238E27FC236}">
                <a16:creationId xmlns:a16="http://schemas.microsoft.com/office/drawing/2014/main" id="{C58FED86-DC7D-4334-9C97-79FEC3E46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0" y="46513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A4A8BE5-1B5C-41C9-B597-3F3A4DF36768}"/>
              </a:ext>
            </a:extLst>
          </p:cNvPr>
          <p:cNvSpPr/>
          <p:nvPr/>
        </p:nvSpPr>
        <p:spPr>
          <a:xfrm>
            <a:off x="3168650" y="6146800"/>
            <a:ext cx="28956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https://www.scribd.com/presentation/230686725/Fu-Ch11-Linear-Regression</a:t>
            </a:r>
          </a:p>
        </p:txBody>
      </p:sp>
    </p:spTree>
    <p:extLst>
      <p:ext uri="{BB962C8B-B14F-4D97-AF65-F5344CB8AC3E}">
        <p14:creationId xmlns:p14="http://schemas.microsoft.com/office/powerpoint/2010/main" val="3090080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08" name="Rectangle 36">
            <a:extLst>
              <a:ext uri="{FF2B5EF4-FFF2-40B4-BE49-F238E27FC236}">
                <a16:creationId xmlns:a16="http://schemas.microsoft.com/office/drawing/2014/main" id="{792DB7C5-52EF-4C4E-BCC0-6B0DC548E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defRPr/>
            </a:pPr>
            <a:r>
              <a:rPr lang="en-US" altLang="en-US" dirty="0"/>
              <a:t>Fitting the Best Line</a:t>
            </a:r>
          </a:p>
        </p:txBody>
      </p:sp>
      <p:sp>
        <p:nvSpPr>
          <p:cNvPr id="79909" name="Rectangle 37">
            <a:extLst>
              <a:ext uri="{FF2B5EF4-FFF2-40B4-BE49-F238E27FC236}">
                <a16:creationId xmlns:a16="http://schemas.microsoft.com/office/drawing/2014/main" id="{4E30E271-6130-4B85-8452-6532679302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en-US" dirty="0"/>
              <a:t>Plot all (</a:t>
            </a:r>
            <a:r>
              <a:rPr lang="en-US" altLang="en-US" i="1" dirty="0"/>
              <a:t>X</a:t>
            </a:r>
            <a:r>
              <a:rPr lang="en-US" altLang="en-US" i="1" baseline="-25000" dirty="0"/>
              <a:t>i</a:t>
            </a:r>
            <a:r>
              <a:rPr lang="en-US" altLang="en-US" dirty="0"/>
              <a:t>, </a:t>
            </a:r>
            <a:r>
              <a:rPr lang="en-US" altLang="en-US" i="1" dirty="0"/>
              <a:t>Y</a:t>
            </a:r>
            <a:r>
              <a:rPr lang="en-US" altLang="en-US" i="1" baseline="-25000" dirty="0"/>
              <a:t>i</a:t>
            </a:r>
            <a:r>
              <a:rPr lang="en-US" altLang="en-US" dirty="0"/>
              <a:t>) Pairs</a:t>
            </a:r>
          </a:p>
          <a:p>
            <a:pPr eaLnBrk="1" hangingPunct="1">
              <a:defRPr/>
            </a:pPr>
            <a:r>
              <a:rPr lang="en-US" altLang="en-US" dirty="0"/>
              <a:t>Draw a line.  But how do we know it is best?</a:t>
            </a:r>
          </a:p>
          <a:p>
            <a:pPr eaLnBrk="1" hangingPunct="1">
              <a:defRPr/>
            </a:pPr>
            <a:endParaRPr lang="en-US" altLang="en-US" dirty="0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521CFDC-B5A5-47AA-AA5E-79B57C6C2D2E}"/>
              </a:ext>
            </a:extLst>
          </p:cNvPr>
          <p:cNvGrpSpPr/>
          <p:nvPr/>
        </p:nvGrpSpPr>
        <p:grpSpPr>
          <a:xfrm>
            <a:off x="1787525" y="3235325"/>
            <a:ext cx="5678488" cy="2911475"/>
            <a:chOff x="1787525" y="3235325"/>
            <a:chExt cx="5678488" cy="2911475"/>
          </a:xfrm>
        </p:grpSpPr>
        <p:sp>
          <p:nvSpPr>
            <p:cNvPr id="88" name="Rectangle 15">
              <a:extLst>
                <a:ext uri="{FF2B5EF4-FFF2-40B4-BE49-F238E27FC236}">
                  <a16:creationId xmlns:a16="http://schemas.microsoft.com/office/drawing/2014/main" id="{B3049900-3EC5-49C5-9AAF-370785424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7525" y="3235325"/>
              <a:ext cx="5657850" cy="2911475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" name="Line 16">
              <a:extLst>
                <a:ext uri="{FF2B5EF4-FFF2-40B4-BE49-F238E27FC236}">
                  <a16:creationId xmlns:a16="http://schemas.microsoft.com/office/drawing/2014/main" id="{D4DE47A0-6F78-483C-A2A9-4452AACB2E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1750" y="3894138"/>
              <a:ext cx="0" cy="137795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17">
              <a:extLst>
                <a:ext uri="{FF2B5EF4-FFF2-40B4-BE49-F238E27FC236}">
                  <a16:creationId xmlns:a16="http://schemas.microsoft.com/office/drawing/2014/main" id="{24393375-ADCD-43DE-8FFF-446A7987F9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4913" y="5284788"/>
              <a:ext cx="1936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8">
              <a:extLst>
                <a:ext uri="{FF2B5EF4-FFF2-40B4-BE49-F238E27FC236}">
                  <a16:creationId xmlns:a16="http://schemas.microsoft.com/office/drawing/2014/main" id="{02E01653-DD22-418E-B2B4-F3C42484FC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4913" y="4818063"/>
              <a:ext cx="1936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19">
              <a:extLst>
                <a:ext uri="{FF2B5EF4-FFF2-40B4-BE49-F238E27FC236}">
                  <a16:creationId xmlns:a16="http://schemas.microsoft.com/office/drawing/2014/main" id="{52521658-ED3D-4B69-9E21-3BE828B09E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4913" y="4348163"/>
              <a:ext cx="1936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20">
              <a:extLst>
                <a:ext uri="{FF2B5EF4-FFF2-40B4-BE49-F238E27FC236}">
                  <a16:creationId xmlns:a16="http://schemas.microsoft.com/office/drawing/2014/main" id="{9C839C8D-FFDF-4162-A8BA-D885180607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4913" y="3881438"/>
              <a:ext cx="1936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21">
              <a:extLst>
                <a:ext uri="{FF2B5EF4-FFF2-40B4-BE49-F238E27FC236}">
                  <a16:creationId xmlns:a16="http://schemas.microsoft.com/office/drawing/2014/main" id="{7D0A64AF-AC30-4019-8C41-56548EC85A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4450" y="5284788"/>
              <a:ext cx="44354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22">
              <a:extLst>
                <a:ext uri="{FF2B5EF4-FFF2-40B4-BE49-F238E27FC236}">
                  <a16:creationId xmlns:a16="http://schemas.microsoft.com/office/drawing/2014/main" id="{427D6F25-4768-40D0-8254-F088707466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1750" y="518953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23">
              <a:extLst>
                <a:ext uri="{FF2B5EF4-FFF2-40B4-BE49-F238E27FC236}">
                  <a16:creationId xmlns:a16="http://schemas.microsoft.com/office/drawing/2014/main" id="{CB2A35D9-5804-4F48-A66C-22A0684DF8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7875" y="518953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24">
              <a:extLst>
                <a:ext uri="{FF2B5EF4-FFF2-40B4-BE49-F238E27FC236}">
                  <a16:creationId xmlns:a16="http://schemas.microsoft.com/office/drawing/2014/main" id="{DE1ADDDC-8D7C-42DE-B098-F8CCAD8C71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7650" y="518953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25">
              <a:extLst>
                <a:ext uri="{FF2B5EF4-FFF2-40B4-BE49-F238E27FC236}">
                  <a16:creationId xmlns:a16="http://schemas.microsoft.com/office/drawing/2014/main" id="{BF02A226-FE98-4DDB-9EF5-6BCBF73989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2188" y="518953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6">
              <a:extLst>
                <a:ext uri="{FF2B5EF4-FFF2-40B4-BE49-F238E27FC236}">
                  <a16:creationId xmlns:a16="http://schemas.microsoft.com/office/drawing/2014/main" id="{5FC568E6-FB06-49F6-8DDB-B3FCF116E1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48313" y="518953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27">
              <a:extLst>
                <a:ext uri="{FF2B5EF4-FFF2-40B4-BE49-F238E27FC236}">
                  <a16:creationId xmlns:a16="http://schemas.microsoft.com/office/drawing/2014/main" id="{1584088A-8CF1-4491-BFB9-E26B078C5F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88088" y="518953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28">
              <a:extLst>
                <a:ext uri="{FF2B5EF4-FFF2-40B4-BE49-F238E27FC236}">
                  <a16:creationId xmlns:a16="http://schemas.microsoft.com/office/drawing/2014/main" id="{941221DA-7210-45C9-996D-3B5111BA95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32625" y="518953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Line 29">
              <a:extLst>
                <a:ext uri="{FF2B5EF4-FFF2-40B4-BE49-F238E27FC236}">
                  <a16:creationId xmlns:a16="http://schemas.microsoft.com/office/drawing/2014/main" id="{97895585-4CC2-4224-8584-4DF95017DB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1750" y="5162550"/>
              <a:ext cx="0" cy="244475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Line 30">
              <a:extLst>
                <a:ext uri="{FF2B5EF4-FFF2-40B4-BE49-F238E27FC236}">
                  <a16:creationId xmlns:a16="http://schemas.microsoft.com/office/drawing/2014/main" id="{1BD99BF7-3870-40EF-B1C9-3451840000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7650" y="5162550"/>
              <a:ext cx="0" cy="244475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31">
              <a:extLst>
                <a:ext uri="{FF2B5EF4-FFF2-40B4-BE49-F238E27FC236}">
                  <a16:creationId xmlns:a16="http://schemas.microsoft.com/office/drawing/2014/main" id="{D7164F0D-BF1E-405C-8080-5DFFBD471A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48313" y="5162550"/>
              <a:ext cx="0" cy="244475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Line 32">
              <a:extLst>
                <a:ext uri="{FF2B5EF4-FFF2-40B4-BE49-F238E27FC236}">
                  <a16:creationId xmlns:a16="http://schemas.microsoft.com/office/drawing/2014/main" id="{6A5B2285-3511-4580-883E-D9AD8882B0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32625" y="5162550"/>
              <a:ext cx="0" cy="244475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Oval 33">
              <a:extLst>
                <a:ext uri="{FF2B5EF4-FFF2-40B4-BE49-F238E27FC236}">
                  <a16:creationId xmlns:a16="http://schemas.microsoft.com/office/drawing/2014/main" id="{7BA660B4-344C-4235-AFB5-2466269D5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8588" y="4775200"/>
              <a:ext cx="74612" cy="76200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" name="Oval 34">
              <a:extLst>
                <a:ext uri="{FF2B5EF4-FFF2-40B4-BE49-F238E27FC236}">
                  <a16:creationId xmlns:a16="http://schemas.microsoft.com/office/drawing/2014/main" id="{1687AE25-11EB-42DD-9C75-35D8BA5B60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2463" y="5008563"/>
              <a:ext cx="76200" cy="76200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" name="Oval 35">
              <a:extLst>
                <a:ext uri="{FF2B5EF4-FFF2-40B4-BE49-F238E27FC236}">
                  <a16:creationId xmlns:a16="http://schemas.microsoft.com/office/drawing/2014/main" id="{0219A4D8-9D32-43CB-9F31-B641EA662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1063" y="4725988"/>
              <a:ext cx="76200" cy="74612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" name="Oval 36">
              <a:extLst>
                <a:ext uri="{FF2B5EF4-FFF2-40B4-BE49-F238E27FC236}">
                  <a16:creationId xmlns:a16="http://schemas.microsoft.com/office/drawing/2014/main" id="{1C483136-AFE2-4DE6-A172-48673B871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5450" y="3884613"/>
              <a:ext cx="74613" cy="76200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0" name="Oval 37">
              <a:extLst>
                <a:ext uri="{FF2B5EF4-FFF2-40B4-BE49-F238E27FC236}">
                  <a16:creationId xmlns:a16="http://schemas.microsoft.com/office/drawing/2014/main" id="{7B881333-48D0-400F-83BD-86E466F2AB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5225" y="3838575"/>
              <a:ext cx="76200" cy="76200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1" name="Oval 38">
              <a:extLst>
                <a:ext uri="{FF2B5EF4-FFF2-40B4-BE49-F238E27FC236}">
                  <a16:creationId xmlns:a16="http://schemas.microsoft.com/office/drawing/2014/main" id="{3A298652-B02D-41C0-9B04-EAD586C10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788" y="4305300"/>
              <a:ext cx="76200" cy="74613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" name="Rectangle 39">
              <a:extLst>
                <a:ext uri="{FF2B5EF4-FFF2-40B4-BE49-F238E27FC236}">
                  <a16:creationId xmlns:a16="http://schemas.microsoft.com/office/drawing/2014/main" id="{1B78E09B-3320-4AAD-A970-3FA98BF11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0888" y="5045075"/>
              <a:ext cx="371475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113" name="Rectangle 40">
              <a:extLst>
                <a:ext uri="{FF2B5EF4-FFF2-40B4-BE49-F238E27FC236}">
                  <a16:creationId xmlns:a16="http://schemas.microsoft.com/office/drawing/2014/main" id="{0DFE46E9-D115-482E-B27D-0789230F5B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4579938"/>
              <a:ext cx="561975" cy="500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20</a:t>
              </a:r>
            </a:p>
          </p:txBody>
        </p:sp>
        <p:sp>
          <p:nvSpPr>
            <p:cNvPr id="114" name="Rectangle 41">
              <a:extLst>
                <a:ext uri="{FF2B5EF4-FFF2-40B4-BE49-F238E27FC236}">
                  <a16:creationId xmlns:a16="http://schemas.microsoft.com/office/drawing/2014/main" id="{18263C99-2AA7-4BED-83C6-DE87531EC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4108450"/>
              <a:ext cx="561975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40</a:t>
              </a:r>
            </a:p>
          </p:txBody>
        </p:sp>
        <p:sp>
          <p:nvSpPr>
            <p:cNvPr id="115" name="Rectangle 42">
              <a:extLst>
                <a:ext uri="{FF2B5EF4-FFF2-40B4-BE49-F238E27FC236}">
                  <a16:creationId xmlns:a16="http://schemas.microsoft.com/office/drawing/2014/main" id="{061FF7AA-3199-458E-A5FE-523DAD2E8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3641725"/>
              <a:ext cx="561975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60</a:t>
              </a:r>
            </a:p>
          </p:txBody>
        </p:sp>
        <p:sp>
          <p:nvSpPr>
            <p:cNvPr id="116" name="Rectangle 43">
              <a:extLst>
                <a:ext uri="{FF2B5EF4-FFF2-40B4-BE49-F238E27FC236}">
                  <a16:creationId xmlns:a16="http://schemas.microsoft.com/office/drawing/2014/main" id="{BDB5C1E0-AAAA-43DE-A8F1-8C27E7210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6013" y="5561013"/>
              <a:ext cx="371475" cy="500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117" name="Rectangle 44">
              <a:extLst>
                <a:ext uri="{FF2B5EF4-FFF2-40B4-BE49-F238E27FC236}">
                  <a16:creationId xmlns:a16="http://schemas.microsoft.com/office/drawing/2014/main" id="{AF48997A-FCC1-46DA-B2C1-661385181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5075" y="5561013"/>
              <a:ext cx="561975" cy="500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20</a:t>
              </a:r>
            </a:p>
          </p:txBody>
        </p:sp>
        <p:sp>
          <p:nvSpPr>
            <p:cNvPr id="118" name="Rectangle 45">
              <a:extLst>
                <a:ext uri="{FF2B5EF4-FFF2-40B4-BE49-F238E27FC236}">
                  <a16:creationId xmlns:a16="http://schemas.microsoft.com/office/drawing/2014/main" id="{7D012F9A-B995-4983-B501-0342E61E4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5738" y="5561013"/>
              <a:ext cx="561975" cy="500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40</a:t>
              </a:r>
            </a:p>
          </p:txBody>
        </p:sp>
        <p:sp>
          <p:nvSpPr>
            <p:cNvPr id="119" name="Rectangle 46">
              <a:extLst>
                <a:ext uri="{FF2B5EF4-FFF2-40B4-BE49-F238E27FC236}">
                  <a16:creationId xmlns:a16="http://schemas.microsoft.com/office/drawing/2014/main" id="{7E3C2185-9BD7-4253-AA75-A2FCB3915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1638" y="5561013"/>
              <a:ext cx="561975" cy="500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60</a:t>
              </a:r>
            </a:p>
          </p:txBody>
        </p:sp>
        <p:sp>
          <p:nvSpPr>
            <p:cNvPr id="120" name="Rectangle 47">
              <a:extLst>
                <a:ext uri="{FF2B5EF4-FFF2-40B4-BE49-F238E27FC236}">
                  <a16:creationId xmlns:a16="http://schemas.microsoft.com/office/drawing/2014/main" id="{5F554C9D-A592-4E00-8654-EA3465A1F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6438" y="5054600"/>
              <a:ext cx="409575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X</a:t>
              </a:r>
            </a:p>
          </p:txBody>
        </p:sp>
        <p:sp>
          <p:nvSpPr>
            <p:cNvPr id="121" name="Rectangle 48">
              <a:extLst>
                <a:ext uri="{FF2B5EF4-FFF2-40B4-BE49-F238E27FC236}">
                  <a16:creationId xmlns:a16="http://schemas.microsoft.com/office/drawing/2014/main" id="{D13A1ED5-C341-4EC6-A2AC-5777AC923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250" y="3349625"/>
              <a:ext cx="409575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Y</a:t>
              </a:r>
            </a:p>
          </p:txBody>
        </p:sp>
        <p:sp>
          <p:nvSpPr>
            <p:cNvPr id="122" name="Oval 49">
              <a:extLst>
                <a:ext uri="{FF2B5EF4-FFF2-40B4-BE49-F238E27FC236}">
                  <a16:creationId xmlns:a16="http://schemas.microsoft.com/office/drawing/2014/main" id="{34BFEDE4-BF85-426D-8855-CC69BA40A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9750" y="495617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" name="Oval 50">
              <a:extLst>
                <a:ext uri="{FF2B5EF4-FFF2-40B4-BE49-F238E27FC236}">
                  <a16:creationId xmlns:a16="http://schemas.microsoft.com/office/drawing/2014/main" id="{CCDD705C-FA6D-49CA-A933-A8A434C1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8550" y="373697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" name="Oval 51">
              <a:extLst>
                <a:ext uri="{FF2B5EF4-FFF2-40B4-BE49-F238E27FC236}">
                  <a16:creationId xmlns:a16="http://schemas.microsoft.com/office/drawing/2014/main" id="{647214C7-B8EE-4045-B487-C24004499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750" y="427037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5" name="Oval 52">
              <a:extLst>
                <a:ext uri="{FF2B5EF4-FFF2-40B4-BE49-F238E27FC236}">
                  <a16:creationId xmlns:a16="http://schemas.microsoft.com/office/drawing/2014/main" id="{83A0AA1D-5779-433E-8792-493A3BE721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6550" y="381317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6" name="Oval 53">
              <a:extLst>
                <a:ext uri="{FF2B5EF4-FFF2-40B4-BE49-F238E27FC236}">
                  <a16:creationId xmlns:a16="http://schemas.microsoft.com/office/drawing/2014/main" id="{76725780-E800-48FB-A93F-924B34EA0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1750" y="472757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7" name="Oval 54">
              <a:extLst>
                <a:ext uri="{FF2B5EF4-FFF2-40B4-BE49-F238E27FC236}">
                  <a16:creationId xmlns:a16="http://schemas.microsoft.com/office/drawing/2014/main" id="{ABA6A308-94A3-42E0-B5BC-6219C9ED1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9150" y="465137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8" name="Line 55">
              <a:extLst>
                <a:ext uri="{FF2B5EF4-FFF2-40B4-BE49-F238E27FC236}">
                  <a16:creationId xmlns:a16="http://schemas.microsoft.com/office/drawing/2014/main" id="{47256989-88B0-41C0-B350-36EE91C345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0800" y="3733800"/>
              <a:ext cx="4343400" cy="1447800"/>
            </a:xfrm>
            <a:prstGeom prst="line">
              <a:avLst/>
            </a:prstGeom>
            <a:noFill/>
            <a:ln w="508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77FC4197-7643-414E-BE3C-13057DC3DB6A}"/>
              </a:ext>
            </a:extLst>
          </p:cNvPr>
          <p:cNvSpPr/>
          <p:nvPr/>
        </p:nvSpPr>
        <p:spPr>
          <a:xfrm>
            <a:off x="3168650" y="6146800"/>
            <a:ext cx="28956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https://www.scribd.com/presentation/230686725/Fu-Ch11-Linear-Regression</a:t>
            </a:r>
          </a:p>
        </p:txBody>
      </p:sp>
    </p:spTree>
    <p:extLst>
      <p:ext uri="{BB962C8B-B14F-4D97-AF65-F5344CB8AC3E}">
        <p14:creationId xmlns:p14="http://schemas.microsoft.com/office/powerpoint/2010/main" val="3992949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08" name="Rectangle 36">
            <a:extLst>
              <a:ext uri="{FF2B5EF4-FFF2-40B4-BE49-F238E27FC236}">
                <a16:creationId xmlns:a16="http://schemas.microsoft.com/office/drawing/2014/main" id="{792DB7C5-52EF-4C4E-BCC0-6B0DC548E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defRPr/>
            </a:pPr>
            <a:r>
              <a:rPr lang="en-US" altLang="en-US" dirty="0"/>
              <a:t>Fitting the Best Line</a:t>
            </a:r>
          </a:p>
        </p:txBody>
      </p:sp>
      <p:sp>
        <p:nvSpPr>
          <p:cNvPr id="79909" name="Rectangle 37">
            <a:extLst>
              <a:ext uri="{FF2B5EF4-FFF2-40B4-BE49-F238E27FC236}">
                <a16:creationId xmlns:a16="http://schemas.microsoft.com/office/drawing/2014/main" id="{4E30E271-6130-4B85-8452-6532679302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en-US" dirty="0"/>
              <a:t>Plot all (</a:t>
            </a:r>
            <a:r>
              <a:rPr lang="en-US" altLang="en-US" i="1" dirty="0"/>
              <a:t>X</a:t>
            </a:r>
            <a:r>
              <a:rPr lang="en-US" altLang="en-US" i="1" baseline="-25000" dirty="0"/>
              <a:t>i</a:t>
            </a:r>
            <a:r>
              <a:rPr lang="en-US" altLang="en-US" dirty="0"/>
              <a:t>, </a:t>
            </a:r>
            <a:r>
              <a:rPr lang="en-US" altLang="en-US" i="1" dirty="0"/>
              <a:t>Y</a:t>
            </a:r>
            <a:r>
              <a:rPr lang="en-US" altLang="en-US" i="1" baseline="-25000" dirty="0"/>
              <a:t>i</a:t>
            </a:r>
            <a:r>
              <a:rPr lang="en-US" altLang="en-US" dirty="0"/>
              <a:t>) Pairs</a:t>
            </a:r>
          </a:p>
          <a:p>
            <a:pPr eaLnBrk="1" hangingPunct="1">
              <a:defRPr/>
            </a:pPr>
            <a:r>
              <a:rPr lang="en-US" altLang="en-US" dirty="0"/>
              <a:t>Draw a line.  But how do we know it is best?</a:t>
            </a:r>
          </a:p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47" name="Rectangle 14">
            <a:extLst>
              <a:ext uri="{FF2B5EF4-FFF2-40B4-BE49-F238E27FC236}">
                <a16:creationId xmlns:a16="http://schemas.microsoft.com/office/drawing/2014/main" id="{1454CAA3-7C27-416B-9026-0886D84F5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124200"/>
            <a:ext cx="5657850" cy="2911475"/>
          </a:xfrm>
          <a:prstGeom prst="rect">
            <a:avLst/>
          </a:prstGeom>
          <a:solidFill>
            <a:schemeClr val="tx2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 altLang="en-US"/>
          </a:p>
        </p:txBody>
      </p:sp>
      <p:sp>
        <p:nvSpPr>
          <p:cNvPr id="48" name="Line 15">
            <a:extLst>
              <a:ext uri="{FF2B5EF4-FFF2-40B4-BE49-F238E27FC236}">
                <a16:creationId xmlns:a16="http://schemas.microsoft.com/office/drawing/2014/main" id="{5CE5298B-71F3-45CC-982A-69245F4949E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1750" y="3894138"/>
            <a:ext cx="0" cy="13779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16">
            <a:extLst>
              <a:ext uri="{FF2B5EF4-FFF2-40B4-BE49-F238E27FC236}">
                <a16:creationId xmlns:a16="http://schemas.microsoft.com/office/drawing/2014/main" id="{EF2E5167-95A8-4FED-9844-43C75DC04DD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4913" y="5284788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17">
            <a:extLst>
              <a:ext uri="{FF2B5EF4-FFF2-40B4-BE49-F238E27FC236}">
                <a16:creationId xmlns:a16="http://schemas.microsoft.com/office/drawing/2014/main" id="{E4EE69D9-A6BF-4718-804A-EC649F667D6B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4913" y="4818063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18">
            <a:extLst>
              <a:ext uri="{FF2B5EF4-FFF2-40B4-BE49-F238E27FC236}">
                <a16:creationId xmlns:a16="http://schemas.microsoft.com/office/drawing/2014/main" id="{1C6E12CA-AD72-4EFA-91A9-5A069CBC52B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4913" y="4348163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19">
            <a:extLst>
              <a:ext uri="{FF2B5EF4-FFF2-40B4-BE49-F238E27FC236}">
                <a16:creationId xmlns:a16="http://schemas.microsoft.com/office/drawing/2014/main" id="{5115E4F4-D3CE-472D-9A00-DC6D8E7F77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4913" y="3881438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20">
            <a:extLst>
              <a:ext uri="{FF2B5EF4-FFF2-40B4-BE49-F238E27FC236}">
                <a16:creationId xmlns:a16="http://schemas.microsoft.com/office/drawing/2014/main" id="{86BF2A84-1FE1-498B-B356-29A82E29616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4450" y="5284788"/>
            <a:ext cx="44354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21">
            <a:extLst>
              <a:ext uri="{FF2B5EF4-FFF2-40B4-BE49-F238E27FC236}">
                <a16:creationId xmlns:a16="http://schemas.microsoft.com/office/drawing/2014/main" id="{E32A623D-E81D-452B-A4BC-5726698397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1750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22">
            <a:extLst>
              <a:ext uri="{FF2B5EF4-FFF2-40B4-BE49-F238E27FC236}">
                <a16:creationId xmlns:a16="http://schemas.microsoft.com/office/drawing/2014/main" id="{78F9A995-CE06-4373-AAC9-B9F935F598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17875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23">
            <a:extLst>
              <a:ext uri="{FF2B5EF4-FFF2-40B4-BE49-F238E27FC236}">
                <a16:creationId xmlns:a16="http://schemas.microsoft.com/office/drawing/2014/main" id="{B1FFEABB-C58D-45B5-8620-E25C772E8A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57650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24">
            <a:extLst>
              <a:ext uri="{FF2B5EF4-FFF2-40B4-BE49-F238E27FC236}">
                <a16:creationId xmlns:a16="http://schemas.microsoft.com/office/drawing/2014/main" id="{FCEA8119-9F45-4C68-8079-B6972F5642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2188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25">
            <a:extLst>
              <a:ext uri="{FF2B5EF4-FFF2-40B4-BE49-F238E27FC236}">
                <a16:creationId xmlns:a16="http://schemas.microsoft.com/office/drawing/2014/main" id="{47EAEBB0-6FCB-4175-8FDD-180A6E3CA3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48313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26">
            <a:extLst>
              <a:ext uri="{FF2B5EF4-FFF2-40B4-BE49-F238E27FC236}">
                <a16:creationId xmlns:a16="http://schemas.microsoft.com/office/drawing/2014/main" id="{90BB5E54-2B1E-4FCF-9186-DC905FB5D7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88088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27">
            <a:extLst>
              <a:ext uri="{FF2B5EF4-FFF2-40B4-BE49-F238E27FC236}">
                <a16:creationId xmlns:a16="http://schemas.microsoft.com/office/drawing/2014/main" id="{B4B2825D-8EE4-471D-A207-F8C3B1D696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32625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Line 28">
            <a:extLst>
              <a:ext uri="{FF2B5EF4-FFF2-40B4-BE49-F238E27FC236}">
                <a16:creationId xmlns:a16="http://schemas.microsoft.com/office/drawing/2014/main" id="{595E8331-CAA8-41DD-8781-18B72B0FD0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1750" y="5162550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29">
            <a:extLst>
              <a:ext uri="{FF2B5EF4-FFF2-40B4-BE49-F238E27FC236}">
                <a16:creationId xmlns:a16="http://schemas.microsoft.com/office/drawing/2014/main" id="{249264B5-18BA-4D4C-A3A2-10F4920627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57650" y="5162550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30">
            <a:extLst>
              <a:ext uri="{FF2B5EF4-FFF2-40B4-BE49-F238E27FC236}">
                <a16:creationId xmlns:a16="http://schemas.microsoft.com/office/drawing/2014/main" id="{FCA6382E-4158-494B-AD69-4F008041BB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48313" y="5162550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31">
            <a:extLst>
              <a:ext uri="{FF2B5EF4-FFF2-40B4-BE49-F238E27FC236}">
                <a16:creationId xmlns:a16="http://schemas.microsoft.com/office/drawing/2014/main" id="{316E937A-05B9-43CD-9CBC-FECB87C453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32625" y="5162550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Oval 32">
            <a:extLst>
              <a:ext uri="{FF2B5EF4-FFF2-40B4-BE49-F238E27FC236}">
                <a16:creationId xmlns:a16="http://schemas.microsoft.com/office/drawing/2014/main" id="{7EB22CDB-EFD7-4FC0-96CF-6B31684FD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8588" y="4775200"/>
            <a:ext cx="74612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6" name="Oval 33">
            <a:extLst>
              <a:ext uri="{FF2B5EF4-FFF2-40B4-BE49-F238E27FC236}">
                <a16:creationId xmlns:a16="http://schemas.microsoft.com/office/drawing/2014/main" id="{3415F526-6BCC-4F48-8A9C-83BE0BBB2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2463" y="5008563"/>
            <a:ext cx="76200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7" name="Oval 34">
            <a:extLst>
              <a:ext uri="{FF2B5EF4-FFF2-40B4-BE49-F238E27FC236}">
                <a16:creationId xmlns:a16="http://schemas.microsoft.com/office/drawing/2014/main" id="{EF7889E7-1ABA-4484-8F9B-423DA1E2D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4725988"/>
            <a:ext cx="76200" cy="74612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" name="Oval 35">
            <a:extLst>
              <a:ext uri="{FF2B5EF4-FFF2-40B4-BE49-F238E27FC236}">
                <a16:creationId xmlns:a16="http://schemas.microsoft.com/office/drawing/2014/main" id="{22DBD663-5F88-44F8-8A54-DDC819E69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50" y="3884613"/>
            <a:ext cx="74613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9" name="Oval 36">
            <a:extLst>
              <a:ext uri="{FF2B5EF4-FFF2-40B4-BE49-F238E27FC236}">
                <a16:creationId xmlns:a16="http://schemas.microsoft.com/office/drawing/2014/main" id="{DF630C05-6EE9-4A87-926A-0563C6B6D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5225" y="3838575"/>
            <a:ext cx="76200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0" name="Oval 37">
            <a:extLst>
              <a:ext uri="{FF2B5EF4-FFF2-40B4-BE49-F238E27FC236}">
                <a16:creationId xmlns:a16="http://schemas.microsoft.com/office/drawing/2014/main" id="{9A713B43-165E-4582-8A3A-50F4FE1E5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4305300"/>
            <a:ext cx="76200" cy="74613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" name="Rectangle 38">
            <a:extLst>
              <a:ext uri="{FF2B5EF4-FFF2-40B4-BE49-F238E27FC236}">
                <a16:creationId xmlns:a16="http://schemas.microsoft.com/office/drawing/2014/main" id="{48CEF646-70A1-482D-B533-FDF09BA3E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0888" y="5045075"/>
            <a:ext cx="3714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72" name="Rectangle 39">
            <a:extLst>
              <a:ext uri="{FF2B5EF4-FFF2-40B4-BE49-F238E27FC236}">
                <a16:creationId xmlns:a16="http://schemas.microsoft.com/office/drawing/2014/main" id="{E7F82329-C028-4D00-AEC1-F1B890108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579938"/>
            <a:ext cx="5619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 dirty="0">
                <a:solidFill>
                  <a:srgbClr val="FFFFFF"/>
                </a:solidFill>
              </a:rPr>
              <a:t>20</a:t>
            </a:r>
          </a:p>
        </p:txBody>
      </p:sp>
      <p:sp>
        <p:nvSpPr>
          <p:cNvPr id="73" name="Rectangle 40">
            <a:extLst>
              <a:ext uri="{FF2B5EF4-FFF2-40B4-BE49-F238E27FC236}">
                <a16:creationId xmlns:a16="http://schemas.microsoft.com/office/drawing/2014/main" id="{313672C0-1276-4723-9773-65531DF84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108450"/>
            <a:ext cx="5619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40</a:t>
            </a:r>
          </a:p>
        </p:txBody>
      </p:sp>
      <p:sp>
        <p:nvSpPr>
          <p:cNvPr id="74" name="Rectangle 41">
            <a:extLst>
              <a:ext uri="{FF2B5EF4-FFF2-40B4-BE49-F238E27FC236}">
                <a16:creationId xmlns:a16="http://schemas.microsoft.com/office/drawing/2014/main" id="{394F1C15-3920-45BF-A427-7ED5000E0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641725"/>
            <a:ext cx="5619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60</a:t>
            </a:r>
          </a:p>
        </p:txBody>
      </p:sp>
      <p:sp>
        <p:nvSpPr>
          <p:cNvPr id="75" name="Rectangle 42">
            <a:extLst>
              <a:ext uri="{FF2B5EF4-FFF2-40B4-BE49-F238E27FC236}">
                <a16:creationId xmlns:a16="http://schemas.microsoft.com/office/drawing/2014/main" id="{B5189084-DCB7-48C2-9367-45523E653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6013" y="5561013"/>
            <a:ext cx="3714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76" name="Rectangle 43">
            <a:extLst>
              <a:ext uri="{FF2B5EF4-FFF2-40B4-BE49-F238E27FC236}">
                <a16:creationId xmlns:a16="http://schemas.microsoft.com/office/drawing/2014/main" id="{F5426ECE-20A4-428B-B273-C096A043C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075" y="5561013"/>
            <a:ext cx="5619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20</a:t>
            </a:r>
          </a:p>
        </p:txBody>
      </p:sp>
      <p:sp>
        <p:nvSpPr>
          <p:cNvPr id="77" name="Rectangle 44">
            <a:extLst>
              <a:ext uri="{FF2B5EF4-FFF2-40B4-BE49-F238E27FC236}">
                <a16:creationId xmlns:a16="http://schemas.microsoft.com/office/drawing/2014/main" id="{A050AE95-EE85-4F77-BEBB-8AE6A74B7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5738" y="5561013"/>
            <a:ext cx="5619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40</a:t>
            </a:r>
          </a:p>
        </p:txBody>
      </p:sp>
      <p:sp>
        <p:nvSpPr>
          <p:cNvPr id="78" name="Rectangle 45">
            <a:extLst>
              <a:ext uri="{FF2B5EF4-FFF2-40B4-BE49-F238E27FC236}">
                <a16:creationId xmlns:a16="http://schemas.microsoft.com/office/drawing/2014/main" id="{4EE89634-B6CF-4769-932B-51832CB22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1638" y="5561013"/>
            <a:ext cx="5619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60</a:t>
            </a:r>
          </a:p>
        </p:txBody>
      </p:sp>
      <p:sp>
        <p:nvSpPr>
          <p:cNvPr id="79" name="Rectangle 46">
            <a:extLst>
              <a:ext uri="{FF2B5EF4-FFF2-40B4-BE49-F238E27FC236}">
                <a16:creationId xmlns:a16="http://schemas.microsoft.com/office/drawing/2014/main" id="{E2F8BFB9-6E4B-42C7-8EB7-F111B72BC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6438" y="5054600"/>
            <a:ext cx="4095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X</a:t>
            </a:r>
          </a:p>
        </p:txBody>
      </p:sp>
      <p:sp>
        <p:nvSpPr>
          <p:cNvPr id="80" name="Rectangle 47">
            <a:extLst>
              <a:ext uri="{FF2B5EF4-FFF2-40B4-BE49-F238E27FC236}">
                <a16:creationId xmlns:a16="http://schemas.microsoft.com/office/drawing/2014/main" id="{C8779216-3F52-4CF0-8B14-7C5C71599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3349625"/>
            <a:ext cx="4095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Y</a:t>
            </a:r>
          </a:p>
        </p:txBody>
      </p:sp>
      <p:sp>
        <p:nvSpPr>
          <p:cNvPr id="81" name="Oval 48">
            <a:extLst>
              <a:ext uri="{FF2B5EF4-FFF2-40B4-BE49-F238E27FC236}">
                <a16:creationId xmlns:a16="http://schemas.microsoft.com/office/drawing/2014/main" id="{A62FA272-31C1-4002-AA31-65D11B9AD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49561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" name="Oval 49">
            <a:extLst>
              <a:ext uri="{FF2B5EF4-FFF2-40B4-BE49-F238E27FC236}">
                <a16:creationId xmlns:a16="http://schemas.microsoft.com/office/drawing/2014/main" id="{09A3B81E-A43F-4461-B3BB-8E295CB24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0" y="37369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3" name="Oval 50">
            <a:extLst>
              <a:ext uri="{FF2B5EF4-FFF2-40B4-BE49-F238E27FC236}">
                <a16:creationId xmlns:a16="http://schemas.microsoft.com/office/drawing/2014/main" id="{A1050C38-57E1-4E4F-99C9-14BB286DA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0" y="42703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4" name="Oval 51">
            <a:extLst>
              <a:ext uri="{FF2B5EF4-FFF2-40B4-BE49-F238E27FC236}">
                <a16:creationId xmlns:a16="http://schemas.microsoft.com/office/drawing/2014/main" id="{3A867FB9-B64E-4E76-A673-FCA284A0E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6550" y="38131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5" name="Oval 52">
            <a:extLst>
              <a:ext uri="{FF2B5EF4-FFF2-40B4-BE49-F238E27FC236}">
                <a16:creationId xmlns:a16="http://schemas.microsoft.com/office/drawing/2014/main" id="{E358A244-9C5E-4EC8-B064-39C0C41E4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750" y="47275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6" name="Oval 53">
            <a:extLst>
              <a:ext uri="{FF2B5EF4-FFF2-40B4-BE49-F238E27FC236}">
                <a16:creationId xmlns:a16="http://schemas.microsoft.com/office/drawing/2014/main" id="{CB318C56-1F6B-4B9E-9406-11F5EEDFC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0" y="46513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9" name="Line 55">
            <a:extLst>
              <a:ext uri="{FF2B5EF4-FFF2-40B4-BE49-F238E27FC236}">
                <a16:creationId xmlns:a16="http://schemas.microsoft.com/office/drawing/2014/main" id="{1FB6BEFD-740A-426C-AAD5-E9254DF120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4191000"/>
            <a:ext cx="4419600" cy="990600"/>
          </a:xfrm>
          <a:prstGeom prst="line">
            <a:avLst/>
          </a:prstGeom>
          <a:noFill/>
          <a:ln w="50800">
            <a:solidFill>
              <a:srgbClr val="A2C1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" name="Line 56">
            <a:extLst>
              <a:ext uri="{FF2B5EF4-FFF2-40B4-BE49-F238E27FC236}">
                <a16:creationId xmlns:a16="http://schemas.microsoft.com/office/drawing/2014/main" id="{77A27647-2A2A-462D-A282-C39C37F1B2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50107" y="3914775"/>
            <a:ext cx="409576" cy="22701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" name="Text Box 58">
            <a:extLst>
              <a:ext uri="{FF2B5EF4-FFF2-40B4-BE49-F238E27FC236}">
                <a16:creationId xmlns:a16="http://schemas.microsoft.com/office/drawing/2014/main" id="{AFAAE87C-1CCB-4550-A1CB-8CB9C6528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9687" y="3553509"/>
            <a:ext cx="11239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Slope changed</a:t>
            </a:r>
          </a:p>
        </p:txBody>
      </p:sp>
      <p:sp>
        <p:nvSpPr>
          <p:cNvPr id="132" name="Text Box 59">
            <a:extLst>
              <a:ext uri="{FF2B5EF4-FFF2-40B4-BE49-F238E27FC236}">
                <a16:creationId xmlns:a16="http://schemas.microsoft.com/office/drawing/2014/main" id="{6B237A00-5D00-4C3E-8723-7F037FF06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92" y="5543550"/>
            <a:ext cx="1465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dirty="0"/>
              <a:t>Intercept unchanged</a:t>
            </a:r>
          </a:p>
        </p:txBody>
      </p:sp>
      <p:sp>
        <p:nvSpPr>
          <p:cNvPr id="133" name="Line 60">
            <a:extLst>
              <a:ext uri="{FF2B5EF4-FFF2-40B4-BE49-F238E27FC236}">
                <a16:creationId xmlns:a16="http://schemas.microsoft.com/office/drawing/2014/main" id="{52F7258A-9C4A-43D5-8B9B-BFC49E52736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51816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" name="Line 62">
            <a:extLst>
              <a:ext uri="{FF2B5EF4-FFF2-40B4-BE49-F238E27FC236}">
                <a16:creationId xmlns:a16="http://schemas.microsoft.com/office/drawing/2014/main" id="{3C10FEAC-8424-4336-B845-877D418B79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7405" y="5257800"/>
            <a:ext cx="907195" cy="5953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" name="Line 63">
            <a:extLst>
              <a:ext uri="{FF2B5EF4-FFF2-40B4-BE49-F238E27FC236}">
                <a16:creationId xmlns:a16="http://schemas.microsoft.com/office/drawing/2014/main" id="{DBB42820-5EC3-4C13-A0A0-78F98D9CA0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3733800"/>
            <a:ext cx="4343400" cy="1447800"/>
          </a:xfrm>
          <a:prstGeom prst="line">
            <a:avLst/>
          </a:prstGeom>
          <a:noFill/>
          <a:ln w="50800">
            <a:solidFill>
              <a:srgbClr val="FC012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D9D07429-472B-4C8A-BEEF-EB1261F9B834}"/>
              </a:ext>
            </a:extLst>
          </p:cNvPr>
          <p:cNvSpPr/>
          <p:nvPr/>
        </p:nvSpPr>
        <p:spPr>
          <a:xfrm>
            <a:off x="3168650" y="6146800"/>
            <a:ext cx="28956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https://www.scribd.com/presentation/230686725/Fu-Ch11-Linear-Regression</a:t>
            </a:r>
          </a:p>
        </p:txBody>
      </p:sp>
    </p:spTree>
    <p:extLst>
      <p:ext uri="{BB962C8B-B14F-4D97-AF65-F5344CB8AC3E}">
        <p14:creationId xmlns:p14="http://schemas.microsoft.com/office/powerpoint/2010/main" val="609144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08" name="Rectangle 36">
            <a:extLst>
              <a:ext uri="{FF2B5EF4-FFF2-40B4-BE49-F238E27FC236}">
                <a16:creationId xmlns:a16="http://schemas.microsoft.com/office/drawing/2014/main" id="{792DB7C5-52EF-4C4E-BCC0-6B0DC548E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defRPr/>
            </a:pPr>
            <a:r>
              <a:rPr lang="en-US" altLang="en-US" dirty="0"/>
              <a:t>Fitting the Best Line</a:t>
            </a:r>
          </a:p>
        </p:txBody>
      </p:sp>
      <p:sp>
        <p:nvSpPr>
          <p:cNvPr id="79909" name="Rectangle 37">
            <a:extLst>
              <a:ext uri="{FF2B5EF4-FFF2-40B4-BE49-F238E27FC236}">
                <a16:creationId xmlns:a16="http://schemas.microsoft.com/office/drawing/2014/main" id="{4E30E271-6130-4B85-8452-6532679302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en-US" dirty="0"/>
              <a:t>Plot all (</a:t>
            </a:r>
            <a:r>
              <a:rPr lang="en-US" altLang="en-US" i="1" dirty="0"/>
              <a:t>X</a:t>
            </a:r>
            <a:r>
              <a:rPr lang="en-US" altLang="en-US" i="1" baseline="-25000" dirty="0"/>
              <a:t>i</a:t>
            </a:r>
            <a:r>
              <a:rPr lang="en-US" altLang="en-US" dirty="0"/>
              <a:t>, </a:t>
            </a:r>
            <a:r>
              <a:rPr lang="en-US" altLang="en-US" i="1" dirty="0"/>
              <a:t>Y</a:t>
            </a:r>
            <a:r>
              <a:rPr lang="en-US" altLang="en-US" i="1" baseline="-25000" dirty="0"/>
              <a:t>i</a:t>
            </a:r>
            <a:r>
              <a:rPr lang="en-US" altLang="en-US" dirty="0"/>
              <a:t>) Pairs</a:t>
            </a:r>
          </a:p>
          <a:p>
            <a:pPr eaLnBrk="1" hangingPunct="1">
              <a:defRPr/>
            </a:pPr>
            <a:r>
              <a:rPr lang="en-US" altLang="en-US" dirty="0"/>
              <a:t>Draw a line.  But how do we know it is best?</a:t>
            </a:r>
          </a:p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143" name="Rectangle 55">
            <a:extLst>
              <a:ext uri="{FF2B5EF4-FFF2-40B4-BE49-F238E27FC236}">
                <a16:creationId xmlns:a16="http://schemas.microsoft.com/office/drawing/2014/main" id="{7EF97CA1-B04F-405D-A14F-3BB749FB5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124200"/>
            <a:ext cx="5657850" cy="2911475"/>
          </a:xfrm>
          <a:prstGeom prst="rect">
            <a:avLst/>
          </a:prstGeom>
          <a:solidFill>
            <a:schemeClr val="tx2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 altLang="en-US"/>
          </a:p>
        </p:txBody>
      </p:sp>
      <p:sp>
        <p:nvSpPr>
          <p:cNvPr id="144" name="Line 56">
            <a:extLst>
              <a:ext uri="{FF2B5EF4-FFF2-40B4-BE49-F238E27FC236}">
                <a16:creationId xmlns:a16="http://schemas.microsoft.com/office/drawing/2014/main" id="{B1EBEE1A-A912-4E2E-95C0-AE8DF62B7BB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1750" y="3894138"/>
            <a:ext cx="0" cy="13779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" name="Line 57">
            <a:extLst>
              <a:ext uri="{FF2B5EF4-FFF2-40B4-BE49-F238E27FC236}">
                <a16:creationId xmlns:a16="http://schemas.microsoft.com/office/drawing/2014/main" id="{01841D95-642F-46CB-80B8-D3AA7BC4C465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4913" y="5284788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" name="Line 58">
            <a:extLst>
              <a:ext uri="{FF2B5EF4-FFF2-40B4-BE49-F238E27FC236}">
                <a16:creationId xmlns:a16="http://schemas.microsoft.com/office/drawing/2014/main" id="{9D8E83DB-8308-41C0-A4A8-57CC69856D6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4913" y="4818063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" name="Line 59">
            <a:extLst>
              <a:ext uri="{FF2B5EF4-FFF2-40B4-BE49-F238E27FC236}">
                <a16:creationId xmlns:a16="http://schemas.microsoft.com/office/drawing/2014/main" id="{DBAC9A00-3DA9-42DF-864A-C4CD2705EC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4913" y="4348163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" name="Line 60">
            <a:extLst>
              <a:ext uri="{FF2B5EF4-FFF2-40B4-BE49-F238E27FC236}">
                <a16:creationId xmlns:a16="http://schemas.microsoft.com/office/drawing/2014/main" id="{DCDF5F6C-FB33-423A-81D3-17B7779302C4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4913" y="3881438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" name="Line 61">
            <a:extLst>
              <a:ext uri="{FF2B5EF4-FFF2-40B4-BE49-F238E27FC236}">
                <a16:creationId xmlns:a16="http://schemas.microsoft.com/office/drawing/2014/main" id="{D8ACBDFF-2F60-42C2-B59B-CF270B6846E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4450" y="5284788"/>
            <a:ext cx="44354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" name="Line 62">
            <a:extLst>
              <a:ext uri="{FF2B5EF4-FFF2-40B4-BE49-F238E27FC236}">
                <a16:creationId xmlns:a16="http://schemas.microsoft.com/office/drawing/2014/main" id="{1BBFA5E1-D90D-4C9F-A27D-060FCA6922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1750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" name="Line 63">
            <a:extLst>
              <a:ext uri="{FF2B5EF4-FFF2-40B4-BE49-F238E27FC236}">
                <a16:creationId xmlns:a16="http://schemas.microsoft.com/office/drawing/2014/main" id="{3E5E7448-390F-42E7-A821-34D91A91B6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17875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Line 64">
            <a:extLst>
              <a:ext uri="{FF2B5EF4-FFF2-40B4-BE49-F238E27FC236}">
                <a16:creationId xmlns:a16="http://schemas.microsoft.com/office/drawing/2014/main" id="{474793A6-0932-43AA-9A10-893541FB46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57650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" name="Line 65">
            <a:extLst>
              <a:ext uri="{FF2B5EF4-FFF2-40B4-BE49-F238E27FC236}">
                <a16:creationId xmlns:a16="http://schemas.microsoft.com/office/drawing/2014/main" id="{A2C10BC9-71CB-49D5-8DCB-A5F6F8B0E0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2188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Line 66">
            <a:extLst>
              <a:ext uri="{FF2B5EF4-FFF2-40B4-BE49-F238E27FC236}">
                <a16:creationId xmlns:a16="http://schemas.microsoft.com/office/drawing/2014/main" id="{3E9DDFEC-760E-4449-B116-9AA890A961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48313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" name="Line 67">
            <a:extLst>
              <a:ext uri="{FF2B5EF4-FFF2-40B4-BE49-F238E27FC236}">
                <a16:creationId xmlns:a16="http://schemas.microsoft.com/office/drawing/2014/main" id="{06CA54D5-5E53-47D2-90CF-8064E038A1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88088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Line 68">
            <a:extLst>
              <a:ext uri="{FF2B5EF4-FFF2-40B4-BE49-F238E27FC236}">
                <a16:creationId xmlns:a16="http://schemas.microsoft.com/office/drawing/2014/main" id="{2D62FC92-42B0-48C5-B2C2-F2B847CA23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32625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" name="Line 69">
            <a:extLst>
              <a:ext uri="{FF2B5EF4-FFF2-40B4-BE49-F238E27FC236}">
                <a16:creationId xmlns:a16="http://schemas.microsoft.com/office/drawing/2014/main" id="{C7AE5FC3-8E04-40FB-9EBF-302462A2EC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1750" y="5162550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" name="Line 70">
            <a:extLst>
              <a:ext uri="{FF2B5EF4-FFF2-40B4-BE49-F238E27FC236}">
                <a16:creationId xmlns:a16="http://schemas.microsoft.com/office/drawing/2014/main" id="{D5F58925-8427-4525-B1A2-16518CD14D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57650" y="5162550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" name="Line 71">
            <a:extLst>
              <a:ext uri="{FF2B5EF4-FFF2-40B4-BE49-F238E27FC236}">
                <a16:creationId xmlns:a16="http://schemas.microsoft.com/office/drawing/2014/main" id="{31DE3703-573F-4444-AE5B-03CF256368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48313" y="5162550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" name="Line 72">
            <a:extLst>
              <a:ext uri="{FF2B5EF4-FFF2-40B4-BE49-F238E27FC236}">
                <a16:creationId xmlns:a16="http://schemas.microsoft.com/office/drawing/2014/main" id="{C2456213-B4B2-4CE9-B379-25E6397214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32625" y="5162550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" name="Oval 73">
            <a:extLst>
              <a:ext uri="{FF2B5EF4-FFF2-40B4-BE49-F238E27FC236}">
                <a16:creationId xmlns:a16="http://schemas.microsoft.com/office/drawing/2014/main" id="{41440D15-E2AE-4402-85D7-3BC83DA40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8588" y="4775200"/>
            <a:ext cx="74612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2" name="Oval 74">
            <a:extLst>
              <a:ext uri="{FF2B5EF4-FFF2-40B4-BE49-F238E27FC236}">
                <a16:creationId xmlns:a16="http://schemas.microsoft.com/office/drawing/2014/main" id="{63742319-892A-489B-B7F6-2C4444594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2463" y="5008563"/>
            <a:ext cx="76200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3" name="Oval 75">
            <a:extLst>
              <a:ext uri="{FF2B5EF4-FFF2-40B4-BE49-F238E27FC236}">
                <a16:creationId xmlns:a16="http://schemas.microsoft.com/office/drawing/2014/main" id="{3175D756-215D-44A1-A1D4-AE522AF32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4725988"/>
            <a:ext cx="76200" cy="74612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4" name="Oval 76">
            <a:extLst>
              <a:ext uri="{FF2B5EF4-FFF2-40B4-BE49-F238E27FC236}">
                <a16:creationId xmlns:a16="http://schemas.microsoft.com/office/drawing/2014/main" id="{555126C4-9D3F-4ABD-BD73-50D3B3F4D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50" y="3884613"/>
            <a:ext cx="74613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5" name="Oval 77">
            <a:extLst>
              <a:ext uri="{FF2B5EF4-FFF2-40B4-BE49-F238E27FC236}">
                <a16:creationId xmlns:a16="http://schemas.microsoft.com/office/drawing/2014/main" id="{739669D8-1F7A-4DE1-9D36-13A3EA789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5225" y="3838575"/>
            <a:ext cx="76200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6" name="Oval 78">
            <a:extLst>
              <a:ext uri="{FF2B5EF4-FFF2-40B4-BE49-F238E27FC236}">
                <a16:creationId xmlns:a16="http://schemas.microsoft.com/office/drawing/2014/main" id="{9B3219B4-CFA5-45D8-9C37-CBDB666E3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4305300"/>
            <a:ext cx="76200" cy="74613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7" name="Rectangle 79">
            <a:extLst>
              <a:ext uri="{FF2B5EF4-FFF2-40B4-BE49-F238E27FC236}">
                <a16:creationId xmlns:a16="http://schemas.microsoft.com/office/drawing/2014/main" id="{5C200AF3-685A-436F-BCCF-20ACE0D2D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0888" y="5045075"/>
            <a:ext cx="3714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168" name="Rectangle 80">
            <a:extLst>
              <a:ext uri="{FF2B5EF4-FFF2-40B4-BE49-F238E27FC236}">
                <a16:creationId xmlns:a16="http://schemas.microsoft.com/office/drawing/2014/main" id="{9C73997F-5EC2-47A4-9D6B-981C663B9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579938"/>
            <a:ext cx="5619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20</a:t>
            </a:r>
          </a:p>
        </p:txBody>
      </p:sp>
      <p:sp>
        <p:nvSpPr>
          <p:cNvPr id="169" name="Rectangle 81">
            <a:extLst>
              <a:ext uri="{FF2B5EF4-FFF2-40B4-BE49-F238E27FC236}">
                <a16:creationId xmlns:a16="http://schemas.microsoft.com/office/drawing/2014/main" id="{2AAE96BE-E06F-4596-AF75-EFF4F0E72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108450"/>
            <a:ext cx="5619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40</a:t>
            </a:r>
          </a:p>
        </p:txBody>
      </p:sp>
      <p:sp>
        <p:nvSpPr>
          <p:cNvPr id="170" name="Rectangle 82">
            <a:extLst>
              <a:ext uri="{FF2B5EF4-FFF2-40B4-BE49-F238E27FC236}">
                <a16:creationId xmlns:a16="http://schemas.microsoft.com/office/drawing/2014/main" id="{247EAFED-1514-4522-BB23-3782F7DE0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641725"/>
            <a:ext cx="5619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60</a:t>
            </a:r>
          </a:p>
        </p:txBody>
      </p:sp>
      <p:sp>
        <p:nvSpPr>
          <p:cNvPr id="171" name="Rectangle 83">
            <a:extLst>
              <a:ext uri="{FF2B5EF4-FFF2-40B4-BE49-F238E27FC236}">
                <a16:creationId xmlns:a16="http://schemas.microsoft.com/office/drawing/2014/main" id="{E4F614BC-651D-4F16-AF37-D670CB3FA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6013" y="5561013"/>
            <a:ext cx="3714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172" name="Rectangle 84">
            <a:extLst>
              <a:ext uri="{FF2B5EF4-FFF2-40B4-BE49-F238E27FC236}">
                <a16:creationId xmlns:a16="http://schemas.microsoft.com/office/drawing/2014/main" id="{08EC0E4D-E4AC-4F0F-B97C-C80144A9E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075" y="5561013"/>
            <a:ext cx="5619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20</a:t>
            </a:r>
          </a:p>
        </p:txBody>
      </p:sp>
      <p:sp>
        <p:nvSpPr>
          <p:cNvPr id="173" name="Rectangle 85">
            <a:extLst>
              <a:ext uri="{FF2B5EF4-FFF2-40B4-BE49-F238E27FC236}">
                <a16:creationId xmlns:a16="http://schemas.microsoft.com/office/drawing/2014/main" id="{64ACAA6D-B33F-44BF-BFA8-57A9B8B35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5738" y="5561013"/>
            <a:ext cx="5619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40</a:t>
            </a:r>
          </a:p>
        </p:txBody>
      </p:sp>
      <p:sp>
        <p:nvSpPr>
          <p:cNvPr id="174" name="Rectangle 86">
            <a:extLst>
              <a:ext uri="{FF2B5EF4-FFF2-40B4-BE49-F238E27FC236}">
                <a16:creationId xmlns:a16="http://schemas.microsoft.com/office/drawing/2014/main" id="{13CEC216-ECA8-4F82-9D0A-9C4E375F0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1638" y="5561013"/>
            <a:ext cx="5619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60</a:t>
            </a:r>
          </a:p>
        </p:txBody>
      </p:sp>
      <p:sp>
        <p:nvSpPr>
          <p:cNvPr id="175" name="Rectangle 87">
            <a:extLst>
              <a:ext uri="{FF2B5EF4-FFF2-40B4-BE49-F238E27FC236}">
                <a16:creationId xmlns:a16="http://schemas.microsoft.com/office/drawing/2014/main" id="{DEF2BF09-E1B7-42D2-90E7-BFEA8E6A3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6438" y="5054600"/>
            <a:ext cx="4095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X</a:t>
            </a:r>
          </a:p>
        </p:txBody>
      </p:sp>
      <p:sp>
        <p:nvSpPr>
          <p:cNvPr id="176" name="Rectangle 88">
            <a:extLst>
              <a:ext uri="{FF2B5EF4-FFF2-40B4-BE49-F238E27FC236}">
                <a16:creationId xmlns:a16="http://schemas.microsoft.com/office/drawing/2014/main" id="{55CF9280-DC9E-4E43-89AB-8532A2C8E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3349625"/>
            <a:ext cx="4095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Y</a:t>
            </a:r>
          </a:p>
        </p:txBody>
      </p:sp>
      <p:sp>
        <p:nvSpPr>
          <p:cNvPr id="177" name="Oval 89">
            <a:extLst>
              <a:ext uri="{FF2B5EF4-FFF2-40B4-BE49-F238E27FC236}">
                <a16:creationId xmlns:a16="http://schemas.microsoft.com/office/drawing/2014/main" id="{75411708-7A04-428E-910B-763B39488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49561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8" name="Oval 90">
            <a:extLst>
              <a:ext uri="{FF2B5EF4-FFF2-40B4-BE49-F238E27FC236}">
                <a16:creationId xmlns:a16="http://schemas.microsoft.com/office/drawing/2014/main" id="{E16B8A2E-C7FF-41A3-B3E3-580491C92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0" y="37369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9" name="Oval 91">
            <a:extLst>
              <a:ext uri="{FF2B5EF4-FFF2-40B4-BE49-F238E27FC236}">
                <a16:creationId xmlns:a16="http://schemas.microsoft.com/office/drawing/2014/main" id="{C03DCA0A-A71D-4E1C-969E-F48CA57FE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0" y="42703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0" name="Oval 92">
            <a:extLst>
              <a:ext uri="{FF2B5EF4-FFF2-40B4-BE49-F238E27FC236}">
                <a16:creationId xmlns:a16="http://schemas.microsoft.com/office/drawing/2014/main" id="{0A3FD91A-6CED-41A3-AD82-6B9D39EBC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6550" y="38131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1" name="Oval 93">
            <a:extLst>
              <a:ext uri="{FF2B5EF4-FFF2-40B4-BE49-F238E27FC236}">
                <a16:creationId xmlns:a16="http://schemas.microsoft.com/office/drawing/2014/main" id="{15AFC4A2-740B-4BC1-BDC5-8D6880451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750" y="47275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2" name="Oval 94">
            <a:extLst>
              <a:ext uri="{FF2B5EF4-FFF2-40B4-BE49-F238E27FC236}">
                <a16:creationId xmlns:a16="http://schemas.microsoft.com/office/drawing/2014/main" id="{F776EC57-CD04-422E-A107-426EDD1C9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0" y="46513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3" name="Line 96">
            <a:extLst>
              <a:ext uri="{FF2B5EF4-FFF2-40B4-BE49-F238E27FC236}">
                <a16:creationId xmlns:a16="http://schemas.microsoft.com/office/drawing/2014/main" id="{F518F378-E917-4465-BA36-412BE073AA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96124" y="3733799"/>
            <a:ext cx="619133" cy="836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" name="Text Box 97">
            <a:extLst>
              <a:ext uri="{FF2B5EF4-FFF2-40B4-BE49-F238E27FC236}">
                <a16:creationId xmlns:a16="http://schemas.microsoft.com/office/drawing/2014/main" id="{ECB003B1-0736-4315-A9C4-9254606E2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5258" y="3314482"/>
            <a:ext cx="13747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Slope unchanged</a:t>
            </a:r>
          </a:p>
        </p:txBody>
      </p:sp>
      <p:sp>
        <p:nvSpPr>
          <p:cNvPr id="185" name="Text Box 98">
            <a:extLst>
              <a:ext uri="{FF2B5EF4-FFF2-40B4-BE49-F238E27FC236}">
                <a16:creationId xmlns:a16="http://schemas.microsoft.com/office/drawing/2014/main" id="{4EF05EA3-F91E-4E68-A51F-DE18D39DE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860" y="4839384"/>
            <a:ext cx="12001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dirty="0"/>
              <a:t>Intercept changed</a:t>
            </a:r>
          </a:p>
        </p:txBody>
      </p:sp>
      <p:sp>
        <p:nvSpPr>
          <p:cNvPr id="186" name="Line 99">
            <a:extLst>
              <a:ext uri="{FF2B5EF4-FFF2-40B4-BE49-F238E27FC236}">
                <a16:creationId xmlns:a16="http://schemas.microsoft.com/office/drawing/2014/main" id="{0A122F4A-EE3C-42C7-9755-194B18E8280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51816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" name="Line 100">
            <a:extLst>
              <a:ext uri="{FF2B5EF4-FFF2-40B4-BE49-F238E27FC236}">
                <a16:creationId xmlns:a16="http://schemas.microsoft.com/office/drawing/2014/main" id="{F497C937-BBD6-449A-BA81-9D86E9F39F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74435" y="4953000"/>
            <a:ext cx="1016365" cy="244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" name="Line 101">
            <a:extLst>
              <a:ext uri="{FF2B5EF4-FFF2-40B4-BE49-F238E27FC236}">
                <a16:creationId xmlns:a16="http://schemas.microsoft.com/office/drawing/2014/main" id="{39BB2B77-187E-4051-986E-E4D9B31F29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3505200"/>
            <a:ext cx="4343400" cy="1447800"/>
          </a:xfrm>
          <a:prstGeom prst="line">
            <a:avLst/>
          </a:prstGeom>
          <a:noFill/>
          <a:ln w="50800">
            <a:solidFill>
              <a:srgbClr val="A2C1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" name="Line 102">
            <a:extLst>
              <a:ext uri="{FF2B5EF4-FFF2-40B4-BE49-F238E27FC236}">
                <a16:creationId xmlns:a16="http://schemas.microsoft.com/office/drawing/2014/main" id="{6BD59F94-2317-44CB-958E-F89E6A7882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3733800"/>
            <a:ext cx="4343400" cy="1447800"/>
          </a:xfrm>
          <a:prstGeom prst="line">
            <a:avLst/>
          </a:prstGeom>
          <a:noFill/>
          <a:ln w="50800">
            <a:solidFill>
              <a:srgbClr val="FC012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C2AE80D-2ECF-47DD-8FB7-23B8452BFA7B}"/>
              </a:ext>
            </a:extLst>
          </p:cNvPr>
          <p:cNvSpPr/>
          <p:nvPr/>
        </p:nvSpPr>
        <p:spPr>
          <a:xfrm>
            <a:off x="3168650" y="6146800"/>
            <a:ext cx="28956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https://www.scribd.com/presentation/230686725/Fu-Ch11-Linear-Regression</a:t>
            </a:r>
          </a:p>
        </p:txBody>
      </p:sp>
    </p:spTree>
    <p:extLst>
      <p:ext uri="{BB962C8B-B14F-4D97-AF65-F5344CB8AC3E}">
        <p14:creationId xmlns:p14="http://schemas.microsoft.com/office/powerpoint/2010/main" val="31757619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08" name="Rectangle 36">
            <a:extLst>
              <a:ext uri="{FF2B5EF4-FFF2-40B4-BE49-F238E27FC236}">
                <a16:creationId xmlns:a16="http://schemas.microsoft.com/office/drawing/2014/main" id="{792DB7C5-52EF-4C4E-BCC0-6B0DC548E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defRPr/>
            </a:pPr>
            <a:r>
              <a:rPr lang="en-US" altLang="en-US" dirty="0"/>
              <a:t>Fitting the Best Line</a:t>
            </a:r>
          </a:p>
        </p:txBody>
      </p:sp>
      <p:sp>
        <p:nvSpPr>
          <p:cNvPr id="79909" name="Rectangle 37">
            <a:extLst>
              <a:ext uri="{FF2B5EF4-FFF2-40B4-BE49-F238E27FC236}">
                <a16:creationId xmlns:a16="http://schemas.microsoft.com/office/drawing/2014/main" id="{4E30E271-6130-4B85-8452-6532679302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en-US" dirty="0"/>
              <a:t>Plot all (</a:t>
            </a:r>
            <a:r>
              <a:rPr lang="en-US" altLang="en-US" i="1" dirty="0"/>
              <a:t>X</a:t>
            </a:r>
            <a:r>
              <a:rPr lang="en-US" altLang="en-US" i="1" baseline="-25000" dirty="0"/>
              <a:t>i</a:t>
            </a:r>
            <a:r>
              <a:rPr lang="en-US" altLang="en-US" dirty="0"/>
              <a:t>, </a:t>
            </a:r>
            <a:r>
              <a:rPr lang="en-US" altLang="en-US" i="1" dirty="0"/>
              <a:t>Y</a:t>
            </a:r>
            <a:r>
              <a:rPr lang="en-US" altLang="en-US" i="1" baseline="-25000" dirty="0"/>
              <a:t>i</a:t>
            </a:r>
            <a:r>
              <a:rPr lang="en-US" altLang="en-US" dirty="0"/>
              <a:t>) Pairs</a:t>
            </a:r>
          </a:p>
          <a:p>
            <a:pPr eaLnBrk="1" hangingPunct="1">
              <a:defRPr/>
            </a:pPr>
            <a:r>
              <a:rPr lang="en-US" altLang="en-US" dirty="0"/>
              <a:t>Draw a line.  But how do we know it is best?</a:t>
            </a:r>
          </a:p>
          <a:p>
            <a:pPr eaLnBrk="1" hangingPunct="1">
              <a:defRPr/>
            </a:pPr>
            <a:endParaRPr lang="en-US" altLang="en-US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6CAEB4B-957A-42C6-8B8B-FDCA07B5C8F3}"/>
              </a:ext>
            </a:extLst>
          </p:cNvPr>
          <p:cNvGrpSpPr/>
          <p:nvPr/>
        </p:nvGrpSpPr>
        <p:grpSpPr>
          <a:xfrm>
            <a:off x="292100" y="3124200"/>
            <a:ext cx="8547100" cy="2936875"/>
            <a:chOff x="292100" y="3124200"/>
            <a:chExt cx="8547100" cy="2936875"/>
          </a:xfrm>
        </p:grpSpPr>
        <p:sp>
          <p:nvSpPr>
            <p:cNvPr id="52" name="Rectangle 14">
              <a:extLst>
                <a:ext uri="{FF2B5EF4-FFF2-40B4-BE49-F238E27FC236}">
                  <a16:creationId xmlns:a16="http://schemas.microsoft.com/office/drawing/2014/main" id="{CB61FBA8-BF7D-47F7-8AD2-95218F501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3124200"/>
              <a:ext cx="5657850" cy="2911475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altLang="en-US"/>
            </a:p>
          </p:txBody>
        </p:sp>
        <p:sp>
          <p:nvSpPr>
            <p:cNvPr id="53" name="Line 15">
              <a:extLst>
                <a:ext uri="{FF2B5EF4-FFF2-40B4-BE49-F238E27FC236}">
                  <a16:creationId xmlns:a16="http://schemas.microsoft.com/office/drawing/2014/main" id="{E2C8F330-08EF-4723-BC80-C39549D2E2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1750" y="3894138"/>
              <a:ext cx="0" cy="137795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16">
              <a:extLst>
                <a:ext uri="{FF2B5EF4-FFF2-40B4-BE49-F238E27FC236}">
                  <a16:creationId xmlns:a16="http://schemas.microsoft.com/office/drawing/2014/main" id="{CFDBA1AD-663E-4AA0-927D-258418E4E1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4913" y="5284788"/>
              <a:ext cx="1936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17">
              <a:extLst>
                <a:ext uri="{FF2B5EF4-FFF2-40B4-BE49-F238E27FC236}">
                  <a16:creationId xmlns:a16="http://schemas.microsoft.com/office/drawing/2014/main" id="{5A8FAAE8-9118-426E-97D2-650B613DAF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4913" y="4818063"/>
              <a:ext cx="1936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18">
              <a:extLst>
                <a:ext uri="{FF2B5EF4-FFF2-40B4-BE49-F238E27FC236}">
                  <a16:creationId xmlns:a16="http://schemas.microsoft.com/office/drawing/2014/main" id="{D06999BA-C5BA-4401-B646-776BCE7EAB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4913" y="4348163"/>
              <a:ext cx="1936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19">
              <a:extLst>
                <a:ext uri="{FF2B5EF4-FFF2-40B4-BE49-F238E27FC236}">
                  <a16:creationId xmlns:a16="http://schemas.microsoft.com/office/drawing/2014/main" id="{DEAEE4B5-6119-45B5-BDE1-076C02163E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4913" y="3881438"/>
              <a:ext cx="1936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20">
              <a:extLst>
                <a:ext uri="{FF2B5EF4-FFF2-40B4-BE49-F238E27FC236}">
                  <a16:creationId xmlns:a16="http://schemas.microsoft.com/office/drawing/2014/main" id="{649F11EC-2BEB-4A8E-8D84-1F95393A3B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4450" y="5284788"/>
              <a:ext cx="44354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21">
              <a:extLst>
                <a:ext uri="{FF2B5EF4-FFF2-40B4-BE49-F238E27FC236}">
                  <a16:creationId xmlns:a16="http://schemas.microsoft.com/office/drawing/2014/main" id="{732E53AC-AF29-4756-8E80-552789FE36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1750" y="518953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22">
              <a:extLst>
                <a:ext uri="{FF2B5EF4-FFF2-40B4-BE49-F238E27FC236}">
                  <a16:creationId xmlns:a16="http://schemas.microsoft.com/office/drawing/2014/main" id="{0DDD6072-E73F-439C-B2AE-FF1005AC5A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7875" y="518953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23">
              <a:extLst>
                <a:ext uri="{FF2B5EF4-FFF2-40B4-BE49-F238E27FC236}">
                  <a16:creationId xmlns:a16="http://schemas.microsoft.com/office/drawing/2014/main" id="{1285C442-7170-4D94-AD23-84D4C4C88C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7650" y="518953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24">
              <a:extLst>
                <a:ext uri="{FF2B5EF4-FFF2-40B4-BE49-F238E27FC236}">
                  <a16:creationId xmlns:a16="http://schemas.microsoft.com/office/drawing/2014/main" id="{F956996A-2998-4F36-9162-055D020E2C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2188" y="518953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25">
              <a:extLst>
                <a:ext uri="{FF2B5EF4-FFF2-40B4-BE49-F238E27FC236}">
                  <a16:creationId xmlns:a16="http://schemas.microsoft.com/office/drawing/2014/main" id="{C0B7722C-A54F-4151-8328-C8F476BB22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48313" y="518953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26">
              <a:extLst>
                <a:ext uri="{FF2B5EF4-FFF2-40B4-BE49-F238E27FC236}">
                  <a16:creationId xmlns:a16="http://schemas.microsoft.com/office/drawing/2014/main" id="{D7312C21-FF4B-4F85-AF81-14E2BA5D66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88088" y="518953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27">
              <a:extLst>
                <a:ext uri="{FF2B5EF4-FFF2-40B4-BE49-F238E27FC236}">
                  <a16:creationId xmlns:a16="http://schemas.microsoft.com/office/drawing/2014/main" id="{DDAE91DD-0FF9-44BB-879F-3A1935B56C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32625" y="518953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28">
              <a:extLst>
                <a:ext uri="{FF2B5EF4-FFF2-40B4-BE49-F238E27FC236}">
                  <a16:creationId xmlns:a16="http://schemas.microsoft.com/office/drawing/2014/main" id="{CDD889C3-8C4D-41D0-AB53-B84E50C0A7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1750" y="5162550"/>
              <a:ext cx="0" cy="244475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29">
              <a:extLst>
                <a:ext uri="{FF2B5EF4-FFF2-40B4-BE49-F238E27FC236}">
                  <a16:creationId xmlns:a16="http://schemas.microsoft.com/office/drawing/2014/main" id="{7203674C-4B1A-416F-B72E-C2420EA411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7650" y="5162550"/>
              <a:ext cx="0" cy="244475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30">
              <a:extLst>
                <a:ext uri="{FF2B5EF4-FFF2-40B4-BE49-F238E27FC236}">
                  <a16:creationId xmlns:a16="http://schemas.microsoft.com/office/drawing/2014/main" id="{D102A89B-C707-4F5F-BFFF-DDD4B2D6CA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48313" y="5162550"/>
              <a:ext cx="0" cy="244475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31">
              <a:extLst>
                <a:ext uri="{FF2B5EF4-FFF2-40B4-BE49-F238E27FC236}">
                  <a16:creationId xmlns:a16="http://schemas.microsoft.com/office/drawing/2014/main" id="{57BF169B-CD5A-49F7-B122-000C4D98EA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32625" y="5162550"/>
              <a:ext cx="0" cy="244475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32">
              <a:extLst>
                <a:ext uri="{FF2B5EF4-FFF2-40B4-BE49-F238E27FC236}">
                  <a16:creationId xmlns:a16="http://schemas.microsoft.com/office/drawing/2014/main" id="{A346667A-9A54-4F92-B618-3F66A13E2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8588" y="4775200"/>
              <a:ext cx="74612" cy="76200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" name="Oval 33">
              <a:extLst>
                <a:ext uri="{FF2B5EF4-FFF2-40B4-BE49-F238E27FC236}">
                  <a16:creationId xmlns:a16="http://schemas.microsoft.com/office/drawing/2014/main" id="{8B5DE15A-B0F7-44E4-9427-4CF0115C3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2463" y="5008563"/>
              <a:ext cx="76200" cy="76200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" name="Oval 34">
              <a:extLst>
                <a:ext uri="{FF2B5EF4-FFF2-40B4-BE49-F238E27FC236}">
                  <a16:creationId xmlns:a16="http://schemas.microsoft.com/office/drawing/2014/main" id="{B4BFB2CB-4812-4A93-A6A5-BC28AB2B13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1063" y="4725988"/>
              <a:ext cx="76200" cy="74612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3" name="Oval 35">
              <a:extLst>
                <a:ext uri="{FF2B5EF4-FFF2-40B4-BE49-F238E27FC236}">
                  <a16:creationId xmlns:a16="http://schemas.microsoft.com/office/drawing/2014/main" id="{34B4EB9D-91F8-4CCA-8E88-3845E3499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5450" y="3884613"/>
              <a:ext cx="74613" cy="76200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4" name="Oval 36">
              <a:extLst>
                <a:ext uri="{FF2B5EF4-FFF2-40B4-BE49-F238E27FC236}">
                  <a16:creationId xmlns:a16="http://schemas.microsoft.com/office/drawing/2014/main" id="{1F621823-009B-45D7-8A66-86E1EA2FF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5225" y="3838575"/>
              <a:ext cx="76200" cy="76200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5" name="Oval 37">
              <a:extLst>
                <a:ext uri="{FF2B5EF4-FFF2-40B4-BE49-F238E27FC236}">
                  <a16:creationId xmlns:a16="http://schemas.microsoft.com/office/drawing/2014/main" id="{2FD28249-1309-4F3C-AC96-09B4C1592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788" y="4305300"/>
              <a:ext cx="76200" cy="74613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" name="Rectangle 38">
              <a:extLst>
                <a:ext uri="{FF2B5EF4-FFF2-40B4-BE49-F238E27FC236}">
                  <a16:creationId xmlns:a16="http://schemas.microsoft.com/office/drawing/2014/main" id="{8334E709-57E0-418A-A60D-890EDF426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0888" y="5045075"/>
              <a:ext cx="371475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77" name="Rectangle 39">
              <a:extLst>
                <a:ext uri="{FF2B5EF4-FFF2-40B4-BE49-F238E27FC236}">
                  <a16:creationId xmlns:a16="http://schemas.microsoft.com/office/drawing/2014/main" id="{2168AE47-D22B-4C95-BD38-CDDB51155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4579938"/>
              <a:ext cx="561975" cy="500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20</a:t>
              </a:r>
            </a:p>
          </p:txBody>
        </p:sp>
        <p:sp>
          <p:nvSpPr>
            <p:cNvPr id="78" name="Rectangle 40">
              <a:extLst>
                <a:ext uri="{FF2B5EF4-FFF2-40B4-BE49-F238E27FC236}">
                  <a16:creationId xmlns:a16="http://schemas.microsoft.com/office/drawing/2014/main" id="{BBC3D3C5-794F-42CC-B9FA-AD81E5CD3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4108450"/>
              <a:ext cx="561975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40</a:t>
              </a:r>
            </a:p>
          </p:txBody>
        </p:sp>
        <p:sp>
          <p:nvSpPr>
            <p:cNvPr id="79" name="Rectangle 41">
              <a:extLst>
                <a:ext uri="{FF2B5EF4-FFF2-40B4-BE49-F238E27FC236}">
                  <a16:creationId xmlns:a16="http://schemas.microsoft.com/office/drawing/2014/main" id="{78ED1245-A482-4AB9-8AF8-698B92D2B0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3641725"/>
              <a:ext cx="561975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60</a:t>
              </a:r>
            </a:p>
          </p:txBody>
        </p:sp>
        <p:sp>
          <p:nvSpPr>
            <p:cNvPr id="80" name="Rectangle 42">
              <a:extLst>
                <a:ext uri="{FF2B5EF4-FFF2-40B4-BE49-F238E27FC236}">
                  <a16:creationId xmlns:a16="http://schemas.microsoft.com/office/drawing/2014/main" id="{51D1575B-D734-4D4D-B3A2-803975D5A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6013" y="5561013"/>
              <a:ext cx="371475" cy="500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81" name="Rectangle 43">
              <a:extLst>
                <a:ext uri="{FF2B5EF4-FFF2-40B4-BE49-F238E27FC236}">
                  <a16:creationId xmlns:a16="http://schemas.microsoft.com/office/drawing/2014/main" id="{770ECE97-78DB-4DDA-B88D-4435EDCDA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5075" y="5561013"/>
              <a:ext cx="561975" cy="500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20</a:t>
              </a:r>
            </a:p>
          </p:txBody>
        </p:sp>
        <p:sp>
          <p:nvSpPr>
            <p:cNvPr id="82" name="Rectangle 44">
              <a:extLst>
                <a:ext uri="{FF2B5EF4-FFF2-40B4-BE49-F238E27FC236}">
                  <a16:creationId xmlns:a16="http://schemas.microsoft.com/office/drawing/2014/main" id="{F6C81486-C3E7-4F83-8566-78B708E0D7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5738" y="5561013"/>
              <a:ext cx="561975" cy="500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40</a:t>
              </a:r>
            </a:p>
          </p:txBody>
        </p:sp>
        <p:sp>
          <p:nvSpPr>
            <p:cNvPr id="83" name="Rectangle 45">
              <a:extLst>
                <a:ext uri="{FF2B5EF4-FFF2-40B4-BE49-F238E27FC236}">
                  <a16:creationId xmlns:a16="http://schemas.microsoft.com/office/drawing/2014/main" id="{4E247F0B-7D51-41B7-8255-D4FC08060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1638" y="5561013"/>
              <a:ext cx="561975" cy="500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60</a:t>
              </a:r>
            </a:p>
          </p:txBody>
        </p:sp>
        <p:sp>
          <p:nvSpPr>
            <p:cNvPr id="84" name="Rectangle 46">
              <a:extLst>
                <a:ext uri="{FF2B5EF4-FFF2-40B4-BE49-F238E27FC236}">
                  <a16:creationId xmlns:a16="http://schemas.microsoft.com/office/drawing/2014/main" id="{CC4B7731-161D-47F2-90A6-A9C9A03912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6438" y="5054600"/>
              <a:ext cx="409575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X</a:t>
              </a:r>
            </a:p>
          </p:txBody>
        </p:sp>
        <p:sp>
          <p:nvSpPr>
            <p:cNvPr id="85" name="Rectangle 47">
              <a:extLst>
                <a:ext uri="{FF2B5EF4-FFF2-40B4-BE49-F238E27FC236}">
                  <a16:creationId xmlns:a16="http://schemas.microsoft.com/office/drawing/2014/main" id="{A1560951-7EDB-49E0-A4FE-A5285D681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250" y="3349625"/>
              <a:ext cx="409575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Y</a:t>
              </a:r>
            </a:p>
          </p:txBody>
        </p:sp>
        <p:sp>
          <p:nvSpPr>
            <p:cNvPr id="86" name="Oval 48">
              <a:extLst>
                <a:ext uri="{FF2B5EF4-FFF2-40B4-BE49-F238E27FC236}">
                  <a16:creationId xmlns:a16="http://schemas.microsoft.com/office/drawing/2014/main" id="{09398027-E117-4371-A3D8-665C49576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9750" y="495617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7" name="Oval 49">
              <a:extLst>
                <a:ext uri="{FF2B5EF4-FFF2-40B4-BE49-F238E27FC236}">
                  <a16:creationId xmlns:a16="http://schemas.microsoft.com/office/drawing/2014/main" id="{A3B06966-A3C1-4A5E-9675-28F71D33DA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8550" y="373697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8" name="Oval 50">
              <a:extLst>
                <a:ext uri="{FF2B5EF4-FFF2-40B4-BE49-F238E27FC236}">
                  <a16:creationId xmlns:a16="http://schemas.microsoft.com/office/drawing/2014/main" id="{442D6606-2911-47AE-9A88-1564A5A93D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750" y="427037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9" name="Oval 51">
              <a:extLst>
                <a:ext uri="{FF2B5EF4-FFF2-40B4-BE49-F238E27FC236}">
                  <a16:creationId xmlns:a16="http://schemas.microsoft.com/office/drawing/2014/main" id="{E72486E2-CA22-443E-BBE8-3ECBE6975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6550" y="381317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0" name="Oval 52">
              <a:extLst>
                <a:ext uri="{FF2B5EF4-FFF2-40B4-BE49-F238E27FC236}">
                  <a16:creationId xmlns:a16="http://schemas.microsoft.com/office/drawing/2014/main" id="{47261811-CFEC-4B80-B5B3-081D8D35F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1750" y="472757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1" name="Oval 53">
              <a:extLst>
                <a:ext uri="{FF2B5EF4-FFF2-40B4-BE49-F238E27FC236}">
                  <a16:creationId xmlns:a16="http://schemas.microsoft.com/office/drawing/2014/main" id="{55C73E28-4942-45C9-B7EE-1EEA5ACEC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9150" y="465137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" name="Line 54">
              <a:extLst>
                <a:ext uri="{FF2B5EF4-FFF2-40B4-BE49-F238E27FC236}">
                  <a16:creationId xmlns:a16="http://schemas.microsoft.com/office/drawing/2014/main" id="{B7B88DD2-1DB6-458E-BD1E-FB4354739F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0800" y="4191000"/>
              <a:ext cx="4419600" cy="609600"/>
            </a:xfrm>
            <a:prstGeom prst="line">
              <a:avLst/>
            </a:prstGeom>
            <a:noFill/>
            <a:ln w="50800">
              <a:solidFill>
                <a:srgbClr val="A2C1F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55">
              <a:extLst>
                <a:ext uri="{FF2B5EF4-FFF2-40B4-BE49-F238E27FC236}">
                  <a16:creationId xmlns:a16="http://schemas.microsoft.com/office/drawing/2014/main" id="{C1C4ABAE-8D48-409C-8110-006C3E7647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81799" y="3690936"/>
              <a:ext cx="820729" cy="5000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Text Box 56">
              <a:extLst>
                <a:ext uri="{FF2B5EF4-FFF2-40B4-BE49-F238E27FC236}">
                  <a16:creationId xmlns:a16="http://schemas.microsoft.com/office/drawing/2014/main" id="{1E92F038-AC59-46F7-BF96-FDCB4D54B4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66037" y="3267670"/>
              <a:ext cx="1173163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/>
                <a:t>Slope changed</a:t>
              </a:r>
            </a:p>
          </p:txBody>
        </p:sp>
        <p:sp>
          <p:nvSpPr>
            <p:cNvPr id="95" name="Text Box 57">
              <a:extLst>
                <a:ext uri="{FF2B5EF4-FFF2-40B4-BE49-F238E27FC236}">
                  <a16:creationId xmlns:a16="http://schemas.microsoft.com/office/drawing/2014/main" id="{390C44CD-B05A-4167-8EEE-603BC57F21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100" y="4839384"/>
              <a:ext cx="1147396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dirty="0"/>
                <a:t>Intercept changed</a:t>
              </a:r>
            </a:p>
          </p:txBody>
        </p:sp>
        <p:sp>
          <p:nvSpPr>
            <p:cNvPr id="96" name="Line 58">
              <a:extLst>
                <a:ext uri="{FF2B5EF4-FFF2-40B4-BE49-F238E27FC236}">
                  <a16:creationId xmlns:a16="http://schemas.microsoft.com/office/drawing/2014/main" id="{ABCF6FAE-009E-48E3-9B32-B778E61FA6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5181600"/>
              <a:ext cx="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59">
              <a:extLst>
                <a:ext uri="{FF2B5EF4-FFF2-40B4-BE49-F238E27FC236}">
                  <a16:creationId xmlns:a16="http://schemas.microsoft.com/office/drawing/2014/main" id="{DDB42B8B-B5C2-4787-9622-280BDDDE4C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23634" y="4800600"/>
              <a:ext cx="1067166" cy="3714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60">
              <a:extLst>
                <a:ext uri="{FF2B5EF4-FFF2-40B4-BE49-F238E27FC236}">
                  <a16:creationId xmlns:a16="http://schemas.microsoft.com/office/drawing/2014/main" id="{D03E6FC4-03E8-4C8B-89D1-D66B640DCB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0800" y="3733800"/>
              <a:ext cx="4343400" cy="1447800"/>
            </a:xfrm>
            <a:prstGeom prst="line">
              <a:avLst/>
            </a:prstGeom>
            <a:noFill/>
            <a:ln w="508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6D6FA54E-A8A6-44A2-AF2D-8A5BAEC466A1}"/>
              </a:ext>
            </a:extLst>
          </p:cNvPr>
          <p:cNvSpPr/>
          <p:nvPr/>
        </p:nvSpPr>
        <p:spPr>
          <a:xfrm>
            <a:off x="3168650" y="6146800"/>
            <a:ext cx="28956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https://www.scribd.com/presentation/230686725/Fu-Ch11-Linear-Regression</a:t>
            </a:r>
          </a:p>
        </p:txBody>
      </p:sp>
    </p:spTree>
    <p:extLst>
      <p:ext uri="{BB962C8B-B14F-4D97-AF65-F5344CB8AC3E}">
        <p14:creationId xmlns:p14="http://schemas.microsoft.com/office/powerpoint/2010/main" val="18979117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FFA31A9-A5BA-4BB9-9228-49AD28C71BF7}"/>
              </a:ext>
            </a:extLst>
          </p:cNvPr>
          <p:cNvGrpSpPr/>
          <p:nvPr/>
        </p:nvGrpSpPr>
        <p:grpSpPr>
          <a:xfrm>
            <a:off x="2901950" y="4219575"/>
            <a:ext cx="3280623" cy="644222"/>
            <a:chOff x="2901950" y="4219575"/>
            <a:chExt cx="3280623" cy="644222"/>
          </a:xfrm>
        </p:grpSpPr>
        <p:sp>
          <p:nvSpPr>
            <p:cNvPr id="59394" name="Rectangle 2">
              <a:extLst>
                <a:ext uri="{FF2B5EF4-FFF2-40B4-BE49-F238E27FC236}">
                  <a16:creationId xmlns:a16="http://schemas.microsoft.com/office/drawing/2014/main" id="{3CFABE4D-5DCA-4F0C-8288-13657A140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1950" y="4219575"/>
              <a:ext cx="395943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i="1" dirty="0">
                  <a:solidFill>
                    <a:srgbClr val="0070C0"/>
                  </a:solidFill>
                </a:rPr>
                <a:t>Y</a:t>
              </a:r>
            </a:p>
          </p:txBody>
        </p:sp>
        <p:sp>
          <p:nvSpPr>
            <p:cNvPr id="59395" name="Rectangle 3">
              <a:extLst>
                <a:ext uri="{FF2B5EF4-FFF2-40B4-BE49-F238E27FC236}">
                  <a16:creationId xmlns:a16="http://schemas.microsoft.com/office/drawing/2014/main" id="{A71823EF-C834-4D2E-BFCA-C90030A3B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4263" y="4219575"/>
              <a:ext cx="408767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i="1" dirty="0">
                  <a:solidFill>
                    <a:srgbClr val="008000"/>
                  </a:solidFill>
                </a:rPr>
                <a:t>X</a:t>
              </a:r>
            </a:p>
          </p:txBody>
        </p:sp>
        <p:sp>
          <p:nvSpPr>
            <p:cNvPr id="59396" name="Rectangle 4">
              <a:extLst>
                <a:ext uri="{FF2B5EF4-FFF2-40B4-BE49-F238E27FC236}">
                  <a16:creationId xmlns:a16="http://schemas.microsoft.com/office/drawing/2014/main" id="{DED5518F-630F-4C13-B603-3E9E92EAF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0075" y="4435475"/>
              <a:ext cx="251673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2200" i="1"/>
                <a:t>i</a:t>
              </a:r>
            </a:p>
          </p:txBody>
        </p:sp>
        <p:sp>
          <p:nvSpPr>
            <p:cNvPr id="59397" name="Rectangle 5">
              <a:extLst>
                <a:ext uri="{FF2B5EF4-FFF2-40B4-BE49-F238E27FC236}">
                  <a16:creationId xmlns:a16="http://schemas.microsoft.com/office/drawing/2014/main" id="{087B5342-1F6F-47A5-B06A-1493A4293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7475" y="4435475"/>
              <a:ext cx="251673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2200" i="1"/>
                <a:t>i</a:t>
              </a:r>
            </a:p>
          </p:txBody>
        </p:sp>
        <p:sp>
          <p:nvSpPr>
            <p:cNvPr id="59398" name="Rectangle 6">
              <a:extLst>
                <a:ext uri="{FF2B5EF4-FFF2-40B4-BE49-F238E27FC236}">
                  <a16:creationId xmlns:a16="http://schemas.microsoft.com/office/drawing/2014/main" id="{5A2D1661-6B44-42C2-B9B5-7E53C7F26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0900" y="4435475"/>
              <a:ext cx="251673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2200" i="1" dirty="0" err="1">
                  <a:solidFill>
                    <a:srgbClr val="C00000"/>
                  </a:solidFill>
                </a:rPr>
                <a:t>i</a:t>
              </a:r>
              <a:endParaRPr lang="en-US" altLang="en-US" sz="2200" i="1" dirty="0">
                <a:solidFill>
                  <a:srgbClr val="C00000"/>
                </a:solidFill>
              </a:endParaRPr>
            </a:p>
          </p:txBody>
        </p:sp>
        <p:sp>
          <p:nvSpPr>
            <p:cNvPr id="59399" name="Rectangle 7">
              <a:extLst>
                <a:ext uri="{FF2B5EF4-FFF2-40B4-BE49-F238E27FC236}">
                  <a16:creationId xmlns:a16="http://schemas.microsoft.com/office/drawing/2014/main" id="{28FF173B-48B8-4308-852B-15E592B30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6613" y="4219575"/>
              <a:ext cx="408767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dirty="0">
                  <a:latin typeface="Symbol" panose="05050102010706020507" pitchFamily="18" charset="2"/>
                </a:rPr>
                <a:t></a:t>
              </a:r>
            </a:p>
          </p:txBody>
        </p:sp>
        <p:sp>
          <p:nvSpPr>
            <p:cNvPr id="59400" name="Rectangle 8">
              <a:extLst>
                <a:ext uri="{FF2B5EF4-FFF2-40B4-BE49-F238E27FC236}">
                  <a16:creationId xmlns:a16="http://schemas.microsoft.com/office/drawing/2014/main" id="{ACE5F7DF-D733-41F0-BBD9-15925CBC9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575" y="4219575"/>
              <a:ext cx="408767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>
                  <a:latin typeface="Symbol" panose="05050102010706020507" pitchFamily="18" charset="2"/>
                </a:rPr>
                <a:t></a:t>
              </a:r>
            </a:p>
          </p:txBody>
        </p:sp>
        <p:sp>
          <p:nvSpPr>
            <p:cNvPr id="59401" name="Rectangle 9">
              <a:extLst>
                <a:ext uri="{FF2B5EF4-FFF2-40B4-BE49-F238E27FC236}">
                  <a16:creationId xmlns:a16="http://schemas.microsoft.com/office/drawing/2014/main" id="{84D111B1-2F53-4E6B-9756-3CF3F5A33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375" y="4219575"/>
              <a:ext cx="408767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>
                  <a:latin typeface="Symbol" panose="05050102010706020507" pitchFamily="18" charset="2"/>
                </a:rPr>
                <a:t></a:t>
              </a:r>
            </a:p>
          </p:txBody>
        </p:sp>
        <p:sp>
          <p:nvSpPr>
            <p:cNvPr id="59402" name="Rectangle 10">
              <a:extLst>
                <a:ext uri="{FF2B5EF4-FFF2-40B4-BE49-F238E27FC236}">
                  <a16:creationId xmlns:a16="http://schemas.microsoft.com/office/drawing/2014/main" id="{2723F945-3BFD-4702-A3C9-DF588AB67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4113" y="4219575"/>
              <a:ext cx="408767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dirty="0"/>
                <a:t>b</a:t>
              </a:r>
            </a:p>
          </p:txBody>
        </p:sp>
        <p:sp>
          <p:nvSpPr>
            <p:cNvPr id="59403" name="Rectangle 11">
              <a:extLst>
                <a:ext uri="{FF2B5EF4-FFF2-40B4-BE49-F238E27FC236}">
                  <a16:creationId xmlns:a16="http://schemas.microsoft.com/office/drawing/2014/main" id="{37E53F94-90F5-4609-B296-684CD51B5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8025" y="4219575"/>
              <a:ext cx="511359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dirty="0"/>
                <a:t>m</a:t>
              </a:r>
            </a:p>
          </p:txBody>
        </p:sp>
        <p:sp>
          <p:nvSpPr>
            <p:cNvPr id="59404" name="Rectangle 12">
              <a:extLst>
                <a:ext uri="{FF2B5EF4-FFF2-40B4-BE49-F238E27FC236}">
                  <a16:creationId xmlns:a16="http://schemas.microsoft.com/office/drawing/2014/main" id="{3ED25BA5-5430-4213-8EBC-43A4EE389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9288" y="4219575"/>
              <a:ext cx="363883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dirty="0">
                  <a:solidFill>
                    <a:srgbClr val="C00000"/>
                  </a:solidFill>
                  <a:latin typeface="Symbol" panose="05050102010706020507" pitchFamily="18" charset="2"/>
                </a:rPr>
                <a:t></a:t>
              </a:r>
            </a:p>
          </p:txBody>
        </p:sp>
        <p:sp>
          <p:nvSpPr>
            <p:cNvPr id="59405" name="Rectangle 13">
              <a:extLst>
                <a:ext uri="{FF2B5EF4-FFF2-40B4-BE49-F238E27FC236}">
                  <a16:creationId xmlns:a16="http://schemas.microsoft.com/office/drawing/2014/main" id="{89374CCA-4EA2-4389-B462-70D4F86B0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2238" y="4435475"/>
              <a:ext cx="325411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2200" dirty="0"/>
                <a:t>0</a:t>
              </a:r>
            </a:p>
          </p:txBody>
        </p:sp>
      </p:grpSp>
      <p:sp>
        <p:nvSpPr>
          <p:cNvPr id="59407" name="Rectangle 15">
            <a:extLst>
              <a:ext uri="{FF2B5EF4-FFF2-40B4-BE49-F238E27FC236}">
                <a16:creationId xmlns:a16="http://schemas.microsoft.com/office/drawing/2014/main" id="{D20B8D2A-D267-4B82-B1C1-9F9311DF32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en-US"/>
              <a:t>Linear Regression Model</a:t>
            </a:r>
          </a:p>
        </p:txBody>
      </p:sp>
      <p:sp>
        <p:nvSpPr>
          <p:cNvPr id="59408" name="Rectangle 16">
            <a:extLst>
              <a:ext uri="{FF2B5EF4-FFF2-40B4-BE49-F238E27FC236}">
                <a16:creationId xmlns:a16="http://schemas.microsoft.com/office/drawing/2014/main" id="{B1C16D97-354D-4F3E-993D-89C30E14DB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1" y="1819275"/>
            <a:ext cx="8458200" cy="4213225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defRPr/>
            </a:pPr>
            <a:r>
              <a:rPr lang="en-US" altLang="en-US" dirty="0"/>
              <a:t>Relationship between variables is linear function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2214EBF-FDBE-420D-B492-51AE62AF37A2}"/>
              </a:ext>
            </a:extLst>
          </p:cNvPr>
          <p:cNvGrpSpPr/>
          <p:nvPr/>
        </p:nvGrpSpPr>
        <p:grpSpPr>
          <a:xfrm>
            <a:off x="915988" y="4705350"/>
            <a:ext cx="2208212" cy="1927459"/>
            <a:chOff x="915988" y="4705350"/>
            <a:chExt cx="2208212" cy="1927459"/>
          </a:xfrm>
        </p:grpSpPr>
        <p:sp>
          <p:nvSpPr>
            <p:cNvPr id="59409" name="Rectangle 17">
              <a:extLst>
                <a:ext uri="{FF2B5EF4-FFF2-40B4-BE49-F238E27FC236}">
                  <a16:creationId xmlns:a16="http://schemas.microsoft.com/office/drawing/2014/main" id="{25E7D52F-3E13-428F-9230-193626AACE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988" y="5065713"/>
              <a:ext cx="2208212" cy="1567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93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dirty="0">
                  <a:latin typeface="+mn-lt"/>
                </a:rPr>
                <a:t>Dependent (response) Variable</a:t>
              </a:r>
              <a:br>
                <a:rPr lang="en-US" altLang="en-US" dirty="0">
                  <a:latin typeface="+mn-lt"/>
                </a:rPr>
              </a:br>
              <a:r>
                <a:rPr lang="en-US" altLang="en-US" dirty="0">
                  <a:latin typeface="+mn-lt"/>
                </a:rPr>
                <a:t>(e.g., kills)</a:t>
              </a:r>
            </a:p>
          </p:txBody>
        </p:sp>
        <p:sp>
          <p:nvSpPr>
            <p:cNvPr id="62486" name="Line 22">
              <a:extLst>
                <a:ext uri="{FF2B5EF4-FFF2-40B4-BE49-F238E27FC236}">
                  <a16:creationId xmlns:a16="http://schemas.microsoft.com/office/drawing/2014/main" id="{5C5A6A1A-8F50-4B0D-8688-47EDBA0A1B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20950" y="4705350"/>
              <a:ext cx="444500" cy="39370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3416365-1A23-4648-B7C8-08D2CE944855}"/>
              </a:ext>
            </a:extLst>
          </p:cNvPr>
          <p:cNvGrpSpPr/>
          <p:nvPr/>
        </p:nvGrpSpPr>
        <p:grpSpPr>
          <a:xfrm>
            <a:off x="5120797" y="4902200"/>
            <a:ext cx="3733800" cy="1521614"/>
            <a:chOff x="5181600" y="4781550"/>
            <a:chExt cx="3733800" cy="1521614"/>
          </a:xfrm>
        </p:grpSpPr>
        <p:sp>
          <p:nvSpPr>
            <p:cNvPr id="59410" name="Rectangle 18">
              <a:extLst>
                <a:ext uri="{FF2B5EF4-FFF2-40B4-BE49-F238E27FC236}">
                  <a16:creationId xmlns:a16="http://schemas.microsoft.com/office/drawing/2014/main" id="{6032589E-851C-4210-934C-4F073FA39D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600" y="5105400"/>
              <a:ext cx="3733800" cy="1197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2400" dirty="0"/>
                <a:t>Independent (explanatory) Variable </a:t>
              </a:r>
              <a:br>
                <a:rPr lang="en-US" altLang="en-US" sz="2400" dirty="0"/>
              </a:br>
              <a:r>
                <a:rPr lang="en-US" altLang="en-US" sz="2400" dirty="0"/>
                <a:t>(e.g., skill level)</a:t>
              </a:r>
            </a:p>
          </p:txBody>
        </p:sp>
        <p:sp>
          <p:nvSpPr>
            <p:cNvPr id="62487" name="Line 23">
              <a:extLst>
                <a:ext uri="{FF2B5EF4-FFF2-40B4-BE49-F238E27FC236}">
                  <a16:creationId xmlns:a16="http://schemas.microsoft.com/office/drawing/2014/main" id="{A68B0CB7-93B5-4449-87EA-2417D3F82E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327650" y="4781550"/>
              <a:ext cx="317500" cy="39370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58A1564-E645-4844-8A15-D1BE6BE50288}"/>
              </a:ext>
            </a:extLst>
          </p:cNvPr>
          <p:cNvGrpSpPr/>
          <p:nvPr/>
        </p:nvGrpSpPr>
        <p:grpSpPr>
          <a:xfrm>
            <a:off x="1601788" y="3094038"/>
            <a:ext cx="2206625" cy="1154112"/>
            <a:chOff x="1601788" y="3094038"/>
            <a:chExt cx="2206625" cy="1154112"/>
          </a:xfrm>
        </p:grpSpPr>
        <p:sp>
          <p:nvSpPr>
            <p:cNvPr id="59412" name="Rectangle 20">
              <a:extLst>
                <a:ext uri="{FF2B5EF4-FFF2-40B4-BE49-F238E27FC236}">
                  <a16:creationId xmlns:a16="http://schemas.microsoft.com/office/drawing/2014/main" id="{6F14F79D-C021-494C-A1D1-CB8E706BB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788" y="3094038"/>
              <a:ext cx="2206625" cy="828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/>
                <a:t>Population </a:t>
              </a:r>
              <a:br>
                <a:rPr lang="en-US" altLang="en-US" sz="2400" dirty="0"/>
              </a:br>
              <a:r>
                <a:rPr lang="en-US" altLang="en-US" sz="2400" dirty="0"/>
                <a:t>Y-Intercept</a:t>
              </a:r>
            </a:p>
          </p:txBody>
        </p:sp>
        <p:sp>
          <p:nvSpPr>
            <p:cNvPr id="62488" name="Line 24">
              <a:extLst>
                <a:ext uri="{FF2B5EF4-FFF2-40B4-BE49-F238E27FC236}">
                  <a16:creationId xmlns:a16="http://schemas.microsoft.com/office/drawing/2014/main" id="{A07B09A8-6707-4AFF-8F4B-937C0BEBAD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1550" y="3879850"/>
              <a:ext cx="292100" cy="36830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E3209DE-770A-442D-842B-37291069A743}"/>
              </a:ext>
            </a:extLst>
          </p:cNvPr>
          <p:cNvGrpSpPr/>
          <p:nvPr/>
        </p:nvGrpSpPr>
        <p:grpSpPr>
          <a:xfrm>
            <a:off x="4373563" y="3094038"/>
            <a:ext cx="1797050" cy="1154112"/>
            <a:chOff x="4373563" y="3094038"/>
            <a:chExt cx="1797050" cy="1154112"/>
          </a:xfrm>
        </p:grpSpPr>
        <p:sp>
          <p:nvSpPr>
            <p:cNvPr id="59411" name="Rectangle 19">
              <a:extLst>
                <a:ext uri="{FF2B5EF4-FFF2-40B4-BE49-F238E27FC236}">
                  <a16:creationId xmlns:a16="http://schemas.microsoft.com/office/drawing/2014/main" id="{21B2EB08-9B4A-46F1-ADC3-3AC2396EE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3563" y="3094038"/>
              <a:ext cx="1797050" cy="828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2400" dirty="0"/>
                <a:t>Population Slope</a:t>
              </a:r>
            </a:p>
          </p:txBody>
        </p:sp>
        <p:sp>
          <p:nvSpPr>
            <p:cNvPr id="62489" name="Line 25">
              <a:extLst>
                <a:ext uri="{FF2B5EF4-FFF2-40B4-BE49-F238E27FC236}">
                  <a16:creationId xmlns:a16="http://schemas.microsoft.com/office/drawing/2014/main" id="{8A49F745-323C-4788-A9BD-916B3C6134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94250" y="3879850"/>
              <a:ext cx="88900" cy="36830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3375C4B-8B1C-4A33-B4AB-D4F64FE8C22F}"/>
              </a:ext>
            </a:extLst>
          </p:cNvPr>
          <p:cNvGrpSpPr/>
          <p:nvPr/>
        </p:nvGrpSpPr>
        <p:grpSpPr>
          <a:xfrm>
            <a:off x="6013450" y="3094038"/>
            <a:ext cx="2057400" cy="1230312"/>
            <a:chOff x="6013450" y="3094038"/>
            <a:chExt cx="2057400" cy="1230312"/>
          </a:xfrm>
        </p:grpSpPr>
        <p:sp>
          <p:nvSpPr>
            <p:cNvPr id="59413" name="Rectangle 21">
              <a:extLst>
                <a:ext uri="{FF2B5EF4-FFF2-40B4-BE49-F238E27FC236}">
                  <a16:creationId xmlns:a16="http://schemas.microsoft.com/office/drawing/2014/main" id="{FC9C4FCD-AFE9-4F07-8CC0-EA4ECE501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8588" y="3094038"/>
              <a:ext cx="1592262" cy="1197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2400" dirty="0"/>
                <a:t>Random Prediction Error</a:t>
              </a:r>
            </a:p>
          </p:txBody>
        </p:sp>
        <p:sp>
          <p:nvSpPr>
            <p:cNvPr id="62490" name="Line 26">
              <a:extLst>
                <a:ext uri="{FF2B5EF4-FFF2-40B4-BE49-F238E27FC236}">
                  <a16:creationId xmlns:a16="http://schemas.microsoft.com/office/drawing/2014/main" id="{24D0983E-6692-4E1F-907D-F23EA50DAE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13450" y="3879850"/>
              <a:ext cx="546100" cy="44450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83470F4-F92E-4A9F-AB4F-6752C6C061D3}"/>
              </a:ext>
            </a:extLst>
          </p:cNvPr>
          <p:cNvSpPr txBox="1"/>
          <p:nvPr/>
        </p:nvSpPr>
        <p:spPr>
          <a:xfrm>
            <a:off x="7606161" y="4043426"/>
            <a:ext cx="1300970" cy="92333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Want error as small as possible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C1C590A-D1BD-1D74-EE92-BB03E7CBCC36}"/>
              </a:ext>
            </a:extLst>
          </p:cNvPr>
          <p:cNvGrpSpPr/>
          <p:nvPr/>
        </p:nvGrpSpPr>
        <p:grpSpPr>
          <a:xfrm>
            <a:off x="3282949" y="4791876"/>
            <a:ext cx="1873552" cy="1579057"/>
            <a:chOff x="3282949" y="4791876"/>
            <a:chExt cx="1873552" cy="1579057"/>
          </a:xfrm>
        </p:grpSpPr>
        <p:sp>
          <p:nvSpPr>
            <p:cNvPr id="9" name="Rectangle 17">
              <a:extLst>
                <a:ext uri="{FF2B5EF4-FFF2-40B4-BE49-F238E27FC236}">
                  <a16:creationId xmlns:a16="http://schemas.microsoft.com/office/drawing/2014/main" id="{2C2826FF-5B1C-FFD2-844C-8E7C35123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2949" y="5173169"/>
              <a:ext cx="1737908" cy="1197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93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en-US" dirty="0" err="1">
                  <a:latin typeface="+mn-lt"/>
                </a:rPr>
                <a:t>i-th</a:t>
              </a:r>
              <a:r>
                <a:rPr lang="en-US" altLang="en-US" dirty="0">
                  <a:latin typeface="+mn-lt"/>
                </a:rPr>
                <a:t> observation / prediction</a:t>
              </a:r>
            </a:p>
          </p:txBody>
        </p:sp>
        <p:sp>
          <p:nvSpPr>
            <p:cNvPr id="10" name="Line 22">
              <a:extLst>
                <a:ext uri="{FF2B5EF4-FFF2-40B4-BE49-F238E27FC236}">
                  <a16:creationId xmlns:a16="http://schemas.microsoft.com/office/drawing/2014/main" id="{52F49C95-DEE1-7EBE-602E-7F9DD5D778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84884" y="4791876"/>
              <a:ext cx="571617" cy="36830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22">
              <a:extLst>
                <a:ext uri="{FF2B5EF4-FFF2-40B4-BE49-F238E27FC236}">
                  <a16:creationId xmlns:a16="http://schemas.microsoft.com/office/drawing/2014/main" id="{94C3256E-26FF-80F4-4F30-5B25015BA3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38866" y="4801786"/>
              <a:ext cx="462386" cy="484134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037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FC0ECA82-B87D-45BD-9F7E-0C9BCA6E16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5246" y="0"/>
            <a:ext cx="8229600" cy="1143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en-US" dirty="0"/>
              <a:t>  Least Squares Line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00606AB9-795B-463E-B1E3-C9177147E5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5246" y="1030483"/>
            <a:ext cx="8229600" cy="276155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2500" lnSpcReduction="10000"/>
          </a:bodyPr>
          <a:lstStyle/>
          <a:p>
            <a:pPr>
              <a:defRPr/>
            </a:pPr>
            <a:r>
              <a:rPr lang="en-US" altLang="en-US" dirty="0"/>
              <a:t>Want to minimize difference between actual </a:t>
            </a:r>
            <a:r>
              <a:rPr lang="en-US" altLang="en-US" dirty="0">
                <a:solidFill>
                  <a:srgbClr val="0070C0"/>
                </a:solidFill>
              </a:rPr>
              <a:t>y</a:t>
            </a:r>
            <a:r>
              <a:rPr lang="en-US" altLang="en-US" dirty="0"/>
              <a:t> and predicted </a:t>
            </a:r>
            <a:r>
              <a:rPr lang="cy-GB" dirty="0">
                <a:solidFill>
                  <a:srgbClr val="0070C0"/>
                </a:solidFill>
              </a:rPr>
              <a:t>ŷ</a:t>
            </a:r>
            <a:endParaRPr lang="en-US" altLang="en-US" dirty="0">
              <a:solidFill>
                <a:srgbClr val="0070C0"/>
              </a:solidFill>
            </a:endParaRPr>
          </a:p>
          <a:p>
            <a:pPr lvl="1">
              <a:defRPr/>
            </a:pPr>
            <a:r>
              <a:rPr lang="en-US" altLang="en-US" dirty="0"/>
              <a:t>Add up </a:t>
            </a:r>
            <a:r>
              <a:rPr lang="en-US" altLang="en-US" i="1" dirty="0">
                <a:solidFill>
                  <a:srgbClr val="C00000"/>
                </a:solidFill>
                <a:latin typeface="Symbol" panose="05050102010706020507" pitchFamily="18" charset="2"/>
              </a:rPr>
              <a:t></a:t>
            </a:r>
            <a:r>
              <a:rPr lang="en-US" altLang="en-US" i="1" baseline="-25000" dirty="0" err="1">
                <a:solidFill>
                  <a:srgbClr val="C00000"/>
                </a:solidFill>
              </a:rPr>
              <a:t>i</a:t>
            </a:r>
            <a:r>
              <a:rPr lang="en-US" altLang="en-US" i="1" baseline="-25000" dirty="0"/>
              <a:t>  </a:t>
            </a:r>
            <a:r>
              <a:rPr lang="en-US" altLang="en-US" dirty="0"/>
              <a:t>for all observed </a:t>
            </a:r>
            <a:r>
              <a:rPr lang="en-US" altLang="en-US" dirty="0">
                <a:solidFill>
                  <a:srgbClr val="0070C0"/>
                </a:solidFill>
              </a:rPr>
              <a:t>y</a:t>
            </a:r>
            <a:r>
              <a:rPr lang="en-US" altLang="en-US" dirty="0"/>
              <a:t>’s</a:t>
            </a:r>
          </a:p>
          <a:p>
            <a:pPr lvl="1">
              <a:defRPr/>
            </a:pPr>
            <a:r>
              <a:rPr lang="en-US" altLang="en-US" dirty="0"/>
              <a:t>But positive differences offset negative ones!</a:t>
            </a:r>
          </a:p>
          <a:p>
            <a:pPr lvl="1">
              <a:defRPr/>
            </a:pPr>
            <a:r>
              <a:rPr lang="en-US" altLang="en-US" dirty="0"/>
              <a:t>(remember when this happened for variance?)</a:t>
            </a:r>
          </a:p>
          <a:p>
            <a:pPr marL="457200" lvl="1" indent="0">
              <a:buNone/>
              <a:defRPr/>
            </a:pPr>
            <a:r>
              <a:rPr lang="en-US" altLang="en-US" dirty="0">
                <a:sym typeface="Wingdings" panose="05000000000000000000" pitchFamily="2" charset="2"/>
              </a:rPr>
              <a:t> Square the errors!  Then, minimize (using Calculus)</a:t>
            </a: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8ED763E-447A-4CAC-8060-FC7F0B1A2257}"/>
              </a:ext>
            </a:extLst>
          </p:cNvPr>
          <p:cNvGrpSpPr/>
          <p:nvPr/>
        </p:nvGrpSpPr>
        <p:grpSpPr>
          <a:xfrm>
            <a:off x="875979" y="3864284"/>
            <a:ext cx="6362700" cy="2761550"/>
            <a:chOff x="875979" y="3864284"/>
            <a:chExt cx="6362700" cy="2761550"/>
          </a:xfrm>
        </p:grpSpPr>
        <p:pic>
          <p:nvPicPr>
            <p:cNvPr id="26628" name="Picture 4" descr="Related image">
              <a:extLst>
                <a:ext uri="{FF2B5EF4-FFF2-40B4-BE49-F238E27FC236}">
                  <a16:creationId xmlns:a16="http://schemas.microsoft.com/office/drawing/2014/main" id="{7C3E5699-96DD-460E-B324-C864635A70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979" y="3864284"/>
              <a:ext cx="5867400" cy="2761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E52F3A3-EC4E-4B5F-8812-5D343D7E5B65}"/>
                </a:ext>
              </a:extLst>
            </p:cNvPr>
            <p:cNvSpPr/>
            <p:nvPr/>
          </p:nvSpPr>
          <p:spPr>
            <a:xfrm>
              <a:off x="3885879" y="6320268"/>
              <a:ext cx="33528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65000"/>
                    </a:schemeClr>
                  </a:solidFill>
                </a:rPr>
                <a:t>https://cdn-images-1.medium.com/max/1600/1*AwC1WRm7jtldUcNMJTWmiA.png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8C87C61-AD3A-427A-AEAE-2F9658893685}"/>
              </a:ext>
            </a:extLst>
          </p:cNvPr>
          <p:cNvGrpSpPr/>
          <p:nvPr/>
        </p:nvGrpSpPr>
        <p:grpSpPr>
          <a:xfrm>
            <a:off x="6743379" y="3983175"/>
            <a:ext cx="2170544" cy="1524401"/>
            <a:chOff x="6743379" y="3983175"/>
            <a:chExt cx="2170544" cy="152440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557391F-C4A3-4B81-805A-344AF9BCDB29}"/>
                </a:ext>
              </a:extLst>
            </p:cNvPr>
            <p:cNvSpPr/>
            <p:nvPr/>
          </p:nvSpPr>
          <p:spPr>
            <a:xfrm>
              <a:off x="6743379" y="3999471"/>
              <a:ext cx="2170544" cy="1508105"/>
            </a:xfrm>
            <a:prstGeom prst="rect">
              <a:avLst/>
            </a:prstGeom>
            <a:noFill/>
            <a:ln w="381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pic>
          <p:nvPicPr>
            <p:cNvPr id="30722" name="Picture 2" descr="https://qph.fs.quoracdn.net/main-qimg-562db9b1806692ab8dec08c74d72b8a1">
              <a:extLst>
                <a:ext uri="{FF2B5EF4-FFF2-40B4-BE49-F238E27FC236}">
                  <a16:creationId xmlns:a16="http://schemas.microsoft.com/office/drawing/2014/main" id="{CE163402-765E-49D0-8C3B-D35A5A95DA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8894" y="4299210"/>
              <a:ext cx="1625077" cy="611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E09E9C5-5F28-4736-B4D7-23A941072033}"/>
                </a:ext>
              </a:extLst>
            </p:cNvPr>
            <p:cNvSpPr txBox="1"/>
            <p:nvPr/>
          </p:nvSpPr>
          <p:spPr>
            <a:xfrm>
              <a:off x="6888944" y="3983175"/>
              <a:ext cx="2024978" cy="1508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Minimize:</a:t>
              </a:r>
            </a:p>
            <a:p>
              <a:endParaRPr lang="en-US" sz="1600" dirty="0"/>
            </a:p>
            <a:p>
              <a:endParaRPr lang="en-US" sz="1600" dirty="0"/>
            </a:p>
            <a:p>
              <a:r>
                <a:rPr lang="en-US" sz="2000" dirty="0"/>
                <a:t>Take derivative</a:t>
              </a:r>
            </a:p>
            <a:p>
              <a:r>
                <a:rPr lang="en-US" sz="2000" dirty="0"/>
                <a:t>Set to 0 and solve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uiExpand="1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FC37A8A-13B8-45A0-9A29-3D4330030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EPI 809/Spring 2008</a:t>
            </a:r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1B9BAED3-A4E0-40C8-8425-F78FB23DD1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en-US" dirty="0"/>
              <a:t>Least Squares (LS) Line Graphically</a:t>
            </a:r>
          </a:p>
        </p:txBody>
      </p:sp>
      <p:graphicFrame>
        <p:nvGraphicFramePr>
          <p:cNvPr id="97285" name="Object 3">
            <a:hlinkClick r:id="" action="ppaction://ole?verb=0"/>
            <a:extLst>
              <a:ext uri="{FF2B5EF4-FFF2-40B4-BE49-F238E27FC236}">
                <a16:creationId xmlns:a16="http://schemas.microsoft.com/office/drawing/2014/main" id="{681F79B4-F142-4EC7-8F2C-796AE1DAC7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6348341"/>
              </p:ext>
            </p:extLst>
          </p:nvPr>
        </p:nvGraphicFramePr>
        <p:xfrm>
          <a:off x="938213" y="2930525"/>
          <a:ext cx="6877050" cy="366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991025" imgH="2127205" progId="Visio.Drawing.4">
                  <p:embed/>
                </p:oleObj>
              </mc:Choice>
              <mc:Fallback>
                <p:oleObj name="VISIO" r:id="rId3" imgW="3991025" imgH="2127205" progId="Visio.Drawing.4">
                  <p:embed/>
                  <p:pic>
                    <p:nvPicPr>
                      <p:cNvPr id="97285" name="Object 3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681F79B4-F142-4EC7-8F2C-796AE1DAC73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213" y="2930525"/>
                        <a:ext cx="6877050" cy="366077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6" name="Object 4">
            <a:hlinkClick r:id="" action="ppaction://ole?verb=0"/>
            <a:extLst>
              <a:ext uri="{FF2B5EF4-FFF2-40B4-BE49-F238E27FC236}">
                <a16:creationId xmlns:a16="http://schemas.microsoft.com/office/drawing/2014/main" id="{FD4EC2F4-1386-4055-B85E-F849E7CAF2C6}"/>
              </a:ext>
            </a:extLst>
          </p:cNvPr>
          <p:cNvGraphicFramePr>
            <a:graphicFrameLocks/>
          </p:cNvGraphicFramePr>
          <p:nvPr/>
        </p:nvGraphicFramePr>
        <p:xfrm>
          <a:off x="3810000" y="2952750"/>
          <a:ext cx="364966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thType Equation" r:id="rId5" imgW="3654469" imgH="717505" progId="Equation">
                  <p:embed/>
                </p:oleObj>
              </mc:Choice>
              <mc:Fallback>
                <p:oleObj name="MathType Equation" r:id="rId5" imgW="3654469" imgH="717505" progId="Equation">
                  <p:embed/>
                  <p:pic>
                    <p:nvPicPr>
                      <p:cNvPr id="97286" name="Object 4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FD4EC2F4-1386-4055-B85E-F849E7CAF2C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952750"/>
                        <a:ext cx="3649663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7" name="Object 5">
            <a:hlinkClick r:id="" action="ppaction://ole?verb=0"/>
            <a:extLst>
              <a:ext uri="{FF2B5EF4-FFF2-40B4-BE49-F238E27FC236}">
                <a16:creationId xmlns:a16="http://schemas.microsoft.com/office/drawing/2014/main" id="{E9EB6F2B-1F43-4D56-9F69-0938E9CC73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0397144"/>
              </p:ext>
            </p:extLst>
          </p:nvPr>
        </p:nvGraphicFramePr>
        <p:xfrm>
          <a:off x="6105525" y="5040312"/>
          <a:ext cx="27082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thType Equation" r:id="rId7" imgW="2711512" imgH="717505" progId="Equation">
                  <p:embed/>
                </p:oleObj>
              </mc:Choice>
              <mc:Fallback>
                <p:oleObj name="MathType Equation" r:id="rId7" imgW="2711512" imgH="717505" progId="Equation">
                  <p:embed/>
                  <p:pic>
                    <p:nvPicPr>
                      <p:cNvPr id="97287" name="Object 5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E9EB6F2B-1F43-4D56-9F69-0938E9CC73B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5525" y="5040312"/>
                        <a:ext cx="2708275" cy="71437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8" name="Arc 6">
            <a:extLst>
              <a:ext uri="{FF2B5EF4-FFF2-40B4-BE49-F238E27FC236}">
                <a16:creationId xmlns:a16="http://schemas.microsoft.com/office/drawing/2014/main" id="{54989BB7-A9CE-43F8-9989-2B9045D6D9F0}"/>
              </a:ext>
            </a:extLst>
          </p:cNvPr>
          <p:cNvSpPr>
            <a:spLocks/>
          </p:cNvSpPr>
          <p:nvPr/>
        </p:nvSpPr>
        <p:spPr bwMode="auto">
          <a:xfrm>
            <a:off x="5424488" y="4343400"/>
            <a:ext cx="520700" cy="1054100"/>
          </a:xfrm>
          <a:custGeom>
            <a:avLst/>
            <a:gdLst>
              <a:gd name="T0" fmla="*/ 520700 w 21600"/>
              <a:gd name="T1" fmla="*/ 1054100 h 21600"/>
              <a:gd name="T2" fmla="*/ 0 w 21600"/>
              <a:gd name="T3" fmla="*/ 0 h 21600"/>
              <a:gd name="T4" fmla="*/ 52070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0" y="11929"/>
                  <a:pt x="0" y="0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0" y="11929"/>
                  <a:pt x="0" y="0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25400" cap="rnd">
            <a:solidFill>
              <a:schemeClr val="folHlink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9" name="Arc 7">
            <a:extLst>
              <a:ext uri="{FF2B5EF4-FFF2-40B4-BE49-F238E27FC236}">
                <a16:creationId xmlns:a16="http://schemas.microsoft.com/office/drawing/2014/main" id="{DC88EFD4-1A33-45F6-AFB4-4E13925CE6DE}"/>
              </a:ext>
            </a:extLst>
          </p:cNvPr>
          <p:cNvSpPr>
            <a:spLocks/>
          </p:cNvSpPr>
          <p:nvPr/>
        </p:nvSpPr>
        <p:spPr bwMode="auto">
          <a:xfrm>
            <a:off x="3290888" y="3287713"/>
            <a:ext cx="485775" cy="219075"/>
          </a:xfrm>
          <a:custGeom>
            <a:avLst/>
            <a:gdLst>
              <a:gd name="T0" fmla="*/ 0 w 21600"/>
              <a:gd name="T1" fmla="*/ 219075 h 21600"/>
              <a:gd name="T2" fmla="*/ 484178 w 21600"/>
              <a:gd name="T3" fmla="*/ 0 h 21600"/>
              <a:gd name="T4" fmla="*/ 485775 w 21600"/>
              <a:gd name="T5" fmla="*/ 2190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99"/>
                </a:moveTo>
                <a:cubicBezTo>
                  <a:pt x="0" y="9698"/>
                  <a:pt x="9627" y="39"/>
                  <a:pt x="21529" y="0"/>
                </a:cubicBezTo>
              </a:path>
              <a:path w="21600" h="21600" stroke="0" extrusionOk="0">
                <a:moveTo>
                  <a:pt x="0" y="21599"/>
                </a:moveTo>
                <a:cubicBezTo>
                  <a:pt x="0" y="9698"/>
                  <a:pt x="9627" y="39"/>
                  <a:pt x="21529" y="0"/>
                </a:cubicBezTo>
                <a:lnTo>
                  <a:pt x="21600" y="21600"/>
                </a:lnTo>
                <a:lnTo>
                  <a:pt x="0" y="21599"/>
                </a:lnTo>
                <a:close/>
              </a:path>
            </a:pathLst>
          </a:custGeom>
          <a:noFill/>
          <a:ln w="25400" cap="rnd">
            <a:solidFill>
              <a:schemeClr val="folHlink"/>
            </a:solidFill>
            <a:round/>
            <a:headEnd type="triangle" w="med" len="med"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7290" name="Object 8">
            <a:hlinkClick r:id="" action="ppaction://ole?verb=0"/>
            <a:extLst>
              <a:ext uri="{FF2B5EF4-FFF2-40B4-BE49-F238E27FC236}">
                <a16:creationId xmlns:a16="http://schemas.microsoft.com/office/drawing/2014/main" id="{365F3160-9E8B-4F4A-8055-C3302EA466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0190888"/>
              </p:ext>
            </p:extLst>
          </p:nvPr>
        </p:nvGraphicFramePr>
        <p:xfrm>
          <a:off x="838200" y="1334478"/>
          <a:ext cx="7269162" cy="126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thType Equation" r:id="rId9" imgW="7283478" imgH="1276350" progId="Equation">
                  <p:embed/>
                </p:oleObj>
              </mc:Choice>
              <mc:Fallback>
                <p:oleObj name="MathType Equation" r:id="rId9" imgW="7283478" imgH="1276350" progId="Equation">
                  <p:embed/>
                  <p:pic>
                    <p:nvPicPr>
                      <p:cNvPr id="97290" name="Object 8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365F3160-9E8B-4F4A-8055-C3302EA4665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334478"/>
                        <a:ext cx="7269162" cy="1262062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DC0500AE-7874-4B13-BA9E-6FAF4BF7BABE}"/>
              </a:ext>
            </a:extLst>
          </p:cNvPr>
          <p:cNvSpPr/>
          <p:nvPr/>
        </p:nvSpPr>
        <p:spPr>
          <a:xfrm>
            <a:off x="3067173" y="6639413"/>
            <a:ext cx="28956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https://www.scribd.com/presentation/230686725/Fu-Ch11-Linear-Regression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E4735D2-400A-32C8-505F-5FE8A7022358}"/>
              </a:ext>
            </a:extLst>
          </p:cNvPr>
          <p:cNvGrpSpPr/>
          <p:nvPr/>
        </p:nvGrpSpPr>
        <p:grpSpPr>
          <a:xfrm>
            <a:off x="4212606" y="1981200"/>
            <a:ext cx="4254597" cy="3843010"/>
            <a:chOff x="4212606" y="1981200"/>
            <a:chExt cx="4254597" cy="3843010"/>
          </a:xfrm>
        </p:grpSpPr>
        <p:pic>
          <p:nvPicPr>
            <p:cNvPr id="18434" name="Picture 2" descr="Related image">
              <a:extLst>
                <a:ext uri="{FF2B5EF4-FFF2-40B4-BE49-F238E27FC236}">
                  <a16:creationId xmlns:a16="http://schemas.microsoft.com/office/drawing/2014/main" id="{6AE3CEAE-A6C2-4566-888D-1E7D93143B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1981200"/>
              <a:ext cx="3971403" cy="3489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D0E237A-5FDF-4BFE-9965-27FF3139E8F0}"/>
                </a:ext>
              </a:extLst>
            </p:cNvPr>
            <p:cNvSpPr txBox="1"/>
            <p:nvPr/>
          </p:nvSpPr>
          <p:spPr>
            <a:xfrm>
              <a:off x="4212606" y="3409462"/>
              <a:ext cx="3593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E28CFCD-E7A3-41BC-94A4-66DDAE1CC635}"/>
                </a:ext>
              </a:extLst>
            </p:cNvPr>
            <p:cNvSpPr txBox="1"/>
            <p:nvPr/>
          </p:nvSpPr>
          <p:spPr>
            <a:xfrm>
              <a:off x="6481501" y="5300990"/>
              <a:ext cx="3706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X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FBD9FC0-0D07-4C3F-96ED-BE486CF63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BAA32-0F0B-4E21-BB95-EDF0D8901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553738" cy="51054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Have data (sample, </a:t>
            </a:r>
            <a:r>
              <a:rPr lang="en-US" b="1" dirty="0">
                <a:solidFill>
                  <a:srgbClr val="0070C0"/>
                </a:solidFill>
              </a:rPr>
              <a:t>x</a:t>
            </a:r>
            <a:r>
              <a:rPr lang="en-US" dirty="0"/>
              <a:t>’s), based on X</a:t>
            </a:r>
          </a:p>
          <a:p>
            <a:pPr marL="457200" lvl="1" indent="0">
              <a:buNone/>
            </a:pPr>
            <a:r>
              <a:rPr lang="en-US" dirty="0"/>
              <a:t>E.g., </a:t>
            </a:r>
            <a:r>
              <a:rPr lang="en-US" i="1" dirty="0"/>
              <a:t>playtime</a:t>
            </a:r>
            <a:r>
              <a:rPr lang="en-US" dirty="0"/>
              <a:t> </a:t>
            </a:r>
            <a:r>
              <a:rPr lang="en-US" u="sng" dirty="0"/>
              <a:t>versus </a:t>
            </a:r>
            <a:r>
              <a:rPr lang="en-US" i="1" u="sng" dirty="0"/>
              <a:t>skins owned</a:t>
            </a:r>
          </a:p>
          <a:p>
            <a:r>
              <a:rPr lang="en-US" dirty="0"/>
              <a:t>Want to know likely value of next observation (</a:t>
            </a:r>
            <a:r>
              <a:rPr lang="en-US" dirty="0">
                <a:solidFill>
                  <a:srgbClr val="008000"/>
                </a:solidFill>
              </a:rPr>
              <a:t>Y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rgbClr val="C00000"/>
                </a:solidFill>
              </a:rPr>
              <a:t>A </a:t>
            </a:r>
            <a:r>
              <a:rPr lang="en-US" dirty="0"/>
              <a:t>–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reasonable to compute mean y-value (with confidence interval)</a:t>
            </a:r>
          </a:p>
          <a:p>
            <a:r>
              <a:rPr lang="en-US" dirty="0">
                <a:solidFill>
                  <a:srgbClr val="008000"/>
                </a:solidFill>
              </a:rPr>
              <a:t>B</a:t>
            </a:r>
            <a:r>
              <a:rPr lang="en-US" dirty="0"/>
              <a:t> – could do same, but there appears to be relationship between X and Y!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70C0"/>
                </a:solidFill>
              </a:rPr>
              <a:t>Predict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B </a:t>
            </a:r>
            <a:r>
              <a:rPr lang="en-US" dirty="0"/>
              <a:t>(here, use X data to predict Y)</a:t>
            </a:r>
          </a:p>
          <a:p>
            <a:pPr marL="0" indent="0">
              <a:buNone/>
            </a:pPr>
            <a:r>
              <a:rPr lang="en-US" dirty="0"/>
              <a:t>e.g., “trendline” (regression)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7BF1F87-B55B-428B-816D-67C80E802484}"/>
              </a:ext>
            </a:extLst>
          </p:cNvPr>
          <p:cNvCxnSpPr>
            <a:cxnSpLocks/>
          </p:cNvCxnSpPr>
          <p:nvPr/>
        </p:nvCxnSpPr>
        <p:spPr>
          <a:xfrm flipV="1">
            <a:off x="4953000" y="1752600"/>
            <a:ext cx="3514203" cy="33528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15F4C63-2C89-4888-8D01-E6C0E2F16E4A}"/>
              </a:ext>
            </a:extLst>
          </p:cNvPr>
          <p:cNvSpPr txBox="1"/>
          <p:nvPr/>
        </p:nvSpPr>
        <p:spPr>
          <a:xfrm>
            <a:off x="5935327" y="3764175"/>
            <a:ext cx="340158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631299-6648-4B56-8F58-1E81A3748E87}"/>
              </a:ext>
            </a:extLst>
          </p:cNvPr>
          <p:cNvSpPr txBox="1"/>
          <p:nvPr/>
        </p:nvSpPr>
        <p:spPr>
          <a:xfrm>
            <a:off x="7687927" y="2133600"/>
            <a:ext cx="370614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2375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10D6B-5E21-4784-A5BD-B247D18B5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Least Squares Line Graphically – Interactive Demo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F6DF20-F686-4681-9FE0-5078747A8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0017"/>
            <a:ext cx="9144000" cy="34579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4995FDA-92ED-4F69-8375-1B0F1AF31661}"/>
              </a:ext>
            </a:extLst>
          </p:cNvPr>
          <p:cNvSpPr/>
          <p:nvPr/>
        </p:nvSpPr>
        <p:spPr>
          <a:xfrm>
            <a:off x="1524000" y="5334000"/>
            <a:ext cx="624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hlinkClick r:id="rId3"/>
              </a:rPr>
              <a:t>https://www.desmos.com/calculator/zvrc4lg3cr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1BEEFE-E06D-3F46-817B-F0CEDC777F20}"/>
              </a:ext>
            </a:extLst>
          </p:cNvPr>
          <p:cNvSpPr txBox="1"/>
          <p:nvPr/>
        </p:nvSpPr>
        <p:spPr>
          <a:xfrm>
            <a:off x="541185" y="5956443"/>
            <a:ext cx="8061630" cy="738664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Try it out yourself!</a:t>
            </a:r>
          </a:p>
          <a:p>
            <a:r>
              <a:rPr lang="en-US" dirty="0">
                <a:hlinkClick r:id="rId4"/>
              </a:rPr>
              <a:t>https://web.cs.wpi.edu/~imgd2905/d24/groupwork/12-least-squares/handout.html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39180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F34FF-2B4C-438D-8A92-D387756C8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F8B39-29CC-4607-B0AF-3BD4CEB4E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Simple Linear Regression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Measures of Variation	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Coefficient of Determination</a:t>
            </a:r>
          </a:p>
          <a:p>
            <a:pPr lvl="1"/>
            <a:r>
              <a:rPr lang="en-US" dirty="0"/>
              <a:t>Correlation</a:t>
            </a:r>
          </a:p>
          <a:p>
            <a:r>
              <a:rPr lang="en-US" dirty="0" err="1"/>
              <a:t>Misc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7397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47B16-E661-43A9-BD80-D6AACE542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of Variation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1B7FA-D0E9-4649-B9B8-89FBD107C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1600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Several sources of variation in </a:t>
            </a:r>
            <a:r>
              <a:rPr lang="en-US" dirty="0">
                <a:solidFill>
                  <a:srgbClr val="0070C0"/>
                </a:solidFill>
              </a:rPr>
              <a:t>y</a:t>
            </a:r>
          </a:p>
          <a:p>
            <a:pPr lvl="1"/>
            <a:r>
              <a:rPr lang="en-US" dirty="0"/>
              <a:t>Error in prediction (unexplained)</a:t>
            </a:r>
          </a:p>
          <a:p>
            <a:pPr lvl="1"/>
            <a:r>
              <a:rPr lang="en-US" dirty="0"/>
              <a:t>Variation from model (explained)</a:t>
            </a:r>
          </a:p>
        </p:txBody>
      </p:sp>
      <p:pic>
        <p:nvPicPr>
          <p:cNvPr id="34818" name="Picture 2" descr="Image result for r squared explained">
            <a:extLst>
              <a:ext uri="{FF2B5EF4-FFF2-40B4-BE49-F238E27FC236}">
                <a16:creationId xmlns:a16="http://schemas.microsoft.com/office/drawing/2014/main" id="{292F1658-B0CF-4B90-A586-BA21CD7FF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76375"/>
            <a:ext cx="8640408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93C26A-9873-4D12-A4DF-E9BEA9F00CA2}"/>
              </a:ext>
            </a:extLst>
          </p:cNvPr>
          <p:cNvSpPr txBox="1"/>
          <p:nvPr/>
        </p:nvSpPr>
        <p:spPr>
          <a:xfrm>
            <a:off x="6934200" y="5486400"/>
            <a:ext cx="1828800" cy="830997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Break this down (next)</a:t>
            </a:r>
          </a:p>
        </p:txBody>
      </p:sp>
    </p:spTree>
    <p:extLst>
      <p:ext uri="{BB962C8B-B14F-4D97-AF65-F5344CB8AC3E}">
        <p14:creationId xmlns:p14="http://schemas.microsoft.com/office/powerpoint/2010/main" val="44590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D62FB-25B9-4488-9C3B-41C855FD2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 of Squares of Error (</a:t>
            </a:r>
            <a:r>
              <a:rPr lang="en-US" dirty="0">
                <a:solidFill>
                  <a:srgbClr val="C00000"/>
                </a:solidFill>
              </a:rPr>
              <a:t>SSE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006E6-401C-400F-BEDA-DB1E3EB52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965701"/>
            <a:ext cx="8229600" cy="175034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Least squares regression selects line with lowest total sum of squared prediction errors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Sum of Squares of Error, or </a:t>
            </a:r>
            <a:r>
              <a:rPr lang="en-US" altLang="en-US" dirty="0">
                <a:solidFill>
                  <a:srgbClr val="C00000"/>
                </a:solidFill>
              </a:rPr>
              <a:t>SSE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Measure of </a:t>
            </a:r>
            <a:r>
              <a:rPr lang="en-US" altLang="en-US" dirty="0">
                <a:solidFill>
                  <a:srgbClr val="C00000"/>
                </a:solidFill>
              </a:rPr>
              <a:t>unexplained variation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CF9571-55CC-4A2B-AE3D-EC53E9ECBD8F}"/>
              </a:ext>
            </a:extLst>
          </p:cNvPr>
          <p:cNvGrpSpPr/>
          <p:nvPr/>
        </p:nvGrpSpPr>
        <p:grpSpPr>
          <a:xfrm>
            <a:off x="2547144" y="1295400"/>
            <a:ext cx="4559300" cy="3472657"/>
            <a:chOff x="2693988" y="1104900"/>
            <a:chExt cx="4559300" cy="3472657"/>
          </a:xfrm>
        </p:grpSpPr>
        <p:sp>
          <p:nvSpPr>
            <p:cNvPr id="5" name="Line 19">
              <a:extLst>
                <a:ext uri="{FF2B5EF4-FFF2-40B4-BE49-F238E27FC236}">
                  <a16:creationId xmlns:a16="http://schemas.microsoft.com/office/drawing/2014/main" id="{8C0F3B06-B1CC-4586-A99E-13B34E93AC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75000" y="1943100"/>
              <a:ext cx="2286000" cy="16764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3">
              <a:extLst>
                <a:ext uri="{FF2B5EF4-FFF2-40B4-BE49-F238E27FC236}">
                  <a16:creationId xmlns:a16="http://schemas.microsoft.com/office/drawing/2014/main" id="{A3ACC776-677F-43D3-95EE-5E09A14EFB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5000" y="1104900"/>
              <a:ext cx="0" cy="29860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4">
              <a:extLst>
                <a:ext uri="{FF2B5EF4-FFF2-40B4-BE49-F238E27FC236}">
                  <a16:creationId xmlns:a16="http://schemas.microsoft.com/office/drawing/2014/main" id="{60CE0726-8B31-4353-928C-4C4AF2B662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5000" y="4090988"/>
              <a:ext cx="4078288" cy="15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ECC5A8C9-8EA6-4012-B53D-FB6901DC74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3200" y="31623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6">
              <a:extLst>
                <a:ext uri="{FF2B5EF4-FFF2-40B4-BE49-F238E27FC236}">
                  <a16:creationId xmlns:a16="http://schemas.microsoft.com/office/drawing/2014/main" id="{DA9352B8-6ED8-4DEB-AC10-5624FBC71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200" y="30861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7">
              <a:extLst>
                <a:ext uri="{FF2B5EF4-FFF2-40B4-BE49-F238E27FC236}">
                  <a16:creationId xmlns:a16="http://schemas.microsoft.com/office/drawing/2014/main" id="{783FB107-8E03-4B05-990E-670DDCE3C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5600" y="25527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8">
              <a:extLst>
                <a:ext uri="{FF2B5EF4-FFF2-40B4-BE49-F238E27FC236}">
                  <a16:creationId xmlns:a16="http://schemas.microsoft.com/office/drawing/2014/main" id="{B942B589-A697-431B-A8FB-D48BE07A0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6600" y="28575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9">
              <a:extLst>
                <a:ext uri="{FF2B5EF4-FFF2-40B4-BE49-F238E27FC236}">
                  <a16:creationId xmlns:a16="http://schemas.microsoft.com/office/drawing/2014/main" id="{C5752B80-D7C9-48BD-95AA-C8B80311CE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800" y="24003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0">
              <a:extLst>
                <a:ext uri="{FF2B5EF4-FFF2-40B4-BE49-F238E27FC236}">
                  <a16:creationId xmlns:a16="http://schemas.microsoft.com/office/drawing/2014/main" id="{1AFB4736-C798-4EF5-85E6-BF110AC25A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2800" y="24765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1">
              <a:extLst>
                <a:ext uri="{FF2B5EF4-FFF2-40B4-BE49-F238E27FC236}">
                  <a16:creationId xmlns:a16="http://schemas.microsoft.com/office/drawing/2014/main" id="{7E460BDB-B054-4AD8-AF22-D29BA73DB4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0169" y="4210845"/>
              <a:ext cx="26479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Independent variable (x)</a:t>
              </a:r>
            </a:p>
          </p:txBody>
        </p:sp>
        <p:sp>
          <p:nvSpPr>
            <p:cNvPr id="15" name="Text Box 12">
              <a:extLst>
                <a:ext uri="{FF2B5EF4-FFF2-40B4-BE49-F238E27FC236}">
                  <a16:creationId xmlns:a16="http://schemas.microsoft.com/office/drawing/2014/main" id="{8AEE6C2B-6F80-4140-BE67-6F92F6C56F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658939" y="2216944"/>
              <a:ext cx="2436812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dirty="0"/>
                <a:t>Dependent variable (y)</a:t>
              </a: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A5265877-641A-4774-B857-2D6B9EA55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7600" y="27051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CD85EC10-2D37-4E0A-AA71-6F7FE2DCD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1400" y="21717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62F2FA11-1EC7-4EB3-AE47-904B760B87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3200" y="26289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6">
              <a:extLst>
                <a:ext uri="{FF2B5EF4-FFF2-40B4-BE49-F238E27FC236}">
                  <a16:creationId xmlns:a16="http://schemas.microsoft.com/office/drawing/2014/main" id="{5331E1B2-3A34-45BB-A252-EE7398FF0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3600" y="30861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17">
              <a:extLst>
                <a:ext uri="{FF2B5EF4-FFF2-40B4-BE49-F238E27FC236}">
                  <a16:creationId xmlns:a16="http://schemas.microsoft.com/office/drawing/2014/main" id="{B7A166D2-5281-4923-B84C-4C87039CD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0000" y="18669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7">
              <a:extLst>
                <a:ext uri="{FF2B5EF4-FFF2-40B4-BE49-F238E27FC236}">
                  <a16:creationId xmlns:a16="http://schemas.microsoft.com/office/drawing/2014/main" id="{46D55099-E175-469D-9594-9293758DCB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1700" y="3162300"/>
              <a:ext cx="0" cy="271463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8">
              <a:extLst>
                <a:ext uri="{FF2B5EF4-FFF2-40B4-BE49-F238E27FC236}">
                  <a16:creationId xmlns:a16="http://schemas.microsoft.com/office/drawing/2014/main" id="{611471C6-5565-4687-AF2C-6C9954A291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0300" y="3162300"/>
              <a:ext cx="0" cy="80963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9">
              <a:extLst>
                <a:ext uri="{FF2B5EF4-FFF2-40B4-BE49-F238E27FC236}">
                  <a16:creationId xmlns:a16="http://schemas.microsoft.com/office/drawing/2014/main" id="{66A7079E-3452-4BFF-8E98-C582079E26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8600" y="2986088"/>
              <a:ext cx="0" cy="188912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30">
              <a:extLst>
                <a:ext uri="{FF2B5EF4-FFF2-40B4-BE49-F238E27FC236}">
                  <a16:creationId xmlns:a16="http://schemas.microsoft.com/office/drawing/2014/main" id="{D1DB128B-702F-4DB7-AA11-6B9BFC5BF3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1300" y="2730500"/>
              <a:ext cx="0" cy="236538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1">
              <a:extLst>
                <a:ext uri="{FF2B5EF4-FFF2-40B4-BE49-F238E27FC236}">
                  <a16:creationId xmlns:a16="http://schemas.microsoft.com/office/drawing/2014/main" id="{D69901D8-1D01-4BF0-A388-1E75F92839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3700" y="2628900"/>
              <a:ext cx="0" cy="187325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2">
              <a:extLst>
                <a:ext uri="{FF2B5EF4-FFF2-40B4-BE49-F238E27FC236}">
                  <a16:creationId xmlns:a16="http://schemas.microsoft.com/office/drawing/2014/main" id="{3CCA661B-140B-4433-9FA4-C708E99F09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2600" y="2489200"/>
              <a:ext cx="0" cy="307975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3">
              <a:extLst>
                <a:ext uri="{FF2B5EF4-FFF2-40B4-BE49-F238E27FC236}">
                  <a16:creationId xmlns:a16="http://schemas.microsoft.com/office/drawing/2014/main" id="{E33A8BB0-D14B-4D9C-896D-773D118BAD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4700" y="2608263"/>
              <a:ext cx="0" cy="249237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4">
              <a:extLst>
                <a:ext uri="{FF2B5EF4-FFF2-40B4-BE49-F238E27FC236}">
                  <a16:creationId xmlns:a16="http://schemas.microsoft.com/office/drawing/2014/main" id="{20895536-974E-4F57-B422-ADD6610528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5700" y="2324100"/>
              <a:ext cx="0" cy="38100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6">
              <a:extLst>
                <a:ext uri="{FF2B5EF4-FFF2-40B4-BE49-F238E27FC236}">
                  <a16:creationId xmlns:a16="http://schemas.microsoft.com/office/drawing/2014/main" id="{B5F72343-DE35-48A4-8448-596EF9561A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8100" y="1968500"/>
              <a:ext cx="0" cy="188913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7">
              <a:extLst>
                <a:ext uri="{FF2B5EF4-FFF2-40B4-BE49-F238E27FC236}">
                  <a16:creationId xmlns:a16="http://schemas.microsoft.com/office/drawing/2014/main" id="{167D5741-3FF9-489C-B4BC-9C0EA8E854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1088" y="2236788"/>
              <a:ext cx="1587" cy="104775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284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D13BC-00F2-442D-A0D3-F7F2C3C56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Sum of Squares Regression (</a:t>
            </a:r>
            <a:r>
              <a:rPr lang="en-US" altLang="en-US" dirty="0">
                <a:solidFill>
                  <a:srgbClr val="008000"/>
                </a:solidFill>
              </a:rPr>
              <a:t>SSR</a:t>
            </a:r>
            <a:r>
              <a:rPr lang="en-US" altLang="en-US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F68C-E096-48FA-A701-E415C095D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85" y="4967287"/>
            <a:ext cx="8229600" cy="1738311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Differences between prediction and population mean</a:t>
            </a:r>
          </a:p>
          <a:p>
            <a:pPr lvl="1"/>
            <a:r>
              <a:rPr lang="en-US" altLang="en-US" dirty="0"/>
              <a:t>Gets at variation due to X &amp; Y</a:t>
            </a:r>
          </a:p>
          <a:p>
            <a:r>
              <a:rPr lang="en-US" altLang="en-US" dirty="0"/>
              <a:t>Sum of Squares Regression, or </a:t>
            </a:r>
            <a:r>
              <a:rPr lang="en-US" altLang="en-US" dirty="0">
                <a:solidFill>
                  <a:srgbClr val="008000"/>
                </a:solidFill>
              </a:rPr>
              <a:t>SSR</a:t>
            </a:r>
          </a:p>
          <a:p>
            <a:r>
              <a:rPr lang="en-US" dirty="0"/>
              <a:t>Measure of </a:t>
            </a:r>
            <a:r>
              <a:rPr lang="en-US" dirty="0">
                <a:solidFill>
                  <a:srgbClr val="008000"/>
                </a:solidFill>
              </a:rPr>
              <a:t>explained variation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31706DA-F496-4B4C-A97A-7D79B0029D15}"/>
              </a:ext>
            </a:extLst>
          </p:cNvPr>
          <p:cNvGrpSpPr/>
          <p:nvPr/>
        </p:nvGrpSpPr>
        <p:grpSpPr>
          <a:xfrm>
            <a:off x="2015346" y="846138"/>
            <a:ext cx="6190133" cy="3812205"/>
            <a:chOff x="2015346" y="846138"/>
            <a:chExt cx="6190133" cy="381220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048E5DA-32E4-4241-8B0B-1D62708BE869}"/>
                </a:ext>
              </a:extLst>
            </p:cNvPr>
            <p:cNvGrpSpPr/>
            <p:nvPr/>
          </p:nvGrpSpPr>
          <p:grpSpPr>
            <a:xfrm>
              <a:off x="5602907" y="2292370"/>
              <a:ext cx="2602572" cy="461665"/>
              <a:chOff x="5602907" y="2292370"/>
              <a:chExt cx="2602572" cy="461665"/>
            </a:xfrm>
          </p:grpSpPr>
          <p:sp>
            <p:nvSpPr>
              <p:cNvPr id="53" name="Text Box 21">
                <a:extLst>
                  <a:ext uri="{FF2B5EF4-FFF2-40B4-BE49-F238E27FC236}">
                    <a16:creationId xmlns:a16="http://schemas.microsoft.com/office/drawing/2014/main" id="{B1AE34FB-26A3-46AB-8A62-EF7B9CEE4D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02907" y="2292370"/>
                <a:ext cx="2602572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400" dirty="0"/>
                  <a:t>Population mean: </a:t>
                </a:r>
                <a:r>
                  <a:rPr lang="en-US" altLang="en-US" sz="2400" dirty="0">
                    <a:solidFill>
                      <a:srgbClr val="FF6600"/>
                    </a:solidFill>
                  </a:rPr>
                  <a:t>y</a:t>
                </a:r>
              </a:p>
            </p:txBody>
          </p:sp>
          <p:sp>
            <p:nvSpPr>
              <p:cNvPr id="54" name="Line 22">
                <a:extLst>
                  <a:ext uri="{FF2B5EF4-FFF2-40B4-BE49-F238E27FC236}">
                    <a16:creationId xmlns:a16="http://schemas.microsoft.com/office/drawing/2014/main" id="{DBC6CCA1-12DF-434B-B001-800D68AC77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24800" y="2397601"/>
                <a:ext cx="165994" cy="0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7F4ECB0-5E62-4CBF-91FE-E6FC490AFDB4}"/>
                </a:ext>
              </a:extLst>
            </p:cNvPr>
            <p:cNvGrpSpPr/>
            <p:nvPr/>
          </p:nvGrpSpPr>
          <p:grpSpPr>
            <a:xfrm>
              <a:off x="2015346" y="846138"/>
              <a:ext cx="4070456" cy="3812205"/>
              <a:chOff x="2015346" y="846138"/>
              <a:chExt cx="4070456" cy="3812205"/>
            </a:xfrm>
          </p:grpSpPr>
          <p:sp>
            <p:nvSpPr>
              <p:cNvPr id="36" name="Line 3">
                <a:extLst>
                  <a:ext uri="{FF2B5EF4-FFF2-40B4-BE49-F238E27FC236}">
                    <a16:creationId xmlns:a16="http://schemas.microsoft.com/office/drawing/2014/main" id="{7DBFE2A1-E9E8-457E-82E4-09FB615AA7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577" y="1295401"/>
                <a:ext cx="0" cy="282713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4">
                <a:extLst>
                  <a:ext uri="{FF2B5EF4-FFF2-40B4-BE49-F238E27FC236}">
                    <a16:creationId xmlns:a16="http://schemas.microsoft.com/office/drawing/2014/main" id="{4B0B09CC-B5CC-4569-A84D-65870F57C4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577" y="4122532"/>
                <a:ext cx="354122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Oval 5">
                <a:extLst>
                  <a:ext uri="{FF2B5EF4-FFF2-40B4-BE49-F238E27FC236}">
                    <a16:creationId xmlns:a16="http://schemas.microsoft.com/office/drawing/2014/main" id="{9F24375A-4429-40D6-83DD-A7FCBED222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9883" y="2885662"/>
                <a:ext cx="80482" cy="88348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Oval 6">
                <a:extLst>
                  <a:ext uri="{FF2B5EF4-FFF2-40B4-BE49-F238E27FC236}">
                    <a16:creationId xmlns:a16="http://schemas.microsoft.com/office/drawing/2014/main" id="{4C86DCCF-0973-4B1A-ACD5-728D6B14CC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7471" y="3062358"/>
                <a:ext cx="80482" cy="88348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Oval 7">
                <a:extLst>
                  <a:ext uri="{FF2B5EF4-FFF2-40B4-BE49-F238E27FC236}">
                    <a16:creationId xmlns:a16="http://schemas.microsoft.com/office/drawing/2014/main" id="{4F536414-A484-4177-8A60-B16278ABAE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0848" y="2443923"/>
                <a:ext cx="80482" cy="88348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Oval 8">
                <a:extLst>
                  <a:ext uri="{FF2B5EF4-FFF2-40B4-BE49-F238E27FC236}">
                    <a16:creationId xmlns:a16="http://schemas.microsoft.com/office/drawing/2014/main" id="{01948F89-A6D2-4732-B8B3-0FADBB6E3B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3260" y="2532271"/>
                <a:ext cx="80482" cy="88348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Oval 9">
                <a:extLst>
                  <a:ext uri="{FF2B5EF4-FFF2-40B4-BE49-F238E27FC236}">
                    <a16:creationId xmlns:a16="http://schemas.microsoft.com/office/drawing/2014/main" id="{10BE89FB-D192-46CD-B755-5AB028EDB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1330" y="2267227"/>
                <a:ext cx="80482" cy="88348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Oval 10">
                <a:extLst>
                  <a:ext uri="{FF2B5EF4-FFF2-40B4-BE49-F238E27FC236}">
                    <a16:creationId xmlns:a16="http://schemas.microsoft.com/office/drawing/2014/main" id="{5FE016E0-ABD6-4409-B073-B1DA8C3BFC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3742" y="2355575"/>
                <a:ext cx="80482" cy="88348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Text Box 11">
                <a:extLst>
                  <a:ext uri="{FF2B5EF4-FFF2-40B4-BE49-F238E27FC236}">
                    <a16:creationId xmlns:a16="http://schemas.microsoft.com/office/drawing/2014/main" id="{DB3F0B36-5E5B-4114-BD88-912C20E0DF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7048" y="4233170"/>
                <a:ext cx="2796763" cy="425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dirty="0"/>
                  <a:t>Independent variable (x)</a:t>
                </a:r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id="{8D0B50D3-7815-479B-8B21-9E6F93BF2B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787367" y="2074117"/>
                <a:ext cx="282529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dirty="0"/>
                  <a:t>Dependent variable (y)</a:t>
                </a:r>
              </a:p>
            </p:txBody>
          </p:sp>
          <p:sp>
            <p:nvSpPr>
              <p:cNvPr id="46" name="Oval 13">
                <a:extLst>
                  <a:ext uri="{FF2B5EF4-FFF2-40B4-BE49-F238E27FC236}">
                    <a16:creationId xmlns:a16="http://schemas.microsoft.com/office/drawing/2014/main" id="{A1303229-DCF3-47DD-98F5-545866CAB0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5672" y="2339009"/>
                <a:ext cx="80482" cy="88348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Oval 14">
                <a:extLst>
                  <a:ext uri="{FF2B5EF4-FFF2-40B4-BE49-F238E27FC236}">
                    <a16:creationId xmlns:a16="http://schemas.microsoft.com/office/drawing/2014/main" id="{804C5580-C6C3-4973-8849-E24918B3BD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5189" y="2073966"/>
                <a:ext cx="80482" cy="88348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Oval 15">
                <a:extLst>
                  <a:ext uri="{FF2B5EF4-FFF2-40B4-BE49-F238E27FC236}">
                    <a16:creationId xmlns:a16="http://schemas.microsoft.com/office/drawing/2014/main" id="{53067C2F-E19F-495C-993F-BE1BCC0359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9883" y="2604053"/>
                <a:ext cx="80482" cy="88348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Oval 16">
                <a:extLst>
                  <a:ext uri="{FF2B5EF4-FFF2-40B4-BE49-F238E27FC236}">
                    <a16:creationId xmlns:a16="http://schemas.microsoft.com/office/drawing/2014/main" id="{50EE9F23-EFCF-4E00-A47A-F629B6BC6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6024" y="3134140"/>
                <a:ext cx="80482" cy="88348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Oval 17">
                <a:extLst>
                  <a:ext uri="{FF2B5EF4-FFF2-40B4-BE49-F238E27FC236}">
                    <a16:creationId xmlns:a16="http://schemas.microsoft.com/office/drawing/2014/main" id="{E9A1710A-8ADC-4ADF-B04C-DD9F32D467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6637" y="1720574"/>
                <a:ext cx="80482" cy="88348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Line 19">
                <a:extLst>
                  <a:ext uri="{FF2B5EF4-FFF2-40B4-BE49-F238E27FC236}">
                    <a16:creationId xmlns:a16="http://schemas.microsoft.com/office/drawing/2014/main" id="{4666BC83-68E6-4F2B-909B-D9DD62CC58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44577" y="1632226"/>
                <a:ext cx="2414472" cy="1943653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0">
                <a:extLst>
                  <a:ext uri="{FF2B5EF4-FFF2-40B4-BE49-F238E27FC236}">
                    <a16:creationId xmlns:a16="http://schemas.microsoft.com/office/drawing/2014/main" id="{F6F6FE5D-AC0F-4944-9886-6A8CABFCFB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4758" y="2528589"/>
                <a:ext cx="2820237" cy="0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23">
                <a:extLst>
                  <a:ext uri="{FF2B5EF4-FFF2-40B4-BE49-F238E27FC236}">
                    <a16:creationId xmlns:a16="http://schemas.microsoft.com/office/drawing/2014/main" id="{ACF147B4-6DBF-4E5D-AD79-9406E8663B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6878" y="1956168"/>
                <a:ext cx="0" cy="550334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 type="triangl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4">
                <a:extLst>
                  <a:ext uri="{FF2B5EF4-FFF2-40B4-BE49-F238E27FC236}">
                    <a16:creationId xmlns:a16="http://schemas.microsoft.com/office/drawing/2014/main" id="{ED92D45A-B0AD-4F23-A97E-5F12915F15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5431" y="2177038"/>
                <a:ext cx="0" cy="355233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 type="triangl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25">
                <a:extLst>
                  <a:ext uri="{FF2B5EF4-FFF2-40B4-BE49-F238E27FC236}">
                    <a16:creationId xmlns:a16="http://schemas.microsoft.com/office/drawing/2014/main" id="{11BA5723-4B5B-4DE7-9DDD-A77E19D6A1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1089" y="2545154"/>
                <a:ext cx="0" cy="132522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 type="triangl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26">
                <a:extLst>
                  <a:ext uri="{FF2B5EF4-FFF2-40B4-BE49-F238E27FC236}">
                    <a16:creationId xmlns:a16="http://schemas.microsoft.com/office/drawing/2014/main" id="{EB298572-12E3-4285-9AE5-67EDE39778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6265" y="2524908"/>
                <a:ext cx="0" cy="771203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 type="triangl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27">
                <a:extLst>
                  <a:ext uri="{FF2B5EF4-FFF2-40B4-BE49-F238E27FC236}">
                    <a16:creationId xmlns:a16="http://schemas.microsoft.com/office/drawing/2014/main" id="{0A17AA4D-C393-4ADE-8F22-1D763A49AF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67712" y="2541473"/>
                <a:ext cx="10060" cy="579783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 type="triangl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28">
                <a:extLst>
                  <a:ext uri="{FF2B5EF4-FFF2-40B4-BE49-F238E27FC236}">
                    <a16:creationId xmlns:a16="http://schemas.microsoft.com/office/drawing/2014/main" id="{DF8C15BC-9F92-4BEB-8CE6-B67F88D103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6711" y="2545154"/>
                <a:ext cx="0" cy="285291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 type="triangl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29">
                <a:extLst>
                  <a:ext uri="{FF2B5EF4-FFF2-40B4-BE49-F238E27FC236}">
                    <a16:creationId xmlns:a16="http://schemas.microsoft.com/office/drawing/2014/main" id="{D5FC5CA0-1DBA-481A-8E94-9DFF74B871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5913" y="2079488"/>
                <a:ext cx="0" cy="452783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 type="triangl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30">
                <a:extLst>
                  <a:ext uri="{FF2B5EF4-FFF2-40B4-BE49-F238E27FC236}">
                    <a16:creationId xmlns:a16="http://schemas.microsoft.com/office/drawing/2014/main" id="{65899D84-C15F-428A-950B-FADCC5CF19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00570" y="2353734"/>
                <a:ext cx="13414" cy="173015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 type="triangl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31">
                <a:extLst>
                  <a:ext uri="{FF2B5EF4-FFF2-40B4-BE49-F238E27FC236}">
                    <a16:creationId xmlns:a16="http://schemas.microsoft.com/office/drawing/2014/main" id="{045052ED-3512-4DA2-9CD3-9BE5D3002A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3501" y="2427357"/>
                <a:ext cx="0" cy="75464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32">
                <a:extLst>
                  <a:ext uri="{FF2B5EF4-FFF2-40B4-BE49-F238E27FC236}">
                    <a16:creationId xmlns:a16="http://schemas.microsoft.com/office/drawing/2014/main" id="{F5602A03-2926-4E38-B3C8-00924BE3C2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11572" y="2545154"/>
                <a:ext cx="0" cy="75464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9636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74338-F163-47CB-9FA8-7F19547FF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Sum of Squares Total</a:t>
            </a:r>
          </a:p>
        </p:txBody>
      </p:sp>
      <p:pic>
        <p:nvPicPr>
          <p:cNvPr id="32770" name="Picture 2" descr="Image result for sse sum squared error">
            <a:extLst>
              <a:ext uri="{FF2B5EF4-FFF2-40B4-BE49-F238E27FC236}">
                <a16:creationId xmlns:a16="http://schemas.microsoft.com/office/drawing/2014/main" id="{E564F70C-8043-4A4B-9940-9D1A9AB46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36149"/>
            <a:ext cx="6324767" cy="512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71226-A9D0-4FAE-B7F9-84367C0F7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4525963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Total Sum of Squares, or SST = </a:t>
            </a:r>
            <a:r>
              <a:rPr lang="en-US" altLang="en-US" dirty="0">
                <a:solidFill>
                  <a:srgbClr val="008000"/>
                </a:solidFill>
              </a:rPr>
              <a:t>SSR</a:t>
            </a:r>
            <a:r>
              <a:rPr lang="en-US" altLang="en-US" dirty="0"/>
              <a:t> + </a:t>
            </a:r>
            <a:r>
              <a:rPr lang="en-US" altLang="en-US" dirty="0">
                <a:solidFill>
                  <a:srgbClr val="C00000"/>
                </a:solidFill>
              </a:rPr>
              <a:t>SSE</a:t>
            </a:r>
            <a:r>
              <a:rPr lang="en-US" altLang="en-US" dirty="0"/>
              <a:t>            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03495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87E1D-63AF-4F96-AB4B-9B16D6A97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Coefficient of Determination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0C4B89-CD20-43E4-8336-2909791CA4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en-US" dirty="0"/>
                  <a:t>Proportion of total variation (SST) explained by the regression (SSR) is known as the </a:t>
                </a:r>
                <a:r>
                  <a:rPr lang="en-US" altLang="en-US" dirty="0">
                    <a:solidFill>
                      <a:srgbClr val="7030A0"/>
                    </a:solidFill>
                  </a:rPr>
                  <a:t>Coefficient of Determination </a:t>
                </a:r>
                <a:r>
                  <a:rPr lang="en-US" altLang="en-US" dirty="0"/>
                  <a:t>(R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)</a:t>
                </a:r>
              </a:p>
              <a:p>
                <a:endParaRPr lang="en-US" alt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en-US" b="0" i="1" baseline="300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𝑆𝑆𝑅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𝑆𝑆𝑇</m:t>
                          </m:r>
                        </m:den>
                      </m:f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𝑆𝑆𝐸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𝑆𝑆𝑇</m:t>
                          </m:r>
                        </m:den>
                      </m:f>
                    </m:oMath>
                  </m:oMathPara>
                </a14:m>
                <a:endParaRPr lang="en-US" altLang="en-US" b="0" dirty="0"/>
              </a:p>
              <a:p>
                <a:endParaRPr lang="en-US" altLang="en-US" dirty="0"/>
              </a:p>
              <a:p>
                <a:r>
                  <a:rPr lang="en-US" altLang="en-US" dirty="0"/>
                  <a:t>Ranges from 0 to 1 (often said as a percent)</a:t>
                </a:r>
              </a:p>
              <a:p>
                <a:pPr marL="457200" lvl="1" indent="0">
                  <a:buNone/>
                </a:pPr>
                <a:r>
                  <a:rPr lang="en-US" altLang="en-US" dirty="0"/>
                  <a:t>1 – regression explains all of variation</a:t>
                </a:r>
              </a:p>
              <a:p>
                <a:pPr marL="457200" lvl="1" indent="0">
                  <a:buNone/>
                </a:pPr>
                <a:r>
                  <a:rPr lang="en-US" altLang="en-US" dirty="0"/>
                  <a:t>0 – regression explains none of variation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0C4B89-CD20-43E4-8336-2909791CA4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>
                <a:blip r:embed="rId2"/>
                <a:stretch>
                  <a:fillRect l="-1704" t="-2545" b="-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39903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68A39-DEF5-4ED6-A6B3-96F754902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Coefficient of Determination – </a:t>
            </a:r>
            <a:br>
              <a:rPr lang="en-US" dirty="0"/>
            </a:br>
            <a:r>
              <a:rPr lang="en-US" dirty="0"/>
              <a:t>Visual Representation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4BFAEC-E4EF-4560-A930-CF4186560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703" y="1612207"/>
            <a:ext cx="3558593" cy="487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06CFD41-46A7-4D19-B105-B64949D0E81E}"/>
              </a:ext>
            </a:extLst>
          </p:cNvPr>
          <p:cNvSpPr/>
          <p:nvPr/>
        </p:nvSpPr>
        <p:spPr>
          <a:xfrm>
            <a:off x="2209799" y="6436103"/>
            <a:ext cx="47244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https://upload.wikimedia.org/wikipedia/commons/thumb/8/86/Coefficient_of_Determination.svg/400px-Coefficient_of_Determination.svg.png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1D6DBA-FFCD-492D-8472-D8D6A998FC70}"/>
              </a:ext>
            </a:extLst>
          </p:cNvPr>
          <p:cNvSpPr txBox="1"/>
          <p:nvPr/>
        </p:nvSpPr>
        <p:spPr>
          <a:xfrm>
            <a:off x="304799" y="3542775"/>
            <a:ext cx="23952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7030A0"/>
                </a:solidFill>
              </a:rPr>
              <a:t>R</a:t>
            </a:r>
            <a:r>
              <a:rPr lang="en-US" sz="6000" baseline="30000" dirty="0">
                <a:solidFill>
                  <a:srgbClr val="7030A0"/>
                </a:solidFill>
              </a:rPr>
              <a:t>2</a:t>
            </a:r>
            <a:r>
              <a:rPr lang="en-US" sz="6000" dirty="0"/>
              <a:t> = 1 -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39DF3D-E731-4252-93F3-DFD942F71E99}"/>
              </a:ext>
            </a:extLst>
          </p:cNvPr>
          <p:cNvSpPr txBox="1"/>
          <p:nvPr/>
        </p:nvSpPr>
        <p:spPr>
          <a:xfrm>
            <a:off x="6732297" y="2286000"/>
            <a:ext cx="2335503" cy="144655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Variation in observed data model cannot explain (error)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BC13F8-7389-488E-9EB0-26EF33A38B85}"/>
              </a:ext>
            </a:extLst>
          </p:cNvPr>
          <p:cNvSpPr txBox="1"/>
          <p:nvPr/>
        </p:nvSpPr>
        <p:spPr>
          <a:xfrm>
            <a:off x="6732297" y="4800600"/>
            <a:ext cx="2335503" cy="769441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Total variation in observed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AC783D-5CD2-49EE-81DD-8545142E6222}"/>
              </a:ext>
            </a:extLst>
          </p:cNvPr>
          <p:cNvSpPr txBox="1"/>
          <p:nvPr/>
        </p:nvSpPr>
        <p:spPr>
          <a:xfrm>
            <a:off x="4775390" y="3122644"/>
            <a:ext cx="1714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Smaller is better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94DFBD-D3C9-4C28-9643-B2E0A2E5ED2A}"/>
              </a:ext>
            </a:extLst>
          </p:cNvPr>
          <p:cNvSpPr txBox="1"/>
          <p:nvPr/>
        </p:nvSpPr>
        <p:spPr>
          <a:xfrm>
            <a:off x="4832425" y="5586310"/>
            <a:ext cx="1600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Larger is better</a:t>
            </a:r>
          </a:p>
        </p:txBody>
      </p:sp>
    </p:spTree>
    <p:extLst>
      <p:ext uri="{BB962C8B-B14F-4D97-AF65-F5344CB8AC3E}">
        <p14:creationId xmlns:p14="http://schemas.microsoft.com/office/powerpoint/2010/main" val="40138009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E13AE-E0B0-4CEB-A0B7-0CEF889C4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Coefficient of Determination Example</a:t>
            </a:r>
          </a:p>
        </p:txBody>
      </p:sp>
      <p:pic>
        <p:nvPicPr>
          <p:cNvPr id="35842" name="Picture 2" descr="Related image">
            <a:extLst>
              <a:ext uri="{FF2B5EF4-FFF2-40B4-BE49-F238E27FC236}">
                <a16:creationId xmlns:a16="http://schemas.microsoft.com/office/drawing/2014/main" id="{F9A8127F-8032-499A-AB60-74932C6DC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3012"/>
            <a:ext cx="91440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AF849D1-7EA0-4828-AA8E-A5A81D4EFA35}"/>
              </a:ext>
            </a:extLst>
          </p:cNvPr>
          <p:cNvSpPr/>
          <p:nvPr/>
        </p:nvSpPr>
        <p:spPr>
          <a:xfrm>
            <a:off x="4572000" y="1243012"/>
            <a:ext cx="4572000" cy="2871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D546A9A-840E-4757-8592-B2B0AEEA0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20875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How “good” is regression model? Roughly: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dirty="0"/>
              <a:t>0.8 </a:t>
            </a:r>
            <a:r>
              <a:rPr lang="en-US" dirty="0"/>
              <a:t>≤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C00000"/>
                </a:solidFill>
              </a:rPr>
              <a:t>R</a:t>
            </a:r>
            <a:r>
              <a:rPr lang="en-US" altLang="en-US" baseline="30000" dirty="0">
                <a:solidFill>
                  <a:srgbClr val="C00000"/>
                </a:solidFill>
              </a:rPr>
              <a:t>2</a:t>
            </a:r>
            <a:r>
              <a:rPr lang="en-US" altLang="en-US" dirty="0"/>
              <a:t> </a:t>
            </a:r>
            <a:r>
              <a:rPr lang="en-US" dirty="0"/>
              <a:t>≤</a:t>
            </a:r>
            <a:r>
              <a:rPr lang="en-US" altLang="en-US" dirty="0"/>
              <a:t>   1 		</a:t>
            </a:r>
            <a:r>
              <a:rPr lang="en-US" altLang="en-US" dirty="0">
                <a:solidFill>
                  <a:srgbClr val="009900"/>
                </a:solidFill>
              </a:rPr>
              <a:t>strong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332777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E13AE-E0B0-4CEB-A0B7-0CEF889C4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Coefficient of Determination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BF2921-20BB-4BE9-8A7C-46580AB8A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20875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How “good” is regression model? Roughly: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dirty="0"/>
              <a:t>0.8 </a:t>
            </a:r>
            <a:r>
              <a:rPr lang="en-US" dirty="0"/>
              <a:t>≤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C00000"/>
                </a:solidFill>
              </a:rPr>
              <a:t>R</a:t>
            </a:r>
            <a:r>
              <a:rPr lang="en-US" altLang="en-US" baseline="30000" dirty="0">
                <a:solidFill>
                  <a:srgbClr val="C00000"/>
                </a:solidFill>
              </a:rPr>
              <a:t>2</a:t>
            </a:r>
            <a:r>
              <a:rPr lang="en-US" altLang="en-US" dirty="0"/>
              <a:t> </a:t>
            </a:r>
            <a:r>
              <a:rPr lang="en-US" dirty="0"/>
              <a:t>≤</a:t>
            </a:r>
            <a:r>
              <a:rPr lang="en-US" altLang="en-US" dirty="0"/>
              <a:t>   1 		</a:t>
            </a:r>
            <a:r>
              <a:rPr lang="en-US" altLang="en-US" dirty="0">
                <a:solidFill>
                  <a:srgbClr val="009900"/>
                </a:solidFill>
              </a:rPr>
              <a:t>strong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dirty="0"/>
              <a:t>0.5 </a:t>
            </a:r>
            <a:r>
              <a:rPr lang="en-US" dirty="0"/>
              <a:t>≤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C00000"/>
                </a:solidFill>
              </a:rPr>
              <a:t>R</a:t>
            </a:r>
            <a:r>
              <a:rPr lang="en-US" altLang="en-US" baseline="30000" dirty="0">
                <a:solidFill>
                  <a:srgbClr val="C00000"/>
                </a:solidFill>
              </a:rPr>
              <a:t>2</a:t>
            </a:r>
            <a:r>
              <a:rPr lang="en-US" altLang="en-US" dirty="0"/>
              <a:t> &lt;   0.8 		</a:t>
            </a:r>
            <a:r>
              <a:rPr lang="en-US" altLang="en-US" dirty="0">
                <a:solidFill>
                  <a:srgbClr val="CC9900"/>
                </a:solidFill>
              </a:rPr>
              <a:t>medium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dirty="0"/>
              <a:t>0    </a:t>
            </a:r>
            <a:r>
              <a:rPr lang="en-US" dirty="0"/>
              <a:t>≤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C00000"/>
                </a:solidFill>
              </a:rPr>
              <a:t>R</a:t>
            </a:r>
            <a:r>
              <a:rPr lang="en-US" altLang="en-US" baseline="30000" dirty="0">
                <a:solidFill>
                  <a:srgbClr val="C00000"/>
                </a:solidFill>
              </a:rPr>
              <a:t>2</a:t>
            </a:r>
            <a:r>
              <a:rPr lang="en-US" altLang="en-US" dirty="0"/>
              <a:t> &lt;   0.5 		</a:t>
            </a:r>
            <a:r>
              <a:rPr lang="en-US" altLang="en-US" dirty="0">
                <a:solidFill>
                  <a:srgbClr val="C00000"/>
                </a:solidFill>
              </a:rPr>
              <a:t>weak</a:t>
            </a:r>
          </a:p>
          <a:p>
            <a:endParaRPr lang="en-US" sz="4000" dirty="0"/>
          </a:p>
        </p:txBody>
      </p:sp>
      <p:pic>
        <p:nvPicPr>
          <p:cNvPr id="35842" name="Picture 2" descr="Related image">
            <a:extLst>
              <a:ext uri="{FF2B5EF4-FFF2-40B4-BE49-F238E27FC236}">
                <a16:creationId xmlns:a16="http://schemas.microsoft.com/office/drawing/2014/main" id="{F9A8127F-8032-499A-AB60-74932C6DC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3012"/>
            <a:ext cx="91440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59A381E-4DF8-4BBB-87E4-E8F6AB55863F}"/>
              </a:ext>
            </a:extLst>
          </p:cNvPr>
          <p:cNvSpPr/>
          <p:nvPr/>
        </p:nvSpPr>
        <p:spPr>
          <a:xfrm>
            <a:off x="990600" y="5579923"/>
            <a:ext cx="4724400" cy="2874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1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A881E-C612-4CF2-B5AF-F976A2B26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AA7A1-AE66-4587-9358-F5FAC7422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38401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Broadly, two types of </a:t>
            </a:r>
            <a:r>
              <a:rPr lang="en-US" dirty="0">
                <a:solidFill>
                  <a:srgbClr val="C00000"/>
                </a:solidFill>
              </a:rPr>
              <a:t>prediction techniques</a:t>
            </a:r>
            <a:r>
              <a:rPr lang="en-US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8000"/>
                </a:solidFill>
              </a:rPr>
              <a:t>Regression</a:t>
            </a:r>
            <a:r>
              <a:rPr lang="en-US" dirty="0"/>
              <a:t> – mathematical equation to model, then use model for predictions</a:t>
            </a:r>
          </a:p>
          <a:p>
            <a:pPr lvl="1"/>
            <a:r>
              <a:rPr lang="en-US" dirty="0"/>
              <a:t>We’ll discuss </a:t>
            </a:r>
            <a:r>
              <a:rPr lang="en-US" dirty="0">
                <a:solidFill>
                  <a:srgbClr val="0070C0"/>
                </a:solidFill>
              </a:rPr>
              <a:t>simple linear regression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8000"/>
                </a:solidFill>
              </a:rPr>
              <a:t>Machine learning </a:t>
            </a:r>
            <a:r>
              <a:rPr lang="en-US" dirty="0"/>
              <a:t>– branch of AI, use computer algorithms to determine relationships (predictions)</a:t>
            </a:r>
          </a:p>
          <a:p>
            <a:pPr marL="914400" lvl="1" indent="-514350"/>
            <a:r>
              <a:rPr lang="en-US" dirty="0">
                <a:solidFill>
                  <a:srgbClr val="0070C0"/>
                </a:solidFill>
              </a:rPr>
              <a:t>CS 4342 Machine Learning</a:t>
            </a:r>
          </a:p>
          <a:p>
            <a:pPr marL="914400" lvl="1" indent="-514350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F54D18-3E12-4F2E-8B68-6FDB278E3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5029200"/>
            <a:ext cx="5791200" cy="136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50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8E778-FDD1-4468-A108-D58D03749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How “Good” is the Regression Model? 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6843F35-4CAF-4222-A4CE-20460AB72842}"/>
              </a:ext>
            </a:extLst>
          </p:cNvPr>
          <p:cNvGrpSpPr>
            <a:grpSpLocks noChangeAspect="1"/>
          </p:cNvGrpSpPr>
          <p:nvPr/>
        </p:nvGrpSpPr>
        <p:grpSpPr>
          <a:xfrm>
            <a:off x="503801" y="1245750"/>
            <a:ext cx="7878199" cy="5536050"/>
            <a:chOff x="1066800" y="1454081"/>
            <a:chExt cx="6702354" cy="4709778"/>
          </a:xfrm>
        </p:grpSpPr>
        <p:pic>
          <p:nvPicPr>
            <p:cNvPr id="34818" name="Picture 2" descr="Related image">
              <a:extLst>
                <a:ext uri="{FF2B5EF4-FFF2-40B4-BE49-F238E27FC236}">
                  <a16:creationId xmlns:a16="http://schemas.microsoft.com/office/drawing/2014/main" id="{55F93914-DE3F-483A-9A8D-2848D298C6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454081"/>
              <a:ext cx="6702354" cy="436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67CC7B5-9103-4D05-8B42-C40AB49621B9}"/>
                </a:ext>
              </a:extLst>
            </p:cNvPr>
            <p:cNvSpPr/>
            <p:nvPr/>
          </p:nvSpPr>
          <p:spPr>
            <a:xfrm>
              <a:off x="3201650" y="5794527"/>
              <a:ext cx="24326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Lucida"/>
                </a:rPr>
                <a:t>https://xkcd.com/1725/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628120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Relationships Between X &amp; Y</a:t>
            </a:r>
          </a:p>
        </p:txBody>
      </p:sp>
      <p:sp>
        <p:nvSpPr>
          <p:cNvPr id="9255" name="Rectangle 39"/>
          <p:cNvSpPr>
            <a:spLocks noChangeArrowheads="1"/>
          </p:cNvSpPr>
          <p:nvPr/>
        </p:nvSpPr>
        <p:spPr bwMode="auto">
          <a:xfrm>
            <a:off x="4343400" y="1371600"/>
            <a:ext cx="8077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342" tIns="42672" rIns="85342" bIns="42672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9293" name="Text Box 77"/>
          <p:cNvSpPr txBox="1">
            <a:spLocks noChangeArrowheads="1"/>
          </p:cNvSpPr>
          <p:nvPr/>
        </p:nvSpPr>
        <p:spPr bwMode="auto">
          <a:xfrm>
            <a:off x="1143000" y="1676400"/>
            <a:ext cx="2667000" cy="40957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000" b="1"/>
              <a:t>Strong relationships</a:t>
            </a:r>
          </a:p>
        </p:txBody>
      </p:sp>
      <p:sp>
        <p:nvSpPr>
          <p:cNvPr id="9294" name="Text Box 78"/>
          <p:cNvSpPr txBox="1">
            <a:spLocks noChangeArrowheads="1"/>
          </p:cNvSpPr>
          <p:nvPr/>
        </p:nvSpPr>
        <p:spPr bwMode="auto">
          <a:xfrm>
            <a:off x="6019800" y="1676400"/>
            <a:ext cx="2590800" cy="40957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000" b="1" dirty="0"/>
              <a:t>Weak relationships</a:t>
            </a:r>
          </a:p>
        </p:txBody>
      </p:sp>
      <p:sp>
        <p:nvSpPr>
          <p:cNvPr id="9295" name="Line 79"/>
          <p:cNvSpPr>
            <a:spLocks noChangeShapeType="1"/>
          </p:cNvSpPr>
          <p:nvPr/>
        </p:nvSpPr>
        <p:spPr bwMode="auto">
          <a:xfrm>
            <a:off x="4648200" y="1676400"/>
            <a:ext cx="0" cy="4724400"/>
          </a:xfrm>
          <a:prstGeom prst="line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504D27F-A40A-4419-A265-9F05B498062E}"/>
              </a:ext>
            </a:extLst>
          </p:cNvPr>
          <p:cNvGrpSpPr/>
          <p:nvPr/>
        </p:nvGrpSpPr>
        <p:grpSpPr>
          <a:xfrm>
            <a:off x="685800" y="2209800"/>
            <a:ext cx="3124200" cy="4252913"/>
            <a:chOff x="685800" y="2209800"/>
            <a:chExt cx="3124200" cy="425291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A52C49F-C5F2-4274-8A71-6359AC95B1C8}"/>
                </a:ext>
              </a:extLst>
            </p:cNvPr>
            <p:cNvGrpSpPr/>
            <p:nvPr/>
          </p:nvGrpSpPr>
          <p:grpSpPr>
            <a:xfrm>
              <a:off x="685800" y="2209800"/>
              <a:ext cx="3124200" cy="2043113"/>
              <a:chOff x="685800" y="2209800"/>
              <a:chExt cx="3124200" cy="2043113"/>
            </a:xfrm>
          </p:grpSpPr>
          <p:sp>
            <p:nvSpPr>
              <p:cNvPr id="9236" name="Line 20"/>
              <p:cNvSpPr>
                <a:spLocks noChangeShapeType="1"/>
              </p:cNvSpPr>
              <p:nvPr/>
            </p:nvSpPr>
            <p:spPr bwMode="auto">
              <a:xfrm flipH="1">
                <a:off x="1143000" y="2438400"/>
                <a:ext cx="0" cy="15240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7" name="Oval 21"/>
              <p:cNvSpPr>
                <a:spLocks noChangeArrowheads="1"/>
              </p:cNvSpPr>
              <p:nvPr/>
            </p:nvSpPr>
            <p:spPr bwMode="auto">
              <a:xfrm rot="-7282380">
                <a:off x="1219200" y="36576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8" name="Oval 22"/>
              <p:cNvSpPr>
                <a:spLocks noChangeArrowheads="1"/>
              </p:cNvSpPr>
              <p:nvPr/>
            </p:nvSpPr>
            <p:spPr bwMode="auto">
              <a:xfrm rot="-7282380">
                <a:off x="1447800" y="33528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9" name="Oval 23"/>
              <p:cNvSpPr>
                <a:spLocks noChangeArrowheads="1"/>
              </p:cNvSpPr>
              <p:nvPr/>
            </p:nvSpPr>
            <p:spPr bwMode="auto">
              <a:xfrm rot="-7282380">
                <a:off x="3124200" y="2286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0" name="Oval 24"/>
              <p:cNvSpPr>
                <a:spLocks noChangeArrowheads="1"/>
              </p:cNvSpPr>
              <p:nvPr/>
            </p:nvSpPr>
            <p:spPr bwMode="auto">
              <a:xfrm rot="-7282380">
                <a:off x="3276600" y="2667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1" name="Oval 25"/>
              <p:cNvSpPr>
                <a:spLocks noChangeArrowheads="1"/>
              </p:cNvSpPr>
              <p:nvPr/>
            </p:nvSpPr>
            <p:spPr bwMode="auto">
              <a:xfrm rot="-7282380">
                <a:off x="1676400" y="35052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2" name="Oval 26"/>
              <p:cNvSpPr>
                <a:spLocks noChangeArrowheads="1"/>
              </p:cNvSpPr>
              <p:nvPr/>
            </p:nvSpPr>
            <p:spPr bwMode="auto">
              <a:xfrm rot="-7282380">
                <a:off x="3429000" y="24384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3" name="Oval 27"/>
              <p:cNvSpPr>
                <a:spLocks noChangeArrowheads="1"/>
              </p:cNvSpPr>
              <p:nvPr/>
            </p:nvSpPr>
            <p:spPr bwMode="auto">
              <a:xfrm rot="-7282380">
                <a:off x="2590800" y="29718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4" name="Oval 28"/>
              <p:cNvSpPr>
                <a:spLocks noChangeArrowheads="1"/>
              </p:cNvSpPr>
              <p:nvPr/>
            </p:nvSpPr>
            <p:spPr bwMode="auto">
              <a:xfrm rot="-7282380">
                <a:off x="2590800" y="2667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5" name="Oval 29"/>
              <p:cNvSpPr>
                <a:spLocks noChangeArrowheads="1"/>
              </p:cNvSpPr>
              <p:nvPr/>
            </p:nvSpPr>
            <p:spPr bwMode="auto">
              <a:xfrm rot="-7282380">
                <a:off x="2971800" y="2667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6" name="Oval 30"/>
              <p:cNvSpPr>
                <a:spLocks noChangeArrowheads="1"/>
              </p:cNvSpPr>
              <p:nvPr/>
            </p:nvSpPr>
            <p:spPr bwMode="auto">
              <a:xfrm rot="-7282380">
                <a:off x="2286000" y="28194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7" name="Oval 31"/>
              <p:cNvSpPr>
                <a:spLocks noChangeArrowheads="1"/>
              </p:cNvSpPr>
              <p:nvPr/>
            </p:nvSpPr>
            <p:spPr bwMode="auto">
              <a:xfrm rot="-7282380">
                <a:off x="1676400" y="32004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8" name="Oval 32"/>
              <p:cNvSpPr>
                <a:spLocks noChangeArrowheads="1"/>
              </p:cNvSpPr>
              <p:nvPr/>
            </p:nvSpPr>
            <p:spPr bwMode="auto">
              <a:xfrm rot="-7282380">
                <a:off x="1905000" y="3082925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249" name="Oval 33"/>
              <p:cNvSpPr>
                <a:spLocks noChangeArrowheads="1"/>
              </p:cNvSpPr>
              <p:nvPr/>
            </p:nvSpPr>
            <p:spPr bwMode="auto">
              <a:xfrm rot="-7282380">
                <a:off x="2819400" y="29718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0" name="Oval 34"/>
              <p:cNvSpPr>
                <a:spLocks noChangeArrowheads="1"/>
              </p:cNvSpPr>
              <p:nvPr/>
            </p:nvSpPr>
            <p:spPr bwMode="auto">
              <a:xfrm rot="-7282380">
                <a:off x="2286000" y="3048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1" name="Oval 35"/>
              <p:cNvSpPr>
                <a:spLocks noChangeArrowheads="1"/>
              </p:cNvSpPr>
              <p:nvPr/>
            </p:nvSpPr>
            <p:spPr bwMode="auto">
              <a:xfrm rot="-7282380">
                <a:off x="2057400" y="33528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2" name="Text Box 36"/>
              <p:cNvSpPr txBox="1">
                <a:spLocks noChangeArrowheads="1"/>
              </p:cNvSpPr>
              <p:nvPr/>
            </p:nvSpPr>
            <p:spPr bwMode="auto">
              <a:xfrm>
                <a:off x="685800" y="2255838"/>
                <a:ext cx="325438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000" b="1"/>
                  <a:t>y</a:t>
                </a:r>
              </a:p>
            </p:txBody>
          </p:sp>
          <p:sp>
            <p:nvSpPr>
              <p:cNvPr id="9253" name="Line 37"/>
              <p:cNvSpPr>
                <a:spLocks noChangeShapeType="1"/>
              </p:cNvSpPr>
              <p:nvPr/>
            </p:nvSpPr>
            <p:spPr bwMode="auto">
              <a:xfrm>
                <a:off x="1143000" y="3962400"/>
                <a:ext cx="22860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4" name="Text Box 38"/>
              <p:cNvSpPr txBox="1">
                <a:spLocks noChangeArrowheads="1"/>
              </p:cNvSpPr>
              <p:nvPr/>
            </p:nvSpPr>
            <p:spPr bwMode="auto">
              <a:xfrm>
                <a:off x="3405188" y="3856038"/>
                <a:ext cx="325437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000" b="1"/>
                  <a:t>x</a:t>
                </a:r>
              </a:p>
            </p:txBody>
          </p:sp>
          <p:sp>
            <p:nvSpPr>
              <p:cNvPr id="9305" name="Line 89"/>
              <p:cNvSpPr>
                <a:spLocks noChangeShapeType="1"/>
              </p:cNvSpPr>
              <p:nvPr/>
            </p:nvSpPr>
            <p:spPr bwMode="auto">
              <a:xfrm flipV="1">
                <a:off x="1219200" y="2209800"/>
                <a:ext cx="2057400" cy="1295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306" name="Line 90"/>
              <p:cNvSpPr>
                <a:spLocks noChangeShapeType="1"/>
              </p:cNvSpPr>
              <p:nvPr/>
            </p:nvSpPr>
            <p:spPr bwMode="auto">
              <a:xfrm flipV="1">
                <a:off x="1752600" y="2667000"/>
                <a:ext cx="2057400" cy="1295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085F3DC-AE36-44F3-9813-F937EE38FE90}"/>
                </a:ext>
              </a:extLst>
            </p:cNvPr>
            <p:cNvGrpSpPr/>
            <p:nvPr/>
          </p:nvGrpSpPr>
          <p:grpSpPr>
            <a:xfrm>
              <a:off x="685800" y="4465638"/>
              <a:ext cx="3044825" cy="1997075"/>
              <a:chOff x="685800" y="4465638"/>
              <a:chExt cx="3044825" cy="1997075"/>
            </a:xfrm>
          </p:grpSpPr>
          <p:sp>
            <p:nvSpPr>
              <p:cNvPr id="9219" name="Line 3"/>
              <p:cNvSpPr>
                <a:spLocks noChangeShapeType="1"/>
              </p:cNvSpPr>
              <p:nvPr/>
            </p:nvSpPr>
            <p:spPr bwMode="auto">
              <a:xfrm>
                <a:off x="1143000" y="4724400"/>
                <a:ext cx="0" cy="1447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0" name="Oval 4"/>
              <p:cNvSpPr>
                <a:spLocks noChangeArrowheads="1"/>
              </p:cNvSpPr>
              <p:nvPr/>
            </p:nvSpPr>
            <p:spPr bwMode="auto">
              <a:xfrm rot="-7282380">
                <a:off x="2743200" y="57912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1" name="Oval 5"/>
              <p:cNvSpPr>
                <a:spLocks noChangeArrowheads="1"/>
              </p:cNvSpPr>
              <p:nvPr/>
            </p:nvSpPr>
            <p:spPr bwMode="auto">
              <a:xfrm rot="-7282380">
                <a:off x="1371600" y="4953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2" name="Oval 6"/>
              <p:cNvSpPr>
                <a:spLocks noChangeArrowheads="1"/>
              </p:cNvSpPr>
              <p:nvPr/>
            </p:nvSpPr>
            <p:spPr bwMode="auto">
              <a:xfrm rot="-7282380">
                <a:off x="3124200" y="57912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3" name="Oval 7"/>
              <p:cNvSpPr>
                <a:spLocks noChangeArrowheads="1"/>
              </p:cNvSpPr>
              <p:nvPr/>
            </p:nvSpPr>
            <p:spPr bwMode="auto">
              <a:xfrm rot="-7282380">
                <a:off x="1752600" y="48006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4" name="Oval 8"/>
              <p:cNvSpPr>
                <a:spLocks noChangeArrowheads="1"/>
              </p:cNvSpPr>
              <p:nvPr/>
            </p:nvSpPr>
            <p:spPr bwMode="auto">
              <a:xfrm rot="-7282380">
                <a:off x="2514600" y="54864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5" name="Oval 9"/>
              <p:cNvSpPr>
                <a:spLocks noChangeArrowheads="1"/>
              </p:cNvSpPr>
              <p:nvPr/>
            </p:nvSpPr>
            <p:spPr bwMode="auto">
              <a:xfrm rot="-7282380">
                <a:off x="2819400" y="56388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6" name="Oval 10"/>
              <p:cNvSpPr>
                <a:spLocks noChangeArrowheads="1"/>
              </p:cNvSpPr>
              <p:nvPr/>
            </p:nvSpPr>
            <p:spPr bwMode="auto">
              <a:xfrm rot="-7282380">
                <a:off x="2133600" y="51054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7" name="Oval 11"/>
              <p:cNvSpPr>
                <a:spLocks noChangeArrowheads="1"/>
              </p:cNvSpPr>
              <p:nvPr/>
            </p:nvSpPr>
            <p:spPr bwMode="auto">
              <a:xfrm rot="-7282380">
                <a:off x="1295400" y="47244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8" name="Oval 12"/>
              <p:cNvSpPr>
                <a:spLocks noChangeArrowheads="1"/>
              </p:cNvSpPr>
              <p:nvPr/>
            </p:nvSpPr>
            <p:spPr bwMode="auto">
              <a:xfrm rot="-7282380">
                <a:off x="1600200" y="51054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9" name="Oval 13"/>
              <p:cNvSpPr>
                <a:spLocks noChangeArrowheads="1"/>
              </p:cNvSpPr>
              <p:nvPr/>
            </p:nvSpPr>
            <p:spPr bwMode="auto">
              <a:xfrm rot="-7282380">
                <a:off x="1905000" y="51816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230" name="Oval 14"/>
              <p:cNvSpPr>
                <a:spLocks noChangeArrowheads="1"/>
              </p:cNvSpPr>
              <p:nvPr/>
            </p:nvSpPr>
            <p:spPr bwMode="auto">
              <a:xfrm rot="-7282380">
                <a:off x="2438400" y="5715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1" name="Oval 15"/>
              <p:cNvSpPr>
                <a:spLocks noChangeArrowheads="1"/>
              </p:cNvSpPr>
              <p:nvPr/>
            </p:nvSpPr>
            <p:spPr bwMode="auto">
              <a:xfrm rot="-7282380">
                <a:off x="2362200" y="52578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2" name="Oval 16"/>
              <p:cNvSpPr>
                <a:spLocks noChangeArrowheads="1"/>
              </p:cNvSpPr>
              <p:nvPr/>
            </p:nvSpPr>
            <p:spPr bwMode="auto">
              <a:xfrm rot="-7282380">
                <a:off x="2133600" y="54102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3" name="Text Box 17"/>
              <p:cNvSpPr txBox="1">
                <a:spLocks noChangeArrowheads="1"/>
              </p:cNvSpPr>
              <p:nvPr/>
            </p:nvSpPr>
            <p:spPr bwMode="auto">
              <a:xfrm>
                <a:off x="685800" y="4465638"/>
                <a:ext cx="325438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000" b="1"/>
                  <a:t>y</a:t>
                </a:r>
              </a:p>
            </p:txBody>
          </p:sp>
          <p:sp>
            <p:nvSpPr>
              <p:cNvPr id="9234" name="Line 18"/>
              <p:cNvSpPr>
                <a:spLocks noChangeShapeType="1"/>
              </p:cNvSpPr>
              <p:nvPr/>
            </p:nvSpPr>
            <p:spPr bwMode="auto">
              <a:xfrm>
                <a:off x="1143000" y="6172200"/>
                <a:ext cx="22860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5" name="Text Box 19"/>
              <p:cNvSpPr txBox="1">
                <a:spLocks noChangeArrowheads="1"/>
              </p:cNvSpPr>
              <p:nvPr/>
            </p:nvSpPr>
            <p:spPr bwMode="auto">
              <a:xfrm>
                <a:off x="3405188" y="6065838"/>
                <a:ext cx="325437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000" b="1"/>
                  <a:t>x</a:t>
                </a:r>
              </a:p>
            </p:txBody>
          </p:sp>
          <p:sp>
            <p:nvSpPr>
              <p:cNvPr id="9309" name="Line 93"/>
              <p:cNvSpPr>
                <a:spLocks noChangeShapeType="1"/>
              </p:cNvSpPr>
              <p:nvPr/>
            </p:nvSpPr>
            <p:spPr bwMode="auto">
              <a:xfrm>
                <a:off x="1600200" y="4572000"/>
                <a:ext cx="1905000" cy="1371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310" name="Line 94"/>
              <p:cNvSpPr>
                <a:spLocks noChangeShapeType="1"/>
              </p:cNvSpPr>
              <p:nvPr/>
            </p:nvSpPr>
            <p:spPr bwMode="auto">
              <a:xfrm>
                <a:off x="1143000" y="4953000"/>
                <a:ext cx="1676400" cy="1219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D6BB9B2-1EDD-41D5-B7E3-D26DE8A95A8A}"/>
              </a:ext>
            </a:extLst>
          </p:cNvPr>
          <p:cNvGrpSpPr/>
          <p:nvPr/>
        </p:nvGrpSpPr>
        <p:grpSpPr>
          <a:xfrm>
            <a:off x="5486400" y="2057400"/>
            <a:ext cx="3200400" cy="4405313"/>
            <a:chOff x="5486400" y="2057400"/>
            <a:chExt cx="3200400" cy="440531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23FECDF-0CB7-481F-A219-BC8228DDCBFD}"/>
                </a:ext>
              </a:extLst>
            </p:cNvPr>
            <p:cNvGrpSpPr/>
            <p:nvPr/>
          </p:nvGrpSpPr>
          <p:grpSpPr>
            <a:xfrm>
              <a:off x="5486400" y="2057400"/>
              <a:ext cx="3200400" cy="2195513"/>
              <a:chOff x="5486400" y="2057400"/>
              <a:chExt cx="3200400" cy="2195513"/>
            </a:xfrm>
          </p:grpSpPr>
          <p:sp>
            <p:nvSpPr>
              <p:cNvPr id="9272" name="Line 56"/>
              <p:cNvSpPr>
                <a:spLocks noChangeShapeType="1"/>
              </p:cNvSpPr>
              <p:nvPr/>
            </p:nvSpPr>
            <p:spPr bwMode="auto">
              <a:xfrm flipH="1">
                <a:off x="5943600" y="2438400"/>
                <a:ext cx="0" cy="15240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3" name="Oval 57"/>
              <p:cNvSpPr>
                <a:spLocks noChangeArrowheads="1"/>
              </p:cNvSpPr>
              <p:nvPr/>
            </p:nvSpPr>
            <p:spPr bwMode="auto">
              <a:xfrm rot="-7282380">
                <a:off x="7086600" y="25146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4" name="Oval 58"/>
              <p:cNvSpPr>
                <a:spLocks noChangeArrowheads="1"/>
              </p:cNvSpPr>
              <p:nvPr/>
            </p:nvSpPr>
            <p:spPr bwMode="auto">
              <a:xfrm rot="-7282380">
                <a:off x="6248400" y="33528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5" name="Oval 59"/>
              <p:cNvSpPr>
                <a:spLocks noChangeArrowheads="1"/>
              </p:cNvSpPr>
              <p:nvPr/>
            </p:nvSpPr>
            <p:spPr bwMode="auto">
              <a:xfrm rot="-7282380">
                <a:off x="7315200" y="32766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6" name="Oval 60"/>
              <p:cNvSpPr>
                <a:spLocks noChangeArrowheads="1"/>
              </p:cNvSpPr>
              <p:nvPr/>
            </p:nvSpPr>
            <p:spPr bwMode="auto">
              <a:xfrm rot="-7282380">
                <a:off x="7696200" y="25908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7" name="Oval 61"/>
              <p:cNvSpPr>
                <a:spLocks noChangeArrowheads="1"/>
              </p:cNvSpPr>
              <p:nvPr/>
            </p:nvSpPr>
            <p:spPr bwMode="auto">
              <a:xfrm rot="-7282380">
                <a:off x="6553200" y="25908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8" name="Oval 62"/>
              <p:cNvSpPr>
                <a:spLocks noChangeArrowheads="1"/>
              </p:cNvSpPr>
              <p:nvPr/>
            </p:nvSpPr>
            <p:spPr bwMode="auto">
              <a:xfrm rot="-7282380">
                <a:off x="6629400" y="36576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9" name="Oval 63"/>
              <p:cNvSpPr>
                <a:spLocks noChangeArrowheads="1"/>
              </p:cNvSpPr>
              <p:nvPr/>
            </p:nvSpPr>
            <p:spPr bwMode="auto">
              <a:xfrm rot="-7282380">
                <a:off x="6858000" y="32766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0" name="Oval 64"/>
              <p:cNvSpPr>
                <a:spLocks noChangeArrowheads="1"/>
              </p:cNvSpPr>
              <p:nvPr/>
            </p:nvSpPr>
            <p:spPr bwMode="auto">
              <a:xfrm rot="-7282380">
                <a:off x="7391400" y="2667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1" name="Oval 65"/>
              <p:cNvSpPr>
                <a:spLocks noChangeArrowheads="1"/>
              </p:cNvSpPr>
              <p:nvPr/>
            </p:nvSpPr>
            <p:spPr bwMode="auto">
              <a:xfrm rot="-7282380">
                <a:off x="6858000" y="2286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2" name="Oval 66"/>
              <p:cNvSpPr>
                <a:spLocks noChangeArrowheads="1"/>
              </p:cNvSpPr>
              <p:nvPr/>
            </p:nvSpPr>
            <p:spPr bwMode="auto">
              <a:xfrm rot="-7282380">
                <a:off x="6248400" y="3048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3" name="Oval 67"/>
              <p:cNvSpPr>
                <a:spLocks noChangeArrowheads="1"/>
              </p:cNvSpPr>
              <p:nvPr/>
            </p:nvSpPr>
            <p:spPr bwMode="auto">
              <a:xfrm rot="-7282380">
                <a:off x="6172200" y="25908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4" name="Oval 68"/>
              <p:cNvSpPr>
                <a:spLocks noChangeArrowheads="1"/>
              </p:cNvSpPr>
              <p:nvPr/>
            </p:nvSpPr>
            <p:spPr bwMode="auto">
              <a:xfrm rot="-7282380">
                <a:off x="6705600" y="29718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285" name="Oval 69"/>
              <p:cNvSpPr>
                <a:spLocks noChangeArrowheads="1"/>
              </p:cNvSpPr>
              <p:nvPr/>
            </p:nvSpPr>
            <p:spPr bwMode="auto">
              <a:xfrm rot="-7282380">
                <a:off x="7620000" y="29718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6" name="Oval 70"/>
              <p:cNvSpPr>
                <a:spLocks noChangeArrowheads="1"/>
              </p:cNvSpPr>
              <p:nvPr/>
            </p:nvSpPr>
            <p:spPr bwMode="auto">
              <a:xfrm rot="-7282380">
                <a:off x="7086600" y="28956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7" name="Oval 71"/>
              <p:cNvSpPr>
                <a:spLocks noChangeArrowheads="1"/>
              </p:cNvSpPr>
              <p:nvPr/>
            </p:nvSpPr>
            <p:spPr bwMode="auto">
              <a:xfrm rot="-7282380">
                <a:off x="7315200" y="21336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8" name="Text Box 72"/>
              <p:cNvSpPr txBox="1">
                <a:spLocks noChangeArrowheads="1"/>
              </p:cNvSpPr>
              <p:nvPr/>
            </p:nvSpPr>
            <p:spPr bwMode="auto">
              <a:xfrm>
                <a:off x="5486400" y="2255838"/>
                <a:ext cx="325438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000" b="1"/>
                  <a:t>y</a:t>
                </a:r>
              </a:p>
            </p:txBody>
          </p:sp>
          <p:sp>
            <p:nvSpPr>
              <p:cNvPr id="9289" name="Line 73"/>
              <p:cNvSpPr>
                <a:spLocks noChangeShapeType="1"/>
              </p:cNvSpPr>
              <p:nvPr/>
            </p:nvSpPr>
            <p:spPr bwMode="auto">
              <a:xfrm>
                <a:off x="5943600" y="3962400"/>
                <a:ext cx="22860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0" name="Oval 74"/>
              <p:cNvSpPr>
                <a:spLocks noChangeArrowheads="1"/>
              </p:cNvSpPr>
              <p:nvPr/>
            </p:nvSpPr>
            <p:spPr bwMode="auto">
              <a:xfrm rot="-7282380">
                <a:off x="8153400" y="23622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1" name="Text Box 75"/>
              <p:cNvSpPr txBox="1">
                <a:spLocks noChangeArrowheads="1"/>
              </p:cNvSpPr>
              <p:nvPr/>
            </p:nvSpPr>
            <p:spPr bwMode="auto">
              <a:xfrm>
                <a:off x="8205788" y="3856038"/>
                <a:ext cx="325437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000" b="1"/>
                  <a:t>x</a:t>
                </a:r>
              </a:p>
            </p:txBody>
          </p:sp>
          <p:sp>
            <p:nvSpPr>
              <p:cNvPr id="9297" name="Oval 81"/>
              <p:cNvSpPr>
                <a:spLocks noChangeArrowheads="1"/>
              </p:cNvSpPr>
              <p:nvPr/>
            </p:nvSpPr>
            <p:spPr bwMode="auto">
              <a:xfrm rot="-7282380">
                <a:off x="8001000" y="28194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8" name="Oval 82"/>
              <p:cNvSpPr>
                <a:spLocks noChangeArrowheads="1"/>
              </p:cNvSpPr>
              <p:nvPr/>
            </p:nvSpPr>
            <p:spPr bwMode="auto">
              <a:xfrm rot="-7282380">
                <a:off x="7848600" y="22098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7" name="Line 91"/>
              <p:cNvSpPr>
                <a:spLocks noChangeShapeType="1"/>
              </p:cNvSpPr>
              <p:nvPr/>
            </p:nvSpPr>
            <p:spPr bwMode="auto">
              <a:xfrm flipV="1">
                <a:off x="5943600" y="2057400"/>
                <a:ext cx="1143000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308" name="Line 92"/>
              <p:cNvSpPr>
                <a:spLocks noChangeShapeType="1"/>
              </p:cNvSpPr>
              <p:nvPr/>
            </p:nvSpPr>
            <p:spPr bwMode="auto">
              <a:xfrm flipV="1">
                <a:off x="7010400" y="2895600"/>
                <a:ext cx="1676400" cy="1066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E59BE95-36E3-4F35-BEAC-31703151B6F4}"/>
                </a:ext>
              </a:extLst>
            </p:cNvPr>
            <p:cNvGrpSpPr/>
            <p:nvPr/>
          </p:nvGrpSpPr>
          <p:grpSpPr>
            <a:xfrm>
              <a:off x="5486400" y="4267200"/>
              <a:ext cx="3124200" cy="2195513"/>
              <a:chOff x="5486400" y="4267200"/>
              <a:chExt cx="3124200" cy="2195513"/>
            </a:xfrm>
          </p:grpSpPr>
          <p:sp>
            <p:nvSpPr>
              <p:cNvPr id="9304" name="Oval 88"/>
              <p:cNvSpPr>
                <a:spLocks noChangeArrowheads="1"/>
              </p:cNvSpPr>
              <p:nvPr/>
            </p:nvSpPr>
            <p:spPr bwMode="auto">
              <a:xfrm rot="-7282380">
                <a:off x="6629400" y="43434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1" name="Line 95"/>
              <p:cNvSpPr>
                <a:spLocks noChangeShapeType="1"/>
              </p:cNvSpPr>
              <p:nvPr/>
            </p:nvSpPr>
            <p:spPr bwMode="auto">
              <a:xfrm>
                <a:off x="7086600" y="4267200"/>
                <a:ext cx="1524000" cy="1143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256" name="Line 40"/>
              <p:cNvSpPr>
                <a:spLocks noChangeShapeType="1"/>
              </p:cNvSpPr>
              <p:nvPr/>
            </p:nvSpPr>
            <p:spPr bwMode="auto">
              <a:xfrm>
                <a:off x="5943600" y="4724400"/>
                <a:ext cx="0" cy="1447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7" name="Oval 41"/>
              <p:cNvSpPr>
                <a:spLocks noChangeArrowheads="1"/>
              </p:cNvSpPr>
              <p:nvPr/>
            </p:nvSpPr>
            <p:spPr bwMode="auto">
              <a:xfrm rot="14317620">
                <a:off x="6096000" y="51054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8" name="Oval 42"/>
              <p:cNvSpPr>
                <a:spLocks noChangeArrowheads="1"/>
              </p:cNvSpPr>
              <p:nvPr/>
            </p:nvSpPr>
            <p:spPr bwMode="auto">
              <a:xfrm rot="14317620">
                <a:off x="6096000" y="46482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9" name="Oval 43"/>
              <p:cNvSpPr>
                <a:spLocks noChangeArrowheads="1"/>
              </p:cNvSpPr>
              <p:nvPr/>
            </p:nvSpPr>
            <p:spPr bwMode="auto">
              <a:xfrm rot="14317620">
                <a:off x="6553200" y="52578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0" name="Oval 44"/>
              <p:cNvSpPr>
                <a:spLocks noChangeArrowheads="1"/>
              </p:cNvSpPr>
              <p:nvPr/>
            </p:nvSpPr>
            <p:spPr bwMode="auto">
              <a:xfrm rot="14317620">
                <a:off x="7391400" y="58674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1" name="Oval 45"/>
              <p:cNvSpPr>
                <a:spLocks noChangeArrowheads="1"/>
              </p:cNvSpPr>
              <p:nvPr/>
            </p:nvSpPr>
            <p:spPr bwMode="auto">
              <a:xfrm rot="14317620">
                <a:off x="6248400" y="5334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2" name="Oval 46"/>
              <p:cNvSpPr>
                <a:spLocks noChangeArrowheads="1"/>
              </p:cNvSpPr>
              <p:nvPr/>
            </p:nvSpPr>
            <p:spPr bwMode="auto">
              <a:xfrm rot="14317620">
                <a:off x="6934200" y="47244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3" name="Oval 47"/>
              <p:cNvSpPr>
                <a:spLocks noChangeArrowheads="1"/>
              </p:cNvSpPr>
              <p:nvPr/>
            </p:nvSpPr>
            <p:spPr bwMode="auto">
              <a:xfrm rot="14317620">
                <a:off x="7315200" y="54102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4" name="Oval 48"/>
              <p:cNvSpPr>
                <a:spLocks noChangeArrowheads="1"/>
              </p:cNvSpPr>
              <p:nvPr/>
            </p:nvSpPr>
            <p:spPr bwMode="auto">
              <a:xfrm rot="14317620">
                <a:off x="7239000" y="50292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5" name="Oval 49"/>
              <p:cNvSpPr>
                <a:spLocks noChangeArrowheads="1"/>
              </p:cNvSpPr>
              <p:nvPr/>
            </p:nvSpPr>
            <p:spPr bwMode="auto">
              <a:xfrm rot="14317620">
                <a:off x="6934200" y="50292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6" name="Oval 50"/>
              <p:cNvSpPr>
                <a:spLocks noChangeArrowheads="1"/>
              </p:cNvSpPr>
              <p:nvPr/>
            </p:nvSpPr>
            <p:spPr bwMode="auto">
              <a:xfrm rot="14317620">
                <a:off x="6553200" y="48006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267" name="Oval 51"/>
              <p:cNvSpPr>
                <a:spLocks noChangeArrowheads="1"/>
              </p:cNvSpPr>
              <p:nvPr/>
            </p:nvSpPr>
            <p:spPr bwMode="auto">
              <a:xfrm rot="14317620">
                <a:off x="7543800" y="50292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8" name="Oval 52"/>
              <p:cNvSpPr>
                <a:spLocks noChangeArrowheads="1"/>
              </p:cNvSpPr>
              <p:nvPr/>
            </p:nvSpPr>
            <p:spPr bwMode="auto">
              <a:xfrm rot="14317620">
                <a:off x="7010400" y="5334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9" name="Oval 53"/>
              <p:cNvSpPr>
                <a:spLocks noChangeArrowheads="1"/>
              </p:cNvSpPr>
              <p:nvPr/>
            </p:nvSpPr>
            <p:spPr bwMode="auto">
              <a:xfrm rot="14317620">
                <a:off x="6781800" y="5715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0" name="Text Box 54"/>
              <p:cNvSpPr txBox="1">
                <a:spLocks noChangeArrowheads="1"/>
              </p:cNvSpPr>
              <p:nvPr/>
            </p:nvSpPr>
            <p:spPr bwMode="auto">
              <a:xfrm>
                <a:off x="5486400" y="4465638"/>
                <a:ext cx="325438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000" b="1"/>
                  <a:t>y</a:t>
                </a:r>
              </a:p>
            </p:txBody>
          </p:sp>
          <p:sp>
            <p:nvSpPr>
              <p:cNvPr id="9271" name="Line 55"/>
              <p:cNvSpPr>
                <a:spLocks noChangeShapeType="1"/>
              </p:cNvSpPr>
              <p:nvPr/>
            </p:nvSpPr>
            <p:spPr bwMode="auto">
              <a:xfrm>
                <a:off x="5943600" y="6172200"/>
                <a:ext cx="22860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2" name="Text Box 76"/>
              <p:cNvSpPr txBox="1">
                <a:spLocks noChangeArrowheads="1"/>
              </p:cNvSpPr>
              <p:nvPr/>
            </p:nvSpPr>
            <p:spPr bwMode="auto">
              <a:xfrm>
                <a:off x="8229600" y="6065838"/>
                <a:ext cx="325438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000" b="1"/>
                  <a:t>x</a:t>
                </a:r>
              </a:p>
            </p:txBody>
          </p:sp>
          <p:sp>
            <p:nvSpPr>
              <p:cNvPr id="9299" name="Oval 83"/>
              <p:cNvSpPr>
                <a:spLocks noChangeArrowheads="1"/>
              </p:cNvSpPr>
              <p:nvPr/>
            </p:nvSpPr>
            <p:spPr bwMode="auto">
              <a:xfrm rot="14317620">
                <a:off x="7620000" y="55626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0" name="Oval 84"/>
              <p:cNvSpPr>
                <a:spLocks noChangeArrowheads="1"/>
              </p:cNvSpPr>
              <p:nvPr/>
            </p:nvSpPr>
            <p:spPr bwMode="auto">
              <a:xfrm rot="14317620">
                <a:off x="8001000" y="52578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1" name="Oval 85"/>
              <p:cNvSpPr>
                <a:spLocks noChangeArrowheads="1"/>
              </p:cNvSpPr>
              <p:nvPr/>
            </p:nvSpPr>
            <p:spPr bwMode="auto">
              <a:xfrm rot="14317620">
                <a:off x="7848600" y="4953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2" name="Oval 86"/>
              <p:cNvSpPr>
                <a:spLocks noChangeArrowheads="1"/>
              </p:cNvSpPr>
              <p:nvPr/>
            </p:nvSpPr>
            <p:spPr bwMode="auto">
              <a:xfrm rot="14317620">
                <a:off x="8001000" y="56388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3" name="Oval 87"/>
              <p:cNvSpPr>
                <a:spLocks noChangeArrowheads="1"/>
              </p:cNvSpPr>
              <p:nvPr/>
            </p:nvSpPr>
            <p:spPr bwMode="auto">
              <a:xfrm rot="14317620">
                <a:off x="7315200" y="47244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2" name="Line 96"/>
              <p:cNvSpPr>
                <a:spLocks noChangeShapeType="1"/>
              </p:cNvSpPr>
              <p:nvPr/>
            </p:nvSpPr>
            <p:spPr bwMode="auto">
              <a:xfrm>
                <a:off x="5943600" y="5486400"/>
                <a:ext cx="990600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813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2ED25-E601-4981-8883-EC93EF43B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Relationship Strength and Direction – Correlation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8DD73-EB9E-4828-98E6-9B8F811C7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1386868"/>
            <a:ext cx="5387419" cy="25146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Correlation</a:t>
            </a:r>
            <a:r>
              <a:rPr lang="en-US" dirty="0"/>
              <a:t> measures strength and direction of linear relationship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-1</a:t>
            </a:r>
            <a:r>
              <a:rPr lang="en-US" dirty="0"/>
              <a:t> perfect neg. to </a:t>
            </a:r>
            <a:r>
              <a:rPr lang="en-US" dirty="0">
                <a:solidFill>
                  <a:srgbClr val="008000"/>
                </a:solidFill>
              </a:rPr>
              <a:t>+1 </a:t>
            </a:r>
            <a:r>
              <a:rPr lang="en-US" dirty="0"/>
              <a:t>perfect pos.</a:t>
            </a:r>
          </a:p>
          <a:p>
            <a:pPr lvl="1"/>
            <a:r>
              <a:rPr lang="en-US" dirty="0"/>
              <a:t>Sign is same as regression slope</a:t>
            </a:r>
          </a:p>
          <a:p>
            <a:pPr lvl="1"/>
            <a:r>
              <a:rPr lang="en-US" dirty="0"/>
              <a:t>Denoted </a:t>
            </a:r>
            <a:r>
              <a:rPr lang="en-US" dirty="0">
                <a:solidFill>
                  <a:srgbClr val="7030A0"/>
                </a:solidFill>
              </a:rPr>
              <a:t>R</a:t>
            </a:r>
            <a:r>
              <a:rPr lang="en-US" dirty="0"/>
              <a:t>.  Why?  Square </a:t>
            </a:r>
            <a:r>
              <a:rPr lang="en-US" dirty="0">
                <a:solidFill>
                  <a:srgbClr val="7030A0"/>
                </a:solidFill>
              </a:rPr>
              <a:t>R</a:t>
            </a:r>
            <a:r>
              <a:rPr lang="en-US" dirty="0"/>
              <a:t> = </a:t>
            </a:r>
            <a:r>
              <a:rPr lang="en-US" dirty="0">
                <a:solidFill>
                  <a:srgbClr val="C00000"/>
                </a:solidFill>
              </a:rPr>
              <a:t>R</a:t>
            </a:r>
            <a:r>
              <a:rPr lang="en-US" sz="2600" baseline="30000" dirty="0">
                <a:solidFill>
                  <a:srgbClr val="C00000"/>
                </a:solidFill>
              </a:rPr>
              <a:t>2</a:t>
            </a:r>
            <a:endParaRPr lang="en-US" b="0" baseline="30000" dirty="0">
              <a:solidFill>
                <a:srgbClr val="C00000"/>
              </a:solidFill>
            </a:endParaRPr>
          </a:p>
          <a:p>
            <a:pPr lvl="1"/>
            <a:endParaRPr lang="en-US" b="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3D43C8D-9FB0-49EB-8B55-9A1D4E78E988}"/>
              </a:ext>
            </a:extLst>
          </p:cNvPr>
          <p:cNvGrpSpPr/>
          <p:nvPr/>
        </p:nvGrpSpPr>
        <p:grpSpPr>
          <a:xfrm>
            <a:off x="5647745" y="1386868"/>
            <a:ext cx="3463923" cy="2514600"/>
            <a:chOff x="5647745" y="1386868"/>
            <a:chExt cx="3463923" cy="25146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594BF66-734D-43B9-A530-6BC96AC41721}"/>
                </a:ext>
              </a:extLst>
            </p:cNvPr>
            <p:cNvGrpSpPr/>
            <p:nvPr/>
          </p:nvGrpSpPr>
          <p:grpSpPr>
            <a:xfrm>
              <a:off x="5647745" y="1386868"/>
              <a:ext cx="2895600" cy="2514600"/>
              <a:chOff x="6172200" y="1066800"/>
              <a:chExt cx="2895600" cy="2514600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570DBA41-DE8D-4854-BA35-F426FE5B0508}"/>
                  </a:ext>
                </a:extLst>
              </p:cNvPr>
              <p:cNvGrpSpPr/>
              <p:nvPr/>
            </p:nvGrpSpPr>
            <p:grpSpPr>
              <a:xfrm>
                <a:off x="6172200" y="1195216"/>
                <a:ext cx="2787673" cy="2332612"/>
                <a:chOff x="6172200" y="1195216"/>
                <a:chExt cx="2787673" cy="2332612"/>
              </a:xfrm>
            </p:grpSpPr>
            <p:pic>
              <p:nvPicPr>
                <p:cNvPr id="37890" name="Picture 2" descr="Image result for correlation formula">
                  <a:extLst>
                    <a:ext uri="{FF2B5EF4-FFF2-40B4-BE49-F238E27FC236}">
                      <a16:creationId xmlns:a16="http://schemas.microsoft.com/office/drawing/2014/main" id="{FAB89A97-30AC-4BAA-9C9C-9147F77CD09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72200" y="1855224"/>
                  <a:ext cx="2787673" cy="167260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D02857B5-35C3-4FB0-A2A8-12FC06647651}"/>
                    </a:ext>
                  </a:extLst>
                </p:cNvPr>
                <p:cNvSpPr txBox="1"/>
                <p:nvPr/>
              </p:nvSpPr>
              <p:spPr>
                <a:xfrm>
                  <a:off x="6248400" y="1195216"/>
                  <a:ext cx="2711473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highlight>
                        <a:srgbClr val="FFFF00"/>
                      </a:highlight>
                    </a:rPr>
                    <a:t>Pearson’s Correlation Coefficient</a:t>
                  </a:r>
                </a:p>
              </p:txBody>
            </p:sp>
          </p:grp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8744F3D-3E53-4E11-94F5-187FFDEC374D}"/>
                  </a:ext>
                </a:extLst>
              </p:cNvPr>
              <p:cNvSpPr/>
              <p:nvPr/>
            </p:nvSpPr>
            <p:spPr>
              <a:xfrm>
                <a:off x="6172200" y="1066800"/>
                <a:ext cx="2895600" cy="2514600"/>
              </a:xfrm>
              <a:prstGeom prst="rect">
                <a:avLst/>
              </a:prstGeom>
              <a:noFill/>
              <a:ln w="1905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4E616CF-C057-4FDB-AF48-94E24E124ACB}"/>
                </a:ext>
              </a:extLst>
            </p:cNvPr>
            <p:cNvSpPr txBox="1"/>
            <p:nvPr/>
          </p:nvSpPr>
          <p:spPr>
            <a:xfrm>
              <a:off x="8026374" y="1822999"/>
              <a:ext cx="105303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70C0"/>
                  </a:solidFill>
                </a:rPr>
                <a:t>Vary together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FBFD99A-509B-47EB-A4EC-61B50A00CC3E}"/>
                </a:ext>
              </a:extLst>
            </p:cNvPr>
            <p:cNvSpPr txBox="1"/>
            <p:nvPr/>
          </p:nvSpPr>
          <p:spPr>
            <a:xfrm>
              <a:off x="7899349" y="2506462"/>
              <a:ext cx="12123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8000"/>
                  </a:solidFill>
                </a:rPr>
                <a:t>Vary Separately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45F3734-B7F9-4AD5-B2E5-F31858D79D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17645" y="2134394"/>
              <a:ext cx="259555" cy="25203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7371864-B497-4058-8FF0-4FCA36A9A79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99349" y="2719169"/>
              <a:ext cx="254051" cy="32531"/>
            </a:xfrm>
            <a:prstGeom prst="straightConnector1">
              <a:avLst/>
            </a:prstGeom>
            <a:ln w="28575"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F1B227E-4934-412A-8E3C-F1369646E6BB}"/>
              </a:ext>
            </a:extLst>
          </p:cNvPr>
          <p:cNvGrpSpPr>
            <a:grpSpLocks noChangeAspect="1"/>
          </p:cNvGrpSpPr>
          <p:nvPr/>
        </p:nvGrpSpPr>
        <p:grpSpPr>
          <a:xfrm>
            <a:off x="758178" y="4026608"/>
            <a:ext cx="7627644" cy="2728857"/>
            <a:chOff x="1078090" y="4210980"/>
            <a:chExt cx="6948284" cy="248581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AE5E74F-16F7-4F9B-8C4A-EFFC0B352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8090" y="4210980"/>
              <a:ext cx="6948284" cy="2336061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95D021F-154D-4966-9C04-FD32DA1E8B50}"/>
                </a:ext>
              </a:extLst>
            </p:cNvPr>
            <p:cNvSpPr/>
            <p:nvPr/>
          </p:nvSpPr>
          <p:spPr>
            <a:xfrm>
              <a:off x="2761532" y="6512124"/>
              <a:ext cx="35814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https://www.mbaskool.com/2013_images/stories/dec_images/pearson-coeff-bcon.jpg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520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793038" cy="990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dirty="0"/>
              <a:t>Correlation Examples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C5FF23F-A1BC-4540-8676-586BC9B918A8}"/>
              </a:ext>
            </a:extLst>
          </p:cNvPr>
          <p:cNvGrpSpPr/>
          <p:nvPr/>
        </p:nvGrpSpPr>
        <p:grpSpPr>
          <a:xfrm>
            <a:off x="128588" y="1751013"/>
            <a:ext cx="2792412" cy="2644775"/>
            <a:chOff x="128588" y="1751013"/>
            <a:chExt cx="2792412" cy="2644775"/>
          </a:xfrm>
        </p:grpSpPr>
        <p:sp>
          <p:nvSpPr>
            <p:cNvPr id="13317" name="Line 5"/>
            <p:cNvSpPr>
              <a:spLocks noChangeShapeType="1"/>
            </p:cNvSpPr>
            <p:nvPr/>
          </p:nvSpPr>
          <p:spPr bwMode="auto">
            <a:xfrm flipH="1">
              <a:off x="304800" y="2286000"/>
              <a:ext cx="0" cy="1524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8" name="Line 6"/>
            <p:cNvSpPr>
              <a:spLocks noChangeShapeType="1"/>
            </p:cNvSpPr>
            <p:nvPr/>
          </p:nvSpPr>
          <p:spPr bwMode="auto">
            <a:xfrm flipH="1" flipV="1">
              <a:off x="320675" y="2438400"/>
              <a:ext cx="2574925" cy="914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9" name="Oval 7"/>
            <p:cNvSpPr>
              <a:spLocks noChangeArrowheads="1"/>
            </p:cNvSpPr>
            <p:nvPr/>
          </p:nvSpPr>
          <p:spPr bwMode="auto">
            <a:xfrm rot="7282380" flipH="1">
              <a:off x="2438400" y="31242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0" name="Oval 8"/>
            <p:cNvSpPr>
              <a:spLocks noChangeArrowheads="1"/>
            </p:cNvSpPr>
            <p:nvPr/>
          </p:nvSpPr>
          <p:spPr bwMode="auto">
            <a:xfrm rot="7282380" flipH="1">
              <a:off x="1828800" y="28956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1" name="Oval 9"/>
            <p:cNvSpPr>
              <a:spLocks noChangeArrowheads="1"/>
            </p:cNvSpPr>
            <p:nvPr/>
          </p:nvSpPr>
          <p:spPr bwMode="auto">
            <a:xfrm rot="7282380" flipH="1">
              <a:off x="1371600" y="27432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2" name="Oval 10"/>
            <p:cNvSpPr>
              <a:spLocks noChangeArrowheads="1"/>
            </p:cNvSpPr>
            <p:nvPr/>
          </p:nvSpPr>
          <p:spPr bwMode="auto">
            <a:xfrm rot="7282380" flipH="1">
              <a:off x="381000" y="23622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3" name="Oval 11"/>
            <p:cNvSpPr>
              <a:spLocks noChangeArrowheads="1"/>
            </p:cNvSpPr>
            <p:nvPr/>
          </p:nvSpPr>
          <p:spPr bwMode="auto">
            <a:xfrm rot="7282380" flipH="1">
              <a:off x="762000" y="25146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4" name="Oval 12"/>
            <p:cNvSpPr>
              <a:spLocks noChangeArrowheads="1"/>
            </p:cNvSpPr>
            <p:nvPr/>
          </p:nvSpPr>
          <p:spPr bwMode="auto">
            <a:xfrm rot="7282380" flipH="1">
              <a:off x="1143000" y="26670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3325" name="Text Box 13"/>
            <p:cNvSpPr txBox="1">
              <a:spLocks noChangeArrowheads="1"/>
            </p:cNvSpPr>
            <p:nvPr/>
          </p:nvSpPr>
          <p:spPr bwMode="auto">
            <a:xfrm>
              <a:off x="128588" y="1751013"/>
              <a:ext cx="3540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400" b="1"/>
                <a:t>y</a:t>
              </a:r>
            </a:p>
          </p:txBody>
        </p:sp>
        <p:sp>
          <p:nvSpPr>
            <p:cNvPr id="13326" name="Line 14"/>
            <p:cNvSpPr>
              <a:spLocks noChangeShapeType="1"/>
            </p:cNvSpPr>
            <p:nvPr/>
          </p:nvSpPr>
          <p:spPr bwMode="auto">
            <a:xfrm>
              <a:off x="304800" y="3810000"/>
              <a:ext cx="2286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7" name="Oval 15"/>
            <p:cNvSpPr>
              <a:spLocks noChangeArrowheads="1"/>
            </p:cNvSpPr>
            <p:nvPr/>
          </p:nvSpPr>
          <p:spPr bwMode="auto">
            <a:xfrm rot="7282380" flipH="1">
              <a:off x="2057400" y="29718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8" name="Text Box 16"/>
            <p:cNvSpPr txBox="1">
              <a:spLocks noChangeArrowheads="1"/>
            </p:cNvSpPr>
            <p:nvPr/>
          </p:nvSpPr>
          <p:spPr bwMode="auto">
            <a:xfrm>
              <a:off x="2566988" y="3579813"/>
              <a:ext cx="3540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400" b="1"/>
                <a:t>x</a:t>
              </a:r>
            </a:p>
          </p:txBody>
        </p:sp>
        <p:sp>
          <p:nvSpPr>
            <p:cNvPr id="13393" name="Text Box 81"/>
            <p:cNvSpPr txBox="1">
              <a:spLocks noChangeArrowheads="1"/>
            </p:cNvSpPr>
            <p:nvPr/>
          </p:nvSpPr>
          <p:spPr bwMode="auto">
            <a:xfrm>
              <a:off x="984250" y="3876675"/>
              <a:ext cx="1044575" cy="519113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800" b="1"/>
                <a:t>r = -1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23C974A-8608-4E55-AB77-618CA8400E80}"/>
              </a:ext>
            </a:extLst>
          </p:cNvPr>
          <p:cNvGrpSpPr/>
          <p:nvPr/>
        </p:nvGrpSpPr>
        <p:grpSpPr>
          <a:xfrm>
            <a:off x="3170238" y="1743075"/>
            <a:ext cx="2792412" cy="2662238"/>
            <a:chOff x="3170238" y="1743075"/>
            <a:chExt cx="2792412" cy="2662238"/>
          </a:xfrm>
        </p:grpSpPr>
        <p:sp>
          <p:nvSpPr>
            <p:cNvPr id="13329" name="Line 17"/>
            <p:cNvSpPr>
              <a:spLocks noChangeShapeType="1"/>
            </p:cNvSpPr>
            <p:nvPr/>
          </p:nvSpPr>
          <p:spPr bwMode="auto">
            <a:xfrm flipH="1">
              <a:off x="3352800" y="2362200"/>
              <a:ext cx="0" cy="1447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0" name="Line 18"/>
            <p:cNvSpPr>
              <a:spLocks noChangeShapeType="1"/>
            </p:cNvSpPr>
            <p:nvPr/>
          </p:nvSpPr>
          <p:spPr bwMode="auto">
            <a:xfrm flipH="1" flipV="1">
              <a:off x="3362325" y="2506663"/>
              <a:ext cx="2574925" cy="873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1" name="Oval 19"/>
            <p:cNvSpPr>
              <a:spLocks noChangeArrowheads="1"/>
            </p:cNvSpPr>
            <p:nvPr/>
          </p:nvSpPr>
          <p:spPr bwMode="auto">
            <a:xfrm rot="-7282380">
              <a:off x="5480050" y="3497263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2" name="Oval 20"/>
            <p:cNvSpPr>
              <a:spLocks noChangeArrowheads="1"/>
            </p:cNvSpPr>
            <p:nvPr/>
          </p:nvSpPr>
          <p:spPr bwMode="auto">
            <a:xfrm rot="-7282380">
              <a:off x="5403850" y="3116263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3" name="Oval 21"/>
            <p:cNvSpPr>
              <a:spLocks noChangeArrowheads="1"/>
            </p:cNvSpPr>
            <p:nvPr/>
          </p:nvSpPr>
          <p:spPr bwMode="auto">
            <a:xfrm rot="-7282380">
              <a:off x="3575050" y="2125663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4" name="Oval 22"/>
            <p:cNvSpPr>
              <a:spLocks noChangeArrowheads="1"/>
            </p:cNvSpPr>
            <p:nvPr/>
          </p:nvSpPr>
          <p:spPr bwMode="auto">
            <a:xfrm rot="-7282380">
              <a:off x="3727450" y="2506663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5" name="Oval 23"/>
            <p:cNvSpPr>
              <a:spLocks noChangeArrowheads="1"/>
            </p:cNvSpPr>
            <p:nvPr/>
          </p:nvSpPr>
          <p:spPr bwMode="auto">
            <a:xfrm rot="-7282380">
              <a:off x="5099050" y="3344863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6" name="Oval 24"/>
            <p:cNvSpPr>
              <a:spLocks noChangeArrowheads="1"/>
            </p:cNvSpPr>
            <p:nvPr/>
          </p:nvSpPr>
          <p:spPr bwMode="auto">
            <a:xfrm rot="-7282380">
              <a:off x="3422650" y="2811463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7" name="Oval 25"/>
            <p:cNvSpPr>
              <a:spLocks noChangeArrowheads="1"/>
            </p:cNvSpPr>
            <p:nvPr/>
          </p:nvSpPr>
          <p:spPr bwMode="auto">
            <a:xfrm rot="-7282380">
              <a:off x="4718050" y="3116263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8" name="Oval 26"/>
            <p:cNvSpPr>
              <a:spLocks noChangeArrowheads="1"/>
            </p:cNvSpPr>
            <p:nvPr/>
          </p:nvSpPr>
          <p:spPr bwMode="auto">
            <a:xfrm rot="-7282380">
              <a:off x="4184650" y="2506663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9" name="Oval 27"/>
            <p:cNvSpPr>
              <a:spLocks noChangeArrowheads="1"/>
            </p:cNvSpPr>
            <p:nvPr/>
          </p:nvSpPr>
          <p:spPr bwMode="auto">
            <a:xfrm rot="-7282380">
              <a:off x="4413250" y="2354263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0" name="Oval 28"/>
            <p:cNvSpPr>
              <a:spLocks noChangeArrowheads="1"/>
            </p:cNvSpPr>
            <p:nvPr/>
          </p:nvSpPr>
          <p:spPr bwMode="auto">
            <a:xfrm rot="-7282380">
              <a:off x="5251450" y="2887663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1" name="Oval 29"/>
            <p:cNvSpPr>
              <a:spLocks noChangeArrowheads="1"/>
            </p:cNvSpPr>
            <p:nvPr/>
          </p:nvSpPr>
          <p:spPr bwMode="auto">
            <a:xfrm rot="-7282380">
              <a:off x="3803650" y="2811463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2" name="Oval 30"/>
            <p:cNvSpPr>
              <a:spLocks noChangeArrowheads="1"/>
            </p:cNvSpPr>
            <p:nvPr/>
          </p:nvSpPr>
          <p:spPr bwMode="auto">
            <a:xfrm rot="-7282380">
              <a:off x="5022850" y="2659063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3343" name="Oval 31"/>
            <p:cNvSpPr>
              <a:spLocks noChangeArrowheads="1"/>
            </p:cNvSpPr>
            <p:nvPr/>
          </p:nvSpPr>
          <p:spPr bwMode="auto">
            <a:xfrm rot="-7282380">
              <a:off x="4108450" y="2811463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4" name="Oval 32"/>
            <p:cNvSpPr>
              <a:spLocks noChangeArrowheads="1"/>
            </p:cNvSpPr>
            <p:nvPr/>
          </p:nvSpPr>
          <p:spPr bwMode="auto">
            <a:xfrm rot="-7282380">
              <a:off x="4489450" y="2887663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5" name="Oval 33"/>
            <p:cNvSpPr>
              <a:spLocks noChangeArrowheads="1"/>
            </p:cNvSpPr>
            <p:nvPr/>
          </p:nvSpPr>
          <p:spPr bwMode="auto">
            <a:xfrm rot="-7282380">
              <a:off x="4260850" y="3116263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6" name="Text Box 34"/>
            <p:cNvSpPr txBox="1">
              <a:spLocks noChangeArrowheads="1"/>
            </p:cNvSpPr>
            <p:nvPr/>
          </p:nvSpPr>
          <p:spPr bwMode="auto">
            <a:xfrm>
              <a:off x="3170238" y="1743075"/>
              <a:ext cx="3540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400" b="1"/>
                <a:t>y</a:t>
              </a:r>
            </a:p>
          </p:txBody>
        </p:sp>
        <p:sp>
          <p:nvSpPr>
            <p:cNvPr id="13347" name="Line 35"/>
            <p:cNvSpPr>
              <a:spLocks noChangeShapeType="1"/>
            </p:cNvSpPr>
            <p:nvPr/>
          </p:nvSpPr>
          <p:spPr bwMode="auto">
            <a:xfrm>
              <a:off x="3352800" y="3810000"/>
              <a:ext cx="2362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8" name="Text Box 36"/>
            <p:cNvSpPr txBox="1">
              <a:spLocks noChangeArrowheads="1"/>
            </p:cNvSpPr>
            <p:nvPr/>
          </p:nvSpPr>
          <p:spPr bwMode="auto">
            <a:xfrm>
              <a:off x="5608638" y="3648075"/>
              <a:ext cx="3540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400" b="1"/>
                <a:t>x</a:t>
              </a:r>
            </a:p>
          </p:txBody>
        </p:sp>
        <p:sp>
          <p:nvSpPr>
            <p:cNvPr id="13394" name="Text Box 82"/>
            <p:cNvSpPr txBox="1">
              <a:spLocks noChangeArrowheads="1"/>
            </p:cNvSpPr>
            <p:nvPr/>
          </p:nvSpPr>
          <p:spPr bwMode="auto">
            <a:xfrm>
              <a:off x="4038600" y="3886200"/>
              <a:ext cx="1143000" cy="519113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800" b="1"/>
                <a:t>r = -.6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7B6046C-2909-42EE-AEE1-EA4E635DA0C2}"/>
              </a:ext>
            </a:extLst>
          </p:cNvPr>
          <p:cNvGrpSpPr/>
          <p:nvPr/>
        </p:nvGrpSpPr>
        <p:grpSpPr>
          <a:xfrm>
            <a:off x="6172200" y="1674813"/>
            <a:ext cx="2792413" cy="2730500"/>
            <a:chOff x="6172200" y="1674813"/>
            <a:chExt cx="2792413" cy="2730500"/>
          </a:xfrm>
        </p:grpSpPr>
        <p:sp>
          <p:nvSpPr>
            <p:cNvPr id="13349" name="Line 37"/>
            <p:cNvSpPr>
              <a:spLocks noChangeShapeType="1"/>
            </p:cNvSpPr>
            <p:nvPr/>
          </p:nvSpPr>
          <p:spPr bwMode="auto">
            <a:xfrm flipH="1">
              <a:off x="6324600" y="2209800"/>
              <a:ext cx="0" cy="1600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0" name="Oval 38"/>
            <p:cNvSpPr>
              <a:spLocks noChangeArrowheads="1"/>
            </p:cNvSpPr>
            <p:nvPr/>
          </p:nvSpPr>
          <p:spPr bwMode="auto">
            <a:xfrm rot="-7282380">
              <a:off x="6653213" y="31242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1" name="Oval 39"/>
            <p:cNvSpPr>
              <a:spLocks noChangeArrowheads="1"/>
            </p:cNvSpPr>
            <p:nvPr/>
          </p:nvSpPr>
          <p:spPr bwMode="auto">
            <a:xfrm rot="-7282380">
              <a:off x="8482013" y="24384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2" name="Oval 40"/>
            <p:cNvSpPr>
              <a:spLocks noChangeArrowheads="1"/>
            </p:cNvSpPr>
            <p:nvPr/>
          </p:nvSpPr>
          <p:spPr bwMode="auto">
            <a:xfrm rot="-7282380">
              <a:off x="8634413" y="27432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3" name="Oval 41"/>
            <p:cNvSpPr>
              <a:spLocks noChangeArrowheads="1"/>
            </p:cNvSpPr>
            <p:nvPr/>
          </p:nvSpPr>
          <p:spPr bwMode="auto">
            <a:xfrm rot="-7282380">
              <a:off x="7720013" y="30480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4" name="Oval 42"/>
            <p:cNvSpPr>
              <a:spLocks noChangeArrowheads="1"/>
            </p:cNvSpPr>
            <p:nvPr/>
          </p:nvSpPr>
          <p:spPr bwMode="auto">
            <a:xfrm rot="-7282380">
              <a:off x="7796213" y="24384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5" name="Oval 43"/>
            <p:cNvSpPr>
              <a:spLocks noChangeArrowheads="1"/>
            </p:cNvSpPr>
            <p:nvPr/>
          </p:nvSpPr>
          <p:spPr bwMode="auto">
            <a:xfrm rot="-7282380">
              <a:off x="7315200" y="23622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6" name="Oval 44"/>
            <p:cNvSpPr>
              <a:spLocks noChangeArrowheads="1"/>
            </p:cNvSpPr>
            <p:nvPr/>
          </p:nvSpPr>
          <p:spPr bwMode="auto">
            <a:xfrm rot="-7282380">
              <a:off x="6500813" y="25146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7" name="Oval 45"/>
            <p:cNvSpPr>
              <a:spLocks noChangeArrowheads="1"/>
            </p:cNvSpPr>
            <p:nvPr/>
          </p:nvSpPr>
          <p:spPr bwMode="auto">
            <a:xfrm rot="-7282380">
              <a:off x="6805613" y="26670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8" name="Oval 46"/>
            <p:cNvSpPr>
              <a:spLocks noChangeArrowheads="1"/>
            </p:cNvSpPr>
            <p:nvPr/>
          </p:nvSpPr>
          <p:spPr bwMode="auto">
            <a:xfrm rot="-7282380">
              <a:off x="7110413" y="2854325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3359" name="Oval 47"/>
            <p:cNvSpPr>
              <a:spLocks noChangeArrowheads="1"/>
            </p:cNvSpPr>
            <p:nvPr/>
          </p:nvSpPr>
          <p:spPr bwMode="auto">
            <a:xfrm rot="-7282380">
              <a:off x="7491413" y="28194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0" name="Oval 48"/>
            <p:cNvSpPr>
              <a:spLocks noChangeArrowheads="1"/>
            </p:cNvSpPr>
            <p:nvPr/>
          </p:nvSpPr>
          <p:spPr bwMode="auto">
            <a:xfrm rot="-7282380">
              <a:off x="7262813" y="31242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1" name="Text Box 49"/>
            <p:cNvSpPr txBox="1">
              <a:spLocks noChangeArrowheads="1"/>
            </p:cNvSpPr>
            <p:nvPr/>
          </p:nvSpPr>
          <p:spPr bwMode="auto">
            <a:xfrm>
              <a:off x="6172200" y="1674813"/>
              <a:ext cx="3540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400" b="1"/>
                <a:t>y</a:t>
              </a:r>
            </a:p>
          </p:txBody>
        </p:sp>
        <p:sp>
          <p:nvSpPr>
            <p:cNvPr id="13362" name="Line 50"/>
            <p:cNvSpPr>
              <a:spLocks noChangeShapeType="1"/>
            </p:cNvSpPr>
            <p:nvPr/>
          </p:nvSpPr>
          <p:spPr bwMode="auto">
            <a:xfrm>
              <a:off x="6348413" y="3810000"/>
              <a:ext cx="2286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3" name="Oval 51"/>
            <p:cNvSpPr>
              <a:spLocks noChangeArrowheads="1"/>
            </p:cNvSpPr>
            <p:nvPr/>
          </p:nvSpPr>
          <p:spPr bwMode="auto">
            <a:xfrm rot="-7282380">
              <a:off x="8229600" y="29718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4" name="Text Box 52"/>
            <p:cNvSpPr txBox="1">
              <a:spLocks noChangeArrowheads="1"/>
            </p:cNvSpPr>
            <p:nvPr/>
          </p:nvSpPr>
          <p:spPr bwMode="auto">
            <a:xfrm>
              <a:off x="8610600" y="3579813"/>
              <a:ext cx="3540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400" b="1"/>
                <a:t>x</a:t>
              </a:r>
            </a:p>
          </p:txBody>
        </p:sp>
        <p:sp>
          <p:nvSpPr>
            <p:cNvPr id="13392" name="Line 80"/>
            <p:cNvSpPr>
              <a:spLocks noChangeShapeType="1"/>
            </p:cNvSpPr>
            <p:nvPr/>
          </p:nvSpPr>
          <p:spPr bwMode="auto">
            <a:xfrm>
              <a:off x="6400800" y="2895600"/>
              <a:ext cx="2286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95" name="Text Box 83"/>
            <p:cNvSpPr txBox="1">
              <a:spLocks noChangeArrowheads="1"/>
            </p:cNvSpPr>
            <p:nvPr/>
          </p:nvSpPr>
          <p:spPr bwMode="auto">
            <a:xfrm>
              <a:off x="7162800" y="3886200"/>
              <a:ext cx="925513" cy="519113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800" b="1"/>
                <a:t>r = 0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561F485-AD55-404A-8F9D-97C9EAE0F71A}"/>
              </a:ext>
            </a:extLst>
          </p:cNvPr>
          <p:cNvGrpSpPr/>
          <p:nvPr/>
        </p:nvGrpSpPr>
        <p:grpSpPr>
          <a:xfrm>
            <a:off x="4624388" y="4570413"/>
            <a:ext cx="3148012" cy="2195512"/>
            <a:chOff x="4624388" y="4570413"/>
            <a:chExt cx="3148012" cy="2195512"/>
          </a:xfrm>
        </p:grpSpPr>
        <p:sp>
          <p:nvSpPr>
            <p:cNvPr id="13315" name="Text Box 3"/>
            <p:cNvSpPr txBox="1">
              <a:spLocks noChangeArrowheads="1"/>
            </p:cNvSpPr>
            <p:nvPr/>
          </p:nvSpPr>
          <p:spPr bwMode="auto">
            <a:xfrm>
              <a:off x="5629275" y="6246813"/>
              <a:ext cx="1133475" cy="51911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800" b="1" dirty="0"/>
                <a:t>r = +1</a:t>
              </a:r>
            </a:p>
          </p:txBody>
        </p:sp>
        <p:sp>
          <p:nvSpPr>
            <p:cNvPr id="13386" name="Line 74"/>
            <p:cNvSpPr>
              <a:spLocks noChangeShapeType="1"/>
            </p:cNvSpPr>
            <p:nvPr/>
          </p:nvSpPr>
          <p:spPr bwMode="auto">
            <a:xfrm>
              <a:off x="4953000" y="4800600"/>
              <a:ext cx="0" cy="1447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7" name="Line 75"/>
            <p:cNvSpPr>
              <a:spLocks noChangeShapeType="1"/>
            </p:cNvSpPr>
            <p:nvPr/>
          </p:nvSpPr>
          <p:spPr bwMode="auto">
            <a:xfrm flipV="1">
              <a:off x="5105400" y="5105400"/>
              <a:ext cx="2667000" cy="7207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8" name="Text Box 76"/>
            <p:cNvSpPr txBox="1">
              <a:spLocks noChangeArrowheads="1"/>
            </p:cNvSpPr>
            <p:nvPr/>
          </p:nvSpPr>
          <p:spPr bwMode="auto">
            <a:xfrm>
              <a:off x="4624388" y="4570413"/>
              <a:ext cx="3540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400" b="1"/>
                <a:t>y</a:t>
              </a:r>
            </a:p>
          </p:txBody>
        </p:sp>
        <p:sp>
          <p:nvSpPr>
            <p:cNvPr id="13389" name="Line 77"/>
            <p:cNvSpPr>
              <a:spLocks noChangeShapeType="1"/>
            </p:cNvSpPr>
            <p:nvPr/>
          </p:nvSpPr>
          <p:spPr bwMode="auto">
            <a:xfrm>
              <a:off x="4953000" y="6248400"/>
              <a:ext cx="2286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0" name="Oval 78"/>
            <p:cNvSpPr>
              <a:spLocks noChangeArrowheads="1"/>
            </p:cNvSpPr>
            <p:nvPr/>
          </p:nvSpPr>
          <p:spPr bwMode="auto">
            <a:xfrm rot="-7282380">
              <a:off x="5257800" y="56388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1" name="Text Box 79"/>
            <p:cNvSpPr txBox="1">
              <a:spLocks noChangeArrowheads="1"/>
            </p:cNvSpPr>
            <p:nvPr/>
          </p:nvSpPr>
          <p:spPr bwMode="auto">
            <a:xfrm>
              <a:off x="7215188" y="6094413"/>
              <a:ext cx="3540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400" b="1"/>
                <a:t>x</a:t>
              </a:r>
            </a:p>
          </p:txBody>
        </p:sp>
        <p:sp>
          <p:nvSpPr>
            <p:cNvPr id="13396" name="Oval 84"/>
            <p:cNvSpPr>
              <a:spLocks noChangeArrowheads="1"/>
            </p:cNvSpPr>
            <p:nvPr/>
          </p:nvSpPr>
          <p:spPr bwMode="auto">
            <a:xfrm rot="-7282380">
              <a:off x="5562600" y="55626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7" name="Oval 85"/>
            <p:cNvSpPr>
              <a:spLocks noChangeArrowheads="1"/>
            </p:cNvSpPr>
            <p:nvPr/>
          </p:nvSpPr>
          <p:spPr bwMode="auto">
            <a:xfrm rot="-7282380">
              <a:off x="5867400" y="54864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8" name="Oval 86"/>
            <p:cNvSpPr>
              <a:spLocks noChangeArrowheads="1"/>
            </p:cNvSpPr>
            <p:nvPr/>
          </p:nvSpPr>
          <p:spPr bwMode="auto">
            <a:xfrm rot="-7282380">
              <a:off x="6172200" y="54102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9" name="Oval 87"/>
            <p:cNvSpPr>
              <a:spLocks noChangeArrowheads="1"/>
            </p:cNvSpPr>
            <p:nvPr/>
          </p:nvSpPr>
          <p:spPr bwMode="auto">
            <a:xfrm rot="-7282380">
              <a:off x="6629400" y="52578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0" name="Oval 88"/>
            <p:cNvSpPr>
              <a:spLocks noChangeArrowheads="1"/>
            </p:cNvSpPr>
            <p:nvPr/>
          </p:nvSpPr>
          <p:spPr bwMode="auto">
            <a:xfrm rot="-7282380">
              <a:off x="6934200" y="51816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1" name="Oval 89"/>
            <p:cNvSpPr>
              <a:spLocks noChangeArrowheads="1"/>
            </p:cNvSpPr>
            <p:nvPr/>
          </p:nvSpPr>
          <p:spPr bwMode="auto">
            <a:xfrm rot="-7282380">
              <a:off x="7467600" y="50292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5FA6D5B-3B7D-4A7F-908F-FF7217993CA6}"/>
              </a:ext>
            </a:extLst>
          </p:cNvPr>
          <p:cNvGrpSpPr/>
          <p:nvPr/>
        </p:nvGrpSpPr>
        <p:grpSpPr>
          <a:xfrm>
            <a:off x="1219200" y="4494213"/>
            <a:ext cx="3073400" cy="2271712"/>
            <a:chOff x="1219200" y="4494213"/>
            <a:chExt cx="3073400" cy="2271712"/>
          </a:xfrm>
        </p:grpSpPr>
        <p:sp>
          <p:nvSpPr>
            <p:cNvPr id="13314" name="Text Box 2"/>
            <p:cNvSpPr txBox="1">
              <a:spLocks noChangeArrowheads="1"/>
            </p:cNvSpPr>
            <p:nvPr/>
          </p:nvSpPr>
          <p:spPr bwMode="auto">
            <a:xfrm>
              <a:off x="2352675" y="6246813"/>
              <a:ext cx="1231900" cy="51911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800" b="1"/>
                <a:t>r = +.3</a:t>
              </a:r>
            </a:p>
          </p:txBody>
        </p:sp>
        <p:sp>
          <p:nvSpPr>
            <p:cNvPr id="13365" name="Line 53"/>
            <p:cNvSpPr>
              <a:spLocks noChangeShapeType="1"/>
            </p:cNvSpPr>
            <p:nvPr/>
          </p:nvSpPr>
          <p:spPr bwMode="auto">
            <a:xfrm flipH="1">
              <a:off x="1676400" y="4800600"/>
              <a:ext cx="0" cy="1447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6" name="Line 54"/>
            <p:cNvSpPr>
              <a:spLocks noChangeShapeType="1"/>
            </p:cNvSpPr>
            <p:nvPr/>
          </p:nvSpPr>
          <p:spPr bwMode="auto">
            <a:xfrm flipV="1">
              <a:off x="1692275" y="4953000"/>
              <a:ext cx="2574925" cy="873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7" name="Oval 55"/>
            <p:cNvSpPr>
              <a:spLocks noChangeArrowheads="1"/>
            </p:cNvSpPr>
            <p:nvPr/>
          </p:nvSpPr>
          <p:spPr bwMode="auto">
            <a:xfrm rot="-7282380">
              <a:off x="1752600" y="59436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8" name="Oval 56"/>
            <p:cNvSpPr>
              <a:spLocks noChangeArrowheads="1"/>
            </p:cNvSpPr>
            <p:nvPr/>
          </p:nvSpPr>
          <p:spPr bwMode="auto">
            <a:xfrm rot="-7282380">
              <a:off x="1905000" y="55626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9" name="Oval 57"/>
            <p:cNvSpPr>
              <a:spLocks noChangeArrowheads="1"/>
            </p:cNvSpPr>
            <p:nvPr/>
          </p:nvSpPr>
          <p:spPr bwMode="auto">
            <a:xfrm rot="-7282380">
              <a:off x="3657600" y="45720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0" name="Oval 58"/>
            <p:cNvSpPr>
              <a:spLocks noChangeArrowheads="1"/>
            </p:cNvSpPr>
            <p:nvPr/>
          </p:nvSpPr>
          <p:spPr bwMode="auto">
            <a:xfrm rot="-7282380">
              <a:off x="3810000" y="49530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1" name="Oval 59"/>
            <p:cNvSpPr>
              <a:spLocks noChangeArrowheads="1"/>
            </p:cNvSpPr>
            <p:nvPr/>
          </p:nvSpPr>
          <p:spPr bwMode="auto">
            <a:xfrm rot="-7282380">
              <a:off x="2209800" y="57912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2" name="Oval 60"/>
            <p:cNvSpPr>
              <a:spLocks noChangeArrowheads="1"/>
            </p:cNvSpPr>
            <p:nvPr/>
          </p:nvSpPr>
          <p:spPr bwMode="auto">
            <a:xfrm rot="-7282380">
              <a:off x="3962400" y="52578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3" name="Oval 61"/>
            <p:cNvSpPr>
              <a:spLocks noChangeArrowheads="1"/>
            </p:cNvSpPr>
            <p:nvPr/>
          </p:nvSpPr>
          <p:spPr bwMode="auto">
            <a:xfrm rot="-7282380">
              <a:off x="3200400" y="57912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4" name="Oval 62"/>
            <p:cNvSpPr>
              <a:spLocks noChangeArrowheads="1"/>
            </p:cNvSpPr>
            <p:nvPr/>
          </p:nvSpPr>
          <p:spPr bwMode="auto">
            <a:xfrm rot="-7282380">
              <a:off x="3276600" y="45720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5" name="Oval 63"/>
            <p:cNvSpPr>
              <a:spLocks noChangeArrowheads="1"/>
            </p:cNvSpPr>
            <p:nvPr/>
          </p:nvSpPr>
          <p:spPr bwMode="auto">
            <a:xfrm rot="-7282380">
              <a:off x="2590800" y="46482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6" name="Oval 64"/>
            <p:cNvSpPr>
              <a:spLocks noChangeArrowheads="1"/>
            </p:cNvSpPr>
            <p:nvPr/>
          </p:nvSpPr>
          <p:spPr bwMode="auto">
            <a:xfrm rot="-7282380">
              <a:off x="1752600" y="51816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7" name="Oval 65"/>
            <p:cNvSpPr>
              <a:spLocks noChangeArrowheads="1"/>
            </p:cNvSpPr>
            <p:nvPr/>
          </p:nvSpPr>
          <p:spPr bwMode="auto">
            <a:xfrm rot="-7282380">
              <a:off x="2133600" y="48768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8" name="Oval 66"/>
            <p:cNvSpPr>
              <a:spLocks noChangeArrowheads="1"/>
            </p:cNvSpPr>
            <p:nvPr/>
          </p:nvSpPr>
          <p:spPr bwMode="auto">
            <a:xfrm rot="-7282380">
              <a:off x="2438400" y="5368925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3379" name="Oval 67"/>
            <p:cNvSpPr>
              <a:spLocks noChangeArrowheads="1"/>
            </p:cNvSpPr>
            <p:nvPr/>
          </p:nvSpPr>
          <p:spPr bwMode="auto">
            <a:xfrm rot="-7282380">
              <a:off x="3429000" y="54864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0" name="Oval 68"/>
            <p:cNvSpPr>
              <a:spLocks noChangeArrowheads="1"/>
            </p:cNvSpPr>
            <p:nvPr/>
          </p:nvSpPr>
          <p:spPr bwMode="auto">
            <a:xfrm rot="-7282380">
              <a:off x="2895600" y="54864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1" name="Oval 69"/>
            <p:cNvSpPr>
              <a:spLocks noChangeArrowheads="1"/>
            </p:cNvSpPr>
            <p:nvPr/>
          </p:nvSpPr>
          <p:spPr bwMode="auto">
            <a:xfrm rot="-7282380">
              <a:off x="2743200" y="59436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2" name="Text Box 70"/>
            <p:cNvSpPr txBox="1">
              <a:spLocks noChangeArrowheads="1"/>
            </p:cNvSpPr>
            <p:nvPr/>
          </p:nvSpPr>
          <p:spPr bwMode="auto">
            <a:xfrm>
              <a:off x="1219200" y="4494213"/>
              <a:ext cx="3540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400" b="1"/>
                <a:t>y</a:t>
              </a:r>
            </a:p>
          </p:txBody>
        </p:sp>
        <p:sp>
          <p:nvSpPr>
            <p:cNvPr id="13383" name="Line 71"/>
            <p:cNvSpPr>
              <a:spLocks noChangeShapeType="1"/>
            </p:cNvSpPr>
            <p:nvPr/>
          </p:nvSpPr>
          <p:spPr bwMode="auto">
            <a:xfrm>
              <a:off x="1676400" y="6248400"/>
              <a:ext cx="2286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4" name="Oval 72"/>
            <p:cNvSpPr>
              <a:spLocks noChangeArrowheads="1"/>
            </p:cNvSpPr>
            <p:nvPr/>
          </p:nvSpPr>
          <p:spPr bwMode="auto">
            <a:xfrm rot="-7282380">
              <a:off x="3733800" y="56388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5" name="Text Box 73"/>
            <p:cNvSpPr txBox="1">
              <a:spLocks noChangeArrowheads="1"/>
            </p:cNvSpPr>
            <p:nvPr/>
          </p:nvSpPr>
          <p:spPr bwMode="auto">
            <a:xfrm>
              <a:off x="3938588" y="6094413"/>
              <a:ext cx="3540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400" b="1"/>
                <a:t>x</a:t>
              </a:r>
            </a:p>
          </p:txBody>
        </p:sp>
        <p:sp>
          <p:nvSpPr>
            <p:cNvPr id="13402" name="Oval 90"/>
            <p:cNvSpPr>
              <a:spLocks noChangeArrowheads="1"/>
            </p:cNvSpPr>
            <p:nvPr/>
          </p:nvSpPr>
          <p:spPr bwMode="auto">
            <a:xfrm rot="-7282380">
              <a:off x="3200400" y="50292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3" name="Oval 91"/>
            <p:cNvSpPr>
              <a:spLocks noChangeArrowheads="1"/>
            </p:cNvSpPr>
            <p:nvPr/>
          </p:nvSpPr>
          <p:spPr bwMode="auto">
            <a:xfrm rot="-7282380">
              <a:off x="2971800" y="44958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4" name="Oval 92"/>
            <p:cNvSpPr>
              <a:spLocks noChangeArrowheads="1"/>
            </p:cNvSpPr>
            <p:nvPr/>
          </p:nvSpPr>
          <p:spPr bwMode="auto">
            <a:xfrm rot="-7282380">
              <a:off x="2514600" y="50292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837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9AF4-4B1B-487E-97AD-2F6993260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Groupwork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1811F3-B2CD-4BAB-B713-4D90655B7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24048"/>
            <a:ext cx="8229600" cy="4476751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pPr lvl="1"/>
            <a:r>
              <a:rPr lang="en-US" b="1" dirty="0"/>
              <a:t>Icebreaker</a:t>
            </a:r>
            <a:r>
              <a:rPr lang="en-US" dirty="0"/>
              <a:t>: What game are you looking forward to playing this summer?</a:t>
            </a:r>
          </a:p>
          <a:p>
            <a:r>
              <a:rPr lang="en-US" dirty="0"/>
              <a:t>Groupwork</a:t>
            </a:r>
          </a:p>
          <a:p>
            <a:pPr lvl="1"/>
            <a:r>
              <a:rPr lang="en-US" dirty="0"/>
              <a:t>Think, discuss, write down – </a:t>
            </a:r>
            <a:r>
              <a:rPr lang="en-US" dirty="0" err="1"/>
              <a:t>qualtrics</a:t>
            </a:r>
            <a:endParaRPr lang="en-US" dirty="0"/>
          </a:p>
          <a:p>
            <a:r>
              <a:rPr lang="en-US" dirty="0"/>
              <a:t>Correlation</a:t>
            </a:r>
          </a:p>
          <a:p>
            <a:pPr lvl="1"/>
            <a:r>
              <a:rPr lang="en-US" dirty="0"/>
              <a:t>Consider scatterplots</a:t>
            </a:r>
          </a:p>
          <a:p>
            <a:pPr lvl="1"/>
            <a:r>
              <a:rPr lang="en-US" dirty="0"/>
              <a:t>Estimate correlation</a:t>
            </a:r>
          </a:p>
          <a:p>
            <a:endParaRPr lang="en-US" dirty="0"/>
          </a:p>
        </p:txBody>
      </p:sp>
      <p:pic>
        <p:nvPicPr>
          <p:cNvPr id="6" name="Picture 10" descr="http://cad.ca/wp-content/uploads/2014/11/meeting-icon-240-300x300.png">
            <a:extLst>
              <a:ext uri="{FF2B5EF4-FFF2-40B4-BE49-F238E27FC236}">
                <a16:creationId xmlns:a16="http://schemas.microsoft.com/office/drawing/2014/main" id="{100EA420-5D3A-475F-8A45-F16E452F1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4690"/>
            <a:ext cx="2431473" cy="243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968DFE-6904-4456-935C-0455DC02A6A0}"/>
              </a:ext>
            </a:extLst>
          </p:cNvPr>
          <p:cNvSpPr txBox="1"/>
          <p:nvPr/>
        </p:nvSpPr>
        <p:spPr>
          <a:xfrm>
            <a:off x="5133109" y="4772547"/>
            <a:ext cx="366452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3"/>
              </a:rPr>
              <a:t>https://web.cs.wpi.edu/~</a:t>
            </a:r>
            <a:r>
              <a:rPr lang="en-US" sz="2400" dirty="0">
                <a:hlinkClick r:id="rId4"/>
              </a:rPr>
              <a:t>https://web.cs.wpi.edu/~imgd2905/d24/groupwork/13-correlation/handout.html</a:t>
            </a:r>
            <a:r>
              <a:rPr lang="en-US" sz="2400" dirty="0">
                <a:hlinkClick r:id="rId3"/>
              </a:rPr>
              <a:t>/handout.html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3432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4911D-82CE-4703-B189-0A4766A79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Examples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B01586-86EB-4CAB-BCDD-DE012C0775F5}"/>
              </a:ext>
            </a:extLst>
          </p:cNvPr>
          <p:cNvGrpSpPr/>
          <p:nvPr/>
        </p:nvGrpSpPr>
        <p:grpSpPr>
          <a:xfrm>
            <a:off x="0" y="1905000"/>
            <a:ext cx="9144000" cy="4175125"/>
            <a:chOff x="0" y="1341438"/>
            <a:chExt cx="9144000" cy="4175125"/>
          </a:xfrm>
        </p:grpSpPr>
        <p:pic>
          <p:nvPicPr>
            <p:cNvPr id="29698" name="Picture 2" descr="Image result for statistical correlation examples">
              <a:extLst>
                <a:ext uri="{FF2B5EF4-FFF2-40B4-BE49-F238E27FC236}">
                  <a16:creationId xmlns:a16="http://schemas.microsoft.com/office/drawing/2014/main" id="{88E3F352-9F97-4438-9494-C05B31D4E3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41438"/>
              <a:ext cx="9144000" cy="4175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98D561E-25BA-4EFB-A804-A830F6DA539C}"/>
                </a:ext>
              </a:extLst>
            </p:cNvPr>
            <p:cNvSpPr/>
            <p:nvPr/>
          </p:nvSpPr>
          <p:spPr>
            <a:xfrm>
              <a:off x="2286000" y="5300634"/>
              <a:ext cx="4572000" cy="1846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https://upload.wikimedia.org/wikipedia/commons/thumb/d/d4/Correlation_examples2.svg/1200px-Correlation_examples2.svg.png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D014D1A-8715-4A4E-8791-C904E55B1E29}"/>
              </a:ext>
            </a:extLst>
          </p:cNvPr>
          <p:cNvSpPr txBox="1"/>
          <p:nvPr/>
        </p:nvSpPr>
        <p:spPr>
          <a:xfrm>
            <a:off x="533400" y="3276600"/>
            <a:ext cx="8382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??                    ??                  ??                   ??                  ??                   ??                    ??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7456F8-E94D-4D2C-9283-FE0C85595668}"/>
              </a:ext>
            </a:extLst>
          </p:cNvPr>
          <p:cNvSpPr txBox="1"/>
          <p:nvPr/>
        </p:nvSpPr>
        <p:spPr>
          <a:xfrm>
            <a:off x="533400" y="4570398"/>
            <a:ext cx="8382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??                    ??                  ??                   ??                  ??                   ??                    ??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10D54D-E577-4C4D-9FC9-4C1305719099}"/>
              </a:ext>
            </a:extLst>
          </p:cNvPr>
          <p:cNvSpPr txBox="1"/>
          <p:nvPr/>
        </p:nvSpPr>
        <p:spPr>
          <a:xfrm>
            <a:off x="533400" y="1873737"/>
            <a:ext cx="8382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??                    ??                  ??                   ??                  ??                   ??                    ??     </a:t>
            </a:r>
          </a:p>
        </p:txBody>
      </p:sp>
    </p:spTree>
    <p:extLst>
      <p:ext uri="{BB962C8B-B14F-4D97-AF65-F5344CB8AC3E}">
        <p14:creationId xmlns:p14="http://schemas.microsoft.com/office/powerpoint/2010/main" val="31920888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4911D-82CE-4703-B189-0A4766A79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Examples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B01586-86EB-4CAB-BCDD-DE012C0775F5}"/>
              </a:ext>
            </a:extLst>
          </p:cNvPr>
          <p:cNvGrpSpPr/>
          <p:nvPr/>
        </p:nvGrpSpPr>
        <p:grpSpPr>
          <a:xfrm>
            <a:off x="0" y="1905000"/>
            <a:ext cx="9144000" cy="4175125"/>
            <a:chOff x="0" y="1341438"/>
            <a:chExt cx="9144000" cy="4175125"/>
          </a:xfrm>
        </p:grpSpPr>
        <p:pic>
          <p:nvPicPr>
            <p:cNvPr id="29698" name="Picture 2" descr="Image result for statistical correlation examples">
              <a:extLst>
                <a:ext uri="{FF2B5EF4-FFF2-40B4-BE49-F238E27FC236}">
                  <a16:creationId xmlns:a16="http://schemas.microsoft.com/office/drawing/2014/main" id="{88E3F352-9F97-4438-9494-C05B31D4E3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41438"/>
              <a:ext cx="9144000" cy="4175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98D561E-25BA-4EFB-A804-A830F6DA539C}"/>
                </a:ext>
              </a:extLst>
            </p:cNvPr>
            <p:cNvSpPr/>
            <p:nvPr/>
          </p:nvSpPr>
          <p:spPr>
            <a:xfrm>
              <a:off x="2286000" y="5300634"/>
              <a:ext cx="4572000" cy="1846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https://upload.wikimedia.org/wikipedia/commons/thumb/d/d4/Correlation_examples2.svg/1200px-Correlation_examples2.svg.png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D014D1A-8715-4A4E-8791-C904E55B1E29}"/>
              </a:ext>
            </a:extLst>
          </p:cNvPr>
          <p:cNvSpPr txBox="1"/>
          <p:nvPr/>
        </p:nvSpPr>
        <p:spPr>
          <a:xfrm>
            <a:off x="533400" y="3276600"/>
            <a:ext cx="8382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??                    ??                  ??                   ??                  ??                   ??                    ??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7456F8-E94D-4D2C-9283-FE0C85595668}"/>
              </a:ext>
            </a:extLst>
          </p:cNvPr>
          <p:cNvSpPr txBox="1"/>
          <p:nvPr/>
        </p:nvSpPr>
        <p:spPr>
          <a:xfrm>
            <a:off x="533400" y="4570398"/>
            <a:ext cx="8382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??                    ??                  ??                   ??                  ??                   ??                    ??     </a:t>
            </a:r>
          </a:p>
        </p:txBody>
      </p:sp>
    </p:spTree>
    <p:extLst>
      <p:ext uri="{BB962C8B-B14F-4D97-AF65-F5344CB8AC3E}">
        <p14:creationId xmlns:p14="http://schemas.microsoft.com/office/powerpoint/2010/main" val="19240709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4911D-82CE-4703-B189-0A4766A79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Examples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B01586-86EB-4CAB-BCDD-DE012C0775F5}"/>
              </a:ext>
            </a:extLst>
          </p:cNvPr>
          <p:cNvGrpSpPr/>
          <p:nvPr/>
        </p:nvGrpSpPr>
        <p:grpSpPr>
          <a:xfrm>
            <a:off x="0" y="1905000"/>
            <a:ext cx="9144000" cy="4175125"/>
            <a:chOff x="0" y="1341438"/>
            <a:chExt cx="9144000" cy="4175125"/>
          </a:xfrm>
        </p:grpSpPr>
        <p:pic>
          <p:nvPicPr>
            <p:cNvPr id="29698" name="Picture 2" descr="Image result for statistical correlation examples">
              <a:extLst>
                <a:ext uri="{FF2B5EF4-FFF2-40B4-BE49-F238E27FC236}">
                  <a16:creationId xmlns:a16="http://schemas.microsoft.com/office/drawing/2014/main" id="{88E3F352-9F97-4438-9494-C05B31D4E3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41438"/>
              <a:ext cx="9144000" cy="4175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98D561E-25BA-4EFB-A804-A830F6DA539C}"/>
                </a:ext>
              </a:extLst>
            </p:cNvPr>
            <p:cNvSpPr/>
            <p:nvPr/>
          </p:nvSpPr>
          <p:spPr>
            <a:xfrm>
              <a:off x="2286000" y="5300634"/>
              <a:ext cx="4572000" cy="1846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https://upload.wikimedia.org/wikipedia/commons/thumb/d/d4/Correlation_examples2.svg/1200px-Correlation_examples2.svg.png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E7456F8-E94D-4D2C-9283-FE0C85595668}"/>
              </a:ext>
            </a:extLst>
          </p:cNvPr>
          <p:cNvSpPr txBox="1"/>
          <p:nvPr/>
        </p:nvSpPr>
        <p:spPr>
          <a:xfrm>
            <a:off x="533400" y="4570398"/>
            <a:ext cx="8382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??                    ??                  ??                   ??                  ??                   ??                    ??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1D8B7A-1C43-4BC1-9829-1F8E45C19F07}"/>
              </a:ext>
            </a:extLst>
          </p:cNvPr>
          <p:cNvSpPr txBox="1"/>
          <p:nvPr/>
        </p:nvSpPr>
        <p:spPr>
          <a:xfrm>
            <a:off x="4565073" y="32443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203689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4911D-82CE-4703-B189-0A4766A79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Examples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B01586-86EB-4CAB-BCDD-DE012C0775F5}"/>
              </a:ext>
            </a:extLst>
          </p:cNvPr>
          <p:cNvGrpSpPr/>
          <p:nvPr/>
        </p:nvGrpSpPr>
        <p:grpSpPr>
          <a:xfrm>
            <a:off x="0" y="1905000"/>
            <a:ext cx="9144000" cy="4175125"/>
            <a:chOff x="0" y="1341438"/>
            <a:chExt cx="9144000" cy="4175125"/>
          </a:xfrm>
        </p:grpSpPr>
        <p:pic>
          <p:nvPicPr>
            <p:cNvPr id="29698" name="Picture 2" descr="Image result for statistical correlation examples">
              <a:extLst>
                <a:ext uri="{FF2B5EF4-FFF2-40B4-BE49-F238E27FC236}">
                  <a16:creationId xmlns:a16="http://schemas.microsoft.com/office/drawing/2014/main" id="{88E3F352-9F97-4438-9494-C05B31D4E3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41438"/>
              <a:ext cx="9144000" cy="4175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98D561E-25BA-4EFB-A804-A830F6DA539C}"/>
                </a:ext>
              </a:extLst>
            </p:cNvPr>
            <p:cNvSpPr/>
            <p:nvPr/>
          </p:nvSpPr>
          <p:spPr>
            <a:xfrm>
              <a:off x="2286000" y="5300634"/>
              <a:ext cx="4572000" cy="1846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https://upload.wikimedia.org/wikipedia/commons/thumb/d/d4/Correlation_examples2.svg/1200px-Correlation_examples2.svg.png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523FDC8-5F75-4A5A-A89D-AB55C7AED01A}"/>
              </a:ext>
            </a:extLst>
          </p:cNvPr>
          <p:cNvSpPr txBox="1"/>
          <p:nvPr/>
        </p:nvSpPr>
        <p:spPr>
          <a:xfrm>
            <a:off x="4565073" y="32443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2688324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45078-7BDF-4AD8-A18C-6F5574D93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492"/>
            <a:ext cx="8229600" cy="1143000"/>
          </a:xfrm>
        </p:spPr>
        <p:txBody>
          <a:bodyPr/>
          <a:lstStyle/>
          <a:p>
            <a:r>
              <a:rPr lang="en-US" dirty="0"/>
              <a:t>Correlation Examples</a:t>
            </a:r>
          </a:p>
        </p:txBody>
      </p:sp>
      <p:pic>
        <p:nvPicPr>
          <p:cNvPr id="36866" name="Picture 2" descr="https://upload.wikimedia.org/wikipedia/commons/thumb/e/ec/Anscombe%27s_quartet_3.svg/2560px-Anscombe%27s_quartet_3.svg.png">
            <a:extLst>
              <a:ext uri="{FF2B5EF4-FFF2-40B4-BE49-F238E27FC236}">
                <a16:creationId xmlns:a16="http://schemas.microsoft.com/office/drawing/2014/main" id="{478824C7-4C1C-442D-922A-401EA347E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4" y="1229088"/>
            <a:ext cx="7095967" cy="516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59D1AC-8E8B-45BE-9DEA-E4ECCBAAD20B}"/>
              </a:ext>
            </a:extLst>
          </p:cNvPr>
          <p:cNvSpPr txBox="1"/>
          <p:nvPr/>
        </p:nvSpPr>
        <p:spPr>
          <a:xfrm>
            <a:off x="7221683" y="5029200"/>
            <a:ext cx="18867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(Note, would want to use residual analysis before using predictions!)</a:t>
            </a:r>
          </a:p>
        </p:txBody>
      </p:sp>
    </p:spTree>
    <p:extLst>
      <p:ext uri="{BB962C8B-B14F-4D97-AF65-F5344CB8AC3E}">
        <p14:creationId xmlns:p14="http://schemas.microsoft.com/office/powerpoint/2010/main" val="2151268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D8AD1B29-6A61-48BC-9D7C-F64FA25F69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pPr eaLnBrk="1" hangingPunct="1">
              <a:defRPr/>
            </a:pPr>
            <a:r>
              <a:rPr lang="en-US" altLang="en-US" dirty="0"/>
              <a:t>Types of Regression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0B95E-1E05-42AF-B5A6-4375B888E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4876800"/>
            <a:ext cx="7543800" cy="176908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Explanatory variable </a:t>
            </a:r>
            <a:r>
              <a:rPr lang="en-US" i="1" dirty="0"/>
              <a:t>explains</a:t>
            </a:r>
            <a:r>
              <a:rPr lang="en-US" dirty="0"/>
              <a:t> dependent variable</a:t>
            </a:r>
          </a:p>
          <a:p>
            <a:pPr lvl="1"/>
            <a:r>
              <a:rPr lang="en-US" dirty="0"/>
              <a:t>Variable </a:t>
            </a:r>
            <a:r>
              <a:rPr lang="en-US" b="1" dirty="0">
                <a:solidFill>
                  <a:srgbClr val="C00000"/>
                </a:solidFill>
              </a:rPr>
              <a:t>X</a:t>
            </a:r>
            <a:r>
              <a:rPr lang="en-US" dirty="0"/>
              <a:t> (e.g., skill level) explains </a:t>
            </a:r>
            <a:r>
              <a:rPr lang="en-US" b="1" dirty="0">
                <a:solidFill>
                  <a:srgbClr val="C00000"/>
                </a:solidFill>
              </a:rPr>
              <a:t>Y </a:t>
            </a:r>
            <a:r>
              <a:rPr lang="en-US" dirty="0"/>
              <a:t>(e.g., KDA)</a:t>
            </a:r>
          </a:p>
          <a:p>
            <a:pPr lvl="1"/>
            <a:r>
              <a:rPr lang="en-US" dirty="0"/>
              <a:t>Can have </a:t>
            </a:r>
            <a:r>
              <a:rPr lang="en-US" b="1" dirty="0">
                <a:solidFill>
                  <a:srgbClr val="00B050"/>
                </a:solidFill>
              </a:rPr>
              <a:t>1 (simple) </a:t>
            </a:r>
            <a:r>
              <a:rPr lang="en-US" dirty="0"/>
              <a:t>or 2+ (multiple)</a:t>
            </a:r>
          </a:p>
          <a:p>
            <a:r>
              <a:rPr lang="en-US" b="1" dirty="0">
                <a:solidFill>
                  <a:srgbClr val="00B050"/>
                </a:solidFill>
              </a:rPr>
              <a:t>Linear</a:t>
            </a:r>
            <a:r>
              <a:rPr lang="en-US" dirty="0"/>
              <a:t> if coefficients added, else Non-linear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970093-CEAB-4729-B5E6-6461A53C9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95400"/>
            <a:ext cx="6100762" cy="3299996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45078-7BDF-4AD8-A18C-6F5574D93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492"/>
            <a:ext cx="8229600" cy="1143000"/>
          </a:xfrm>
        </p:spPr>
        <p:txBody>
          <a:bodyPr/>
          <a:lstStyle/>
          <a:p>
            <a:r>
              <a:rPr lang="en-US" dirty="0"/>
              <a:t>Correlation Examples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6EF710-A2E1-4946-A2DC-64394128B126}"/>
              </a:ext>
            </a:extLst>
          </p:cNvPr>
          <p:cNvSpPr txBox="1"/>
          <p:nvPr/>
        </p:nvSpPr>
        <p:spPr>
          <a:xfrm>
            <a:off x="7141899" y="3034626"/>
            <a:ext cx="1936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Anscombe’s Quartet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ECB372-E104-4E62-8094-76CE76FF2462}"/>
              </a:ext>
            </a:extLst>
          </p:cNvPr>
          <p:cNvSpPr txBox="1"/>
          <p:nvPr/>
        </p:nvSpPr>
        <p:spPr>
          <a:xfrm>
            <a:off x="7237660" y="4034900"/>
            <a:ext cx="17889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Summary  stats: </a:t>
            </a:r>
          </a:p>
          <a:p>
            <a:r>
              <a:rPr lang="en-US" dirty="0" err="1"/>
              <a:t>Mean</a:t>
            </a:r>
            <a:r>
              <a:rPr lang="en-US" baseline="-25000" dirty="0" err="1"/>
              <a:t>x</a:t>
            </a:r>
            <a:r>
              <a:rPr lang="en-US" dirty="0"/>
              <a:t> 	9</a:t>
            </a:r>
          </a:p>
          <a:p>
            <a:r>
              <a:rPr lang="en-US" dirty="0"/>
              <a:t>Mean</a:t>
            </a:r>
            <a:r>
              <a:rPr lang="en-US" baseline="-25000" dirty="0"/>
              <a:t>y</a:t>
            </a:r>
            <a:r>
              <a:rPr lang="en-US" dirty="0"/>
              <a:t> 	7.5</a:t>
            </a:r>
          </a:p>
          <a:p>
            <a:r>
              <a:rPr lang="en-US" dirty="0" err="1"/>
              <a:t>Var</a:t>
            </a:r>
            <a:r>
              <a:rPr lang="en-US" baseline="-25000" dirty="0" err="1"/>
              <a:t>x</a:t>
            </a:r>
            <a:r>
              <a:rPr lang="en-US" dirty="0"/>
              <a:t> 	11</a:t>
            </a:r>
          </a:p>
          <a:p>
            <a:r>
              <a:rPr lang="en-US" dirty="0"/>
              <a:t>Var</a:t>
            </a:r>
            <a:r>
              <a:rPr lang="en-US" baseline="-25000" dirty="0"/>
              <a:t>y</a:t>
            </a:r>
            <a:r>
              <a:rPr lang="en-US" dirty="0"/>
              <a:t> 	4.125</a:t>
            </a:r>
          </a:p>
          <a:p>
            <a:r>
              <a:rPr lang="en-US" dirty="0"/>
              <a:t>Model:  y=0.5x+3</a:t>
            </a:r>
          </a:p>
          <a:p>
            <a:endParaRPr lang="en-US" dirty="0"/>
          </a:p>
        </p:txBody>
      </p:sp>
      <p:pic>
        <p:nvPicPr>
          <p:cNvPr id="36866" name="Picture 2" descr="https://upload.wikimedia.org/wikipedia/commons/thumb/e/ec/Anscombe%27s_quartet_3.svg/2560px-Anscombe%27s_quartet_3.svg.png">
            <a:extLst>
              <a:ext uri="{FF2B5EF4-FFF2-40B4-BE49-F238E27FC236}">
                <a16:creationId xmlns:a16="http://schemas.microsoft.com/office/drawing/2014/main" id="{478824C7-4C1C-442D-922A-401EA347E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4" y="1229088"/>
            <a:ext cx="7095967" cy="516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D2D4F10-9389-4966-97CF-7C2030A76E26}"/>
              </a:ext>
            </a:extLst>
          </p:cNvPr>
          <p:cNvSpPr/>
          <p:nvPr/>
        </p:nvSpPr>
        <p:spPr>
          <a:xfrm>
            <a:off x="6967255" y="3773290"/>
            <a:ext cx="22860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https://en.wikipedia.org/wiki/Anscombe%27s_quartet</a:t>
            </a:r>
            <a:endParaRPr lang="en-US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2A70A3-8DCB-45FD-BD23-D3F0828BB5A4}"/>
              </a:ext>
            </a:extLst>
          </p:cNvPr>
          <p:cNvSpPr txBox="1"/>
          <p:nvPr/>
        </p:nvSpPr>
        <p:spPr>
          <a:xfrm>
            <a:off x="685800" y="1600200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 </a:t>
            </a:r>
            <a:r>
              <a:rPr lang="en-US" dirty="0"/>
              <a:t>= 0.82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A46960-FA88-473B-AABD-72629E4AA878}"/>
              </a:ext>
            </a:extLst>
          </p:cNvPr>
          <p:cNvSpPr txBox="1"/>
          <p:nvPr/>
        </p:nvSpPr>
        <p:spPr>
          <a:xfrm>
            <a:off x="4267200" y="1600200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 </a:t>
            </a:r>
            <a:r>
              <a:rPr lang="en-US" dirty="0"/>
              <a:t>= 0.82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A1EB20-317E-417C-AA6D-18015FE34B09}"/>
              </a:ext>
            </a:extLst>
          </p:cNvPr>
          <p:cNvSpPr txBox="1"/>
          <p:nvPr/>
        </p:nvSpPr>
        <p:spPr>
          <a:xfrm>
            <a:off x="684475" y="4191000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 </a:t>
            </a:r>
            <a:r>
              <a:rPr lang="en-US" dirty="0"/>
              <a:t>= 0.82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55C588-D988-41EB-824A-9F20D66C25FF}"/>
              </a:ext>
            </a:extLst>
          </p:cNvPr>
          <p:cNvSpPr txBox="1"/>
          <p:nvPr/>
        </p:nvSpPr>
        <p:spPr>
          <a:xfrm>
            <a:off x="4267200" y="4191000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 </a:t>
            </a:r>
            <a:r>
              <a:rPr lang="en-US" dirty="0"/>
              <a:t>= 0.82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970268-9BA0-47A6-BFC2-DAA86BBE5D8A}"/>
              </a:ext>
            </a:extLst>
          </p:cNvPr>
          <p:cNvSpPr txBox="1"/>
          <p:nvPr/>
        </p:nvSpPr>
        <p:spPr>
          <a:xfrm>
            <a:off x="7266755" y="5978938"/>
            <a:ext cx="1484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R</a:t>
            </a:r>
            <a:r>
              <a:rPr lang="en-US" sz="2800" baseline="30000" dirty="0">
                <a:solidFill>
                  <a:srgbClr val="C00000"/>
                </a:solidFill>
              </a:rPr>
              <a:t>2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= 0.69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D229E2-DE16-4D82-81E8-D5BF38ABC2F4}"/>
              </a:ext>
            </a:extLst>
          </p:cNvPr>
          <p:cNvSpPr txBox="1"/>
          <p:nvPr/>
        </p:nvSpPr>
        <p:spPr>
          <a:xfrm>
            <a:off x="7191872" y="1049467"/>
            <a:ext cx="18867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(Note, would want to use residual analysis before using predictions!)</a:t>
            </a:r>
          </a:p>
        </p:txBody>
      </p:sp>
    </p:spTree>
    <p:extLst>
      <p:ext uri="{BB962C8B-B14F-4D97-AF65-F5344CB8AC3E}">
        <p14:creationId xmlns:p14="http://schemas.microsoft.com/office/powerpoint/2010/main" val="22851386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281C5-5872-4334-BA90-AF9F2EA01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Summary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57C36A-B8D1-48E8-86CD-7407F8405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600200"/>
            <a:ext cx="4876800" cy="23078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19C463-2EB6-44C6-BF60-6968632E3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2619545"/>
            <a:ext cx="1752600" cy="25770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559A2B-451C-4779-ACAE-A364A5EB95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730" y="4191000"/>
            <a:ext cx="4762631" cy="2307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558488-EC61-4345-B4CC-2AF789DA0CCF}"/>
              </a:ext>
            </a:extLst>
          </p:cNvPr>
          <p:cNvSpPr/>
          <p:nvPr/>
        </p:nvSpPr>
        <p:spPr>
          <a:xfrm rot="5400000">
            <a:off x="6740469" y="3713219"/>
            <a:ext cx="3048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https://www.mathsisfun.com/data/correlation.html</a:t>
            </a:r>
          </a:p>
        </p:txBody>
      </p:sp>
    </p:spTree>
    <p:extLst>
      <p:ext uri="{BB962C8B-B14F-4D97-AF65-F5344CB8AC3E}">
        <p14:creationId xmlns:p14="http://schemas.microsoft.com/office/powerpoint/2010/main" val="38685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A85AA-D30F-4590-8935-26B7A6330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is not Causation</a:t>
            </a:r>
          </a:p>
        </p:txBody>
      </p:sp>
      <p:sp>
        <p:nvSpPr>
          <p:cNvPr id="5" name="AutoShape 6" descr="scatter plot ice cream 1">
            <a:extLst>
              <a:ext uri="{FF2B5EF4-FFF2-40B4-BE49-F238E27FC236}">
                <a16:creationId xmlns:a16="http://schemas.microsoft.com/office/drawing/2014/main" id="{C96F5B42-4E3A-4DB1-9722-AB668F8988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1C562C2-AD84-4036-ADA5-DD4F95C75211}"/>
              </a:ext>
            </a:extLst>
          </p:cNvPr>
          <p:cNvGrpSpPr/>
          <p:nvPr/>
        </p:nvGrpSpPr>
        <p:grpSpPr>
          <a:xfrm>
            <a:off x="1007143" y="1820186"/>
            <a:ext cx="7129713" cy="3971014"/>
            <a:chOff x="1007143" y="1820186"/>
            <a:chExt cx="7129713" cy="3971014"/>
          </a:xfrm>
        </p:grpSpPr>
        <p:pic>
          <p:nvPicPr>
            <p:cNvPr id="37896" name="Picture 8" descr="Image result for correlation is not causation">
              <a:extLst>
                <a:ext uri="{FF2B5EF4-FFF2-40B4-BE49-F238E27FC236}">
                  <a16:creationId xmlns:a16="http://schemas.microsoft.com/office/drawing/2014/main" id="{83EBBDF2-CC31-4D6E-A8F5-AF8C16ECAD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143" y="1828800"/>
              <a:ext cx="7129713" cy="396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73E6224-25A5-40D2-B895-3088BE5D0C50}"/>
                </a:ext>
              </a:extLst>
            </p:cNvPr>
            <p:cNvSpPr/>
            <p:nvPr/>
          </p:nvSpPr>
          <p:spPr>
            <a:xfrm>
              <a:off x="2285999" y="1820186"/>
              <a:ext cx="4572000" cy="1846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https://cdn-images-1.medium.com/max/1600/1*JLYI5eCVEN7ZUWXBIrrapw.png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713895C-53FC-489E-BBA2-402E403215B7}"/>
              </a:ext>
            </a:extLst>
          </p:cNvPr>
          <p:cNvSpPr txBox="1"/>
          <p:nvPr/>
        </p:nvSpPr>
        <p:spPr>
          <a:xfrm>
            <a:off x="1307323" y="5971529"/>
            <a:ext cx="6529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Buying sunglasses </a:t>
            </a:r>
            <a:r>
              <a:rPr lang="en-US" sz="2400" i="1" dirty="0"/>
              <a:t>causes</a:t>
            </a:r>
            <a:r>
              <a:rPr lang="en-US" sz="2400" dirty="0"/>
              <a:t> people to buy ice cream?</a:t>
            </a:r>
          </a:p>
        </p:txBody>
      </p:sp>
    </p:spTree>
    <p:extLst>
      <p:ext uri="{BB962C8B-B14F-4D97-AF65-F5344CB8AC3E}">
        <p14:creationId xmlns:p14="http://schemas.microsoft.com/office/powerpoint/2010/main" val="12171023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75585-9AEC-415F-A181-95A6FCED6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Correlation is not Causation</a:t>
            </a:r>
          </a:p>
        </p:txBody>
      </p:sp>
      <p:pic>
        <p:nvPicPr>
          <p:cNvPr id="29698" name="Picture 2" descr="Related image">
            <a:extLst>
              <a:ext uri="{FF2B5EF4-FFF2-40B4-BE49-F238E27FC236}">
                <a16:creationId xmlns:a16="http://schemas.microsoft.com/office/drawing/2014/main" id="{2B874575-3B86-4340-B93F-459CA91C1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95" y="1618684"/>
            <a:ext cx="6618410" cy="430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96E46C-31C4-443D-8726-88F93BD50066}"/>
              </a:ext>
            </a:extLst>
          </p:cNvPr>
          <p:cNvSpPr txBox="1"/>
          <p:nvPr/>
        </p:nvSpPr>
        <p:spPr>
          <a:xfrm>
            <a:off x="1300720" y="6121697"/>
            <a:ext cx="654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Importing lemons causes fewer highway fatalities?</a:t>
            </a:r>
          </a:p>
        </p:txBody>
      </p:sp>
    </p:spTree>
    <p:extLst>
      <p:ext uri="{BB962C8B-B14F-4D97-AF65-F5344CB8AC3E}">
        <p14:creationId xmlns:p14="http://schemas.microsoft.com/office/powerpoint/2010/main" val="4421659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D32EA-8223-40E3-B2B6-5CB79E09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196"/>
            <a:ext cx="8229600" cy="1143000"/>
          </a:xfrm>
        </p:spPr>
        <p:txBody>
          <a:bodyPr/>
          <a:lstStyle/>
          <a:p>
            <a:r>
              <a:rPr lang="en-US" dirty="0"/>
              <a:t>Correlation is not Causation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949184-431B-A132-55B0-A14B023AA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319" y="2846333"/>
            <a:ext cx="4678328" cy="17890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30DFB2-0FEE-91F5-CDF9-1186B1FB8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825" y="4648200"/>
            <a:ext cx="4468350" cy="20661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72E0EC-4C14-16A0-2A9D-E4EC55F391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0353" y="939725"/>
            <a:ext cx="4913505" cy="190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1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B4B41-77B6-46CB-95D8-D865DA003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is not Causation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11DCD9-8277-12E8-CDB6-E86969A95AC0}"/>
              </a:ext>
            </a:extLst>
          </p:cNvPr>
          <p:cNvSpPr txBox="1"/>
          <p:nvPr/>
        </p:nvSpPr>
        <p:spPr>
          <a:xfrm>
            <a:off x="3414183" y="5430985"/>
            <a:ext cx="2315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https://xkcd.com/552/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7D8378-0070-3E33-10E6-CAF6D0F6B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05000"/>
            <a:ext cx="2880783" cy="33835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FCEAB4-DE5A-14BB-C33E-3BBDC9F27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160" y="1912981"/>
            <a:ext cx="2449862" cy="33755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22A619-0A90-1385-C363-E680AAD13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968842"/>
            <a:ext cx="2585522" cy="331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2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F34FF-2B4C-438D-8A92-D387756C8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F8B39-29CC-4607-B0AF-3BD4CEB4E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Simple Linear Regression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Measures of Variation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 err="1"/>
              <a:t>Misc</a:t>
            </a:r>
            <a:r>
              <a:rPr lang="en-US" dirty="0"/>
              <a:t>				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889832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C52C-898C-49D3-AAC1-5628A29DF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Extrapolation versus Interpolation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3B12FF-0CD7-46D5-9A2F-F9BCA6DC0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73302"/>
            <a:ext cx="3581400" cy="4525963"/>
          </a:xfrm>
        </p:spPr>
        <p:txBody>
          <a:bodyPr/>
          <a:lstStyle/>
          <a:p>
            <a:r>
              <a:rPr lang="en-US" dirty="0"/>
              <a:t>Prediction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Interpolation</a:t>
            </a:r>
            <a:r>
              <a:rPr lang="en-US" dirty="0"/>
              <a:t> – within measured X-range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Extrapolation</a:t>
            </a:r>
            <a:r>
              <a:rPr lang="en-US" dirty="0"/>
              <a:t> – outside measured X-range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E7F52E6-2E01-4F00-AB2E-723983DD5F76}"/>
              </a:ext>
            </a:extLst>
          </p:cNvPr>
          <p:cNvGrpSpPr/>
          <p:nvPr/>
        </p:nvGrpSpPr>
        <p:grpSpPr>
          <a:xfrm>
            <a:off x="3657600" y="1785511"/>
            <a:ext cx="5334000" cy="4327180"/>
            <a:chOff x="1447800" y="1145276"/>
            <a:chExt cx="5334000" cy="4327180"/>
          </a:xfrm>
        </p:grpSpPr>
        <p:pic>
          <p:nvPicPr>
            <p:cNvPr id="30724" name="Picture 4" descr="Image result for extrapolation vs interpolation">
              <a:extLst>
                <a:ext uri="{FF2B5EF4-FFF2-40B4-BE49-F238E27FC236}">
                  <a16:creationId xmlns:a16="http://schemas.microsoft.com/office/drawing/2014/main" id="{0F1F649F-6709-4A5E-AF4A-4C83D5FECD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1145276"/>
              <a:ext cx="5334000" cy="4327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CC79907-8C2B-4826-B239-0C25AAB6A09D}"/>
                </a:ext>
              </a:extLst>
            </p:cNvPr>
            <p:cNvSpPr/>
            <p:nvPr/>
          </p:nvSpPr>
          <p:spPr>
            <a:xfrm>
              <a:off x="2476500" y="5029200"/>
              <a:ext cx="32766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https://qph.fs.quoracdn.net/main-qimg-d2972a7aca8c9d11859f42d07fce1799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546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5FC41-C02F-4B30-A118-445E01EF3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Careful When Extrapolating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9D51AC1-E1BF-491C-8C09-B8D6D2BE5C1E}"/>
              </a:ext>
            </a:extLst>
          </p:cNvPr>
          <p:cNvGrpSpPr/>
          <p:nvPr/>
        </p:nvGrpSpPr>
        <p:grpSpPr>
          <a:xfrm>
            <a:off x="2124021" y="1385833"/>
            <a:ext cx="4928394" cy="4560290"/>
            <a:chOff x="1524000" y="1255088"/>
            <a:chExt cx="5741988" cy="5123852"/>
          </a:xfrm>
        </p:grpSpPr>
        <p:pic>
          <p:nvPicPr>
            <p:cNvPr id="39938" name="Picture 2" descr="graph showing extrapolated line continuing upwards where &quot;true&quot; value decreases">
              <a:extLst>
                <a:ext uri="{FF2B5EF4-FFF2-40B4-BE49-F238E27FC236}">
                  <a16:creationId xmlns:a16="http://schemas.microsoft.com/office/drawing/2014/main" id="{077EDAF1-55A5-44C0-8B05-F1F35CB06D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1347421"/>
              <a:ext cx="5741988" cy="503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627C141-DD05-4831-A526-A7255F61802D}"/>
                </a:ext>
              </a:extLst>
            </p:cNvPr>
            <p:cNvSpPr/>
            <p:nvPr/>
          </p:nvSpPr>
          <p:spPr>
            <a:xfrm>
              <a:off x="3732793" y="1255088"/>
              <a:ext cx="1324402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https://i.stack.imgur.com/3Ab7e.jpg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1509A44-26B0-46B2-80C9-3F6BAB925F1B}"/>
              </a:ext>
            </a:extLst>
          </p:cNvPr>
          <p:cNvSpPr txBox="1"/>
          <p:nvPr/>
        </p:nvSpPr>
        <p:spPr>
          <a:xfrm>
            <a:off x="964281" y="6150792"/>
            <a:ext cx="7683385" cy="43088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200" dirty="0"/>
              <a:t>If </a:t>
            </a:r>
            <a:r>
              <a:rPr lang="en-US" sz="2200" dirty="0">
                <a:solidFill>
                  <a:srgbClr val="0070C0"/>
                </a:solidFill>
              </a:rPr>
              <a:t>extrapolate</a:t>
            </a:r>
            <a:r>
              <a:rPr lang="en-US" sz="2200" dirty="0"/>
              <a:t>, make sure have reason to assume model continues</a:t>
            </a:r>
          </a:p>
        </p:txBody>
      </p:sp>
    </p:spTree>
    <p:extLst>
      <p:ext uri="{BB962C8B-B14F-4D97-AF65-F5344CB8AC3E}">
        <p14:creationId xmlns:p14="http://schemas.microsoft.com/office/powerpoint/2010/main" val="26925127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8E08C8C-F041-4C6E-9FAB-5022583B0AF7}"/>
              </a:ext>
            </a:extLst>
          </p:cNvPr>
          <p:cNvGrpSpPr/>
          <p:nvPr/>
        </p:nvGrpSpPr>
        <p:grpSpPr>
          <a:xfrm>
            <a:off x="952500" y="1219200"/>
            <a:ext cx="7239000" cy="5101985"/>
            <a:chOff x="952500" y="1371600"/>
            <a:chExt cx="7239000" cy="510198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0963D21-2D7B-4CFB-9364-C3391FC0C44E}"/>
                </a:ext>
              </a:extLst>
            </p:cNvPr>
            <p:cNvGrpSpPr/>
            <p:nvPr/>
          </p:nvGrpSpPr>
          <p:grpSpPr>
            <a:xfrm>
              <a:off x="952500" y="1371600"/>
              <a:ext cx="7239000" cy="5101985"/>
              <a:chOff x="952500" y="1143000"/>
              <a:chExt cx="7239000" cy="5101985"/>
            </a:xfrm>
          </p:grpSpPr>
          <p:pic>
            <p:nvPicPr>
              <p:cNvPr id="31746" name="Picture 2" descr="Image result for linear regression confidence interval">
                <a:extLst>
                  <a:ext uri="{FF2B5EF4-FFF2-40B4-BE49-F238E27FC236}">
                    <a16:creationId xmlns:a16="http://schemas.microsoft.com/office/drawing/2014/main" id="{9FF49870-5A85-456C-A541-6513ECBA64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2500" y="1143000"/>
                <a:ext cx="7239000" cy="51019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08B4B0A-7829-46D5-903E-4B34873F35A2}"/>
                  </a:ext>
                </a:extLst>
              </p:cNvPr>
              <p:cNvSpPr/>
              <p:nvPr/>
            </p:nvSpPr>
            <p:spPr>
              <a:xfrm>
                <a:off x="1447800" y="5867400"/>
                <a:ext cx="3286125" cy="184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</a:rPr>
                  <a:t>https://cdn-images-1.medium.com/max/1600/1*vcbjVR7uesKhVM1eD9IbEg.png</a:t>
                </a:r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1ABF4E5-C310-4453-A230-64CCD9E537BA}"/>
                </a:ext>
              </a:extLst>
            </p:cNvPr>
            <p:cNvSpPr/>
            <p:nvPr/>
          </p:nvSpPr>
          <p:spPr>
            <a:xfrm>
              <a:off x="1981200" y="1371600"/>
              <a:ext cx="5029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1F1630B-BBBD-4BBF-AAB2-D5A750C7E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Prediction and Confidence Intervals </a:t>
            </a:r>
            <a:br>
              <a:rPr lang="en-US" dirty="0"/>
            </a:br>
            <a:r>
              <a:rPr lang="en-US" dirty="0"/>
              <a:t>(1 of 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11B9EB-7228-7129-F0A8-4FD571C13B29}"/>
              </a:ext>
            </a:extLst>
          </p:cNvPr>
          <p:cNvSpPr txBox="1"/>
          <p:nvPr/>
        </p:nvSpPr>
        <p:spPr>
          <a:xfrm>
            <a:off x="1752600" y="2743200"/>
            <a:ext cx="2117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95% of values within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708E3C-01F7-E050-EB14-4AE91A1E8337}"/>
              </a:ext>
            </a:extLst>
          </p:cNvPr>
          <p:cNvSpPr txBox="1"/>
          <p:nvPr/>
        </p:nvSpPr>
        <p:spPr>
          <a:xfrm>
            <a:off x="5943600" y="4191000"/>
            <a:ext cx="2586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95% of regressions within</a:t>
            </a:r>
          </a:p>
        </p:txBody>
      </p:sp>
    </p:spTree>
    <p:extLst>
      <p:ext uri="{BB962C8B-B14F-4D97-AF65-F5344CB8AC3E}">
        <p14:creationId xmlns:p14="http://schemas.microsoft.com/office/powerpoint/2010/main" val="1801358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F34FF-2B4C-438D-8A92-D387756C8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F8B39-29CC-4607-B0AF-3BD4CEB4E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Simple Linear Regression	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Linear relationship</a:t>
            </a:r>
          </a:p>
          <a:p>
            <a:pPr lvl="1"/>
            <a:r>
              <a:rPr lang="en-US" dirty="0"/>
              <a:t>Residual analysis</a:t>
            </a:r>
          </a:p>
          <a:p>
            <a:pPr lvl="1"/>
            <a:r>
              <a:rPr lang="en-US" dirty="0"/>
              <a:t>Fitting parameters</a:t>
            </a:r>
          </a:p>
          <a:p>
            <a:r>
              <a:rPr lang="en-US" dirty="0"/>
              <a:t>Measures of Variation</a:t>
            </a:r>
          </a:p>
          <a:p>
            <a:r>
              <a:rPr lang="en-US" dirty="0" err="1"/>
              <a:t>Misc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6788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2E9C82-39E6-4410-BF21-68C2ADB09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Prediction and Confidence Intervals</a:t>
            </a:r>
            <a:br>
              <a:rPr lang="en-US" dirty="0"/>
            </a:br>
            <a:r>
              <a:rPr lang="en-US" dirty="0"/>
              <a:t>(2 of 2)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77828D9-013A-4E40-9A0B-80145C6FA3C7}"/>
              </a:ext>
            </a:extLst>
          </p:cNvPr>
          <p:cNvGrpSpPr>
            <a:grpSpLocks noChangeAspect="1"/>
          </p:cNvGrpSpPr>
          <p:nvPr/>
        </p:nvGrpSpPr>
        <p:grpSpPr>
          <a:xfrm>
            <a:off x="58309" y="1752600"/>
            <a:ext cx="9027381" cy="3949479"/>
            <a:chOff x="1419225" y="2243138"/>
            <a:chExt cx="6305550" cy="2371725"/>
          </a:xfrm>
        </p:grpSpPr>
        <p:pic>
          <p:nvPicPr>
            <p:cNvPr id="2050" name="Picture 2" descr="Image result for prediction with regression">
              <a:extLst>
                <a:ext uri="{FF2B5EF4-FFF2-40B4-BE49-F238E27FC236}">
                  <a16:creationId xmlns:a16="http://schemas.microsoft.com/office/drawing/2014/main" id="{CD9A922E-9BDF-4CB9-AA3A-96A92367DE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9225" y="2243138"/>
              <a:ext cx="6305550" cy="2371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BBCB5E5-1196-4D09-8201-8DE19960820E}"/>
                </a:ext>
              </a:extLst>
            </p:cNvPr>
            <p:cNvSpPr/>
            <p:nvPr/>
          </p:nvSpPr>
          <p:spPr>
            <a:xfrm>
              <a:off x="2209800" y="4416520"/>
              <a:ext cx="4572000" cy="1846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https://www.graphpad.com/guides/prism/7/curve-fitting/reg_mostpointsareoutsideconfidencebands.png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99004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68087A8-DE94-E5C1-7C5B-A3D7AC3AA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Independent Variables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FDA4A81-D06E-4235-B964-842C6BD8D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>
            <a:normAutofit/>
          </a:bodyPr>
          <a:lstStyle/>
          <a:p>
            <a:r>
              <a:rPr lang="en-US" dirty="0"/>
              <a:t>Chronic heart disease (CHD) correlates with smoking</a:t>
            </a:r>
          </a:p>
          <a:p>
            <a:pPr lvl="1"/>
            <a:r>
              <a:rPr lang="en-US" dirty="0"/>
              <a:t>R</a:t>
            </a:r>
            <a:r>
              <a:rPr lang="en-US" baseline="30000" dirty="0"/>
              <a:t>2</a:t>
            </a:r>
            <a:r>
              <a:rPr lang="en-US" dirty="0"/>
              <a:t> = 0.5</a:t>
            </a:r>
          </a:p>
          <a:p>
            <a:r>
              <a:rPr lang="en-US" dirty="0"/>
              <a:t>But what about other 50%</a:t>
            </a:r>
          </a:p>
          <a:p>
            <a:r>
              <a:rPr lang="en-US" dirty="0"/>
              <a:t>Correlation with exercise? Cholesterol?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50D2BD4-C5EF-4CFB-A05E-B2478A487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676400"/>
            <a:ext cx="4184782" cy="9906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BE16BAF-0508-3681-B7B2-8C8EEDAD3707}"/>
              </a:ext>
            </a:extLst>
          </p:cNvPr>
          <p:cNvGrpSpPr/>
          <p:nvPr/>
        </p:nvGrpSpPr>
        <p:grpSpPr>
          <a:xfrm>
            <a:off x="5997873" y="3723749"/>
            <a:ext cx="1790235" cy="2839383"/>
            <a:chOff x="3999642" y="3276600"/>
            <a:chExt cx="1790235" cy="2839383"/>
          </a:xfrm>
        </p:grpSpPr>
        <p:pic>
          <p:nvPicPr>
            <p:cNvPr id="17" name="Picture 2" descr="https://www.pearsonhighered.com/assets/bigcovers/0/1/3/3/0133382664.jpg">
              <a:extLst>
                <a:ext uri="{FF2B5EF4-FFF2-40B4-BE49-F238E27FC236}">
                  <a16:creationId xmlns:a16="http://schemas.microsoft.com/office/drawing/2014/main" id="{C2708384-C650-8F43-3BF6-3299FB14B0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0114" y="3799820"/>
              <a:ext cx="1769291" cy="231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DB67154-C504-252B-498B-54B110CE02FF}"/>
                </a:ext>
              </a:extLst>
            </p:cNvPr>
            <p:cNvSpPr txBox="1"/>
            <p:nvPr/>
          </p:nvSpPr>
          <p:spPr>
            <a:xfrm>
              <a:off x="3999642" y="3276600"/>
              <a:ext cx="17902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70C0"/>
                  </a:solidFill>
                </a:rPr>
                <a:t>Chapter 11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B72B3E9-0A90-E4E8-7A31-3B20191952A2}"/>
              </a:ext>
            </a:extLst>
          </p:cNvPr>
          <p:cNvSpPr txBox="1"/>
          <p:nvPr/>
        </p:nvSpPr>
        <p:spPr>
          <a:xfrm>
            <a:off x="5006197" y="3000474"/>
            <a:ext cx="3773586" cy="46166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Multiple Linear Regression</a:t>
            </a:r>
          </a:p>
        </p:txBody>
      </p:sp>
    </p:spTree>
    <p:extLst>
      <p:ext uri="{BB962C8B-B14F-4D97-AF65-F5344CB8AC3E}">
        <p14:creationId xmlns:p14="http://schemas.microsoft.com/office/powerpoint/2010/main" val="238462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2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7175C-A0AD-E31E-9B6E-9357A9A1D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Use several independent variables to predict dependent variable</a:t>
            </a:r>
          </a:p>
          <a:p>
            <a:r>
              <a:rPr lang="en-US" dirty="0"/>
              <a:t>Weights each predictor based on strength of relationship</a:t>
            </a:r>
          </a:p>
          <a:p>
            <a:r>
              <a:rPr lang="en-US" dirty="0"/>
              <a:t>Makes adjustments for inter-relationships among predictors</a:t>
            </a:r>
          </a:p>
          <a:p>
            <a:r>
              <a:rPr lang="en-US" dirty="0"/>
              <a:t>Gives overall fit (</a:t>
            </a:r>
            <a:r>
              <a:rPr lang="en-US" dirty="0">
                <a:solidFill>
                  <a:srgbClr val="0070C0"/>
                </a:solidFill>
              </a:rPr>
              <a:t>R</a:t>
            </a:r>
            <a:r>
              <a:rPr lang="en-US" baseline="30000" dirty="0">
                <a:solidFill>
                  <a:srgbClr val="0070C0"/>
                </a:solidFill>
              </a:rPr>
              <a:t>2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rgbClr val="008000"/>
                </a:solidFill>
              </a:rPr>
              <a:t>Note: </a:t>
            </a:r>
            <a:r>
              <a:rPr lang="en-US" dirty="0"/>
              <a:t>Need independent variables not highly related to each other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2F8A83-B04C-755F-4F50-98A2AB41C0B8}"/>
              </a:ext>
            </a:extLst>
          </p:cNvPr>
          <p:cNvSpPr txBox="1"/>
          <p:nvPr/>
        </p:nvSpPr>
        <p:spPr>
          <a:xfrm>
            <a:off x="4045411" y="5407967"/>
            <a:ext cx="50941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 = b</a:t>
            </a:r>
            <a:r>
              <a:rPr lang="es-ES" sz="2400" b="0" i="1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r>
              <a:rPr lang="es-ES" sz="2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+ b</a:t>
            </a:r>
            <a:r>
              <a:rPr lang="es-ES" sz="2400" b="0" i="1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es-ES" sz="2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X</a:t>
            </a:r>
            <a:r>
              <a:rPr lang="es-ES" sz="2400" b="0" i="1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es-ES" sz="2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+ b</a:t>
            </a:r>
            <a:r>
              <a:rPr lang="es-ES" sz="2400" b="0" i="1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s-ES" sz="2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X</a:t>
            </a:r>
            <a:r>
              <a:rPr lang="es-ES" sz="2400" b="0" i="1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s-ES" sz="2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+ b</a:t>
            </a:r>
            <a:r>
              <a:rPr lang="es-ES" sz="2400" b="0" i="1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es-ES" sz="2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X</a:t>
            </a:r>
            <a:r>
              <a:rPr lang="es-ES" sz="2400" b="0" i="1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es-ES" sz="2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.. </a:t>
            </a:r>
            <a:r>
              <a:rPr lang="es-ES" sz="24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</a:t>
            </a:r>
            <a:r>
              <a:rPr lang="es-ES" sz="2400" b="0" i="1" baseline="-250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</a:t>
            </a:r>
            <a:r>
              <a:rPr lang="es-ES" sz="24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X</a:t>
            </a:r>
            <a:r>
              <a:rPr lang="es-ES" sz="2400" b="0" i="1" baseline="-250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0B0808-61BE-29EC-EDB7-2BF0C1B99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918492"/>
            <a:ext cx="4244701" cy="5961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A981FA-218E-1467-C971-2765B2EA6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132215"/>
            <a:ext cx="4244701" cy="16291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E92341-DF5F-AB0A-8D38-FB0C721E2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Single Linear Regression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/>
              <a:t>Multiple Linear Regression</a:t>
            </a:r>
          </a:p>
        </p:txBody>
      </p:sp>
    </p:spTree>
    <p:extLst>
      <p:ext uri="{BB962C8B-B14F-4D97-AF65-F5344CB8AC3E}">
        <p14:creationId xmlns:p14="http://schemas.microsoft.com/office/powerpoint/2010/main" val="85533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F2070-31A6-4801-CF8A-D5B76B81A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Linear Regression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D4ABA4-EB82-36CF-73DD-EFF5DE1A1272}"/>
              </a:ext>
            </a:extLst>
          </p:cNvPr>
          <p:cNvSpPr txBox="1"/>
          <p:nvPr/>
        </p:nvSpPr>
        <p:spPr>
          <a:xfrm>
            <a:off x="914400" y="1265606"/>
            <a:ext cx="759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Example: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hours studied and pre-tests affect final score</a:t>
            </a:r>
            <a:endParaRPr lang="en-GB" sz="2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9E6DD48-5917-4B42-8207-C064881728FC}"/>
              </a:ext>
            </a:extLst>
          </p:cNvPr>
          <p:cNvGrpSpPr/>
          <p:nvPr/>
        </p:nvGrpSpPr>
        <p:grpSpPr>
          <a:xfrm>
            <a:off x="252002" y="2584914"/>
            <a:ext cx="5350308" cy="4081216"/>
            <a:chOff x="1511254" y="1842539"/>
            <a:chExt cx="5897676" cy="465481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3145153-EEE1-E848-C927-DF7374536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5070" y="1842539"/>
              <a:ext cx="5673860" cy="465481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5662F22-74A6-E369-EEB1-9C04FFC9561D}"/>
                </a:ext>
              </a:extLst>
            </p:cNvPr>
            <p:cNvSpPr txBox="1"/>
            <p:nvPr/>
          </p:nvSpPr>
          <p:spPr>
            <a:xfrm rot="16200000">
              <a:off x="1091256" y="3860294"/>
              <a:ext cx="1213185" cy="3731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chemeClr val="accent6">
                      <a:lumMod val="75000"/>
                    </a:schemeClr>
                  </a:solidFill>
                </a:rPr>
                <a:t>final grade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2959ECC-6E88-40AA-17FA-BE0F48509C7D}"/>
              </a:ext>
            </a:extLst>
          </p:cNvPr>
          <p:cNvSpPr txBox="1"/>
          <p:nvPr/>
        </p:nvSpPr>
        <p:spPr>
          <a:xfrm>
            <a:off x="2321058" y="1842539"/>
            <a:ext cx="26292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cy-GB" sz="3200" dirty="0"/>
              <a:t> = b0 + b1*</a:t>
            </a:r>
            <a:r>
              <a:rPr lang="cy-GB" sz="3200" dirty="0">
                <a:solidFill>
                  <a:srgbClr val="0000CC"/>
                </a:solidFill>
              </a:rPr>
              <a:t>X1</a:t>
            </a:r>
            <a:endParaRPr lang="en-GB" sz="3200" i="1" dirty="0">
              <a:solidFill>
                <a:srgbClr val="FF00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8864E1-D60D-72A9-0BD9-E1F491BD5EF1}"/>
              </a:ext>
            </a:extLst>
          </p:cNvPr>
          <p:cNvSpPr txBox="1"/>
          <p:nvPr/>
        </p:nvSpPr>
        <p:spPr>
          <a:xfrm>
            <a:off x="4792960" y="1842539"/>
            <a:ext cx="24604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-GB" sz="3200" dirty="0"/>
              <a:t>+ b2*</a:t>
            </a:r>
            <a:r>
              <a:rPr lang="cy-GB" sz="3200" dirty="0">
                <a:solidFill>
                  <a:srgbClr val="0000CC"/>
                </a:solidFill>
              </a:rPr>
              <a:t>X2</a:t>
            </a:r>
            <a:r>
              <a:rPr lang="cy-GB" sz="3200" dirty="0">
                <a:solidFill>
                  <a:srgbClr val="FF00FF"/>
                </a:solidFill>
              </a:rPr>
              <a:t> </a:t>
            </a:r>
            <a:r>
              <a:rPr lang="cy-GB" sz="3200" dirty="0"/>
              <a:t>+ </a:t>
            </a:r>
            <a:r>
              <a:rPr lang="cy-GB" sz="3200" i="1" dirty="0"/>
              <a:t>E</a:t>
            </a:r>
            <a:endParaRPr lang="en-GB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655B6E-8CD1-042C-5E25-04AEF6418EFF}"/>
              </a:ext>
            </a:extLst>
          </p:cNvPr>
          <p:cNvSpPr txBox="1"/>
          <p:nvPr/>
        </p:nvSpPr>
        <p:spPr>
          <a:xfrm>
            <a:off x="2567004" y="6499807"/>
            <a:ext cx="11582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00CC"/>
                </a:solidFill>
              </a:rPr>
              <a:t>study hours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9B395D1-C10A-90E5-5C41-9D16EC13554F}"/>
              </a:ext>
            </a:extLst>
          </p:cNvPr>
          <p:cNvGrpSpPr/>
          <p:nvPr/>
        </p:nvGrpSpPr>
        <p:grpSpPr>
          <a:xfrm>
            <a:off x="4372369" y="2584914"/>
            <a:ext cx="4316586" cy="3693983"/>
            <a:chOff x="4522338" y="2566369"/>
            <a:chExt cx="4316586" cy="369398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367199C-6367-A0C3-8E91-F3018A3186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446" b="6822"/>
            <a:stretch/>
          </p:blipFill>
          <p:spPr>
            <a:xfrm>
              <a:off x="4522338" y="2566369"/>
              <a:ext cx="4316586" cy="338565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6C1D904-0652-F6FE-F55B-9FCBAA9E69E9}"/>
                </a:ext>
              </a:extLst>
            </p:cNvPr>
            <p:cNvSpPr txBox="1"/>
            <p:nvPr/>
          </p:nvSpPr>
          <p:spPr>
            <a:xfrm>
              <a:off x="6023624" y="5921798"/>
              <a:ext cx="14299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rgbClr val="0000CC"/>
                  </a:solidFill>
                </a:rPr>
                <a:t>pre-tests taken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CCCC47B-B859-2156-9B19-7FED5CCC24EA}"/>
              </a:ext>
            </a:extLst>
          </p:cNvPr>
          <p:cNvSpPr txBox="1"/>
          <p:nvPr/>
        </p:nvSpPr>
        <p:spPr>
          <a:xfrm>
            <a:off x="2940960" y="3689262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GB" sz="1200" dirty="0"/>
          </a:p>
          <a:p>
            <a:pPr algn="ctr"/>
            <a:r>
              <a:rPr lang="en-GB" sz="1200" dirty="0"/>
              <a:t>b1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87182A-4B2A-EF3D-4661-BC048771008A}"/>
              </a:ext>
            </a:extLst>
          </p:cNvPr>
          <p:cNvSpPr txBox="1"/>
          <p:nvPr/>
        </p:nvSpPr>
        <p:spPr>
          <a:xfrm>
            <a:off x="6358980" y="3524120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GB" sz="1200" dirty="0"/>
          </a:p>
          <a:p>
            <a:pPr algn="ctr"/>
            <a:r>
              <a:rPr lang="en-GB" sz="1200" dirty="0"/>
              <a:t>b2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502353-D6A2-0B05-2DED-19A0A752C658}"/>
              </a:ext>
            </a:extLst>
          </p:cNvPr>
          <p:cNvSpPr txBox="1"/>
          <p:nvPr/>
        </p:nvSpPr>
        <p:spPr>
          <a:xfrm>
            <a:off x="5372224" y="6094231"/>
            <a:ext cx="4219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X1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746709-6286-EB7A-3FAC-DCD8CBD5CBB6}"/>
              </a:ext>
            </a:extLst>
          </p:cNvPr>
          <p:cNvSpPr txBox="1"/>
          <p:nvPr/>
        </p:nvSpPr>
        <p:spPr>
          <a:xfrm>
            <a:off x="8475845" y="5711412"/>
            <a:ext cx="4219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X2</a:t>
            </a:r>
          </a:p>
        </p:txBody>
      </p:sp>
    </p:spTree>
    <p:extLst>
      <p:ext uri="{BB962C8B-B14F-4D97-AF65-F5344CB8AC3E}">
        <p14:creationId xmlns:p14="http://schemas.microsoft.com/office/powerpoint/2010/main" val="92539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6" grpId="0"/>
      <p:bldP spid="1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2E589-22D4-C67A-9CD0-279002872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Multiple Linear Regression Example </a:t>
            </a:r>
            <a:br>
              <a:rPr lang="en-US" dirty="0"/>
            </a:br>
            <a:r>
              <a:rPr lang="en-US" dirty="0"/>
              <a:t>(1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DA463-EF7B-D5B4-8698-0EE66A5E3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8040"/>
            <a:ext cx="6400800" cy="87963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Hours studied and prep exams taken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exam score </a:t>
            </a:r>
          </a:p>
          <a:p>
            <a:endParaRPr lang="en-US" dirty="0"/>
          </a:p>
        </p:txBody>
      </p:sp>
      <p:pic>
        <p:nvPicPr>
          <p:cNvPr id="4" name="Picture 6" descr="Image result for excel logo">
            <a:extLst>
              <a:ext uri="{FF2B5EF4-FFF2-40B4-BE49-F238E27FC236}">
                <a16:creationId xmlns:a16="http://schemas.microsoft.com/office/drawing/2014/main" id="{52138EB9-530E-AE5E-1BF2-2655D2B5F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643" y="1709678"/>
            <a:ext cx="652157" cy="64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B0B05C-AC56-0572-40F8-2654DD419F37}"/>
              </a:ext>
            </a:extLst>
          </p:cNvPr>
          <p:cNvSpPr txBox="1"/>
          <p:nvPr/>
        </p:nvSpPr>
        <p:spPr>
          <a:xfrm>
            <a:off x="6007409" y="1332395"/>
            <a:ext cx="29718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https://www.statology.org/multiple-linear-regression-excel/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54746A-7C0E-EF18-6CB1-E87BF74D0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3282318"/>
            <a:ext cx="3136675" cy="26496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7E7CB7-6734-7AE7-0732-4E476B35CE0C}"/>
              </a:ext>
            </a:extLst>
          </p:cNvPr>
          <p:cNvSpPr txBox="1"/>
          <p:nvPr/>
        </p:nvSpPr>
        <p:spPr>
          <a:xfrm>
            <a:off x="1384912" y="6214030"/>
            <a:ext cx="1281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 students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B33F39-989A-136F-4F7E-9A46BDC7E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2757388"/>
            <a:ext cx="4993207" cy="14336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6B6B0F-7470-C2CD-D6D9-CC8873544B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6443" y="4191000"/>
            <a:ext cx="4765119" cy="258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6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D5255FF-06C5-DA12-8A9B-D1D16F993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3282318"/>
            <a:ext cx="3136675" cy="26496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AC6C58-9837-11BE-87D7-62177D67B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Multiple Linear Regression Example </a:t>
            </a:r>
            <a:br>
              <a:rPr lang="en-US" dirty="0"/>
            </a:br>
            <a:r>
              <a:rPr lang="en-US" dirty="0"/>
              <a:t>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8A600-A359-A576-B28A-8DF001E13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3733800" cy="1447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Independent variable</a:t>
            </a:r>
          </a:p>
          <a:p>
            <a:r>
              <a:rPr lang="en-US" dirty="0"/>
              <a:t>Covers both independent variables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CAF00D-8915-90DE-1401-09FB58079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2209800"/>
            <a:ext cx="4605363" cy="430784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FC1DC9B-530E-8991-39DF-F5ED7D367613}"/>
              </a:ext>
            </a:extLst>
          </p:cNvPr>
          <p:cNvSpPr/>
          <p:nvPr/>
        </p:nvSpPr>
        <p:spPr>
          <a:xfrm>
            <a:off x="5943600" y="3048000"/>
            <a:ext cx="16764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CD015BE-457A-935C-509D-6656B4C153CA}"/>
              </a:ext>
            </a:extLst>
          </p:cNvPr>
          <p:cNvSpPr/>
          <p:nvPr/>
        </p:nvSpPr>
        <p:spPr>
          <a:xfrm>
            <a:off x="685800" y="3124200"/>
            <a:ext cx="2133600" cy="29902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6A75157-D428-228B-041C-973A11F33AB6}"/>
              </a:ext>
            </a:extLst>
          </p:cNvPr>
          <p:cNvSpPr/>
          <p:nvPr/>
        </p:nvSpPr>
        <p:spPr>
          <a:xfrm>
            <a:off x="5943600" y="2667000"/>
            <a:ext cx="1676400" cy="381000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D05E235-CDE8-7234-9C9E-6AC3D335CA9E}"/>
              </a:ext>
            </a:extLst>
          </p:cNvPr>
          <p:cNvSpPr/>
          <p:nvPr/>
        </p:nvSpPr>
        <p:spPr>
          <a:xfrm>
            <a:off x="2795932" y="3230564"/>
            <a:ext cx="725197" cy="2701367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58724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7" grpId="0" animBg="1"/>
      <p:bldP spid="8" grpId="0" animBg="1"/>
      <p:bldP spid="1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8C25C2-DC0B-8D08-1BB7-CD515806E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37194"/>
            <a:ext cx="7620000" cy="4851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FF2114-1C17-DFB4-13A2-40C83E449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DEAE3-16DF-4E58-5B12-1C6E35BC6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0" y="1600201"/>
            <a:ext cx="5791200" cy="2209799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0.734</a:t>
            </a:r>
          </a:p>
          <a:p>
            <a:r>
              <a:rPr lang="en-US" dirty="0">
                <a:solidFill>
                  <a:srgbClr val="0070C0"/>
                </a:solidFill>
              </a:rPr>
              <a:t>Overall significant </a:t>
            </a:r>
            <a:r>
              <a:rPr lang="en-US" dirty="0"/>
              <a:t>(p &lt; 0.05)</a:t>
            </a:r>
          </a:p>
          <a:p>
            <a:r>
              <a:rPr lang="en-US" dirty="0">
                <a:solidFill>
                  <a:srgbClr val="008000"/>
                </a:solidFill>
              </a:rPr>
              <a:t>Hours significant</a:t>
            </a:r>
          </a:p>
          <a:p>
            <a:r>
              <a:rPr lang="en-US" dirty="0">
                <a:solidFill>
                  <a:srgbClr val="7030A0"/>
                </a:solidFill>
              </a:rPr>
              <a:t>Prep exams not significant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Base score without prep 67.67</a:t>
            </a:r>
          </a:p>
          <a:p>
            <a:r>
              <a:rPr lang="en-US" dirty="0">
                <a:solidFill>
                  <a:srgbClr val="00B0F0"/>
                </a:solidFill>
              </a:rPr>
              <a:t>Each hour gains 5.56 percent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2353088-7A13-E2F1-418F-36EF81A5EA78}"/>
              </a:ext>
            </a:extLst>
          </p:cNvPr>
          <p:cNvSpPr/>
          <p:nvPr/>
        </p:nvSpPr>
        <p:spPr>
          <a:xfrm>
            <a:off x="2286000" y="2438400"/>
            <a:ext cx="7620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9E1422-A36A-CAB7-FFB2-2EA6435B434D}"/>
              </a:ext>
            </a:extLst>
          </p:cNvPr>
          <p:cNvSpPr/>
          <p:nvPr/>
        </p:nvSpPr>
        <p:spPr>
          <a:xfrm>
            <a:off x="6093303" y="4191000"/>
            <a:ext cx="762000" cy="3048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E52315B-0735-C7FE-55B3-DC69B25EB962}"/>
              </a:ext>
            </a:extLst>
          </p:cNvPr>
          <p:cNvSpPr/>
          <p:nvPr/>
        </p:nvSpPr>
        <p:spPr>
          <a:xfrm>
            <a:off x="4876800" y="5638800"/>
            <a:ext cx="762000" cy="304800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BB0B452-E02F-B0F5-0923-C80E6A0250AF}"/>
              </a:ext>
            </a:extLst>
          </p:cNvPr>
          <p:cNvSpPr/>
          <p:nvPr/>
        </p:nvSpPr>
        <p:spPr>
          <a:xfrm>
            <a:off x="4876800" y="5943600"/>
            <a:ext cx="762000" cy="30480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322A1F-994A-12D0-4B0B-CB3527B7E9E9}"/>
              </a:ext>
            </a:extLst>
          </p:cNvPr>
          <p:cNvSpPr txBox="1"/>
          <p:nvPr/>
        </p:nvSpPr>
        <p:spPr>
          <a:xfrm>
            <a:off x="1383723" y="6362769"/>
            <a:ext cx="6376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Score</a:t>
            </a:r>
            <a:r>
              <a:rPr lang="en-US" sz="2400" dirty="0"/>
              <a:t> = 67.67 + 5.56 x </a:t>
            </a:r>
            <a:r>
              <a:rPr lang="en-US" sz="2400" dirty="0">
                <a:solidFill>
                  <a:srgbClr val="008000"/>
                </a:solidFill>
              </a:rPr>
              <a:t>hours</a:t>
            </a:r>
            <a:r>
              <a:rPr lang="en-US" sz="2400" dirty="0"/>
              <a:t> – 0.60 x </a:t>
            </a:r>
            <a:r>
              <a:rPr lang="en-US" sz="2400" dirty="0" err="1">
                <a:solidFill>
                  <a:srgbClr val="7030A0"/>
                </a:solidFill>
              </a:rPr>
              <a:t>prep_exams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</a:p>
        </p:txBody>
      </p:sp>
      <p:pic>
        <p:nvPicPr>
          <p:cNvPr id="11" name="Picture 6" descr="Image result for excel logo">
            <a:extLst>
              <a:ext uri="{FF2B5EF4-FFF2-40B4-BE49-F238E27FC236}">
                <a16:creationId xmlns:a16="http://schemas.microsoft.com/office/drawing/2014/main" id="{874212BE-880F-6B25-4CBF-19DA4A9AE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721" y="125928"/>
            <a:ext cx="652157" cy="64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9E4DF67F-4021-5F53-7413-CEDF4614D3F9}"/>
              </a:ext>
            </a:extLst>
          </p:cNvPr>
          <p:cNvSpPr/>
          <p:nvPr/>
        </p:nvSpPr>
        <p:spPr>
          <a:xfrm>
            <a:off x="2286000" y="5420806"/>
            <a:ext cx="762000" cy="304800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2FA17E8-FA55-82E7-9746-03CE74269B4F}"/>
              </a:ext>
            </a:extLst>
          </p:cNvPr>
          <p:cNvSpPr/>
          <p:nvPr/>
        </p:nvSpPr>
        <p:spPr>
          <a:xfrm>
            <a:off x="2294766" y="5647173"/>
            <a:ext cx="762000" cy="304800"/>
          </a:xfrm>
          <a:prstGeom prst="ellipse">
            <a:avLst/>
          </a:prstGeom>
          <a:noFill/>
          <a:ln w="381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0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animBg="1"/>
      <p:bldP spid="7" grpId="0" animBg="1"/>
      <p:bldP spid="8" grpId="0" animBg="1"/>
      <p:bldP spid="9" grpId="0" animBg="1"/>
      <p:bldP spid="10" grpId="0"/>
      <p:bldP spid="12" grpId="0" animBg="1"/>
      <p:bldP spid="1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FE08B-9B48-4023-8B51-B9ABA82AC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Beyond 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31453-CC6F-4B16-A06A-548F321F5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675755"/>
          </a:xfrm>
        </p:spPr>
        <p:txBody>
          <a:bodyPr>
            <a:normAutofit/>
          </a:bodyPr>
          <a:lstStyle/>
          <a:p>
            <a:r>
              <a:rPr lang="en-US" sz="2800" dirty="0"/>
              <a:t>More complex models – beyond just linear</a:t>
            </a:r>
          </a:p>
          <a:p>
            <a:pPr marL="0" indent="0">
              <a:buNone/>
            </a:pPr>
            <a:endParaRPr lang="en-US" sz="2800" dirty="0">
              <a:solidFill>
                <a:srgbClr val="0070C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773902-1F9B-450B-8E84-87A76F1BE102}"/>
              </a:ext>
            </a:extLst>
          </p:cNvPr>
          <p:cNvGrpSpPr/>
          <p:nvPr/>
        </p:nvGrpSpPr>
        <p:grpSpPr>
          <a:xfrm>
            <a:off x="35169" y="1600200"/>
            <a:ext cx="9144000" cy="2875607"/>
            <a:chOff x="0" y="2197100"/>
            <a:chExt cx="9144000" cy="287560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B18FCC2-FA07-45A2-933D-CBCDE3178221}"/>
                </a:ext>
              </a:extLst>
            </p:cNvPr>
            <p:cNvSpPr txBox="1"/>
            <p:nvPr/>
          </p:nvSpPr>
          <p:spPr>
            <a:xfrm>
              <a:off x="544982" y="4611042"/>
              <a:ext cx="8054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Linear		   Quadratic		Root		        Cubic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D233855-A6BD-4FFA-AD9C-E10908F9EAD8}"/>
                </a:ext>
              </a:extLst>
            </p:cNvPr>
            <p:cNvGrpSpPr/>
            <p:nvPr/>
          </p:nvGrpSpPr>
          <p:grpSpPr>
            <a:xfrm>
              <a:off x="0" y="2197100"/>
              <a:ext cx="9144000" cy="2462213"/>
              <a:chOff x="0" y="2197100"/>
              <a:chExt cx="9144000" cy="2462213"/>
            </a:xfrm>
          </p:grpSpPr>
          <p:pic>
            <p:nvPicPr>
              <p:cNvPr id="29698" name="Picture 2" descr="Image result for linear regression polynomial">
                <a:extLst>
                  <a:ext uri="{FF2B5EF4-FFF2-40B4-BE49-F238E27FC236}">
                    <a16:creationId xmlns:a16="http://schemas.microsoft.com/office/drawing/2014/main" id="{70CC093B-F357-47B1-B315-07C78C0525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197100"/>
                <a:ext cx="9144000" cy="24622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F5E66A8-DA74-4EF9-9BD7-9EB0A816F184}"/>
                  </a:ext>
                </a:extLst>
              </p:cNvPr>
              <p:cNvSpPr/>
              <p:nvPr/>
            </p:nvSpPr>
            <p:spPr>
              <a:xfrm>
                <a:off x="2209800" y="2197100"/>
                <a:ext cx="4572000" cy="18466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en-US" sz="600" dirty="0">
                    <a:solidFill>
                      <a:schemeClr val="bg1">
                        <a:lumMod val="65000"/>
                      </a:schemeClr>
                    </a:solidFill>
                  </a:rPr>
                  <a:t>https://medium.freecodecamp.org/learn-how-to-improve-your-linear-models-8294bfa8a731</a:t>
                </a:r>
              </a:p>
            </p:txBody>
          </p:sp>
        </p:grp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6BB6E784-674C-46D7-AB9F-18AC9BE1DA1B}"/>
              </a:ext>
            </a:extLst>
          </p:cNvPr>
          <p:cNvSpPr/>
          <p:nvPr/>
        </p:nvSpPr>
        <p:spPr>
          <a:xfrm>
            <a:off x="3429000" y="5638477"/>
            <a:ext cx="170751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/>
              <a:t>Y = </a:t>
            </a:r>
            <a:r>
              <a:rPr lang="en-US" sz="2800" dirty="0" err="1">
                <a:solidFill>
                  <a:srgbClr val="008000"/>
                </a:solidFill>
              </a:rPr>
              <a:t>m</a:t>
            </a:r>
            <a:r>
              <a:rPr lang="en-US" sz="2800" dirty="0" err="1"/>
              <a:t>X</a:t>
            </a:r>
            <a:r>
              <a:rPr lang="en-US" sz="2800" dirty="0"/>
              <a:t> + </a:t>
            </a:r>
            <a:r>
              <a:rPr lang="en-US" sz="2800" dirty="0">
                <a:solidFill>
                  <a:srgbClr val="0070C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55478823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90791-55BC-4B23-A6D1-C16B8F9B0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606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More Complex Models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BC6824-E2AE-4C92-9DA2-75BAC2C92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147796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Higher order polynomial model has less error</a:t>
            </a:r>
          </a:p>
          <a:p>
            <a:pPr marL="0" indent="0">
              <a:buNone/>
            </a:pPr>
            <a:r>
              <a:rPr lang="en-US" i="1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A “p</a:t>
            </a:r>
            <a:r>
              <a:rPr lang="en-US" dirty="0">
                <a:solidFill>
                  <a:srgbClr val="0070C0"/>
                </a:solidFill>
              </a:rPr>
              <a:t>erfect” fit </a:t>
            </a:r>
            <a:r>
              <a:rPr lang="en-US" dirty="0"/>
              <a:t>(no error)</a:t>
            </a:r>
          </a:p>
          <a:p>
            <a:r>
              <a:rPr lang="en-US" dirty="0"/>
              <a:t>How does a polynomial do this?</a:t>
            </a:r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2F2131E-0715-4FA6-B5C5-9A71A030B265}"/>
              </a:ext>
            </a:extLst>
          </p:cNvPr>
          <p:cNvGrpSpPr/>
          <p:nvPr/>
        </p:nvGrpSpPr>
        <p:grpSpPr>
          <a:xfrm>
            <a:off x="685800" y="1143000"/>
            <a:ext cx="7493825" cy="3596929"/>
            <a:chOff x="685800" y="1219200"/>
            <a:chExt cx="7493825" cy="3596929"/>
          </a:xfrm>
        </p:grpSpPr>
        <p:pic>
          <p:nvPicPr>
            <p:cNvPr id="8" name="Picture 2" descr="Related image">
              <a:extLst>
                <a:ext uri="{FF2B5EF4-FFF2-40B4-BE49-F238E27FC236}">
                  <a16:creationId xmlns:a16="http://schemas.microsoft.com/office/drawing/2014/main" id="{DEA120F4-7125-41C7-A6EB-9EBDA3506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5800" y="1219200"/>
              <a:ext cx="7493825" cy="3134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6F3D18C-3E74-46C1-BCEB-9A81B7E28B75}"/>
                </a:ext>
              </a:extLst>
            </p:cNvPr>
            <p:cNvSpPr txBox="1"/>
            <p:nvPr/>
          </p:nvSpPr>
          <p:spPr>
            <a:xfrm>
              <a:off x="1676400" y="4385242"/>
              <a:ext cx="140134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rgbClr val="0070C0"/>
                  </a:solidFill>
                </a:rPr>
                <a:t>y</a:t>
              </a:r>
              <a:r>
                <a:rPr lang="en-US" sz="2200" dirty="0"/>
                <a:t> = 12</a:t>
              </a:r>
              <a:r>
                <a:rPr lang="en-US" sz="2200" dirty="0">
                  <a:solidFill>
                    <a:srgbClr val="008000"/>
                  </a:solidFill>
                </a:rPr>
                <a:t>x</a:t>
              </a:r>
              <a:r>
                <a:rPr lang="en-US" sz="2200" dirty="0"/>
                <a:t> + 9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221B135-393E-4073-AC02-CD35247A5314}"/>
                </a:ext>
              </a:extLst>
            </p:cNvPr>
            <p:cNvSpPr txBox="1"/>
            <p:nvPr/>
          </p:nvSpPr>
          <p:spPr>
            <a:xfrm>
              <a:off x="4662315" y="4380665"/>
              <a:ext cx="351731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rgbClr val="0070C0"/>
                  </a:solidFill>
                </a:rPr>
                <a:t>y</a:t>
              </a:r>
              <a:r>
                <a:rPr lang="en-US" sz="2200" dirty="0"/>
                <a:t> = 18</a:t>
              </a:r>
              <a:r>
                <a:rPr lang="en-US" sz="2200" dirty="0">
                  <a:solidFill>
                    <a:srgbClr val="008000"/>
                  </a:solidFill>
                </a:rPr>
                <a:t>x</a:t>
              </a:r>
              <a:r>
                <a:rPr lang="en-US" sz="2200" baseline="30000" dirty="0">
                  <a:solidFill>
                    <a:srgbClr val="008000"/>
                  </a:solidFill>
                </a:rPr>
                <a:t>4</a:t>
              </a:r>
              <a:r>
                <a:rPr lang="en-US" sz="2200" dirty="0"/>
                <a:t> + 13</a:t>
              </a:r>
              <a:r>
                <a:rPr lang="en-US" sz="2200" dirty="0">
                  <a:solidFill>
                    <a:srgbClr val="008000"/>
                  </a:solidFill>
                </a:rPr>
                <a:t>x</a:t>
              </a:r>
              <a:r>
                <a:rPr lang="en-US" sz="2200" baseline="30000" dirty="0">
                  <a:solidFill>
                    <a:srgbClr val="008000"/>
                  </a:solidFill>
                </a:rPr>
                <a:t>3</a:t>
              </a:r>
              <a:r>
                <a:rPr lang="en-US" sz="2200" dirty="0"/>
                <a:t> - 9</a:t>
              </a:r>
              <a:r>
                <a:rPr lang="en-US" sz="2200" dirty="0">
                  <a:solidFill>
                    <a:srgbClr val="008000"/>
                  </a:solidFill>
                </a:rPr>
                <a:t>x</a:t>
              </a:r>
              <a:r>
                <a:rPr lang="en-US" sz="2200" baseline="30000" dirty="0">
                  <a:solidFill>
                    <a:srgbClr val="008000"/>
                  </a:solidFill>
                </a:rPr>
                <a:t>2</a:t>
              </a:r>
              <a:r>
                <a:rPr lang="en-US" sz="2200" dirty="0"/>
                <a:t> + 3</a:t>
              </a:r>
              <a:r>
                <a:rPr lang="en-US" sz="2200" dirty="0">
                  <a:solidFill>
                    <a:srgbClr val="008000"/>
                  </a:solidFill>
                </a:rPr>
                <a:t>x</a:t>
              </a:r>
              <a:r>
                <a:rPr lang="en-US" sz="2200" dirty="0"/>
                <a:t> + 20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486037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42FA2-E900-4B17-BF9A-7291DAB28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/>
          <a:lstStyle/>
          <a:p>
            <a:r>
              <a:rPr lang="en-US" dirty="0"/>
              <a:t>Graphs of Polynomial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F16B9-4923-4BAB-9A49-8549D65C1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375" y="5784458"/>
            <a:ext cx="6191250" cy="951306"/>
          </a:xfrm>
          <a:ln w="12700">
            <a:solidFill>
              <a:schemeClr val="tx1"/>
            </a:solidFill>
            <a:prstDash val="sysDash"/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/>
              <a:t>Higher degree, more potential “wiggles”</a:t>
            </a:r>
          </a:p>
          <a:p>
            <a:pPr marL="0" indent="0">
              <a:buNone/>
            </a:pPr>
            <a:r>
              <a:rPr lang="en-US" sz="2800" dirty="0"/>
              <a:t>But </a:t>
            </a:r>
            <a:r>
              <a:rPr lang="en-US" sz="2800" dirty="0">
                <a:solidFill>
                  <a:srgbClr val="C00000"/>
                </a:solidFill>
              </a:rPr>
              <a:t>should</a:t>
            </a:r>
            <a:r>
              <a:rPr lang="en-US" sz="2800" dirty="0"/>
              <a:t> you use?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4342C1B-9F56-4505-A323-7CADACA33D81}"/>
              </a:ext>
            </a:extLst>
          </p:cNvPr>
          <p:cNvGrpSpPr/>
          <p:nvPr/>
        </p:nvGrpSpPr>
        <p:grpSpPr>
          <a:xfrm>
            <a:off x="1200150" y="1073541"/>
            <a:ext cx="6743700" cy="4710917"/>
            <a:chOff x="1200150" y="1292396"/>
            <a:chExt cx="6743700" cy="471091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87FFE93-F572-4F25-8E6A-5A0559318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1384729"/>
              <a:ext cx="6743700" cy="461858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D2CD31B-62B5-481B-85D1-D09895477323}"/>
                </a:ext>
              </a:extLst>
            </p:cNvPr>
            <p:cNvSpPr/>
            <p:nvPr/>
          </p:nvSpPr>
          <p:spPr>
            <a:xfrm>
              <a:off x="2705100" y="1292396"/>
              <a:ext cx="37338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https://cdn-images-1.medium.com/max/2400/1*pjIp920-MZdS_3fLVhf-Dw.jpeg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528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EED8C-9ED8-4BF9-A45A-8F3A0FD5A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6E340-4E5D-454E-82C3-BACB45C23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9"/>
            <a:ext cx="8534400" cy="187642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Goal – find a </a:t>
            </a:r>
            <a:r>
              <a:rPr lang="en-US" dirty="0">
                <a:solidFill>
                  <a:srgbClr val="008000"/>
                </a:solidFill>
              </a:rPr>
              <a:t>linear</a:t>
            </a:r>
            <a:r>
              <a:rPr lang="en-US" dirty="0"/>
              <a:t> (line) relationship between two values</a:t>
            </a:r>
          </a:p>
          <a:p>
            <a:pPr lvl="1"/>
            <a:r>
              <a:rPr lang="en-US" dirty="0"/>
              <a:t>E.g., </a:t>
            </a:r>
            <a:r>
              <a:rPr lang="en-US" i="1" dirty="0"/>
              <a:t>travel time </a:t>
            </a:r>
            <a:r>
              <a:rPr lang="en-US" dirty="0"/>
              <a:t>and </a:t>
            </a:r>
            <a:r>
              <a:rPr lang="en-US" i="1" dirty="0"/>
              <a:t>car speed, KDA</a:t>
            </a:r>
            <a:r>
              <a:rPr lang="en-US" dirty="0"/>
              <a:t> and </a:t>
            </a:r>
            <a:r>
              <a:rPr lang="en-US" i="1" dirty="0"/>
              <a:t>skill</a:t>
            </a:r>
            <a:r>
              <a:rPr lang="en-US" dirty="0"/>
              <a:t>, </a:t>
            </a:r>
            <a:endParaRPr lang="en-US" i="1" dirty="0"/>
          </a:p>
          <a:p>
            <a:r>
              <a:rPr lang="en-US" dirty="0"/>
              <a:t>First, make sure relationship is linear! How?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Scatterplot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E67A0E2-F685-438D-9BF1-86A0D7EF6BD2}"/>
              </a:ext>
            </a:extLst>
          </p:cNvPr>
          <p:cNvGrpSpPr/>
          <p:nvPr/>
        </p:nvGrpSpPr>
        <p:grpSpPr>
          <a:xfrm>
            <a:off x="27709" y="3200400"/>
            <a:ext cx="9067800" cy="3353909"/>
            <a:chOff x="27709" y="3200400"/>
            <a:chExt cx="9067800" cy="335390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00D47DE-5454-4739-989B-D4C7C4DDC68B}"/>
                </a:ext>
              </a:extLst>
            </p:cNvPr>
            <p:cNvSpPr txBox="1"/>
            <p:nvPr/>
          </p:nvSpPr>
          <p:spPr>
            <a:xfrm>
              <a:off x="27709" y="3200400"/>
              <a:ext cx="90678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lvl="1" indent="0">
                <a:buNone/>
              </a:pPr>
              <a:r>
                <a:rPr lang="en-US" sz="2800" dirty="0"/>
                <a:t>(c) no clear relationship</a:t>
              </a:r>
            </a:p>
          </p:txBody>
        </p:sp>
        <p:pic>
          <p:nvPicPr>
            <p:cNvPr id="11" name="Picture 10" descr="Chart, scatter chart&#10;&#10;Description automatically generated">
              <a:extLst>
                <a:ext uri="{FF2B5EF4-FFF2-40B4-BE49-F238E27FC236}">
                  <a16:creationId xmlns:a16="http://schemas.microsoft.com/office/drawing/2014/main" id="{C7EAA187-0AE6-4BAD-AE1C-9B4E70453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4677883"/>
              <a:ext cx="2112207" cy="1876426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565E7ED-A52D-4D3C-8E2C-BC7378CFE8CF}"/>
              </a:ext>
            </a:extLst>
          </p:cNvPr>
          <p:cNvGrpSpPr/>
          <p:nvPr/>
        </p:nvGrpSpPr>
        <p:grpSpPr>
          <a:xfrm>
            <a:off x="27709" y="3661599"/>
            <a:ext cx="9067800" cy="2866314"/>
            <a:chOff x="27709" y="3661599"/>
            <a:chExt cx="9067800" cy="2866314"/>
          </a:xfrm>
        </p:grpSpPr>
        <p:pic>
          <p:nvPicPr>
            <p:cNvPr id="9" name="Picture 8" descr="Chart, scatter chart&#10;&#10;Description automatically generated">
              <a:extLst>
                <a:ext uri="{FF2B5EF4-FFF2-40B4-BE49-F238E27FC236}">
                  <a16:creationId xmlns:a16="http://schemas.microsoft.com/office/drawing/2014/main" id="{856D4EB8-1DBC-4155-9682-8D13F97A5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9908" y="4704279"/>
              <a:ext cx="2094841" cy="182363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97CD8B9-3B2B-4F93-A861-D7986AF3EF6E}"/>
                </a:ext>
              </a:extLst>
            </p:cNvPr>
            <p:cNvSpPr txBox="1"/>
            <p:nvPr/>
          </p:nvSpPr>
          <p:spPr>
            <a:xfrm>
              <a:off x="27709" y="3661599"/>
              <a:ext cx="90678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lvl="1" indent="0">
                <a:buNone/>
              </a:pPr>
              <a:r>
                <a:rPr lang="en-US" sz="2800" dirty="0"/>
                <a:t>(b) not a linear relationship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3C7B04C-724B-4642-B6DD-04373EE02778}"/>
              </a:ext>
            </a:extLst>
          </p:cNvPr>
          <p:cNvGrpSpPr/>
          <p:nvPr/>
        </p:nvGrpSpPr>
        <p:grpSpPr>
          <a:xfrm>
            <a:off x="27709" y="4091154"/>
            <a:ext cx="9067800" cy="2463155"/>
            <a:chOff x="27709" y="4091154"/>
            <a:chExt cx="9067800" cy="2463155"/>
          </a:xfrm>
        </p:grpSpPr>
        <p:pic>
          <p:nvPicPr>
            <p:cNvPr id="7" name="Picture 6" descr="Chart, scatter chart&#10;&#10;Description automatically generated">
              <a:extLst>
                <a:ext uri="{FF2B5EF4-FFF2-40B4-BE49-F238E27FC236}">
                  <a16:creationId xmlns:a16="http://schemas.microsoft.com/office/drawing/2014/main" id="{30904C9F-5866-4094-B618-FE976E1A1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347" y="4677883"/>
              <a:ext cx="2216710" cy="187642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B08B88D-8354-4647-A406-21969C523755}"/>
                </a:ext>
              </a:extLst>
            </p:cNvPr>
            <p:cNvSpPr txBox="1"/>
            <p:nvPr/>
          </p:nvSpPr>
          <p:spPr>
            <a:xfrm>
              <a:off x="27709" y="4091154"/>
              <a:ext cx="90678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lvl="1" indent="0">
                <a:buNone/>
              </a:pPr>
              <a:r>
                <a:rPr lang="en-US" sz="2800" dirty="0"/>
                <a:t>(a) </a:t>
              </a:r>
              <a:r>
                <a:rPr lang="en-US" sz="2800" dirty="0">
                  <a:solidFill>
                    <a:srgbClr val="008000"/>
                  </a:solidFill>
                </a:rPr>
                <a:t>linear relationship </a:t>
              </a:r>
              <a:r>
                <a:rPr lang="en-US" sz="2800" dirty="0"/>
                <a:t>– proceed with linear regression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759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D30F5-BE3E-47A2-AFE4-9E873D99E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3540"/>
            <a:ext cx="8229600" cy="1143000"/>
          </a:xfrm>
        </p:spPr>
        <p:txBody>
          <a:bodyPr/>
          <a:lstStyle/>
          <a:p>
            <a:r>
              <a:rPr lang="en-US" dirty="0"/>
              <a:t>Underfit </a:t>
            </a:r>
            <a:r>
              <a:rPr lang="en-US"/>
              <a:t>and Overfit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582F1-3021-474A-968C-51A8B4BCF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2286000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Overfit</a:t>
            </a:r>
            <a:r>
              <a:rPr lang="en-US" sz="2400" b="1" dirty="0"/>
              <a:t> </a:t>
            </a:r>
            <a:r>
              <a:rPr lang="en-US" sz="2400" dirty="0"/>
              <a:t>analysis matches data too closely with more parameters than can be justified</a:t>
            </a:r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dirty="0">
                <a:solidFill>
                  <a:srgbClr val="C00000"/>
                </a:solidFill>
              </a:rPr>
              <a:t>Underfit</a:t>
            </a:r>
            <a:r>
              <a:rPr lang="en-US" sz="2400" b="1" dirty="0"/>
              <a:t> </a:t>
            </a:r>
            <a:r>
              <a:rPr lang="en-US" sz="2400" dirty="0"/>
              <a:t>analysis does not adequately match data since parameters are missing</a:t>
            </a:r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Both models fit well, but do not </a:t>
            </a:r>
            <a:r>
              <a:rPr lang="en-US" sz="2400" i="1" dirty="0"/>
              <a:t>predict</a:t>
            </a:r>
            <a:r>
              <a:rPr lang="en-US" sz="2400" dirty="0"/>
              <a:t> well (i.e., for non-observed values) </a:t>
            </a:r>
          </a:p>
          <a:p>
            <a:r>
              <a:rPr lang="en-US" sz="2400" dirty="0">
                <a:solidFill>
                  <a:srgbClr val="008000"/>
                </a:solidFill>
              </a:rPr>
              <a:t>Just right </a:t>
            </a:r>
            <a:r>
              <a:rPr lang="en-US" sz="2400" dirty="0"/>
              <a:t>– fit data well “enough” with as few parameters as possible (</a:t>
            </a:r>
            <a:r>
              <a:rPr lang="en-US" sz="2400" i="1" dirty="0"/>
              <a:t>parsimonious</a:t>
            </a:r>
            <a:r>
              <a:rPr lang="en-US" sz="2400" dirty="0"/>
              <a:t> - desired level of prediction with as few terms as possible)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2EFE58-6F06-8FF0-1E73-71DA660B8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05540"/>
            <a:ext cx="2382253" cy="304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4FB8C4-6C53-4145-BA6A-CD600495B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060175"/>
            <a:ext cx="2261937" cy="29196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52C84D1-0E50-5149-1C81-E050F17A99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1076217"/>
            <a:ext cx="3048000" cy="29036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FECCA9-7ADE-AD46-840F-FAF6C8D38B73}"/>
              </a:ext>
            </a:extLst>
          </p:cNvPr>
          <p:cNvSpPr txBox="1"/>
          <p:nvPr/>
        </p:nvSpPr>
        <p:spPr>
          <a:xfrm>
            <a:off x="2549137" y="4237303"/>
            <a:ext cx="4090607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3200" dirty="0"/>
              <a:t>Test </a:t>
            </a:r>
            <a:r>
              <a:rPr lang="en-US" sz="3200" dirty="0">
                <a:sym typeface="Wingdings" panose="05000000000000000000" pitchFamily="2" charset="2"/>
              </a:rPr>
              <a:t> </a:t>
            </a:r>
            <a:r>
              <a:rPr lang="en-US" sz="3200" dirty="0">
                <a:solidFill>
                  <a:srgbClr val="0070C0"/>
                </a:solidFill>
                <a:sym typeface="Wingdings" panose="05000000000000000000" pitchFamily="2" charset="2"/>
              </a:rPr>
              <a:t>Cross Validation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76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7F418-90F0-2315-DCB7-676C51A5A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Cross Validation (1 of 2)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D26FA9F-12B7-5E5E-B2CB-AA2E86DFD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66800"/>
            <a:ext cx="5257800" cy="172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CB53C5-D6B9-5449-029B-9A8AB7F02B02}"/>
              </a:ext>
            </a:extLst>
          </p:cNvPr>
          <p:cNvSpPr txBox="1"/>
          <p:nvPr/>
        </p:nvSpPr>
        <p:spPr>
          <a:xfrm>
            <a:off x="2362200" y="2667000"/>
            <a:ext cx="2547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Use to build model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36994B-37CB-6CE2-B93F-E2812084C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352800"/>
            <a:ext cx="6885329" cy="26051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FAF72E-CA03-981B-F242-77152512698B}"/>
              </a:ext>
            </a:extLst>
          </p:cNvPr>
          <p:cNvSpPr txBox="1"/>
          <p:nvPr/>
        </p:nvSpPr>
        <p:spPr>
          <a:xfrm>
            <a:off x="6477000" y="5181600"/>
            <a:ext cx="2488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Compute accuracy</a:t>
            </a:r>
          </a:p>
        </p:txBody>
      </p:sp>
    </p:spTree>
    <p:extLst>
      <p:ext uri="{BB962C8B-B14F-4D97-AF65-F5344CB8AC3E}">
        <p14:creationId xmlns:p14="http://schemas.microsoft.com/office/powerpoint/2010/main" val="269245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7F418-90F0-2315-DCB7-676C51A5A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/>
              <a:t>Cross Validation (2 of 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E1B96D-B79F-52E9-273E-04444A89A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02784"/>
            <a:ext cx="5716439" cy="30984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81FCED-7475-F97C-33F6-49F57CC9FCB0}"/>
              </a:ext>
            </a:extLst>
          </p:cNvPr>
          <p:cNvSpPr txBox="1"/>
          <p:nvPr/>
        </p:nvSpPr>
        <p:spPr>
          <a:xfrm>
            <a:off x="2057400" y="1222632"/>
            <a:ext cx="3375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Repeat for different slices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EF5643A-C132-EF45-3AAE-E464D2FCA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112" y="4541050"/>
            <a:ext cx="4416088" cy="170735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8000"/>
                </a:solidFill>
              </a:rPr>
              <a:t>Overfit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Underfit</a:t>
            </a:r>
            <a:r>
              <a:rPr lang="en-US" dirty="0"/>
              <a:t> will both have lower accuracy than “just right”</a:t>
            </a:r>
          </a:p>
        </p:txBody>
      </p:sp>
      <p:pic>
        <p:nvPicPr>
          <p:cNvPr id="3074" name="Picture 2" descr="Overfitting vs Underfitting in Machine Learning [Differences]">
            <a:extLst>
              <a:ext uri="{FF2B5EF4-FFF2-40B4-BE49-F238E27FC236}">
                <a16:creationId xmlns:a16="http://schemas.microsoft.com/office/drawing/2014/main" id="{9AAAE275-3B76-7FA4-7F00-C72B8C64D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3637707"/>
            <a:ext cx="4301591" cy="319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19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61F56-5B7A-4227-826F-ADD081D3A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9AA76-8438-4407-AB56-C2F51C214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501" y="1396734"/>
            <a:ext cx="64770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Can use </a:t>
            </a:r>
            <a:r>
              <a:rPr lang="en-US" dirty="0">
                <a:solidFill>
                  <a:srgbClr val="0070C0"/>
                </a:solidFill>
              </a:rPr>
              <a:t>regression</a:t>
            </a:r>
            <a:r>
              <a:rPr lang="en-US" dirty="0"/>
              <a:t> to predict un-measured values</a:t>
            </a:r>
          </a:p>
          <a:p>
            <a:r>
              <a:rPr lang="en-US" dirty="0"/>
              <a:t>Before fit</a:t>
            </a:r>
          </a:p>
          <a:p>
            <a:pPr lvl="1"/>
            <a:r>
              <a:rPr lang="en-US" dirty="0"/>
              <a:t>Visual relationship (</a:t>
            </a:r>
            <a:r>
              <a:rPr lang="en-US" dirty="0">
                <a:solidFill>
                  <a:srgbClr val="008000"/>
                </a:solidFill>
              </a:rPr>
              <a:t>scatter plot</a:t>
            </a:r>
            <a:r>
              <a:rPr lang="en-US" dirty="0"/>
              <a:t>) and residual analysis</a:t>
            </a:r>
          </a:p>
          <a:p>
            <a:r>
              <a:rPr lang="en-US" dirty="0"/>
              <a:t>Strength of fit – </a:t>
            </a:r>
            <a:r>
              <a:rPr lang="en-US" dirty="0">
                <a:solidFill>
                  <a:srgbClr val="C00000"/>
                </a:solidFill>
              </a:rPr>
              <a:t>R</a:t>
            </a:r>
            <a:r>
              <a:rPr lang="en-US" baseline="30000" dirty="0">
                <a:solidFill>
                  <a:srgbClr val="C00000"/>
                </a:solidFill>
              </a:rPr>
              <a:t>2</a:t>
            </a:r>
            <a:r>
              <a:rPr lang="en-US" dirty="0"/>
              <a:t> and correlation (</a:t>
            </a:r>
            <a:r>
              <a:rPr lang="en-US" dirty="0">
                <a:solidFill>
                  <a:srgbClr val="7030A0"/>
                </a:solidFill>
              </a:rPr>
              <a:t>R</a:t>
            </a:r>
            <a:r>
              <a:rPr lang="en-US" dirty="0"/>
              <a:t>)</a:t>
            </a:r>
          </a:p>
          <a:p>
            <a:r>
              <a:rPr lang="en-US" dirty="0"/>
              <a:t>Beware</a:t>
            </a:r>
          </a:p>
          <a:p>
            <a:pPr lvl="1"/>
            <a:r>
              <a:rPr lang="en-US" dirty="0"/>
              <a:t>Correlation is not causation</a:t>
            </a:r>
          </a:p>
          <a:p>
            <a:pPr lvl="1"/>
            <a:r>
              <a:rPr lang="en-US" dirty="0"/>
              <a:t>Extrapolation</a:t>
            </a:r>
          </a:p>
          <a:p>
            <a:r>
              <a:rPr lang="en-US" dirty="0"/>
              <a:t>Higher order, more complex models can fit better</a:t>
            </a:r>
          </a:p>
          <a:p>
            <a:pPr lvl="1"/>
            <a:r>
              <a:rPr lang="en-US" dirty="0"/>
              <a:t>Beware of overfit </a:t>
            </a:r>
            <a:r>
              <a:rPr lang="en-US" dirty="0">
                <a:sym typeface="Wingdings" panose="05000000000000000000" pitchFamily="2" charset="2"/>
              </a:rPr>
              <a:t> less predictive power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846FA1D-301D-4A8E-B72C-F5CAEC8B09A1}"/>
              </a:ext>
            </a:extLst>
          </p:cNvPr>
          <p:cNvGrpSpPr/>
          <p:nvPr/>
        </p:nvGrpSpPr>
        <p:grpSpPr>
          <a:xfrm>
            <a:off x="6781800" y="2362200"/>
            <a:ext cx="2438400" cy="2576899"/>
            <a:chOff x="6400800" y="2362200"/>
            <a:chExt cx="2438400" cy="2576899"/>
          </a:xfrm>
        </p:grpSpPr>
        <p:pic>
          <p:nvPicPr>
            <p:cNvPr id="29700" name="Picture 4" descr="Summary - Freshworks Marketplace">
              <a:extLst>
                <a:ext uri="{FF2B5EF4-FFF2-40B4-BE49-F238E27FC236}">
                  <a16:creationId xmlns:a16="http://schemas.microsoft.com/office/drawing/2014/main" id="{CB3714B3-1E1A-4311-9031-4CD1193670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2362200"/>
              <a:ext cx="2438400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3610A84-30B0-4F4F-A21D-6266566B4F07}"/>
                </a:ext>
              </a:extLst>
            </p:cNvPr>
            <p:cNvSpPr/>
            <p:nvPr/>
          </p:nvSpPr>
          <p:spPr>
            <a:xfrm>
              <a:off x="6629400" y="4662100"/>
              <a:ext cx="17526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https://d3h0owdjgzys62.cloudfront.net/images/3963/live_cover_art/thumb2x/summary_final.png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247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585"/>
            <a:ext cx="8229600" cy="1143000"/>
          </a:xfrm>
        </p:spPr>
        <p:txBody>
          <a:bodyPr/>
          <a:lstStyle/>
          <a:p>
            <a:r>
              <a:rPr lang="en-US" dirty="0"/>
              <a:t>Linear Relationship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534400" cy="2514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From algebra: line in form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rgbClr val="008000"/>
                </a:solidFill>
              </a:rPr>
              <a:t>m</a:t>
            </a:r>
            <a:r>
              <a:rPr lang="en-US" dirty="0"/>
              <a:t> is slope, 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/>
              <a:t> is y-intercept</a:t>
            </a:r>
          </a:p>
          <a:p>
            <a:r>
              <a:rPr lang="en-US" dirty="0"/>
              <a:t>Slope (</a:t>
            </a:r>
            <a:r>
              <a:rPr lang="en-US" dirty="0">
                <a:solidFill>
                  <a:srgbClr val="008000"/>
                </a:solidFill>
              </a:rPr>
              <a:t>m</a:t>
            </a:r>
            <a:r>
              <a:rPr lang="en-US" dirty="0"/>
              <a:t>) is amount </a:t>
            </a:r>
            <a:r>
              <a:rPr lang="en-US" i="1" dirty="0"/>
              <a:t>Y</a:t>
            </a:r>
            <a:r>
              <a:rPr lang="en-US" dirty="0"/>
              <a:t> increases when </a:t>
            </a:r>
            <a:r>
              <a:rPr lang="en-US" i="1" dirty="0"/>
              <a:t>X</a:t>
            </a:r>
            <a:r>
              <a:rPr lang="en-US" dirty="0"/>
              <a:t> increases by 1 unit (specifying units important!)</a:t>
            </a:r>
          </a:p>
          <a:p>
            <a:r>
              <a:rPr lang="en-US" dirty="0"/>
              <a:t>Intercept (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/>
              <a:t>) is where line crosses y-axis, or where y-value when </a:t>
            </a:r>
            <a:r>
              <a:rPr lang="en-US" i="1" dirty="0"/>
              <a:t>x</a:t>
            </a:r>
            <a:r>
              <a:rPr lang="en-US" dirty="0"/>
              <a:t> = 0</a:t>
            </a:r>
            <a:endParaRPr lang="en-US" sz="2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76BFA85-534D-4743-864D-754689D9CD34}"/>
              </a:ext>
            </a:extLst>
          </p:cNvPr>
          <p:cNvGrpSpPr/>
          <p:nvPr/>
        </p:nvGrpSpPr>
        <p:grpSpPr>
          <a:xfrm>
            <a:off x="1905000" y="3733800"/>
            <a:ext cx="5067300" cy="3004066"/>
            <a:chOff x="1905000" y="3733800"/>
            <a:chExt cx="5067300" cy="3004066"/>
          </a:xfrm>
        </p:grpSpPr>
        <p:graphicFrame>
          <p:nvGraphicFramePr>
            <p:cNvPr id="5" name="Object 4">
              <a:hlinkClick r:id="" action="ppaction://ole?verb=0"/>
              <a:extLst>
                <a:ext uri="{FF2B5EF4-FFF2-40B4-BE49-F238E27FC236}">
                  <a16:creationId xmlns:a16="http://schemas.microsoft.com/office/drawing/2014/main" id="{DD04EDB6-DEDD-415D-B761-802DEB1713B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59947477"/>
                </p:ext>
              </p:extLst>
            </p:nvPr>
          </p:nvGraphicFramePr>
          <p:xfrm>
            <a:off x="1905000" y="3733800"/>
            <a:ext cx="5067300" cy="281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3" imgW="3991025" imgH="2070055" progId="Visio.Drawing.4">
                    <p:embed/>
                  </p:oleObj>
                </mc:Choice>
                <mc:Fallback>
                  <p:oleObj name="VISIO" r:id="rId3" imgW="3991025" imgH="2070055" progId="Visio.Drawing.4">
                    <p:embed/>
                    <p:pic>
                      <p:nvPicPr>
                        <p:cNvPr id="4" name="Object 3">
                          <a:hlinkClick r:id="" action="ppaction://ole?verb=0"/>
                          <a:extLst>
                            <a:ext uri="{FF2B5EF4-FFF2-40B4-BE49-F238E27FC236}">
                              <a16:creationId xmlns:a16="http://schemas.microsoft.com/office/drawing/2014/main" id="{A72EAB11-5C20-47F1-8CEA-FAF91B6E5A66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00" y="3733800"/>
                          <a:ext cx="5067300" cy="2819400"/>
                        </a:xfrm>
                        <a:prstGeom prst="rect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251CF88-1905-490A-97B1-2151B897C6A3}"/>
                </a:ext>
              </a:extLst>
            </p:cNvPr>
            <p:cNvSpPr/>
            <p:nvPr/>
          </p:nvSpPr>
          <p:spPr>
            <a:xfrm>
              <a:off x="2990850" y="6553200"/>
              <a:ext cx="28956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https://www.scribd.com/presentation/230686725/Fu-Ch11-Linear-Regression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CD6EBF9-A10A-40A3-BAAC-BCEF5E3332F5}"/>
              </a:ext>
            </a:extLst>
          </p:cNvPr>
          <p:cNvSpPr/>
          <p:nvPr/>
        </p:nvSpPr>
        <p:spPr>
          <a:xfrm>
            <a:off x="5486400" y="1066800"/>
            <a:ext cx="170751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/>
              <a:t>Y = </a:t>
            </a:r>
            <a:r>
              <a:rPr lang="en-US" sz="2800" dirty="0" err="1">
                <a:solidFill>
                  <a:srgbClr val="008000"/>
                </a:solidFill>
              </a:rPr>
              <a:t>m</a:t>
            </a:r>
            <a:r>
              <a:rPr lang="en-US" sz="2800" dirty="0" err="1"/>
              <a:t>X</a:t>
            </a:r>
            <a:r>
              <a:rPr lang="en-US" sz="2800" dirty="0"/>
              <a:t> + </a:t>
            </a:r>
            <a:r>
              <a:rPr lang="en-US" sz="2800" dirty="0">
                <a:solidFill>
                  <a:srgbClr val="0070C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0575723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AD6DA-C568-41A8-A5EC-2B0675E5E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668" y="36515"/>
            <a:ext cx="8229600" cy="1143000"/>
          </a:xfrm>
        </p:spPr>
        <p:txBody>
          <a:bodyPr/>
          <a:lstStyle/>
          <a:p>
            <a:r>
              <a:rPr lang="en-US" dirty="0"/>
              <a:t>Simple Linear Regression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B64B3-3CDB-454F-83B4-F49012328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068" y="1676401"/>
            <a:ext cx="4029332" cy="2209800"/>
          </a:xfrm>
        </p:spPr>
        <p:txBody>
          <a:bodyPr>
            <a:normAutofit fontScale="92500"/>
          </a:bodyPr>
          <a:lstStyle/>
          <a:p>
            <a:r>
              <a:rPr lang="en-US" dirty="0"/>
              <a:t>Market value of house is related to size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US" i="1" dirty="0"/>
              <a:t>X</a:t>
            </a:r>
            <a:r>
              <a:rPr lang="en-US" dirty="0"/>
              <a:t> = square footage</a:t>
            </a:r>
          </a:p>
          <a:p>
            <a:pPr marL="457200" lvl="1" indent="0">
              <a:buNone/>
            </a:pPr>
            <a:r>
              <a:rPr lang="en-US" i="1" dirty="0"/>
              <a:t>Y</a:t>
            </a:r>
            <a:r>
              <a:rPr lang="en-US" dirty="0"/>
              <a:t> = market value ($)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96B45B5-F283-4600-BDC7-6033955D1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243808"/>
            <a:ext cx="3605038" cy="212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Related image">
            <a:extLst>
              <a:ext uri="{FF2B5EF4-FFF2-40B4-BE49-F238E27FC236}">
                <a16:creationId xmlns:a16="http://schemas.microsoft.com/office/drawing/2014/main" id="{1018CA01-B2E0-46BA-A422-8CF8623D1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61082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2A2C8D5-7EE8-4DDE-8A43-9CA2B30861D5}"/>
              </a:ext>
            </a:extLst>
          </p:cNvPr>
          <p:cNvGrpSpPr/>
          <p:nvPr/>
        </p:nvGrpSpPr>
        <p:grpSpPr>
          <a:xfrm>
            <a:off x="293286" y="3498442"/>
            <a:ext cx="8757655" cy="3118257"/>
            <a:chOff x="293286" y="3498442"/>
            <a:chExt cx="8757655" cy="3118257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ABC6CADC-A838-4D26-B5FA-490FE86CA0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26698" y="3498442"/>
              <a:ext cx="5124243" cy="3118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91D76659-64B5-47DF-9806-2B59D8D9A953}"/>
                </a:ext>
              </a:extLst>
            </p:cNvPr>
            <p:cNvSpPr txBox="1">
              <a:spLocks/>
            </p:cNvSpPr>
            <p:nvPr/>
          </p:nvSpPr>
          <p:spPr>
            <a:xfrm>
              <a:off x="293286" y="3896320"/>
              <a:ext cx="3440514" cy="2209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1200"/>
                </a:spcBef>
              </a:pPr>
              <a:r>
                <a:rPr lang="en-US" dirty="0"/>
                <a:t>Scatter plot (42 homes) </a:t>
              </a:r>
            </a:p>
            <a:p>
              <a:pPr lvl="1">
                <a:spcBef>
                  <a:spcPts val="1200"/>
                </a:spcBef>
              </a:pPr>
              <a:r>
                <a:rPr lang="en-US" dirty="0"/>
                <a:t>indicates linear trend</a:t>
              </a: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6656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16302</TotalTime>
  <Words>2929</Words>
  <Application>Microsoft Office PowerPoint</Application>
  <PresentationFormat>On-screen Show (4:3)</PresentationFormat>
  <Paragraphs>533</Paragraphs>
  <Slides>73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73</vt:i4>
      </vt:variant>
    </vt:vector>
  </HeadingPairs>
  <TitlesOfParts>
    <vt:vector size="85" baseType="lpstr">
      <vt:lpstr>Arial</vt:lpstr>
      <vt:lpstr>Calibri</vt:lpstr>
      <vt:lpstr>Cambria Math</vt:lpstr>
      <vt:lpstr>Consolas</vt:lpstr>
      <vt:lpstr>Lucida</vt:lpstr>
      <vt:lpstr>Symbol</vt:lpstr>
      <vt:lpstr>Times New Roman</vt:lpstr>
      <vt:lpstr>Wingdings</vt:lpstr>
      <vt:lpstr>Office Theme</vt:lpstr>
      <vt:lpstr>VISIO</vt:lpstr>
      <vt:lpstr>Bitmap Image</vt:lpstr>
      <vt:lpstr>MathType Equation</vt:lpstr>
      <vt:lpstr>Simple Linear Regression</vt:lpstr>
      <vt:lpstr>Motivation</vt:lpstr>
      <vt:lpstr>Motivation</vt:lpstr>
      <vt:lpstr>Overview</vt:lpstr>
      <vt:lpstr>Types of Regression Models</vt:lpstr>
      <vt:lpstr>Outline</vt:lpstr>
      <vt:lpstr>Simple Linear Regression</vt:lpstr>
      <vt:lpstr>Linear Relationship</vt:lpstr>
      <vt:lpstr>Simple Linear Regression Example</vt:lpstr>
      <vt:lpstr>Simple Linear Regression Example</vt:lpstr>
      <vt:lpstr>Simple Linear Regression Example</vt:lpstr>
      <vt:lpstr>Simple Linear Regression Example Chart</vt:lpstr>
      <vt:lpstr>Simple Linear Regression Example Formulas</vt:lpstr>
      <vt:lpstr>Simple Linear Regression Example</vt:lpstr>
      <vt:lpstr>Outline</vt:lpstr>
      <vt:lpstr>Residual Analysis</vt:lpstr>
      <vt:lpstr>Residual Analysis</vt:lpstr>
      <vt:lpstr>Residual Analysis – Good</vt:lpstr>
      <vt:lpstr>Residual Analysis – Bad</vt:lpstr>
      <vt:lpstr>Outline</vt:lpstr>
      <vt:lpstr>Linear Regression Model</vt:lpstr>
      <vt:lpstr>Fitting the Best Line</vt:lpstr>
      <vt:lpstr>Fitting the Best Line</vt:lpstr>
      <vt:lpstr>Fitting the Best Line</vt:lpstr>
      <vt:lpstr>Fitting the Best Line</vt:lpstr>
      <vt:lpstr>Fitting the Best Line</vt:lpstr>
      <vt:lpstr>Linear Regression Model</vt:lpstr>
      <vt:lpstr>  Least Squares Line</vt:lpstr>
      <vt:lpstr>Least Squares (LS) Line Graphically</vt:lpstr>
      <vt:lpstr>Least Squares Line Graphically – Interactive Demo</vt:lpstr>
      <vt:lpstr>Outline</vt:lpstr>
      <vt:lpstr>Measures of Variation</vt:lpstr>
      <vt:lpstr>Sum of Squares of Error (SSE)</vt:lpstr>
      <vt:lpstr>Sum of Squares Regression (SSR)</vt:lpstr>
      <vt:lpstr>Sum of Squares Total</vt:lpstr>
      <vt:lpstr>Coefficient of Determination</vt:lpstr>
      <vt:lpstr>Coefficient of Determination –  Visual Representation</vt:lpstr>
      <vt:lpstr>Coefficient of Determination Example</vt:lpstr>
      <vt:lpstr>Coefficient of Determination Example</vt:lpstr>
      <vt:lpstr>How “Good” is the Regression Model? </vt:lpstr>
      <vt:lpstr>Relationships Between X &amp; Y</vt:lpstr>
      <vt:lpstr>Relationship Strength and Direction – Correlation </vt:lpstr>
      <vt:lpstr>Correlation Examples</vt:lpstr>
      <vt:lpstr>Groupwork</vt:lpstr>
      <vt:lpstr>Correlation Examples</vt:lpstr>
      <vt:lpstr>Correlation Examples</vt:lpstr>
      <vt:lpstr>Correlation Examples</vt:lpstr>
      <vt:lpstr>Correlation Examples</vt:lpstr>
      <vt:lpstr>Correlation Examples</vt:lpstr>
      <vt:lpstr>Correlation Examples</vt:lpstr>
      <vt:lpstr>Correlation Summary</vt:lpstr>
      <vt:lpstr>Correlation is not Causation</vt:lpstr>
      <vt:lpstr>Correlation is not Causation</vt:lpstr>
      <vt:lpstr>Correlation is not Causation</vt:lpstr>
      <vt:lpstr>Correlation is not Causation</vt:lpstr>
      <vt:lpstr>Outline</vt:lpstr>
      <vt:lpstr>Extrapolation versus Interpolation</vt:lpstr>
      <vt:lpstr>Be Careful When Extrapolating</vt:lpstr>
      <vt:lpstr>Prediction and Confidence Intervals  (1 of 2)</vt:lpstr>
      <vt:lpstr>Prediction and Confidence Intervals (2 of 2)</vt:lpstr>
      <vt:lpstr>Multiple Independent Variables</vt:lpstr>
      <vt:lpstr>Single Linear Regression  Multiple Linear Regression</vt:lpstr>
      <vt:lpstr>Multiple Linear Regression</vt:lpstr>
      <vt:lpstr>Multiple Linear Regression Example  (1 of 2)</vt:lpstr>
      <vt:lpstr>Multiple Linear Regression Example  (2 of 2)</vt:lpstr>
      <vt:lpstr>Interpret</vt:lpstr>
      <vt:lpstr>Beyond Linear Regression</vt:lpstr>
      <vt:lpstr>More Complex Models</vt:lpstr>
      <vt:lpstr>Graphs of Polynomial Functions</vt:lpstr>
      <vt:lpstr>Underfit and Overfit</vt:lpstr>
      <vt:lpstr>Cross Validation (1 of 2)</vt:lpstr>
      <vt:lpstr>Cross Validation (2 of 2)</vt:lpstr>
      <vt:lpstr>Summary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</dc:title>
  <dc:creator>Mark Claypool</dc:creator>
  <cp:lastModifiedBy>Claypool, Mark</cp:lastModifiedBy>
  <cp:revision>589</cp:revision>
  <cp:lastPrinted>2020-05-08T12:17:35Z</cp:lastPrinted>
  <dcterms:created xsi:type="dcterms:W3CDTF">2012-01-13T01:01:36Z</dcterms:created>
  <dcterms:modified xsi:type="dcterms:W3CDTF">2024-04-25T11:34:45Z</dcterms:modified>
</cp:coreProperties>
</file>