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slides/slide139.xml" ContentType="application/vnd.openxmlformats-officedocument.presentationml.slide+xml"/>
  <Override PartName="/ppt/slides/slide140.xml" ContentType="application/vnd.openxmlformats-officedocument.presentationml.slide+xml"/>
  <Override PartName="/ppt/slides/slide141.xml" ContentType="application/vnd.openxmlformats-officedocument.presentationml.slide+xml"/>
  <Override PartName="/ppt/slides/slide142.xml" ContentType="application/vnd.openxmlformats-officedocument.presentationml.slide+xml"/>
  <Override PartName="/ppt/slides/slide143.xml" ContentType="application/vnd.openxmlformats-officedocument.presentationml.slide+xml"/>
  <Override PartName="/ppt/slides/slide144.xml" ContentType="application/vnd.openxmlformats-officedocument.presentationml.slide+xml"/>
  <Override PartName="/ppt/slides/slide145.xml" ContentType="application/vnd.openxmlformats-officedocument.presentationml.slide+xml"/>
  <Override PartName="/ppt/slides/slide146.xml" ContentType="application/vnd.openxmlformats-officedocument.presentationml.slide+xml"/>
  <Override PartName="/ppt/slides/slide147.xml" ContentType="application/vnd.openxmlformats-officedocument.presentationml.slide+xml"/>
  <Override PartName="/ppt/slides/slide148.xml" ContentType="application/vnd.openxmlformats-officedocument.presentationml.slide+xml"/>
  <Override PartName="/ppt/slides/slide149.xml" ContentType="application/vnd.openxmlformats-officedocument.presentationml.slide+xml"/>
  <Override PartName="/ppt/slides/slide150.xml" ContentType="application/vnd.openxmlformats-officedocument.presentationml.slide+xml"/>
  <Override PartName="/ppt/slides/slide151.xml" ContentType="application/vnd.openxmlformats-officedocument.presentationml.slide+xml"/>
  <Override PartName="/ppt/slides/slide152.xml" ContentType="application/vnd.openxmlformats-officedocument.presentationml.slide+xml"/>
  <Override PartName="/ppt/slides/slide153.xml" ContentType="application/vnd.openxmlformats-officedocument.presentationml.slide+xml"/>
  <Override PartName="/ppt/slides/slide154.xml" ContentType="application/vnd.openxmlformats-officedocument.presentationml.slide+xml"/>
  <Override PartName="/ppt/slides/slide155.xml" ContentType="application/vnd.openxmlformats-officedocument.presentationml.slide+xml"/>
  <Override PartName="/ppt/slides/slide156.xml" ContentType="application/vnd.openxmlformats-officedocument.presentationml.slide+xml"/>
  <Override PartName="/ppt/slides/slide157.xml" ContentType="application/vnd.openxmlformats-officedocument.presentationml.slide+xml"/>
  <Override PartName="/ppt/slides/slide158.xml" ContentType="application/vnd.openxmlformats-officedocument.presentationml.slide+xml"/>
  <Override PartName="/ppt/slides/slide159.xml" ContentType="application/vnd.openxmlformats-officedocument.presentationml.slide+xml"/>
  <Override PartName="/ppt/slides/slide160.xml" ContentType="application/vnd.openxmlformats-officedocument.presentationml.slide+xml"/>
  <Override PartName="/ppt/slides/slide161.xml" ContentType="application/vnd.openxmlformats-officedocument.presentationml.slide+xml"/>
  <Override PartName="/ppt/slides/slide162.xml" ContentType="application/vnd.openxmlformats-officedocument.presentationml.slide+xml"/>
  <Override PartName="/ppt/slides/slide163.xml" ContentType="application/vnd.openxmlformats-officedocument.presentationml.slide+xml"/>
  <Override PartName="/ppt/slides/slide164.xml" ContentType="application/vnd.openxmlformats-officedocument.presentationml.slide+xml"/>
  <Override PartName="/ppt/slides/slide165.xml" ContentType="application/vnd.openxmlformats-officedocument.presentationml.slide+xml"/>
  <Override PartName="/ppt/slides/slide166.xml" ContentType="application/vnd.openxmlformats-officedocument.presentationml.slide+xml"/>
  <Override PartName="/ppt/slides/slide167.xml" ContentType="application/vnd.openxmlformats-officedocument.presentationml.slide+xml"/>
  <Override PartName="/ppt/slides/slide168.xml" ContentType="application/vnd.openxmlformats-officedocument.presentationml.slide+xml"/>
  <Override PartName="/ppt/slides/slide169.xml" ContentType="application/vnd.openxmlformats-officedocument.presentationml.slide+xml"/>
  <Override PartName="/ppt/slides/slide170.xml" ContentType="application/vnd.openxmlformats-officedocument.presentationml.slide+xml"/>
  <Override PartName="/ppt/slides/slide171.xml" ContentType="application/vnd.openxmlformats-officedocument.presentationml.slide+xml"/>
  <Override PartName="/ppt/slides/slide172.xml" ContentType="application/vnd.openxmlformats-officedocument.presentationml.slide+xml"/>
  <Override PartName="/ppt/slides/slide173.xml" ContentType="application/vnd.openxmlformats-officedocument.presentationml.slide+xml"/>
  <Override PartName="/ppt/slides/slide174.xml" ContentType="application/vnd.openxmlformats-officedocument.presentationml.slide+xml"/>
  <Override PartName="/ppt/slides/slide175.xml" ContentType="application/vnd.openxmlformats-officedocument.presentationml.slide+xml"/>
  <Override PartName="/ppt/slides/slide176.xml" ContentType="application/vnd.openxmlformats-officedocument.presentationml.slide+xml"/>
  <Override PartName="/ppt/slides/slide177.xml" ContentType="application/vnd.openxmlformats-officedocument.presentationml.slide+xml"/>
  <Override PartName="/ppt/slides/slide178.xml" ContentType="application/vnd.openxmlformats-officedocument.presentationml.slide+xml"/>
  <Override PartName="/ppt/slides/slide179.xml" ContentType="application/vnd.openxmlformats-officedocument.presentationml.slide+xml"/>
  <Override PartName="/ppt/slides/slide180.xml" ContentType="application/vnd.openxmlformats-officedocument.presentationml.slide+xml"/>
  <Override PartName="/ppt/slides/slide181.xml" ContentType="application/vnd.openxmlformats-officedocument.presentationml.slide+xml"/>
  <Override PartName="/ppt/slides/slide182.xml" ContentType="application/vnd.openxmlformats-officedocument.presentationml.slide+xml"/>
  <Override PartName="/ppt/slides/slide183.xml" ContentType="application/vnd.openxmlformats-officedocument.presentationml.slide+xml"/>
  <Override PartName="/ppt/slides/slide184.xml" ContentType="application/vnd.openxmlformats-officedocument.presentationml.slide+xml"/>
  <Override PartName="/ppt/slides/slide185.xml" ContentType="application/vnd.openxmlformats-officedocument.presentationml.slide+xml"/>
  <Override PartName="/ppt/slides/slide186.xml" ContentType="application/vnd.openxmlformats-officedocument.presentationml.slide+xml"/>
  <Override PartName="/ppt/slides/slide187.xml" ContentType="application/vnd.openxmlformats-officedocument.presentationml.slide+xml"/>
  <Override PartName="/ppt/slides/slide188.xml" ContentType="application/vnd.openxmlformats-officedocument.presentationml.slide+xml"/>
  <Override PartName="/ppt/slides/slide189.xml" ContentType="application/vnd.openxmlformats-officedocument.presentationml.slide+xml"/>
  <Override PartName="/ppt/slides/slide190.xml" ContentType="application/vnd.openxmlformats-officedocument.presentationml.slide+xml"/>
  <Override PartName="/ppt/slides/slide191.xml" ContentType="application/vnd.openxmlformats-officedocument.presentationml.slide+xml"/>
  <Override PartName="/ppt/slides/slide192.xml" ContentType="application/vnd.openxmlformats-officedocument.presentationml.slide+xml"/>
  <Override PartName="/ppt/slides/slide193.xml" ContentType="application/vnd.openxmlformats-officedocument.presentationml.slide+xml"/>
  <Override PartName="/ppt/slides/slide194.xml" ContentType="application/vnd.openxmlformats-officedocument.presentationml.slide+xml"/>
  <Override PartName="/ppt/slides/slide195.xml" ContentType="application/vnd.openxmlformats-officedocument.presentationml.slide+xml"/>
  <Override PartName="/ppt/slides/slide196.xml" ContentType="application/vnd.openxmlformats-officedocument.presentationml.slide+xml"/>
  <Override PartName="/ppt/slides/slide197.xml" ContentType="application/vnd.openxmlformats-officedocument.presentationml.slide+xml"/>
  <Override PartName="/ppt/slides/slide198.xml" ContentType="application/vnd.openxmlformats-officedocument.presentationml.slide+xml"/>
  <Override PartName="/ppt/slides/slide199.xml" ContentType="application/vnd.openxmlformats-officedocument.presentationml.slide+xml"/>
  <Override PartName="/ppt/slides/slide200.xml" ContentType="application/vnd.openxmlformats-officedocument.presentationml.slide+xml"/>
  <Override PartName="/ppt/slides/slide201.xml" ContentType="application/vnd.openxmlformats-officedocument.presentationml.slide+xml"/>
  <Override PartName="/ppt/slides/slide202.xml" ContentType="application/vnd.openxmlformats-officedocument.presentationml.slide+xml"/>
  <Override PartName="/ppt/slides/slide203.xml" ContentType="application/vnd.openxmlformats-officedocument.presentationml.slide+xml"/>
  <Override PartName="/ppt/slides/slide204.xml" ContentType="application/vnd.openxmlformats-officedocument.presentationml.slide+xml"/>
  <Override PartName="/ppt/slides/slide205.xml" ContentType="application/vnd.openxmlformats-officedocument.presentationml.slide+xml"/>
  <Override PartName="/ppt/slides/slide206.xml" ContentType="application/vnd.openxmlformats-officedocument.presentationml.slide+xml"/>
  <Override PartName="/ppt/slides/slide207.xml" ContentType="application/vnd.openxmlformats-officedocument.presentationml.slide+xml"/>
  <Override PartName="/ppt/slides/slide208.xml" ContentType="application/vnd.openxmlformats-officedocument.presentationml.slide+xml"/>
  <Override PartName="/ppt/slides/slide209.xml" ContentType="application/vnd.openxmlformats-officedocument.presentationml.slide+xml"/>
  <Override PartName="/ppt/slides/slide210.xml" ContentType="application/vnd.openxmlformats-officedocument.presentationml.slide+xml"/>
  <Override PartName="/ppt/slides/slide211.xml" ContentType="application/vnd.openxmlformats-officedocument.presentationml.slide+xml"/>
  <Override PartName="/ppt/slides/slide212.xml" ContentType="application/vnd.openxmlformats-officedocument.presentationml.slide+xml"/>
  <Override PartName="/ppt/slides/slide213.xml" ContentType="application/vnd.openxmlformats-officedocument.presentationml.slide+xml"/>
  <Override PartName="/ppt/slides/slide214.xml" ContentType="application/vnd.openxmlformats-officedocument.presentationml.slide+xml"/>
  <Override PartName="/ppt/slides/slide215.xml" ContentType="application/vnd.openxmlformats-officedocument.presentationml.slide+xml"/>
  <Override PartName="/ppt/slides/slide216.xml" ContentType="application/vnd.openxmlformats-officedocument.presentationml.slide+xml"/>
  <Override PartName="/ppt/slides/slide217.xml" ContentType="application/vnd.openxmlformats-officedocument.presentationml.slide+xml"/>
  <Override PartName="/ppt/slides/slide218.xml" ContentType="application/vnd.openxmlformats-officedocument.presentationml.slide+xml"/>
  <Override PartName="/ppt/slides/slide219.xml" ContentType="application/vnd.openxmlformats-officedocument.presentationml.slide+xml"/>
  <Override PartName="/ppt/slides/slide220.xml" ContentType="application/vnd.openxmlformats-officedocument.presentationml.slide+xml"/>
  <Override PartName="/ppt/slides/slide221.xml" ContentType="application/vnd.openxmlformats-officedocument.presentationml.slide+xml"/>
  <Override PartName="/ppt/slides/slide222.xml" ContentType="application/vnd.openxmlformats-officedocument.presentationml.slide+xml"/>
  <Override PartName="/ppt/slides/slide223.xml" ContentType="application/vnd.openxmlformats-officedocument.presentationml.slide+xml"/>
  <Override PartName="/ppt/slides/slide224.xml" ContentType="application/vnd.openxmlformats-officedocument.presentationml.slide+xml"/>
  <Override PartName="/ppt/slides/slide225.xml" ContentType="application/vnd.openxmlformats-officedocument.presentationml.slide+xml"/>
  <Override PartName="/ppt/slides/slide226.xml" ContentType="application/vnd.openxmlformats-officedocument.presentationml.slide+xml"/>
  <Override PartName="/ppt/slides/slide227.xml" ContentType="application/vnd.openxmlformats-officedocument.presentationml.slide+xml"/>
  <Override PartName="/ppt/slides/slide228.xml" ContentType="application/vnd.openxmlformats-officedocument.presentationml.slide+xml"/>
  <Override PartName="/ppt/slides/slide229.xml" ContentType="application/vnd.openxmlformats-officedocument.presentationml.slide+xml"/>
  <Override PartName="/ppt/slides/slide230.xml" ContentType="application/vnd.openxmlformats-officedocument.presentationml.slide+xml"/>
  <Override PartName="/ppt/slides/slide231.xml" ContentType="application/vnd.openxmlformats-officedocument.presentationml.slide+xml"/>
  <Override PartName="/ppt/slides/slide232.xml" ContentType="application/vnd.openxmlformats-officedocument.presentationml.slide+xml"/>
  <Override PartName="/ppt/slides/slide233.xml" ContentType="application/vnd.openxmlformats-officedocument.presentationml.slide+xml"/>
  <Override PartName="/ppt/slides/slide234.xml" ContentType="application/vnd.openxmlformats-officedocument.presentationml.slide+xml"/>
  <Override PartName="/ppt/slides/slide235.xml" ContentType="application/vnd.openxmlformats-officedocument.presentationml.slide+xml"/>
  <Override PartName="/ppt/slides/slide236.xml" ContentType="application/vnd.openxmlformats-officedocument.presentationml.slide+xml"/>
  <Override PartName="/ppt/slides/slide237.xml" ContentType="application/vnd.openxmlformats-officedocument.presentationml.slide+xml"/>
  <Override PartName="/ppt/slides/slide238.xml" ContentType="application/vnd.openxmlformats-officedocument.presentationml.slide+xml"/>
  <Override PartName="/ppt/slides/slide239.xml" ContentType="application/vnd.openxmlformats-officedocument.presentationml.slide+xml"/>
  <Override PartName="/ppt/slides/slide240.xml" ContentType="application/vnd.openxmlformats-officedocument.presentationml.slide+xml"/>
  <Override PartName="/ppt/slides/slide241.xml" ContentType="application/vnd.openxmlformats-officedocument.presentationml.slide+xml"/>
  <Override PartName="/ppt/slides/slide242.xml" ContentType="application/vnd.openxmlformats-officedocument.presentationml.slide+xml"/>
  <Override PartName="/ppt/slides/slide243.xml" ContentType="application/vnd.openxmlformats-officedocument.presentationml.slide+xml"/>
  <Override PartName="/ppt/slides/slide244.xml" ContentType="application/vnd.openxmlformats-officedocument.presentationml.slide+xml"/>
  <Override PartName="/ppt/slides/slide245.xml" ContentType="application/vnd.openxmlformats-officedocument.presentationml.slide+xml"/>
  <Override PartName="/ppt/slides/slide246.xml" ContentType="application/vnd.openxmlformats-officedocument.presentationml.slide+xml"/>
  <Override PartName="/ppt/slides/slide247.xml" ContentType="application/vnd.openxmlformats-officedocument.presentationml.slide+xml"/>
  <Override PartName="/ppt/slides/slide248.xml" ContentType="application/vnd.openxmlformats-officedocument.presentationml.slide+xml"/>
  <Override PartName="/ppt/slides/slide249.xml" ContentType="application/vnd.openxmlformats-officedocument.presentationml.slide+xml"/>
  <Override PartName="/ppt/slides/slide250.xml" ContentType="application/vnd.openxmlformats-officedocument.presentationml.slide+xml"/>
  <Override PartName="/ppt/slides/slide251.xml" ContentType="application/vnd.openxmlformats-officedocument.presentationml.slide+xml"/>
  <Override PartName="/ppt/slides/slide252.xml" ContentType="application/vnd.openxmlformats-officedocument.presentationml.slide+xml"/>
  <Override PartName="/ppt/slides/slide253.xml" ContentType="application/vnd.openxmlformats-officedocument.presentationml.slide+xml"/>
  <Override PartName="/ppt/slides/slide254.xml" ContentType="application/vnd.openxmlformats-officedocument.presentationml.slide+xml"/>
  <Override PartName="/ppt/slides/slide255.xml" ContentType="application/vnd.openxmlformats-officedocument.presentationml.slide+xml"/>
  <Override PartName="/ppt/slides/slide256.xml" ContentType="application/vnd.openxmlformats-officedocument.presentationml.slide+xml"/>
  <Override PartName="/ppt/slides/slide257.xml" ContentType="application/vnd.openxmlformats-officedocument.presentationml.slide+xml"/>
  <Override PartName="/ppt/slides/slide258.xml" ContentType="application/vnd.openxmlformats-officedocument.presentationml.slide+xml"/>
  <Override PartName="/ppt/slides/slide259.xml" ContentType="application/vnd.openxmlformats-officedocument.presentationml.slide+xml"/>
  <Override PartName="/ppt/slides/slide260.xml" ContentType="application/vnd.openxmlformats-officedocument.presentationml.slide+xml"/>
  <Override PartName="/ppt/slides/slide261.xml" ContentType="application/vnd.openxmlformats-officedocument.presentationml.slide+xml"/>
  <Override PartName="/ppt/slides/slide262.xml" ContentType="application/vnd.openxmlformats-officedocument.presentationml.slide+xml"/>
  <Override PartName="/ppt/slides/slide263.xml" ContentType="application/vnd.openxmlformats-officedocument.presentationml.slide+xml"/>
  <Override PartName="/ppt/slides/slide264.xml" ContentType="application/vnd.openxmlformats-officedocument.presentationml.slide+xml"/>
  <Override PartName="/ppt/slides/slide265.xml" ContentType="application/vnd.openxmlformats-officedocument.presentationml.slide+xml"/>
  <Override PartName="/ppt/slides/slide266.xml" ContentType="application/vnd.openxmlformats-officedocument.presentationml.slide+xml"/>
  <Override PartName="/ppt/slides/slide267.xml" ContentType="application/vnd.openxmlformats-officedocument.presentationml.slide+xml"/>
  <Override PartName="/ppt/slides/slide268.xml" ContentType="application/vnd.openxmlformats-officedocument.presentationml.slide+xml"/>
  <Override PartName="/ppt/slides/slide269.xml" ContentType="application/vnd.openxmlformats-officedocument.presentationml.slide+xml"/>
  <Override PartName="/ppt/slides/slide270.xml" ContentType="application/vnd.openxmlformats-officedocument.presentationml.slide+xml"/>
  <Override PartName="/ppt/slides/slide271.xml" ContentType="application/vnd.openxmlformats-officedocument.presentationml.slide+xml"/>
  <Override PartName="/ppt/slides/slide272.xml" ContentType="application/vnd.openxmlformats-officedocument.presentationml.slide+xml"/>
  <Override PartName="/ppt/slides/slide273.xml" ContentType="application/vnd.openxmlformats-officedocument.presentationml.slide+xml"/>
  <Override PartName="/ppt/slides/slide274.xml" ContentType="application/vnd.openxmlformats-officedocument.presentationml.slide+xml"/>
  <Override PartName="/ppt/slides/slide275.xml" ContentType="application/vnd.openxmlformats-officedocument.presentationml.slide+xml"/>
  <Override PartName="/ppt/slides/slide276.xml" ContentType="application/vnd.openxmlformats-officedocument.presentationml.slide+xml"/>
  <Override PartName="/ppt/slides/slide277.xml" ContentType="application/vnd.openxmlformats-officedocument.presentationml.slide+xml"/>
  <Override PartName="/ppt/slides/slide278.xml" ContentType="application/vnd.openxmlformats-officedocument.presentationml.slide+xml"/>
  <Override PartName="/ppt/slides/slide279.xml" ContentType="application/vnd.openxmlformats-officedocument.presentationml.slide+xml"/>
  <Override PartName="/ppt/slides/slide280.xml" ContentType="application/vnd.openxmlformats-officedocument.presentationml.slide+xml"/>
  <Override PartName="/ppt/slides/slide281.xml" ContentType="application/vnd.openxmlformats-officedocument.presentationml.slide+xml"/>
  <Override PartName="/ppt/slides/slide282.xml" ContentType="application/vnd.openxmlformats-officedocument.presentationml.slide+xml"/>
  <Override PartName="/ppt/slides/slide283.xml" ContentType="application/vnd.openxmlformats-officedocument.presentationml.slide+xml"/>
  <Override PartName="/ppt/slides/slide284.xml" ContentType="application/vnd.openxmlformats-officedocument.presentationml.slide+xml"/>
  <Override PartName="/ppt/slides/slide285.xml" ContentType="application/vnd.openxmlformats-officedocument.presentationml.slide+xml"/>
  <Override PartName="/ppt/slides/slide286.xml" ContentType="application/vnd.openxmlformats-officedocument.presentationml.slide+xml"/>
  <Override PartName="/ppt/slides/slide287.xml" ContentType="application/vnd.openxmlformats-officedocument.presentationml.slide+xml"/>
  <Override PartName="/ppt/slides/slide288.xml" ContentType="application/vnd.openxmlformats-officedocument.presentationml.slide+xml"/>
  <Override PartName="/ppt/slides/slide289.xml" ContentType="application/vnd.openxmlformats-officedocument.presentationml.slide+xml"/>
  <Override PartName="/ppt/slides/slide290.xml" ContentType="application/vnd.openxmlformats-officedocument.presentationml.slide+xml"/>
  <Override PartName="/ppt/slides/slide291.xml" ContentType="application/vnd.openxmlformats-officedocument.presentationml.slide+xml"/>
  <Override PartName="/ppt/slides/slide292.xml" ContentType="application/vnd.openxmlformats-officedocument.presentationml.slide+xml"/>
  <Override PartName="/ppt/slides/slide293.xml" ContentType="application/vnd.openxmlformats-officedocument.presentationml.slide+xml"/>
  <Override PartName="/ppt/slides/slide294.xml" ContentType="application/vnd.openxmlformats-officedocument.presentationml.slide+xml"/>
  <Override PartName="/ppt/slides/slide295.xml" ContentType="application/vnd.openxmlformats-officedocument.presentationml.slide+xml"/>
  <Override PartName="/ppt/slides/slide296.xml" ContentType="application/vnd.openxmlformats-officedocument.presentationml.slide+xml"/>
  <Override PartName="/ppt/slides/slide297.xml" ContentType="application/vnd.openxmlformats-officedocument.presentationml.slide+xml"/>
  <Override PartName="/ppt/slides/slide298.xml" ContentType="application/vnd.openxmlformats-officedocument.presentationml.slide+xml"/>
  <Override PartName="/ppt/slides/slide299.xml" ContentType="application/vnd.openxmlformats-officedocument.presentationml.slide+xml"/>
  <Override PartName="/ppt/slides/slide300.xml" ContentType="application/vnd.openxmlformats-officedocument.presentationml.slide+xml"/>
  <Override PartName="/ppt/slides/slide301.xml" ContentType="application/vnd.openxmlformats-officedocument.presentationml.slide+xml"/>
  <Override PartName="/ppt/slides/slide302.xml" ContentType="application/vnd.openxmlformats-officedocument.presentationml.slide+xml"/>
  <Override PartName="/ppt/slides/slide303.xml" ContentType="application/vnd.openxmlformats-officedocument.presentationml.slide+xml"/>
  <Override PartName="/ppt/slides/slide304.xml" ContentType="application/vnd.openxmlformats-officedocument.presentationml.slide+xml"/>
  <Override PartName="/ppt/slides/slide305.xml" ContentType="application/vnd.openxmlformats-officedocument.presentationml.slide+xml"/>
  <Override PartName="/ppt/slides/slide306.xml" ContentType="application/vnd.openxmlformats-officedocument.presentationml.slide+xml"/>
  <Override PartName="/ppt/slides/slide30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309"/>
  </p:notesMasterIdLst>
  <p:handoutMasterIdLst>
    <p:handoutMasterId r:id="rId310"/>
  </p:handoutMasterIdLst>
  <p:sldIdLst>
    <p:sldId id="256" r:id="rId2"/>
    <p:sldId id="285" r:id="rId3"/>
    <p:sldId id="295" r:id="rId4"/>
    <p:sldId id="258" r:id="rId5"/>
    <p:sldId id="257" r:id="rId6"/>
    <p:sldId id="527" r:id="rId7"/>
    <p:sldId id="259" r:id="rId8"/>
    <p:sldId id="263" r:id="rId9"/>
    <p:sldId id="296" r:id="rId10"/>
    <p:sldId id="275" r:id="rId11"/>
    <p:sldId id="286" r:id="rId12"/>
    <p:sldId id="287" r:id="rId13"/>
    <p:sldId id="264" r:id="rId14"/>
    <p:sldId id="265" r:id="rId15"/>
    <p:sldId id="267" r:id="rId16"/>
    <p:sldId id="268" r:id="rId17"/>
    <p:sldId id="274" r:id="rId18"/>
    <p:sldId id="297" r:id="rId19"/>
    <p:sldId id="269" r:id="rId20"/>
    <p:sldId id="271" r:id="rId21"/>
    <p:sldId id="277" r:id="rId22"/>
    <p:sldId id="279" r:id="rId23"/>
    <p:sldId id="280" r:id="rId24"/>
    <p:sldId id="281" r:id="rId25"/>
    <p:sldId id="276" r:id="rId26"/>
    <p:sldId id="282" r:id="rId27"/>
    <p:sldId id="284" r:id="rId28"/>
    <p:sldId id="283" r:id="rId29"/>
    <p:sldId id="273" r:id="rId30"/>
    <p:sldId id="270" r:id="rId31"/>
    <p:sldId id="288" r:id="rId32"/>
    <p:sldId id="526" r:id="rId33"/>
    <p:sldId id="298" r:id="rId34"/>
    <p:sldId id="300" r:id="rId35"/>
    <p:sldId id="290" r:id="rId36"/>
    <p:sldId id="293" r:id="rId37"/>
    <p:sldId id="301" r:id="rId38"/>
    <p:sldId id="302" r:id="rId39"/>
    <p:sldId id="292" r:id="rId40"/>
    <p:sldId id="303" r:id="rId41"/>
    <p:sldId id="304" r:id="rId42"/>
    <p:sldId id="305" r:id="rId43"/>
    <p:sldId id="306" r:id="rId44"/>
    <p:sldId id="409" r:id="rId45"/>
    <p:sldId id="294" r:id="rId46"/>
    <p:sldId id="291" r:id="rId47"/>
    <p:sldId id="307" r:id="rId48"/>
    <p:sldId id="528" r:id="rId49"/>
    <p:sldId id="308" r:id="rId50"/>
    <p:sldId id="529" r:id="rId51"/>
    <p:sldId id="309" r:id="rId52"/>
    <p:sldId id="316" r:id="rId53"/>
    <p:sldId id="310" r:id="rId54"/>
    <p:sldId id="313" r:id="rId55"/>
    <p:sldId id="311" r:id="rId56"/>
    <p:sldId id="314" r:id="rId57"/>
    <p:sldId id="318" r:id="rId58"/>
    <p:sldId id="531" r:id="rId59"/>
    <p:sldId id="315" r:id="rId60"/>
    <p:sldId id="323" r:id="rId61"/>
    <p:sldId id="322" r:id="rId62"/>
    <p:sldId id="324" r:id="rId63"/>
    <p:sldId id="317" r:id="rId64"/>
    <p:sldId id="325" r:id="rId65"/>
    <p:sldId id="326" r:id="rId66"/>
    <p:sldId id="327" r:id="rId67"/>
    <p:sldId id="328" r:id="rId68"/>
    <p:sldId id="320" r:id="rId69"/>
    <p:sldId id="329" r:id="rId70"/>
    <p:sldId id="331" r:id="rId71"/>
    <p:sldId id="330" r:id="rId72"/>
    <p:sldId id="333" r:id="rId73"/>
    <p:sldId id="334" r:id="rId74"/>
    <p:sldId id="332" r:id="rId75"/>
    <p:sldId id="335" r:id="rId76"/>
    <p:sldId id="336" r:id="rId77"/>
    <p:sldId id="338" r:id="rId78"/>
    <p:sldId id="339" r:id="rId79"/>
    <p:sldId id="340" r:id="rId80"/>
    <p:sldId id="341" r:id="rId81"/>
    <p:sldId id="342" r:id="rId82"/>
    <p:sldId id="344" r:id="rId83"/>
    <p:sldId id="345" r:id="rId84"/>
    <p:sldId id="346" r:id="rId85"/>
    <p:sldId id="347" r:id="rId86"/>
    <p:sldId id="348" r:id="rId87"/>
    <p:sldId id="349" r:id="rId88"/>
    <p:sldId id="337" r:id="rId89"/>
    <p:sldId id="350" r:id="rId90"/>
    <p:sldId id="351" r:id="rId91"/>
    <p:sldId id="354" r:id="rId92"/>
    <p:sldId id="358" r:id="rId93"/>
    <p:sldId id="352" r:id="rId94"/>
    <p:sldId id="366" r:id="rId95"/>
    <p:sldId id="532" r:id="rId96"/>
    <p:sldId id="319" r:id="rId97"/>
    <p:sldId id="360" r:id="rId98"/>
    <p:sldId id="355" r:id="rId99"/>
    <p:sldId id="600" r:id="rId100"/>
    <p:sldId id="601" r:id="rId101"/>
    <p:sldId id="602" r:id="rId102"/>
    <p:sldId id="361" r:id="rId103"/>
    <p:sldId id="353" r:id="rId104"/>
    <p:sldId id="367" r:id="rId105"/>
    <p:sldId id="321" r:id="rId106"/>
    <p:sldId id="362" r:id="rId107"/>
    <p:sldId id="363" r:id="rId108"/>
    <p:sldId id="364" r:id="rId109"/>
    <p:sldId id="365" r:id="rId110"/>
    <p:sldId id="590" r:id="rId111"/>
    <p:sldId id="591" r:id="rId112"/>
    <p:sldId id="368" r:id="rId113"/>
    <p:sldId id="370" r:id="rId114"/>
    <p:sldId id="369" r:id="rId115"/>
    <p:sldId id="371" r:id="rId116"/>
    <p:sldId id="373" r:id="rId117"/>
    <p:sldId id="374" r:id="rId118"/>
    <p:sldId id="380" r:id="rId119"/>
    <p:sldId id="376" r:id="rId120"/>
    <p:sldId id="377" r:id="rId121"/>
    <p:sldId id="378" r:id="rId122"/>
    <p:sldId id="379" r:id="rId123"/>
    <p:sldId id="382" r:id="rId124"/>
    <p:sldId id="383" r:id="rId125"/>
    <p:sldId id="375" r:id="rId126"/>
    <p:sldId id="381" r:id="rId127"/>
    <p:sldId id="372" r:id="rId128"/>
    <p:sldId id="403" r:id="rId129"/>
    <p:sldId id="404" r:id="rId130"/>
    <p:sldId id="384" r:id="rId131"/>
    <p:sldId id="385" r:id="rId132"/>
    <p:sldId id="386" r:id="rId133"/>
    <p:sldId id="387" r:id="rId134"/>
    <p:sldId id="388" r:id="rId135"/>
    <p:sldId id="395" r:id="rId136"/>
    <p:sldId id="394" r:id="rId137"/>
    <p:sldId id="407" r:id="rId138"/>
    <p:sldId id="392" r:id="rId139"/>
    <p:sldId id="393" r:id="rId140"/>
    <p:sldId id="398" r:id="rId141"/>
    <p:sldId id="408" r:id="rId142"/>
    <p:sldId id="397" r:id="rId143"/>
    <p:sldId id="396" r:id="rId144"/>
    <p:sldId id="390" r:id="rId145"/>
    <p:sldId id="401" r:id="rId146"/>
    <p:sldId id="391" r:id="rId147"/>
    <p:sldId id="400" r:id="rId148"/>
    <p:sldId id="592" r:id="rId149"/>
    <p:sldId id="402" r:id="rId150"/>
    <p:sldId id="594" r:id="rId151"/>
    <p:sldId id="595" r:id="rId152"/>
    <p:sldId id="596" r:id="rId153"/>
    <p:sldId id="597" r:id="rId154"/>
    <p:sldId id="598" r:id="rId155"/>
    <p:sldId id="599" r:id="rId156"/>
    <p:sldId id="530" r:id="rId157"/>
    <p:sldId id="411" r:id="rId158"/>
    <p:sldId id="412" r:id="rId159"/>
    <p:sldId id="413" r:id="rId160"/>
    <p:sldId id="414" r:id="rId161"/>
    <p:sldId id="415" r:id="rId162"/>
    <p:sldId id="417" r:id="rId163"/>
    <p:sldId id="418" r:id="rId164"/>
    <p:sldId id="419" r:id="rId165"/>
    <p:sldId id="420" r:id="rId166"/>
    <p:sldId id="421" r:id="rId167"/>
    <p:sldId id="422" r:id="rId168"/>
    <p:sldId id="423" r:id="rId169"/>
    <p:sldId id="424" r:id="rId170"/>
    <p:sldId id="425" r:id="rId171"/>
    <p:sldId id="426" r:id="rId172"/>
    <p:sldId id="430" r:id="rId173"/>
    <p:sldId id="431" r:id="rId174"/>
    <p:sldId id="432" r:id="rId175"/>
    <p:sldId id="437" r:id="rId176"/>
    <p:sldId id="446" r:id="rId177"/>
    <p:sldId id="447" r:id="rId178"/>
    <p:sldId id="433" r:id="rId179"/>
    <p:sldId id="436" r:id="rId180"/>
    <p:sldId id="434" r:id="rId181"/>
    <p:sldId id="435" r:id="rId182"/>
    <p:sldId id="441" r:id="rId183"/>
    <p:sldId id="438" r:id="rId184"/>
    <p:sldId id="439" r:id="rId185"/>
    <p:sldId id="440" r:id="rId186"/>
    <p:sldId id="444" r:id="rId187"/>
    <p:sldId id="442" r:id="rId188"/>
    <p:sldId id="410" r:id="rId189"/>
    <p:sldId id="450" r:id="rId190"/>
    <p:sldId id="405" r:id="rId191"/>
    <p:sldId id="452" r:id="rId192"/>
    <p:sldId id="453" r:id="rId193"/>
    <p:sldId id="454" r:id="rId194"/>
    <p:sldId id="456" r:id="rId195"/>
    <p:sldId id="455" r:id="rId196"/>
    <p:sldId id="457" r:id="rId197"/>
    <p:sldId id="535" r:id="rId198"/>
    <p:sldId id="458" r:id="rId199"/>
    <p:sldId id="459" r:id="rId200"/>
    <p:sldId id="460" r:id="rId201"/>
    <p:sldId id="461" r:id="rId202"/>
    <p:sldId id="463" r:id="rId203"/>
    <p:sldId id="464" r:id="rId204"/>
    <p:sldId id="462" r:id="rId205"/>
    <p:sldId id="465" r:id="rId206"/>
    <p:sldId id="467" r:id="rId207"/>
    <p:sldId id="466" r:id="rId208"/>
    <p:sldId id="468" r:id="rId209"/>
    <p:sldId id="469" r:id="rId210"/>
    <p:sldId id="470" r:id="rId211"/>
    <p:sldId id="475" r:id="rId212"/>
    <p:sldId id="471" r:id="rId213"/>
    <p:sldId id="473" r:id="rId214"/>
    <p:sldId id="474" r:id="rId215"/>
    <p:sldId id="476" r:id="rId216"/>
    <p:sldId id="477" r:id="rId217"/>
    <p:sldId id="472" r:id="rId218"/>
    <p:sldId id="483" r:id="rId219"/>
    <p:sldId id="489" r:id="rId220"/>
    <p:sldId id="484" r:id="rId221"/>
    <p:sldId id="485" r:id="rId222"/>
    <p:sldId id="487" r:id="rId223"/>
    <p:sldId id="488" r:id="rId224"/>
    <p:sldId id="490" r:id="rId225"/>
    <p:sldId id="478" r:id="rId226"/>
    <p:sldId id="480" r:id="rId227"/>
    <p:sldId id="481" r:id="rId228"/>
    <p:sldId id="482" r:id="rId229"/>
    <p:sldId id="499" r:id="rId230"/>
    <p:sldId id="491" r:id="rId231"/>
    <p:sldId id="536" r:id="rId232"/>
    <p:sldId id="493" r:id="rId233"/>
    <p:sldId id="492" r:id="rId234"/>
    <p:sldId id="500" r:id="rId235"/>
    <p:sldId id="501" r:id="rId236"/>
    <p:sldId id="502" r:id="rId237"/>
    <p:sldId id="503" r:id="rId238"/>
    <p:sldId id="504" r:id="rId239"/>
    <p:sldId id="506" r:id="rId240"/>
    <p:sldId id="507" r:id="rId241"/>
    <p:sldId id="509" r:id="rId242"/>
    <p:sldId id="510" r:id="rId243"/>
    <p:sldId id="511" r:id="rId244"/>
    <p:sldId id="505" r:id="rId245"/>
    <p:sldId id="508" r:id="rId246"/>
    <p:sldId id="533" r:id="rId247"/>
    <p:sldId id="537" r:id="rId248"/>
    <p:sldId id="534" r:id="rId249"/>
    <p:sldId id="539" r:id="rId250"/>
    <p:sldId id="542" r:id="rId251"/>
    <p:sldId id="541" r:id="rId252"/>
    <p:sldId id="540" r:id="rId253"/>
    <p:sldId id="603" r:id="rId254"/>
    <p:sldId id="547" r:id="rId255"/>
    <p:sldId id="546" r:id="rId256"/>
    <p:sldId id="604" r:id="rId257"/>
    <p:sldId id="548" r:id="rId258"/>
    <p:sldId id="545" r:id="rId259"/>
    <p:sldId id="495" r:id="rId260"/>
    <p:sldId id="518" r:id="rId261"/>
    <p:sldId id="519" r:id="rId262"/>
    <p:sldId id="520" r:id="rId263"/>
    <p:sldId id="521" r:id="rId264"/>
    <p:sldId id="522" r:id="rId265"/>
    <p:sldId id="523" r:id="rId266"/>
    <p:sldId id="524" r:id="rId267"/>
    <p:sldId id="497" r:id="rId268"/>
    <p:sldId id="577" r:id="rId269"/>
    <p:sldId id="549" r:id="rId270"/>
    <p:sldId id="550" r:id="rId271"/>
    <p:sldId id="551" r:id="rId272"/>
    <p:sldId id="552" r:id="rId273"/>
    <p:sldId id="553" r:id="rId274"/>
    <p:sldId id="554" r:id="rId275"/>
    <p:sldId id="555" r:id="rId276"/>
    <p:sldId id="556" r:id="rId277"/>
    <p:sldId id="557" r:id="rId278"/>
    <p:sldId id="558" r:id="rId279"/>
    <p:sldId id="559" r:id="rId280"/>
    <p:sldId id="560" r:id="rId281"/>
    <p:sldId id="561" r:id="rId282"/>
    <p:sldId id="562" r:id="rId283"/>
    <p:sldId id="563" r:id="rId284"/>
    <p:sldId id="564" r:id="rId285"/>
    <p:sldId id="565" r:id="rId286"/>
    <p:sldId id="566" r:id="rId287"/>
    <p:sldId id="567" r:id="rId288"/>
    <p:sldId id="568" r:id="rId289"/>
    <p:sldId id="569" r:id="rId290"/>
    <p:sldId id="570" r:id="rId291"/>
    <p:sldId id="571" r:id="rId292"/>
    <p:sldId id="572" r:id="rId293"/>
    <p:sldId id="573" r:id="rId294"/>
    <p:sldId id="574" r:id="rId295"/>
    <p:sldId id="575" r:id="rId296"/>
    <p:sldId id="576" r:id="rId297"/>
    <p:sldId id="578" r:id="rId298"/>
    <p:sldId id="579" r:id="rId299"/>
    <p:sldId id="581" r:id="rId300"/>
    <p:sldId id="580" r:id="rId301"/>
    <p:sldId id="582" r:id="rId302"/>
    <p:sldId id="583" r:id="rId303"/>
    <p:sldId id="584" r:id="rId304"/>
    <p:sldId id="585" r:id="rId305"/>
    <p:sldId id="586" r:id="rId306"/>
    <p:sldId id="587" r:id="rId307"/>
    <p:sldId id="588" r:id="rId308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0000FF"/>
    <a:srgbClr val="009900"/>
    <a:srgbClr val="CCCC00"/>
    <a:srgbClr val="FF9900"/>
    <a:srgbClr val="003399"/>
    <a:srgbClr val="9933FF"/>
    <a:srgbClr val="CC0000"/>
    <a:srgbClr val="666699"/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4660"/>
  </p:normalViewPr>
  <p:slideViewPr>
    <p:cSldViewPr>
      <p:cViewPr>
        <p:scale>
          <a:sx n="120" d="100"/>
          <a:sy n="120" d="100"/>
        </p:scale>
        <p:origin x="-630" y="-5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460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slide" Target="slides/slide116.xml"/><Relationship Id="rId299" Type="http://schemas.openxmlformats.org/officeDocument/2006/relationships/slide" Target="slides/slide298.xml"/><Relationship Id="rId303" Type="http://schemas.openxmlformats.org/officeDocument/2006/relationships/slide" Target="slides/slide302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63" Type="http://schemas.openxmlformats.org/officeDocument/2006/relationships/slide" Target="slides/slide62.xml"/><Relationship Id="rId84" Type="http://schemas.openxmlformats.org/officeDocument/2006/relationships/slide" Target="slides/slide83.xml"/><Relationship Id="rId138" Type="http://schemas.openxmlformats.org/officeDocument/2006/relationships/slide" Target="slides/slide137.xml"/><Relationship Id="rId159" Type="http://schemas.openxmlformats.org/officeDocument/2006/relationships/slide" Target="slides/slide158.xml"/><Relationship Id="rId170" Type="http://schemas.openxmlformats.org/officeDocument/2006/relationships/slide" Target="slides/slide169.xml"/><Relationship Id="rId191" Type="http://schemas.openxmlformats.org/officeDocument/2006/relationships/slide" Target="slides/slide190.xml"/><Relationship Id="rId205" Type="http://schemas.openxmlformats.org/officeDocument/2006/relationships/slide" Target="slides/slide204.xml"/><Relationship Id="rId226" Type="http://schemas.openxmlformats.org/officeDocument/2006/relationships/slide" Target="slides/slide225.xml"/><Relationship Id="rId247" Type="http://schemas.openxmlformats.org/officeDocument/2006/relationships/slide" Target="slides/slide246.xml"/><Relationship Id="rId107" Type="http://schemas.openxmlformats.org/officeDocument/2006/relationships/slide" Target="slides/slide106.xml"/><Relationship Id="rId268" Type="http://schemas.openxmlformats.org/officeDocument/2006/relationships/slide" Target="slides/slide267.xml"/><Relationship Id="rId289" Type="http://schemas.openxmlformats.org/officeDocument/2006/relationships/slide" Target="slides/slide288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53" Type="http://schemas.openxmlformats.org/officeDocument/2006/relationships/slide" Target="slides/slide52.xml"/><Relationship Id="rId74" Type="http://schemas.openxmlformats.org/officeDocument/2006/relationships/slide" Target="slides/slide73.xml"/><Relationship Id="rId128" Type="http://schemas.openxmlformats.org/officeDocument/2006/relationships/slide" Target="slides/slide127.xml"/><Relationship Id="rId149" Type="http://schemas.openxmlformats.org/officeDocument/2006/relationships/slide" Target="slides/slide148.xml"/><Relationship Id="rId314" Type="http://schemas.openxmlformats.org/officeDocument/2006/relationships/tableStyles" Target="tableStyles.xml"/><Relationship Id="rId5" Type="http://schemas.openxmlformats.org/officeDocument/2006/relationships/slide" Target="slides/slide4.xml"/><Relationship Id="rId95" Type="http://schemas.openxmlformats.org/officeDocument/2006/relationships/slide" Target="slides/slide94.xml"/><Relationship Id="rId160" Type="http://schemas.openxmlformats.org/officeDocument/2006/relationships/slide" Target="slides/slide159.xml"/><Relationship Id="rId181" Type="http://schemas.openxmlformats.org/officeDocument/2006/relationships/slide" Target="slides/slide180.xml"/><Relationship Id="rId216" Type="http://schemas.openxmlformats.org/officeDocument/2006/relationships/slide" Target="slides/slide215.xml"/><Relationship Id="rId237" Type="http://schemas.openxmlformats.org/officeDocument/2006/relationships/slide" Target="slides/slide236.xml"/><Relationship Id="rId258" Type="http://schemas.openxmlformats.org/officeDocument/2006/relationships/slide" Target="slides/slide257.xml"/><Relationship Id="rId279" Type="http://schemas.openxmlformats.org/officeDocument/2006/relationships/slide" Target="slides/slide278.xml"/><Relationship Id="rId22" Type="http://schemas.openxmlformats.org/officeDocument/2006/relationships/slide" Target="slides/slide21.xml"/><Relationship Id="rId43" Type="http://schemas.openxmlformats.org/officeDocument/2006/relationships/slide" Target="slides/slide42.xml"/><Relationship Id="rId64" Type="http://schemas.openxmlformats.org/officeDocument/2006/relationships/slide" Target="slides/slide63.xml"/><Relationship Id="rId118" Type="http://schemas.openxmlformats.org/officeDocument/2006/relationships/slide" Target="slides/slide117.xml"/><Relationship Id="rId139" Type="http://schemas.openxmlformats.org/officeDocument/2006/relationships/slide" Target="slides/slide138.xml"/><Relationship Id="rId290" Type="http://schemas.openxmlformats.org/officeDocument/2006/relationships/slide" Target="slides/slide289.xml"/><Relationship Id="rId304" Type="http://schemas.openxmlformats.org/officeDocument/2006/relationships/slide" Target="slides/slide303.xml"/><Relationship Id="rId85" Type="http://schemas.openxmlformats.org/officeDocument/2006/relationships/slide" Target="slides/slide84.xml"/><Relationship Id="rId150" Type="http://schemas.openxmlformats.org/officeDocument/2006/relationships/slide" Target="slides/slide149.xml"/><Relationship Id="rId171" Type="http://schemas.openxmlformats.org/officeDocument/2006/relationships/slide" Target="slides/slide170.xml"/><Relationship Id="rId192" Type="http://schemas.openxmlformats.org/officeDocument/2006/relationships/slide" Target="slides/slide191.xml"/><Relationship Id="rId206" Type="http://schemas.openxmlformats.org/officeDocument/2006/relationships/slide" Target="slides/slide205.xml"/><Relationship Id="rId227" Type="http://schemas.openxmlformats.org/officeDocument/2006/relationships/slide" Target="slides/slide226.xml"/><Relationship Id="rId248" Type="http://schemas.openxmlformats.org/officeDocument/2006/relationships/slide" Target="slides/slide247.xml"/><Relationship Id="rId269" Type="http://schemas.openxmlformats.org/officeDocument/2006/relationships/slide" Target="slides/slide268.xml"/><Relationship Id="rId12" Type="http://schemas.openxmlformats.org/officeDocument/2006/relationships/slide" Target="slides/slide11.xml"/><Relationship Id="rId33" Type="http://schemas.openxmlformats.org/officeDocument/2006/relationships/slide" Target="slides/slide32.xml"/><Relationship Id="rId108" Type="http://schemas.openxmlformats.org/officeDocument/2006/relationships/slide" Target="slides/slide107.xml"/><Relationship Id="rId129" Type="http://schemas.openxmlformats.org/officeDocument/2006/relationships/slide" Target="slides/slide128.xml"/><Relationship Id="rId280" Type="http://schemas.openxmlformats.org/officeDocument/2006/relationships/slide" Target="slides/slide279.xml"/><Relationship Id="rId54" Type="http://schemas.openxmlformats.org/officeDocument/2006/relationships/slide" Target="slides/slide53.xml"/><Relationship Id="rId75" Type="http://schemas.openxmlformats.org/officeDocument/2006/relationships/slide" Target="slides/slide74.xml"/><Relationship Id="rId96" Type="http://schemas.openxmlformats.org/officeDocument/2006/relationships/slide" Target="slides/slide95.xml"/><Relationship Id="rId140" Type="http://schemas.openxmlformats.org/officeDocument/2006/relationships/slide" Target="slides/slide139.xml"/><Relationship Id="rId161" Type="http://schemas.openxmlformats.org/officeDocument/2006/relationships/slide" Target="slides/slide160.xml"/><Relationship Id="rId182" Type="http://schemas.openxmlformats.org/officeDocument/2006/relationships/slide" Target="slides/slide181.xml"/><Relationship Id="rId217" Type="http://schemas.openxmlformats.org/officeDocument/2006/relationships/slide" Target="slides/slide216.xml"/><Relationship Id="rId6" Type="http://schemas.openxmlformats.org/officeDocument/2006/relationships/slide" Target="slides/slide5.xml"/><Relationship Id="rId238" Type="http://schemas.openxmlformats.org/officeDocument/2006/relationships/slide" Target="slides/slide237.xml"/><Relationship Id="rId259" Type="http://schemas.openxmlformats.org/officeDocument/2006/relationships/slide" Target="slides/slide258.xml"/><Relationship Id="rId23" Type="http://schemas.openxmlformats.org/officeDocument/2006/relationships/slide" Target="slides/slide22.xml"/><Relationship Id="rId119" Type="http://schemas.openxmlformats.org/officeDocument/2006/relationships/slide" Target="slides/slide118.xml"/><Relationship Id="rId270" Type="http://schemas.openxmlformats.org/officeDocument/2006/relationships/slide" Target="slides/slide269.xml"/><Relationship Id="rId291" Type="http://schemas.openxmlformats.org/officeDocument/2006/relationships/slide" Target="slides/slide290.xml"/><Relationship Id="rId305" Type="http://schemas.openxmlformats.org/officeDocument/2006/relationships/slide" Target="slides/slide304.xml"/><Relationship Id="rId44" Type="http://schemas.openxmlformats.org/officeDocument/2006/relationships/slide" Target="slides/slide43.xml"/><Relationship Id="rId65" Type="http://schemas.openxmlformats.org/officeDocument/2006/relationships/slide" Target="slides/slide64.xml"/><Relationship Id="rId86" Type="http://schemas.openxmlformats.org/officeDocument/2006/relationships/slide" Target="slides/slide85.xml"/><Relationship Id="rId130" Type="http://schemas.openxmlformats.org/officeDocument/2006/relationships/slide" Target="slides/slide129.xml"/><Relationship Id="rId151" Type="http://schemas.openxmlformats.org/officeDocument/2006/relationships/slide" Target="slides/slide150.xml"/><Relationship Id="rId172" Type="http://schemas.openxmlformats.org/officeDocument/2006/relationships/slide" Target="slides/slide171.xml"/><Relationship Id="rId193" Type="http://schemas.openxmlformats.org/officeDocument/2006/relationships/slide" Target="slides/slide192.xml"/><Relationship Id="rId207" Type="http://schemas.openxmlformats.org/officeDocument/2006/relationships/slide" Target="slides/slide206.xml"/><Relationship Id="rId228" Type="http://schemas.openxmlformats.org/officeDocument/2006/relationships/slide" Target="slides/slide227.xml"/><Relationship Id="rId249" Type="http://schemas.openxmlformats.org/officeDocument/2006/relationships/slide" Target="slides/slide248.xml"/><Relationship Id="rId13" Type="http://schemas.openxmlformats.org/officeDocument/2006/relationships/slide" Target="slides/slide12.xml"/><Relationship Id="rId109" Type="http://schemas.openxmlformats.org/officeDocument/2006/relationships/slide" Target="slides/slide108.xml"/><Relationship Id="rId260" Type="http://schemas.openxmlformats.org/officeDocument/2006/relationships/slide" Target="slides/slide259.xml"/><Relationship Id="rId281" Type="http://schemas.openxmlformats.org/officeDocument/2006/relationships/slide" Target="slides/slide280.xml"/><Relationship Id="rId34" Type="http://schemas.openxmlformats.org/officeDocument/2006/relationships/slide" Target="slides/slide33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20" Type="http://schemas.openxmlformats.org/officeDocument/2006/relationships/slide" Target="slides/slide119.xml"/><Relationship Id="rId141" Type="http://schemas.openxmlformats.org/officeDocument/2006/relationships/slide" Target="slides/slide140.xml"/><Relationship Id="rId7" Type="http://schemas.openxmlformats.org/officeDocument/2006/relationships/slide" Target="slides/slide6.xml"/><Relationship Id="rId162" Type="http://schemas.openxmlformats.org/officeDocument/2006/relationships/slide" Target="slides/slide161.xml"/><Relationship Id="rId183" Type="http://schemas.openxmlformats.org/officeDocument/2006/relationships/slide" Target="slides/slide182.xml"/><Relationship Id="rId218" Type="http://schemas.openxmlformats.org/officeDocument/2006/relationships/slide" Target="slides/slide217.xml"/><Relationship Id="rId239" Type="http://schemas.openxmlformats.org/officeDocument/2006/relationships/slide" Target="slides/slide238.xml"/><Relationship Id="rId250" Type="http://schemas.openxmlformats.org/officeDocument/2006/relationships/slide" Target="slides/slide249.xml"/><Relationship Id="rId271" Type="http://schemas.openxmlformats.org/officeDocument/2006/relationships/slide" Target="slides/slide270.xml"/><Relationship Id="rId292" Type="http://schemas.openxmlformats.org/officeDocument/2006/relationships/slide" Target="slides/slide291.xml"/><Relationship Id="rId306" Type="http://schemas.openxmlformats.org/officeDocument/2006/relationships/slide" Target="slides/slide305.xml"/><Relationship Id="rId24" Type="http://schemas.openxmlformats.org/officeDocument/2006/relationships/slide" Target="slides/slide23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31" Type="http://schemas.openxmlformats.org/officeDocument/2006/relationships/slide" Target="slides/slide130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52" Type="http://schemas.openxmlformats.org/officeDocument/2006/relationships/slide" Target="slides/slide151.xml"/><Relationship Id="rId173" Type="http://schemas.openxmlformats.org/officeDocument/2006/relationships/slide" Target="slides/slide172.xml"/><Relationship Id="rId194" Type="http://schemas.openxmlformats.org/officeDocument/2006/relationships/slide" Target="slides/slide193.xml"/><Relationship Id="rId199" Type="http://schemas.openxmlformats.org/officeDocument/2006/relationships/slide" Target="slides/slide198.xml"/><Relationship Id="rId203" Type="http://schemas.openxmlformats.org/officeDocument/2006/relationships/slide" Target="slides/slide202.xml"/><Relationship Id="rId208" Type="http://schemas.openxmlformats.org/officeDocument/2006/relationships/slide" Target="slides/slide207.xml"/><Relationship Id="rId229" Type="http://schemas.openxmlformats.org/officeDocument/2006/relationships/slide" Target="slides/slide228.xml"/><Relationship Id="rId19" Type="http://schemas.openxmlformats.org/officeDocument/2006/relationships/slide" Target="slides/slide18.xml"/><Relationship Id="rId224" Type="http://schemas.openxmlformats.org/officeDocument/2006/relationships/slide" Target="slides/slide223.xml"/><Relationship Id="rId240" Type="http://schemas.openxmlformats.org/officeDocument/2006/relationships/slide" Target="slides/slide239.xml"/><Relationship Id="rId245" Type="http://schemas.openxmlformats.org/officeDocument/2006/relationships/slide" Target="slides/slide244.xml"/><Relationship Id="rId261" Type="http://schemas.openxmlformats.org/officeDocument/2006/relationships/slide" Target="slides/slide260.xml"/><Relationship Id="rId266" Type="http://schemas.openxmlformats.org/officeDocument/2006/relationships/slide" Target="slides/slide265.xml"/><Relationship Id="rId287" Type="http://schemas.openxmlformats.org/officeDocument/2006/relationships/slide" Target="slides/slide286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Relationship Id="rId147" Type="http://schemas.openxmlformats.org/officeDocument/2006/relationships/slide" Target="slides/slide146.xml"/><Relationship Id="rId168" Type="http://schemas.openxmlformats.org/officeDocument/2006/relationships/slide" Target="slides/slide167.xml"/><Relationship Id="rId282" Type="http://schemas.openxmlformats.org/officeDocument/2006/relationships/slide" Target="slides/slide281.xml"/><Relationship Id="rId312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slide" Target="slides/slide141.xml"/><Relationship Id="rId163" Type="http://schemas.openxmlformats.org/officeDocument/2006/relationships/slide" Target="slides/slide162.xml"/><Relationship Id="rId184" Type="http://schemas.openxmlformats.org/officeDocument/2006/relationships/slide" Target="slides/slide183.xml"/><Relationship Id="rId189" Type="http://schemas.openxmlformats.org/officeDocument/2006/relationships/slide" Target="slides/slide188.xml"/><Relationship Id="rId219" Type="http://schemas.openxmlformats.org/officeDocument/2006/relationships/slide" Target="slides/slide218.xml"/><Relationship Id="rId3" Type="http://schemas.openxmlformats.org/officeDocument/2006/relationships/slide" Target="slides/slide2.xml"/><Relationship Id="rId214" Type="http://schemas.openxmlformats.org/officeDocument/2006/relationships/slide" Target="slides/slide213.xml"/><Relationship Id="rId230" Type="http://schemas.openxmlformats.org/officeDocument/2006/relationships/slide" Target="slides/slide229.xml"/><Relationship Id="rId235" Type="http://schemas.openxmlformats.org/officeDocument/2006/relationships/slide" Target="slides/slide234.xml"/><Relationship Id="rId251" Type="http://schemas.openxmlformats.org/officeDocument/2006/relationships/slide" Target="slides/slide250.xml"/><Relationship Id="rId256" Type="http://schemas.openxmlformats.org/officeDocument/2006/relationships/slide" Target="slides/slide255.xml"/><Relationship Id="rId277" Type="http://schemas.openxmlformats.org/officeDocument/2006/relationships/slide" Target="slides/slide276.xml"/><Relationship Id="rId298" Type="http://schemas.openxmlformats.org/officeDocument/2006/relationships/slide" Target="slides/slide297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116" Type="http://schemas.openxmlformats.org/officeDocument/2006/relationships/slide" Target="slides/slide115.xml"/><Relationship Id="rId137" Type="http://schemas.openxmlformats.org/officeDocument/2006/relationships/slide" Target="slides/slide136.xml"/><Relationship Id="rId158" Type="http://schemas.openxmlformats.org/officeDocument/2006/relationships/slide" Target="slides/slide157.xml"/><Relationship Id="rId272" Type="http://schemas.openxmlformats.org/officeDocument/2006/relationships/slide" Target="slides/slide271.xml"/><Relationship Id="rId293" Type="http://schemas.openxmlformats.org/officeDocument/2006/relationships/slide" Target="slides/slide292.xml"/><Relationship Id="rId302" Type="http://schemas.openxmlformats.org/officeDocument/2006/relationships/slide" Target="slides/slide301.xml"/><Relationship Id="rId307" Type="http://schemas.openxmlformats.org/officeDocument/2006/relationships/slide" Target="slides/slide30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53" Type="http://schemas.openxmlformats.org/officeDocument/2006/relationships/slide" Target="slides/slide152.xml"/><Relationship Id="rId174" Type="http://schemas.openxmlformats.org/officeDocument/2006/relationships/slide" Target="slides/slide173.xml"/><Relationship Id="rId179" Type="http://schemas.openxmlformats.org/officeDocument/2006/relationships/slide" Target="slides/slide178.xml"/><Relationship Id="rId195" Type="http://schemas.openxmlformats.org/officeDocument/2006/relationships/slide" Target="slides/slide194.xml"/><Relationship Id="rId209" Type="http://schemas.openxmlformats.org/officeDocument/2006/relationships/slide" Target="slides/slide208.xml"/><Relationship Id="rId190" Type="http://schemas.openxmlformats.org/officeDocument/2006/relationships/slide" Target="slides/slide189.xml"/><Relationship Id="rId204" Type="http://schemas.openxmlformats.org/officeDocument/2006/relationships/slide" Target="slides/slide203.xml"/><Relationship Id="rId220" Type="http://schemas.openxmlformats.org/officeDocument/2006/relationships/slide" Target="slides/slide219.xml"/><Relationship Id="rId225" Type="http://schemas.openxmlformats.org/officeDocument/2006/relationships/slide" Target="slides/slide224.xml"/><Relationship Id="rId241" Type="http://schemas.openxmlformats.org/officeDocument/2006/relationships/slide" Target="slides/slide240.xml"/><Relationship Id="rId246" Type="http://schemas.openxmlformats.org/officeDocument/2006/relationships/slide" Target="slides/slide245.xml"/><Relationship Id="rId267" Type="http://schemas.openxmlformats.org/officeDocument/2006/relationships/slide" Target="slides/slide266.xml"/><Relationship Id="rId288" Type="http://schemas.openxmlformats.org/officeDocument/2006/relationships/slide" Target="slides/slide287.xml"/><Relationship Id="rId15" Type="http://schemas.openxmlformats.org/officeDocument/2006/relationships/slide" Target="slides/slide14.xml"/><Relationship Id="rId36" Type="http://schemas.openxmlformats.org/officeDocument/2006/relationships/slide" Target="slides/slide35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27" Type="http://schemas.openxmlformats.org/officeDocument/2006/relationships/slide" Target="slides/slide126.xml"/><Relationship Id="rId262" Type="http://schemas.openxmlformats.org/officeDocument/2006/relationships/slide" Target="slides/slide261.xml"/><Relationship Id="rId283" Type="http://schemas.openxmlformats.org/officeDocument/2006/relationships/slide" Target="slides/slide282.xml"/><Relationship Id="rId313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52" Type="http://schemas.openxmlformats.org/officeDocument/2006/relationships/slide" Target="slides/slide51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43" Type="http://schemas.openxmlformats.org/officeDocument/2006/relationships/slide" Target="slides/slide142.xml"/><Relationship Id="rId148" Type="http://schemas.openxmlformats.org/officeDocument/2006/relationships/slide" Target="slides/slide147.xml"/><Relationship Id="rId164" Type="http://schemas.openxmlformats.org/officeDocument/2006/relationships/slide" Target="slides/slide163.xml"/><Relationship Id="rId169" Type="http://schemas.openxmlformats.org/officeDocument/2006/relationships/slide" Target="slides/slide168.xml"/><Relationship Id="rId185" Type="http://schemas.openxmlformats.org/officeDocument/2006/relationships/slide" Target="slides/slide18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80" Type="http://schemas.openxmlformats.org/officeDocument/2006/relationships/slide" Target="slides/slide179.xml"/><Relationship Id="rId210" Type="http://schemas.openxmlformats.org/officeDocument/2006/relationships/slide" Target="slides/slide209.xml"/><Relationship Id="rId215" Type="http://schemas.openxmlformats.org/officeDocument/2006/relationships/slide" Target="slides/slide214.xml"/><Relationship Id="rId236" Type="http://schemas.openxmlformats.org/officeDocument/2006/relationships/slide" Target="slides/slide235.xml"/><Relationship Id="rId257" Type="http://schemas.openxmlformats.org/officeDocument/2006/relationships/slide" Target="slides/slide256.xml"/><Relationship Id="rId278" Type="http://schemas.openxmlformats.org/officeDocument/2006/relationships/slide" Target="slides/slide277.xml"/><Relationship Id="rId26" Type="http://schemas.openxmlformats.org/officeDocument/2006/relationships/slide" Target="slides/slide25.xml"/><Relationship Id="rId231" Type="http://schemas.openxmlformats.org/officeDocument/2006/relationships/slide" Target="slides/slide230.xml"/><Relationship Id="rId252" Type="http://schemas.openxmlformats.org/officeDocument/2006/relationships/slide" Target="slides/slide251.xml"/><Relationship Id="rId273" Type="http://schemas.openxmlformats.org/officeDocument/2006/relationships/slide" Target="slides/slide272.xml"/><Relationship Id="rId294" Type="http://schemas.openxmlformats.org/officeDocument/2006/relationships/slide" Target="slides/slide293.xml"/><Relationship Id="rId308" Type="http://schemas.openxmlformats.org/officeDocument/2006/relationships/slide" Target="slides/slide307.xml"/><Relationship Id="rId47" Type="http://schemas.openxmlformats.org/officeDocument/2006/relationships/slide" Target="slides/slide46.xml"/><Relationship Id="rId68" Type="http://schemas.openxmlformats.org/officeDocument/2006/relationships/slide" Target="slides/slide67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54" Type="http://schemas.openxmlformats.org/officeDocument/2006/relationships/slide" Target="slides/slide153.xml"/><Relationship Id="rId175" Type="http://schemas.openxmlformats.org/officeDocument/2006/relationships/slide" Target="slides/slide174.xml"/><Relationship Id="rId196" Type="http://schemas.openxmlformats.org/officeDocument/2006/relationships/slide" Target="slides/slide195.xml"/><Relationship Id="rId200" Type="http://schemas.openxmlformats.org/officeDocument/2006/relationships/slide" Target="slides/slide199.xml"/><Relationship Id="rId16" Type="http://schemas.openxmlformats.org/officeDocument/2006/relationships/slide" Target="slides/slide15.xml"/><Relationship Id="rId221" Type="http://schemas.openxmlformats.org/officeDocument/2006/relationships/slide" Target="slides/slide220.xml"/><Relationship Id="rId242" Type="http://schemas.openxmlformats.org/officeDocument/2006/relationships/slide" Target="slides/slide241.xml"/><Relationship Id="rId263" Type="http://schemas.openxmlformats.org/officeDocument/2006/relationships/slide" Target="slides/slide262.xml"/><Relationship Id="rId284" Type="http://schemas.openxmlformats.org/officeDocument/2006/relationships/slide" Target="slides/slide283.xml"/><Relationship Id="rId37" Type="http://schemas.openxmlformats.org/officeDocument/2006/relationships/slide" Target="slides/slide36.xml"/><Relationship Id="rId58" Type="http://schemas.openxmlformats.org/officeDocument/2006/relationships/slide" Target="slides/slide57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44" Type="http://schemas.openxmlformats.org/officeDocument/2006/relationships/slide" Target="slides/slide143.xml"/><Relationship Id="rId90" Type="http://schemas.openxmlformats.org/officeDocument/2006/relationships/slide" Target="slides/slide89.xml"/><Relationship Id="rId165" Type="http://schemas.openxmlformats.org/officeDocument/2006/relationships/slide" Target="slides/slide164.xml"/><Relationship Id="rId186" Type="http://schemas.openxmlformats.org/officeDocument/2006/relationships/slide" Target="slides/slide185.xml"/><Relationship Id="rId211" Type="http://schemas.openxmlformats.org/officeDocument/2006/relationships/slide" Target="slides/slide210.xml"/><Relationship Id="rId232" Type="http://schemas.openxmlformats.org/officeDocument/2006/relationships/slide" Target="slides/slide231.xml"/><Relationship Id="rId253" Type="http://schemas.openxmlformats.org/officeDocument/2006/relationships/slide" Target="slides/slide252.xml"/><Relationship Id="rId274" Type="http://schemas.openxmlformats.org/officeDocument/2006/relationships/slide" Target="slides/slide273.xml"/><Relationship Id="rId295" Type="http://schemas.openxmlformats.org/officeDocument/2006/relationships/slide" Target="slides/slide294.xml"/><Relationship Id="rId309" Type="http://schemas.openxmlformats.org/officeDocument/2006/relationships/notesMaster" Target="notesMasters/notesMaster1.xml"/><Relationship Id="rId27" Type="http://schemas.openxmlformats.org/officeDocument/2006/relationships/slide" Target="slides/slide26.xml"/><Relationship Id="rId48" Type="http://schemas.openxmlformats.org/officeDocument/2006/relationships/slide" Target="slides/slide47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34" Type="http://schemas.openxmlformats.org/officeDocument/2006/relationships/slide" Target="slides/slide133.xml"/><Relationship Id="rId80" Type="http://schemas.openxmlformats.org/officeDocument/2006/relationships/slide" Target="slides/slide79.xml"/><Relationship Id="rId155" Type="http://schemas.openxmlformats.org/officeDocument/2006/relationships/slide" Target="slides/slide154.xml"/><Relationship Id="rId176" Type="http://schemas.openxmlformats.org/officeDocument/2006/relationships/slide" Target="slides/slide175.xml"/><Relationship Id="rId197" Type="http://schemas.openxmlformats.org/officeDocument/2006/relationships/slide" Target="slides/slide196.xml"/><Relationship Id="rId201" Type="http://schemas.openxmlformats.org/officeDocument/2006/relationships/slide" Target="slides/slide200.xml"/><Relationship Id="rId222" Type="http://schemas.openxmlformats.org/officeDocument/2006/relationships/slide" Target="slides/slide221.xml"/><Relationship Id="rId243" Type="http://schemas.openxmlformats.org/officeDocument/2006/relationships/slide" Target="slides/slide242.xml"/><Relationship Id="rId264" Type="http://schemas.openxmlformats.org/officeDocument/2006/relationships/slide" Target="slides/slide263.xml"/><Relationship Id="rId285" Type="http://schemas.openxmlformats.org/officeDocument/2006/relationships/slide" Target="slides/slide284.xml"/><Relationship Id="rId17" Type="http://schemas.openxmlformats.org/officeDocument/2006/relationships/slide" Target="slides/slide16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24" Type="http://schemas.openxmlformats.org/officeDocument/2006/relationships/slide" Target="slides/slide123.xml"/><Relationship Id="rId310" Type="http://schemas.openxmlformats.org/officeDocument/2006/relationships/handoutMaster" Target="handoutMasters/handoutMaster1.xml"/><Relationship Id="rId70" Type="http://schemas.openxmlformats.org/officeDocument/2006/relationships/slide" Target="slides/slide69.xml"/><Relationship Id="rId91" Type="http://schemas.openxmlformats.org/officeDocument/2006/relationships/slide" Target="slides/slide90.xml"/><Relationship Id="rId145" Type="http://schemas.openxmlformats.org/officeDocument/2006/relationships/slide" Target="slides/slide144.xml"/><Relationship Id="rId166" Type="http://schemas.openxmlformats.org/officeDocument/2006/relationships/slide" Target="slides/slide165.xml"/><Relationship Id="rId187" Type="http://schemas.openxmlformats.org/officeDocument/2006/relationships/slide" Target="slides/slide186.xml"/><Relationship Id="rId1" Type="http://schemas.openxmlformats.org/officeDocument/2006/relationships/slideMaster" Target="slideMasters/slideMaster1.xml"/><Relationship Id="rId212" Type="http://schemas.openxmlformats.org/officeDocument/2006/relationships/slide" Target="slides/slide211.xml"/><Relationship Id="rId233" Type="http://schemas.openxmlformats.org/officeDocument/2006/relationships/slide" Target="slides/slide232.xml"/><Relationship Id="rId254" Type="http://schemas.openxmlformats.org/officeDocument/2006/relationships/slide" Target="slides/slide253.xml"/><Relationship Id="rId28" Type="http://schemas.openxmlformats.org/officeDocument/2006/relationships/slide" Target="slides/slide27.xml"/><Relationship Id="rId49" Type="http://schemas.openxmlformats.org/officeDocument/2006/relationships/slide" Target="slides/slide48.xml"/><Relationship Id="rId114" Type="http://schemas.openxmlformats.org/officeDocument/2006/relationships/slide" Target="slides/slide113.xml"/><Relationship Id="rId275" Type="http://schemas.openxmlformats.org/officeDocument/2006/relationships/slide" Target="slides/slide274.xml"/><Relationship Id="rId296" Type="http://schemas.openxmlformats.org/officeDocument/2006/relationships/slide" Target="slides/slide295.xml"/><Relationship Id="rId300" Type="http://schemas.openxmlformats.org/officeDocument/2006/relationships/slide" Target="slides/slide299.xml"/><Relationship Id="rId60" Type="http://schemas.openxmlformats.org/officeDocument/2006/relationships/slide" Target="slides/slide59.xml"/><Relationship Id="rId81" Type="http://schemas.openxmlformats.org/officeDocument/2006/relationships/slide" Target="slides/slide80.xml"/><Relationship Id="rId135" Type="http://schemas.openxmlformats.org/officeDocument/2006/relationships/slide" Target="slides/slide134.xml"/><Relationship Id="rId156" Type="http://schemas.openxmlformats.org/officeDocument/2006/relationships/slide" Target="slides/slide155.xml"/><Relationship Id="rId177" Type="http://schemas.openxmlformats.org/officeDocument/2006/relationships/slide" Target="slides/slide176.xml"/><Relationship Id="rId198" Type="http://schemas.openxmlformats.org/officeDocument/2006/relationships/slide" Target="slides/slide197.xml"/><Relationship Id="rId202" Type="http://schemas.openxmlformats.org/officeDocument/2006/relationships/slide" Target="slides/slide201.xml"/><Relationship Id="rId223" Type="http://schemas.openxmlformats.org/officeDocument/2006/relationships/slide" Target="slides/slide222.xml"/><Relationship Id="rId244" Type="http://schemas.openxmlformats.org/officeDocument/2006/relationships/slide" Target="slides/slide243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265" Type="http://schemas.openxmlformats.org/officeDocument/2006/relationships/slide" Target="slides/slide264.xml"/><Relationship Id="rId286" Type="http://schemas.openxmlformats.org/officeDocument/2006/relationships/slide" Target="slides/slide285.xml"/><Relationship Id="rId50" Type="http://schemas.openxmlformats.org/officeDocument/2006/relationships/slide" Target="slides/slide49.xml"/><Relationship Id="rId104" Type="http://schemas.openxmlformats.org/officeDocument/2006/relationships/slide" Target="slides/slide103.xml"/><Relationship Id="rId125" Type="http://schemas.openxmlformats.org/officeDocument/2006/relationships/slide" Target="slides/slide124.xml"/><Relationship Id="rId146" Type="http://schemas.openxmlformats.org/officeDocument/2006/relationships/slide" Target="slides/slide145.xml"/><Relationship Id="rId167" Type="http://schemas.openxmlformats.org/officeDocument/2006/relationships/slide" Target="slides/slide166.xml"/><Relationship Id="rId188" Type="http://schemas.openxmlformats.org/officeDocument/2006/relationships/slide" Target="slides/slide187.xml"/><Relationship Id="rId311" Type="http://schemas.openxmlformats.org/officeDocument/2006/relationships/presProps" Target="presProps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13" Type="http://schemas.openxmlformats.org/officeDocument/2006/relationships/slide" Target="slides/slide212.xml"/><Relationship Id="rId234" Type="http://schemas.openxmlformats.org/officeDocument/2006/relationships/slide" Target="slides/slide233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55" Type="http://schemas.openxmlformats.org/officeDocument/2006/relationships/slide" Target="slides/slide254.xml"/><Relationship Id="rId276" Type="http://schemas.openxmlformats.org/officeDocument/2006/relationships/slide" Target="slides/slide275.xml"/><Relationship Id="rId297" Type="http://schemas.openxmlformats.org/officeDocument/2006/relationships/slide" Target="slides/slide296.xml"/><Relationship Id="rId40" Type="http://schemas.openxmlformats.org/officeDocument/2006/relationships/slide" Target="slides/slide39.xml"/><Relationship Id="rId115" Type="http://schemas.openxmlformats.org/officeDocument/2006/relationships/slide" Target="slides/slide114.xml"/><Relationship Id="rId136" Type="http://schemas.openxmlformats.org/officeDocument/2006/relationships/slide" Target="slides/slide135.xml"/><Relationship Id="rId157" Type="http://schemas.openxmlformats.org/officeDocument/2006/relationships/slide" Target="slides/slide156.xml"/><Relationship Id="rId178" Type="http://schemas.openxmlformats.org/officeDocument/2006/relationships/slide" Target="slides/slide177.xml"/><Relationship Id="rId301" Type="http://schemas.openxmlformats.org/officeDocument/2006/relationships/slide" Target="slides/slide30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8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95CFB01F-F054-4B9A-9D38-360BD304E336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3F737878-CFEA-4C13-8898-51DDA5FF4C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7117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108187F9-4FE2-4BDF-94E5-CA5738A32A5E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1EBA5F6A-2ADE-4FD8-AA15-DB960C0EB8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2109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ecompile.com/cpp/faq/windows_timer_api.htm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urcemaking.com/design_patterns/iterator" TargetMode="External"/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Gregory, Chapter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4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Good example at: </a:t>
            </a:r>
            <a:r>
              <a:rPr lang="en-US" dirty="0" smtClean="0">
                <a:hlinkClick r:id="rId3"/>
              </a:rPr>
              <a:t>http://www.decompile.com/cpp/faq/windows_timer_api.htm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9322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hlinkClick r:id="rId3"/>
              </a:rPr>
              <a:t>http://sourcemaking.com/design_patterns/iterator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63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51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http://www.cplusplus.com/doc/tutorial/typecasting/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91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967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A68C88-CD59-4B5D-8A4F-54C09D236447}" type="slidenum">
              <a:rPr lang="en-US"/>
              <a:pPr/>
              <a:t>157</a:t>
            </a:fld>
            <a:endParaRPr lang="en-US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Rabin, </a:t>
            </a:r>
            <a:r>
              <a:rPr lang="en-US" i="1" dirty="0"/>
              <a:t>Introduction to Game Development</a:t>
            </a:r>
            <a:r>
              <a:rPr lang="en-US" dirty="0"/>
              <a:t>, </a:t>
            </a:r>
            <a:r>
              <a:rPr lang="en-US" dirty="0" err="1"/>
              <a:t>Ch</a:t>
            </a:r>
            <a:r>
              <a:rPr lang="en-US" dirty="0"/>
              <a:t> </a:t>
            </a:r>
            <a:r>
              <a:rPr lang="en-US" dirty="0" smtClean="0"/>
              <a:t>4.2, 1</a:t>
            </a:r>
            <a:r>
              <a:rPr lang="en-US" baseline="30000" dirty="0" smtClean="0"/>
              <a:t>st</a:t>
            </a:r>
            <a:r>
              <a:rPr lang="en-US" dirty="0" smtClean="0"/>
              <a:t> edition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Gregory, </a:t>
            </a:r>
            <a:r>
              <a:rPr lang="en-US" i="1" dirty="0" smtClean="0"/>
              <a:t>Game Engine Architecture</a:t>
            </a:r>
            <a:r>
              <a:rPr lang="en-US" dirty="0" smtClean="0"/>
              <a:t>, Chapter</a:t>
            </a:r>
            <a:r>
              <a:rPr lang="en-US" baseline="0" dirty="0" smtClean="0"/>
              <a:t> 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BA5F6A-2ADE-4FD8-AA15-DB960C0EB868}" type="slidenum">
              <a:rPr lang="en-US" smtClean="0"/>
              <a:t>192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939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3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383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2214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2333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003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207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95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2048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92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1332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838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A6ADE-E403-4ECC-B506-62CCED566BBF}" type="datetimeFigureOut">
              <a:rPr lang="en-US" smtClean="0"/>
              <a:t>4/3/2013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0E91D-7702-45C8-8F2D-7DE641397F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041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hyperlink" Target="http://web.cs.wpi.edu/~claypool/misc/dragonfly/include.code/classGameObjectListIterator.html" TargetMode="External"/><Relationship Id="rId2" Type="http://schemas.openxmlformats.org/officeDocument/2006/relationships/hyperlink" Target="http://web.cs.wpi.edu/~claypool/misc/dragonfly/include.code/classWorldManager.html" TargetMode="Externa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.png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1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6.xml"/></Relationships>
</file>

<file path=ppt/slides/_rels/slide1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1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1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6.xml"/></Relationships>
</file>

<file path=ppt/slides/_rels/slide1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wmf"/><Relationship Id="rId1" Type="http://schemas.openxmlformats.org/officeDocument/2006/relationships/slideLayout" Target="../slideLayouts/slideLayout2.xml"/></Relationships>
</file>

<file path=ppt/slides/_rels/slide1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wmf"/><Relationship Id="rId1" Type="http://schemas.openxmlformats.org/officeDocument/2006/relationships/slideLayout" Target="../slideLayouts/slideLayout2.xml"/></Relationships>
</file>

<file path=ppt/slides/_rels/slide1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wmf"/><Relationship Id="rId1" Type="http://schemas.openxmlformats.org/officeDocument/2006/relationships/slideLayout" Target="../slideLayouts/slideLayout2.xml"/></Relationships>
</file>

<file path=ppt/slides/_rels/slide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wmf"/><Relationship Id="rId1" Type="http://schemas.openxmlformats.org/officeDocument/2006/relationships/slideLayout" Target="../slideLayouts/slideLayout2.xml"/></Relationships>
</file>

<file path=ppt/slides/_rels/slide1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79.wmf"/><Relationship Id="rId4" Type="http://schemas.openxmlformats.org/officeDocument/2006/relationships/image" Target="../media/image78.wmf"/></Relationships>
</file>

<file path=ppt/slides/_rels/slide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wmf"/><Relationship Id="rId1" Type="http://schemas.openxmlformats.org/officeDocument/2006/relationships/slideLayout" Target="../slideLayouts/slideLayout2.xml"/></Relationships>
</file>

<file path=ppt/slides/_rels/slide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wmf"/><Relationship Id="rId1" Type="http://schemas.openxmlformats.org/officeDocument/2006/relationships/slideLayout" Target="../slideLayouts/slideLayout2.xml"/></Relationships>
</file>

<file path=ppt/slides/_rels/slide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1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7.png"/></Relationships>
</file>

<file path=ppt/slides/_rels/slide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6.xml"/></Relationships>
</file>

<file path=ppt/slides/_rels/slide1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1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2.png"/></Relationships>
</file>

<file path=ppt/slides/_rels/slide1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1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1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gif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1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4.xml"/></Relationships>
</file>

<file path=ppt/slides/_rels/slide1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6.xml"/></Relationships>
</file>

<file path=ppt/slides/_rels/slide2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6.xml"/></Relationships>
</file>

<file path=ppt/slides/_rels/slide2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3.png"/></Relationships>
</file>

<file path=ppt/slides/_rels/slide2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6.xml"/></Relationships>
</file>

<file path=ppt/slides/_rels/slide2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7.png"/></Relationships>
</file>

<file path=ppt/slides/_rels/slide2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png"/><Relationship Id="rId1" Type="http://schemas.openxmlformats.org/officeDocument/2006/relationships/slideLayout" Target="../slideLayouts/slideLayout2.xml"/></Relationships>
</file>

<file path=ppt/slides/_rels/slide2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png"/><Relationship Id="rId1" Type="http://schemas.openxmlformats.org/officeDocument/2006/relationships/slideLayout" Target="../slideLayouts/slideLayout2.xml"/></Relationships>
</file>

<file path=ppt/slides/_rels/slide2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4" Type="http://schemas.openxmlformats.org/officeDocument/2006/relationships/image" Target="../media/image114.png"/></Relationships>
</file>

<file path=ppt/slides/_rels/slide2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9.png"/></Relationships>
</file>

<file path=ppt/slides/_rels/slide2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2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image" Target="../media/image122.png"/><Relationship Id="rId1" Type="http://schemas.openxmlformats.org/officeDocument/2006/relationships/slideLayout" Target="../slideLayouts/slideLayout2.xml"/></Relationships>
</file>

<file path=ppt/slides/_rels/slide2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png"/><Relationship Id="rId1" Type="http://schemas.openxmlformats.org/officeDocument/2006/relationships/slideLayout" Target="../slideLayouts/slideLayout6.xml"/></Relationships>
</file>

<file path=ppt/slides/_rels/slide2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image" Target="../media/image1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/Relationships>
</file>

<file path=ppt/slides/_rels/slide2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9.png"/><Relationship Id="rId1" Type="http://schemas.openxmlformats.org/officeDocument/2006/relationships/slideLayout" Target="../slideLayouts/slideLayout2.xml"/></Relationships>
</file>

<file path=ppt/slides/_rels/slide2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2.xml"/></Relationships>
</file>

<file path=ppt/slides/_rels/slide2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1.png"/><Relationship Id="rId1" Type="http://schemas.openxmlformats.org/officeDocument/2006/relationships/slideLayout" Target="../slideLayouts/slideLayout2.xml"/></Relationships>
</file>

<file path=ppt/slides/_rels/slide2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2.xml"/></Relationships>
</file>

<file path=ppt/slides/_rels/slide2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3.png"/><Relationship Id="rId1" Type="http://schemas.openxmlformats.org/officeDocument/2006/relationships/slideLayout" Target="../slideLayouts/slideLayout6.xml"/></Relationships>
</file>

<file path=ppt/slides/_rels/slide2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4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image" Target="../media/image135.png"/><Relationship Id="rId1" Type="http://schemas.openxmlformats.org/officeDocument/2006/relationships/slideLayout" Target="../slideLayouts/slideLayout6.xml"/></Relationships>
</file>

<file path=ppt/slides/_rels/slide2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4.xml"/></Relationships>
</file>

<file path=ppt/slides/_rels/slide2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8.png"/><Relationship Id="rId1" Type="http://schemas.openxmlformats.org/officeDocument/2006/relationships/slideLayout" Target="../slideLayouts/slideLayout2.xml"/></Relationships>
</file>

<file path=ppt/slides/_rels/slide2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2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2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2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9.jpeg"/><Relationship Id="rId1" Type="http://schemas.openxmlformats.org/officeDocument/2006/relationships/slideLayout" Target="../slideLayouts/slideLayout2.xml"/></Relationships>
</file>

<file path=ppt/slides/_rels/slide2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1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2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2.png"/><Relationship Id="rId1" Type="http://schemas.openxmlformats.org/officeDocument/2006/relationships/slideLayout" Target="../slideLayouts/slideLayout2.xml"/></Relationships>
</file>

<file path=ppt/slides/_rels/slide2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jpeg"/><Relationship Id="rId2" Type="http://schemas.openxmlformats.org/officeDocument/2006/relationships/image" Target="../media/image14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jpeg"/></Relationships>
</file>

<file path=ppt/slides/_rels/slide2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png"/><Relationship Id="rId2" Type="http://schemas.openxmlformats.org/officeDocument/2006/relationships/image" Target="../media/image1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8.png"/></Relationships>
</file>

<file path=ppt/slides/_rels/slide2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6.xml"/></Relationships>
</file>

<file path=ppt/slides/_rels/slide2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0.png"/><Relationship Id="rId1" Type="http://schemas.openxmlformats.org/officeDocument/2006/relationships/slideLayout" Target="../slideLayouts/slideLayout2.xml"/></Relationships>
</file>

<file path=ppt/slides/_rels/slide2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XAlvxwiTwA" TargetMode="External"/><Relationship Id="rId2" Type="http://schemas.openxmlformats.org/officeDocument/2006/relationships/image" Target="../media/image151.png"/><Relationship Id="rId1" Type="http://schemas.openxmlformats.org/officeDocument/2006/relationships/slideLayout" Target="../slideLayouts/slideLayout6.xml"/></Relationships>
</file>

<file path=ppt/slides/_rels/slide293.xml.rels><?xml version="1.0" encoding="UTF-8" standalone="yes"?>
<Relationships xmlns="http://schemas.openxmlformats.org/package/2006/relationships"><Relationship Id="rId2" Type="http://schemas.openxmlformats.org/officeDocument/2006/relationships/hyperlink" Target="http://web.cs.wpi.edu/~claypool/misc/dragonfly/games/fraps-player/fraps-player.zip" TargetMode="External"/><Relationship Id="rId1" Type="http://schemas.openxmlformats.org/officeDocument/2006/relationships/slideLayout" Target="../slideLayouts/slideLayout2.xml"/></Relationships>
</file>

<file path=ppt/slides/_rels/slide2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3.png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/>
          <a:p>
            <a:r>
              <a:rPr lang="en-US" dirty="0" smtClean="0"/>
              <a:t>Dragonfly</a:t>
            </a:r>
            <a:endParaRPr lang="en-US" dirty="0"/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985" y="3505200"/>
            <a:ext cx="1691640" cy="1691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1717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0420993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2940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WorldManager:markForDelete</a:t>
            </a:r>
            <a:endParaRPr lang="en-US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2540" y="2817167"/>
            <a:ext cx="8077200" cy="307816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r>
              <a:rPr lang="en-US" sz="1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object might already have been marked, so only add once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(&amp;del)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i.first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i.isDone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then </a:t>
            </a:r>
            <a:r>
              <a:rPr lang="en-US" sz="1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object already in list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return 0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i.next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del.insert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br>
              <a:rPr lang="en-US" sz="1800" dirty="0" smtClean="0">
                <a:latin typeface="Consolas" pitchFamily="49" charset="0"/>
                <a:cs typeface="Consolas" pitchFamily="49" charset="0"/>
              </a:rPr>
            </a:b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0" y="988367"/>
            <a:ext cx="5410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40" y="2207567"/>
            <a:ext cx="445770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942350" y="6019800"/>
            <a:ext cx="5437579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And modify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::update()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271139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WorldManager:update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86868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Send “step” event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EventStep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s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(&amp;s)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Delete all marked objects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create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2800" dirty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>
                <a:latin typeface="Consolas" pitchFamily="49" charset="0"/>
                <a:cs typeface="Consolas" pitchFamily="49" charset="0"/>
              </a:rPr>
              <a:t>i.first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not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i.</a:t>
            </a:r>
            <a:r>
              <a:rPr lang="en-US" sz="2800" dirty="0" err="1">
                <a:latin typeface="Consolas" pitchFamily="49" charset="0"/>
                <a:cs typeface="Consolas" pitchFamily="49" charset="0"/>
                <a:hlinkClick r:id="rId3" tooltip="Return true if at end of list."/>
              </a:rPr>
              <a:t>isDone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delete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Remember, object destructor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                     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calls </a:t>
            </a:r>
            <a:r>
              <a:rPr lang="en-US" sz="2800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world_manager:removeObject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en-US" sz="28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i.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hlinkClick r:id="rId3" tooltip="Set iterator to next item in list."/>
              </a:rPr>
              <a:t>next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  <a:hlinkClick r:id="rId2" tooltip="List of all game objects to delete."/>
              </a:rPr>
              <a:t>del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.clear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  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Clear list for next step</a:t>
            </a:r>
          </a:p>
        </p:txBody>
      </p:sp>
    </p:spTree>
    <p:extLst>
      <p:ext uri="{BB962C8B-B14F-4D97-AF65-F5344CB8AC3E}">
        <p14:creationId xmlns:p14="http://schemas.microsoft.com/office/powerpoint/2010/main" val="3105602526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6106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WorldManager:update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Pseudo code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Create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EventStep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/>
              <a:t>Create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ObjectListIterator</a:t>
            </a:r>
            <a:r>
              <a:rPr lang="en-US" sz="2800" dirty="0" smtClean="0"/>
              <a:t> on </a:t>
            </a:r>
            <a:r>
              <a:rPr lang="en-US" sz="2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updates</a:t>
            </a:r>
            <a:r>
              <a:rPr lang="en-US" sz="2800" dirty="0" smtClean="0"/>
              <a:t> list</a:t>
            </a:r>
          </a:p>
          <a:p>
            <a:pPr marL="0" indent="0">
              <a:buNone/>
            </a:pPr>
            <a:r>
              <a:rPr lang="en-US" sz="2800" dirty="0" smtClean="0"/>
              <a:t>Set iterator to first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Object</a:t>
            </a:r>
            <a:r>
              <a:rPr lang="en-US" sz="2800" dirty="0" smtClean="0"/>
              <a:t> from </a:t>
            </a:r>
            <a:r>
              <a:rPr lang="en-US" sz="2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updates</a:t>
            </a:r>
          </a:p>
          <a:p>
            <a:pPr marL="0" indent="0">
              <a:buNone/>
            </a:pPr>
            <a:r>
              <a:rPr lang="en-US" sz="2800" dirty="0" smtClean="0"/>
              <a:t>While not done</a:t>
            </a:r>
          </a:p>
          <a:p>
            <a:pPr marL="457200" lvl="1" indent="0">
              <a:buNone/>
            </a:pPr>
            <a:r>
              <a:rPr lang="en-US" dirty="0" smtClean="0"/>
              <a:t>Get current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Object</a:t>
            </a:r>
          </a:p>
          <a:p>
            <a:pPr marL="457200" lvl="1" indent="0">
              <a:buNone/>
            </a:pPr>
            <a:r>
              <a:rPr lang="en-US" dirty="0" smtClean="0"/>
              <a:t>Call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dirty="0" smtClean="0"/>
              <a:t> for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Object</a:t>
            </a:r>
            <a:r>
              <a:rPr lang="en-US" dirty="0" smtClean="0"/>
              <a:t> with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EventStep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Set iterator to next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Object</a:t>
            </a:r>
            <a:r>
              <a:rPr lang="en-US" dirty="0" smtClean="0"/>
              <a:t> from 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updates</a:t>
            </a:r>
            <a:endParaRPr lang="en-US" dirty="0"/>
          </a:p>
          <a:p>
            <a:pPr marL="0" indent="0">
              <a:buNone/>
            </a:pPr>
            <a:r>
              <a:rPr lang="en-US" sz="2800" dirty="0" smtClean="0"/>
              <a:t>End of while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50444443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Ready for Dragonfly Egg!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600200"/>
            <a:ext cx="4267200" cy="4953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Start </a:t>
            </a:r>
            <a:r>
              <a:rPr lang="en-US" dirty="0" err="1" smtClean="0"/>
              <a:t>GameManager</a:t>
            </a:r>
            <a:endParaRPr lang="en-US" dirty="0" smtClean="0"/>
          </a:p>
          <a:p>
            <a:pPr lvl="1"/>
            <a:r>
              <a:rPr lang="en-US" dirty="0" smtClean="0"/>
              <a:t>Starts </a:t>
            </a:r>
            <a:r>
              <a:rPr lang="en-US" dirty="0" err="1" smtClean="0"/>
              <a:t>LogManager</a:t>
            </a:r>
            <a:endParaRPr lang="en-US" dirty="0" smtClean="0"/>
          </a:p>
          <a:p>
            <a:pPr lvl="1"/>
            <a:r>
              <a:rPr lang="en-US" dirty="0" smtClean="0"/>
              <a:t>Starts </a:t>
            </a:r>
            <a:r>
              <a:rPr lang="en-US" dirty="0" err="1" smtClean="0"/>
              <a:t>WorldManager</a:t>
            </a:r>
            <a:endParaRPr lang="en-US" dirty="0" smtClean="0"/>
          </a:p>
          <a:p>
            <a:r>
              <a:rPr lang="en-US" dirty="0" smtClean="0"/>
              <a:t>Populate world</a:t>
            </a:r>
          </a:p>
          <a:p>
            <a:pPr lvl="1"/>
            <a:r>
              <a:rPr lang="en-US" dirty="0" smtClean="0"/>
              <a:t>Create some game objects (derive from base class)</a:t>
            </a:r>
          </a:p>
          <a:p>
            <a:pPr lvl="2"/>
            <a:r>
              <a:rPr lang="en-US" dirty="0" smtClean="0"/>
              <a:t>Will add themselves to </a:t>
            </a:r>
            <a:r>
              <a:rPr lang="en-US" dirty="0" err="1" smtClean="0"/>
              <a:t>WorldManager</a:t>
            </a:r>
            <a:r>
              <a:rPr lang="en-US" dirty="0" smtClean="0"/>
              <a:t> in constructor</a:t>
            </a:r>
          </a:p>
          <a:p>
            <a:pPr lvl="1"/>
            <a:r>
              <a:rPr lang="en-US" dirty="0" smtClean="0"/>
              <a:t>Can set object positions</a:t>
            </a:r>
          </a:p>
          <a:p>
            <a:r>
              <a:rPr lang="en-US" dirty="0" smtClean="0"/>
              <a:t>Run </a:t>
            </a:r>
            <a:r>
              <a:rPr lang="en-US" dirty="0" err="1" smtClean="0"/>
              <a:t>GameManager</a:t>
            </a:r>
            <a:endParaRPr lang="en-US" dirty="0" smtClean="0"/>
          </a:p>
          <a:p>
            <a:pPr lvl="1"/>
            <a:r>
              <a:rPr lang="en-US" dirty="0" smtClean="0"/>
              <a:t>Will run game loop with controlled timing</a:t>
            </a:r>
          </a:p>
          <a:p>
            <a:pPr lvl="1"/>
            <a:r>
              <a:rPr lang="en-US" dirty="0" smtClean="0"/>
              <a:t>Each iteration, call </a:t>
            </a:r>
            <a:r>
              <a:rPr lang="en-US" dirty="0" err="1" smtClean="0"/>
              <a:t>WorldManager</a:t>
            </a:r>
            <a:r>
              <a:rPr lang="en-US" dirty="0" smtClean="0"/>
              <a:t> to update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 update will iterate through objects</a:t>
            </a:r>
          </a:p>
          <a:p>
            <a:pPr lvl="1"/>
            <a:r>
              <a:rPr lang="en-US" dirty="0" smtClean="0"/>
              <a:t>Send step event to each</a:t>
            </a:r>
          </a:p>
          <a:p>
            <a:r>
              <a:rPr lang="en-US" dirty="0" smtClean="0"/>
              <a:t>Objects should handle step event</a:t>
            </a:r>
          </a:p>
          <a:p>
            <a:pPr lvl="1"/>
            <a:r>
              <a:rPr lang="en-US" dirty="0" smtClean="0"/>
              <a:t>Perhaps change position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Should be able to shutdown</a:t>
            </a:r>
          </a:p>
          <a:p>
            <a:pPr lvl="1"/>
            <a:r>
              <a:rPr lang="en-US" dirty="0" err="1" smtClean="0"/>
              <a:t>GameManager.setGameOver</a:t>
            </a:r>
            <a:r>
              <a:rPr lang="en-US" dirty="0" smtClean="0"/>
              <a:t>()</a:t>
            </a:r>
          </a:p>
          <a:p>
            <a:r>
              <a:rPr lang="en-US" dirty="0" smtClean="0"/>
              <a:t>Gracefully shutdown Managers</a:t>
            </a:r>
          </a:p>
          <a:p>
            <a:r>
              <a:rPr lang="en-US" dirty="0" smtClean="0"/>
              <a:t>All </a:t>
            </a:r>
            <a:r>
              <a:rPr lang="en-US" dirty="0"/>
              <a:t>of this “observable” from log file </a:t>
            </a:r>
            <a:r>
              <a:rPr lang="en-US" dirty="0" smtClean="0"/>
              <a:t>(“dragonfly.log”)</a:t>
            </a:r>
          </a:p>
          <a:p>
            <a:endParaRPr lang="en-US" dirty="0"/>
          </a:p>
          <a:p>
            <a:r>
              <a:rPr lang="en-US" dirty="0" smtClean="0"/>
              <a:t>Construct game code that shows all this working</a:t>
            </a:r>
          </a:p>
          <a:p>
            <a:pPr lvl="1"/>
            <a:r>
              <a:rPr lang="en-US" dirty="0" smtClean="0"/>
              <a:t>Include as part of your project</a:t>
            </a:r>
            <a:endParaRPr lang="en-US" dirty="0"/>
          </a:p>
          <a:p>
            <a:r>
              <a:rPr lang="en-US" dirty="0" smtClean="0"/>
              <a:t>Make sure you test thoroughly!</a:t>
            </a:r>
          </a:p>
          <a:p>
            <a:pPr lvl="1"/>
            <a:r>
              <a:rPr lang="en-US" dirty="0" smtClean="0"/>
              <a:t>Foundational code for rest of engine</a:t>
            </a:r>
          </a:p>
          <a:p>
            <a:r>
              <a:rPr lang="en-US" dirty="0" smtClean="0"/>
              <a:t>Complete by Tuesday</a:t>
            </a:r>
          </a:p>
          <a:p>
            <a:pPr lvl="1"/>
            <a:r>
              <a:rPr lang="en-US" dirty="0" smtClean="0"/>
              <a:t>Additional features coming</a:t>
            </a:r>
          </a:p>
        </p:txBody>
      </p:sp>
      <p:pic>
        <p:nvPicPr>
          <p:cNvPr id="4098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762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334217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</a:t>
            </a:r>
          </a:p>
          <a:p>
            <a:r>
              <a:rPr lang="en-US" dirty="0" smtClean="0"/>
              <a:t>Managing Input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471072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Only Getting Some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Currently, all game objects get step event</a:t>
            </a:r>
          </a:p>
          <a:p>
            <a:pPr lvl="1"/>
            <a:r>
              <a:rPr lang="en-US" dirty="0" smtClean="0"/>
              <a:t>Some objects may not need updating each step (e.g. Hero from </a:t>
            </a:r>
            <a:r>
              <a:rPr lang="en-US" dirty="0" err="1" smtClean="0"/>
              <a:t>SaucerShoot</a:t>
            </a:r>
            <a:r>
              <a:rPr lang="en-US" dirty="0" smtClean="0"/>
              <a:t> for firing rate, Explosion for time-to-live </a:t>
            </a:r>
          </a:p>
          <a:p>
            <a:r>
              <a:rPr lang="en-US" dirty="0" smtClean="0"/>
              <a:t>Generally, not all objects want all events</a:t>
            </a:r>
          </a:p>
          <a:p>
            <a:pPr marL="742950" lvl="2" indent="-342900"/>
            <a:r>
              <a:rPr lang="en-US" sz="2600" dirty="0" smtClean="0"/>
              <a:t>E.g. Saucer</a:t>
            </a:r>
            <a:r>
              <a:rPr lang="en-US" sz="2600" dirty="0"/>
              <a:t>, Star, </a:t>
            </a:r>
            <a:r>
              <a:rPr lang="en-US" sz="2600" dirty="0" smtClean="0"/>
              <a:t>Bullet</a:t>
            </a:r>
            <a:endParaRPr lang="en-US" sz="2600" dirty="0"/>
          </a:p>
          <a:p>
            <a:r>
              <a:rPr lang="en-US" dirty="0" smtClean="0"/>
              <a:t>Unwanted events can be ignored, but inefficient</a:t>
            </a:r>
          </a:p>
          <a:p>
            <a:r>
              <a:rPr lang="en-US" dirty="0" smtClean="0"/>
              <a:t>How to fix?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2669719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Indicating Interest in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ym typeface="Wingdings" pitchFamily="2" charset="2"/>
              </a:rPr>
              <a:t>Game objects can indicate interest in specific event type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want “step” events or “keyboard” events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Even user-defined events, e.g. “nuke” events</a:t>
            </a:r>
          </a:p>
          <a:p>
            <a:r>
              <a:rPr lang="en-US" dirty="0" smtClean="0">
                <a:sym typeface="Wingdings" pitchFamily="2" charset="2"/>
              </a:rPr>
              <a:t>Game objects register with Manager that handles that event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dirty="0" err="1" smtClean="0">
                <a:sym typeface="Wingdings" pitchFamily="2" charset="2"/>
              </a:rPr>
              <a:t>InputManager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keyboard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WorldManager</a:t>
            </a:r>
            <a:r>
              <a:rPr lang="en-US" dirty="0" smtClean="0">
                <a:sym typeface="Wingdings" pitchFamily="2" charset="2"/>
              </a:rPr>
              <a:t> for </a:t>
            </a:r>
            <a:r>
              <a:rPr lang="en-US" dirty="0" smtClean="0">
                <a:solidFill>
                  <a:srgbClr val="0000FF"/>
                </a:solidFill>
                <a:sym typeface="Wingdings" pitchFamily="2" charset="2"/>
              </a:rPr>
              <a:t>step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Manager keeps list of such objects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GameObjectList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When event occurs, Manager calls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eventHandler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on only those objects that are interested</a:t>
            </a:r>
          </a:p>
          <a:p>
            <a:r>
              <a:rPr lang="en-US" dirty="0" smtClean="0">
                <a:sym typeface="Wingdings" pitchFamily="2" charset="2"/>
              </a:rPr>
              <a:t>When object no longer interested, unregister interest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Important!  Otherwise, will “get” event, even if deleted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Remember, </a:t>
            </a:r>
            <a:r>
              <a:rPr lang="en-US" dirty="0" err="1" smtClean="0">
                <a:sym typeface="Wingdings" pitchFamily="2" charset="2"/>
              </a:rPr>
              <a:t>GameObjectLists</a:t>
            </a:r>
            <a:r>
              <a:rPr lang="en-US" dirty="0" smtClean="0">
                <a:sym typeface="Wingdings" pitchFamily="2" charset="2"/>
              </a:rPr>
              <a:t> have pointers to objects!</a:t>
            </a:r>
          </a:p>
        </p:txBody>
      </p:sp>
    </p:spTree>
    <p:extLst>
      <p:ext uri="{BB962C8B-B14F-4D97-AF65-F5344CB8AC3E}">
        <p14:creationId xmlns:p14="http://schemas.microsoft.com/office/powerpoint/2010/main" val="1383309964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Interest Management in 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3810000"/>
            <a:ext cx="8229600" cy="60960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Register to add, unregister to remove</a:t>
            </a:r>
            <a:endParaRPr lang="en-US" sz="2200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152400" y="1600200"/>
            <a:ext cx="8229600" cy="22860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dirty="0" smtClean="0"/>
              <a:t>Need to store event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</a:rPr>
              <a:t>string</a:t>
            </a:r>
            <a:r>
              <a:rPr lang="en-US" dirty="0" smtClean="0"/>
              <a:t>, since that is event type</a:t>
            </a:r>
          </a:p>
          <a:p>
            <a:r>
              <a:rPr lang="en-US" sz="3100" dirty="0" smtClean="0"/>
              <a:t>Can be more than one event</a:t>
            </a:r>
          </a:p>
          <a:p>
            <a:pPr marL="0" indent="0">
              <a:buNone/>
            </a:pPr>
            <a:r>
              <a:rPr lang="en-US" sz="3100" dirty="0" smtClean="0"/>
              <a:t>	(users could define many)</a:t>
            </a:r>
          </a:p>
          <a:p>
            <a:pPr lvl="1"/>
            <a:r>
              <a:rPr lang="en-US" dirty="0" smtClean="0"/>
              <a:t>Need a list of events </a:t>
            </a:r>
          </a:p>
          <a:p>
            <a:pPr lvl="1"/>
            <a:r>
              <a:rPr lang="en-US" dirty="0" smtClean="0"/>
              <a:t>Not needed by game code so simple array</a:t>
            </a:r>
          </a:p>
          <a:p>
            <a:r>
              <a:rPr lang="en-US" sz="3100" dirty="0" smtClean="0"/>
              <a:t>Modify constructor to initialize</a:t>
            </a:r>
            <a:endParaRPr lang="en-US" sz="31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1371601"/>
            <a:ext cx="3310679" cy="167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95800"/>
            <a:ext cx="6467475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716793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1143000"/>
          </a:xfrm>
        </p:spPr>
        <p:txBody>
          <a:bodyPr>
            <a:normAutofit/>
          </a:bodyPr>
          <a:lstStyle/>
          <a:p>
            <a:r>
              <a:rPr lang="en-US" sz="4000" dirty="0" err="1" smtClean="0">
                <a:latin typeface="+mn-lt"/>
                <a:cs typeface="Consolas" pitchFamily="49" charset="0"/>
              </a:rPr>
              <a:t>Manager:registerInterest</a:t>
            </a:r>
            <a:r>
              <a:rPr lang="en-US" sz="4000" dirty="0" smtClean="0">
                <a:latin typeface="+mn-lt"/>
                <a:cs typeface="Consolas" pitchFamily="49" charset="0"/>
              </a:rPr>
              <a:t> </a:t>
            </a:r>
            <a:r>
              <a:rPr lang="en-US" sz="4000" dirty="0" smtClean="0">
                <a:sym typeface="Wingdings" pitchFamily="2" charset="2"/>
              </a:rPr>
              <a:t> Pseudo code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8800"/>
            <a:ext cx="7750799" cy="4525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</a:rPr>
              <a:t>// Check if previously added</a:t>
            </a:r>
          </a:p>
          <a:p>
            <a:pPr marL="457200" lvl="1" indent="0">
              <a:buNone/>
            </a:pPr>
            <a:r>
              <a:rPr lang="en-US" dirty="0" smtClean="0"/>
              <a:t>for </a:t>
            </a:r>
            <a:r>
              <a:rPr lang="en-US" dirty="0" err="1" smtClean="0"/>
              <a:t>i</a:t>
            </a:r>
            <a:r>
              <a:rPr lang="en-US" dirty="0" smtClean="0"/>
              <a:t> = 0 to </a:t>
            </a:r>
            <a:r>
              <a:rPr lang="en-US" dirty="0" err="1" smtClean="0"/>
              <a:t>event_list_count</a:t>
            </a:r>
            <a:endParaRPr lang="en-US" dirty="0" smtClean="0"/>
          </a:p>
          <a:p>
            <a:pPr marL="914400" lvl="2" indent="0">
              <a:buNone/>
            </a:pPr>
            <a:r>
              <a:rPr lang="en-US" sz="2800" dirty="0" smtClean="0"/>
              <a:t>if event[</a:t>
            </a:r>
            <a:r>
              <a:rPr lang="en-US" sz="2800" dirty="0" err="1" smtClean="0"/>
              <a:t>i</a:t>
            </a:r>
            <a:r>
              <a:rPr lang="en-US" sz="2800" dirty="0" smtClean="0"/>
              <a:t>] == </a:t>
            </a:r>
            <a:r>
              <a:rPr lang="en-US" sz="2800" dirty="0" err="1" smtClean="0"/>
              <a:t>event_name</a:t>
            </a:r>
            <a:endParaRPr lang="en-US" sz="2800" dirty="0" smtClean="0"/>
          </a:p>
          <a:p>
            <a:pPr marL="1371600" lvl="3" indent="0">
              <a:buNone/>
            </a:pPr>
            <a:r>
              <a:rPr lang="en-US" sz="2800" dirty="0" smtClean="0"/>
              <a:t>Insert object into list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</a:rPr>
              <a:t>// Otherwise, this is a new event</a:t>
            </a:r>
          </a:p>
          <a:p>
            <a:pPr marL="0" indent="0">
              <a:buNone/>
            </a:pPr>
            <a:r>
              <a:rPr lang="en-US" sz="2800" dirty="0" smtClean="0"/>
              <a:t>Make sure not full (i.e. </a:t>
            </a:r>
            <a:r>
              <a:rPr lang="en-US" sz="2800" dirty="0" err="1" smtClean="0"/>
              <a:t>event_list_count</a:t>
            </a:r>
            <a:r>
              <a:rPr lang="en-US" sz="2800" dirty="0" smtClean="0"/>
              <a:t> &lt; MAX)</a:t>
            </a:r>
          </a:p>
          <a:p>
            <a:pPr marL="0" indent="0">
              <a:buNone/>
            </a:pPr>
            <a:r>
              <a:rPr lang="en-US" sz="2800" dirty="0" smtClean="0"/>
              <a:t>event[</a:t>
            </a:r>
            <a:r>
              <a:rPr lang="en-US" sz="2800" dirty="0" err="1" smtClean="0"/>
              <a:t>event_list_count</a:t>
            </a:r>
            <a:r>
              <a:rPr lang="en-US" sz="2800" dirty="0" smtClean="0"/>
              <a:t>] </a:t>
            </a:r>
            <a:r>
              <a:rPr lang="en-US" sz="2800" dirty="0" smtClean="0">
                <a:sym typeface="Wingdings" pitchFamily="2" charset="2"/>
              </a:rPr>
              <a:t></a:t>
            </a:r>
            <a:r>
              <a:rPr lang="en-US" sz="2800" dirty="0" smtClean="0"/>
              <a:t> </a:t>
            </a:r>
            <a:r>
              <a:rPr lang="en-US" sz="2800" dirty="0" err="1" smtClean="0"/>
              <a:t>event_name</a:t>
            </a: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Insert object into list</a:t>
            </a:r>
          </a:p>
          <a:p>
            <a:pPr marL="0" indent="0">
              <a:buNone/>
            </a:pPr>
            <a:r>
              <a:rPr lang="en-US" sz="2800" dirty="0" smtClean="0"/>
              <a:t>Increment </a:t>
            </a:r>
            <a:r>
              <a:rPr lang="en-US" sz="2800" dirty="0" err="1" smtClean="0"/>
              <a:t>event_list_count</a:t>
            </a:r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76200" y="1195247"/>
            <a:ext cx="8289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(Object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string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5697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Other Manager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3340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Manager::unregister()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dirty="0" smtClean="0"/>
              <a:t>interest similar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Manager::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Move code from update loop in </a:t>
            </a:r>
            <a:r>
              <a:rPr lang="en-US" dirty="0" err="1" smtClean="0"/>
              <a:t>WorldManager</a:t>
            </a:r>
            <a:r>
              <a:rPr lang="en-US" dirty="0" smtClean="0"/>
              <a:t> to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Manager::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WorldManager.update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would then call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(),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dirty="0" smtClean="0"/>
              <a:t>passing it a pointer to a “step” event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virtual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Manager::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smtClean="0"/>
              <a:t>Manager should check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in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before adding</a:t>
            </a:r>
          </a:p>
          <a:p>
            <a:pPr lvl="1"/>
            <a:r>
              <a:rPr lang="en-US" dirty="0" smtClean="0"/>
              <a:t>Checks if </a:t>
            </a:r>
            <a:r>
              <a:rPr lang="en-US" dirty="0"/>
              <a:t>event is allowed by the </a:t>
            </a:r>
            <a:r>
              <a:rPr lang="en-US" dirty="0" smtClean="0"/>
              <a:t>manager (base class always “true”)</a:t>
            </a:r>
          </a:p>
          <a:p>
            <a:pPr lvl="1"/>
            <a:r>
              <a:rPr lang="en-US" dirty="0" smtClean="0"/>
              <a:t>Virtual, so can </a:t>
            </a:r>
            <a:r>
              <a:rPr lang="en-US" dirty="0"/>
              <a:t>be overwritten by child </a:t>
            </a:r>
            <a:r>
              <a:rPr lang="en-US" dirty="0" smtClean="0"/>
              <a:t>classes</a:t>
            </a:r>
          </a:p>
          <a:p>
            <a:pPr lvl="1"/>
            <a:r>
              <a:rPr lang="en-US" dirty="0" smtClean="0"/>
              <a:t>All Managers inherit this interface, so can use for other Managers</a:t>
            </a:r>
          </a:p>
          <a:p>
            <a:pPr lvl="2"/>
            <a:r>
              <a:rPr lang="en-US" dirty="0" smtClean="0"/>
              <a:t>E.g. will use for “keyboard” (</a:t>
            </a:r>
            <a:r>
              <a:rPr lang="en-US" dirty="0" err="1" smtClean="0"/>
              <a:t>InputManager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97934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Game Engine</a:t>
            </a:r>
            <a:endParaRPr lang="en-US" dirty="0"/>
          </a:p>
        </p:txBody>
      </p:sp>
      <p:grpSp>
        <p:nvGrpSpPr>
          <p:cNvPr id="17" name="Group 16"/>
          <p:cNvGrpSpPr/>
          <p:nvPr/>
        </p:nvGrpSpPr>
        <p:grpSpPr>
          <a:xfrm>
            <a:off x="838200" y="3124200"/>
            <a:ext cx="7543800" cy="1295400"/>
            <a:chOff x="914400" y="3200400"/>
            <a:chExt cx="7543800" cy="1295400"/>
          </a:xfrm>
        </p:grpSpPr>
        <p:sp>
          <p:nvSpPr>
            <p:cNvPr id="6" name="Rectangle 5"/>
            <p:cNvSpPr/>
            <p:nvPr/>
          </p:nvSpPr>
          <p:spPr>
            <a:xfrm>
              <a:off x="914400" y="3200400"/>
              <a:ext cx="7543800" cy="1295400"/>
            </a:xfrm>
            <a:prstGeom prst="rect">
              <a:avLst/>
            </a:prstGeom>
            <a:solidFill>
              <a:srgbClr val="008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dirty="0" smtClean="0"/>
                <a:t>DRAGONFLY</a:t>
              </a:r>
              <a:endParaRPr lang="en-US" sz="2000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528367" y="3386435"/>
              <a:ext cx="1586525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DrawCharacter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InsertObject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LoadSprite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381022" y="3386435"/>
              <a:ext cx="133876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GetKey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MoveObject</a:t>
              </a:r>
              <a:endParaRPr lang="en-US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n-US" dirty="0" err="1" smtClean="0">
                  <a:solidFill>
                    <a:schemeClr val="bg1"/>
                  </a:solidFill>
                </a:rPr>
                <a:t>SendEvent</a:t>
              </a:r>
              <a:endParaRPr lang="en-US" dirty="0" smtClean="0">
                <a:solidFill>
                  <a:schemeClr val="bg1"/>
                </a:solidFill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838200" y="1524000"/>
            <a:ext cx="7543800" cy="1143000"/>
          </a:xfrm>
          <a:prstGeom prst="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GAME CODE</a:t>
            </a:r>
            <a:endParaRPr lang="en-US" sz="2000" dirty="0"/>
          </a:p>
        </p:txBody>
      </p:sp>
      <p:sp>
        <p:nvSpPr>
          <p:cNvPr id="12" name="TextBox 11"/>
          <p:cNvSpPr txBox="1"/>
          <p:nvPr/>
        </p:nvSpPr>
        <p:spPr>
          <a:xfrm>
            <a:off x="1447807" y="1772335"/>
            <a:ext cx="15952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Saucer: move()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Hero: </a:t>
            </a:r>
            <a:r>
              <a:rPr lang="en-US" dirty="0" err="1" smtClean="0">
                <a:solidFill>
                  <a:schemeClr val="bg1"/>
                </a:solidFill>
              </a:rPr>
              <a:t>kbd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06948" y="1772335"/>
            <a:ext cx="17345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Star: </a:t>
            </a:r>
            <a:r>
              <a:rPr lang="en-US" dirty="0" err="1" smtClean="0">
                <a:solidFill>
                  <a:schemeClr val="bg1"/>
                </a:solidFill>
              </a:rPr>
              <a:t>onEvent</a:t>
            </a:r>
            <a:r>
              <a:rPr lang="en-US" dirty="0" smtClean="0">
                <a:solidFill>
                  <a:schemeClr val="bg1"/>
                </a:solidFill>
              </a:rPr>
              <a:t>()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Explosion: step()</a:t>
            </a:r>
          </a:p>
        </p:txBody>
      </p:sp>
      <p:sp>
        <p:nvSpPr>
          <p:cNvPr id="7" name="Rectangle 6"/>
          <p:cNvSpPr/>
          <p:nvPr/>
        </p:nvSpPr>
        <p:spPr>
          <a:xfrm>
            <a:off x="838200" y="4876800"/>
            <a:ext cx="7543800" cy="12954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COMPUTER PLATFORM</a:t>
            </a:r>
            <a:endParaRPr lang="en-US" sz="2000" dirty="0"/>
          </a:p>
        </p:txBody>
      </p:sp>
      <p:sp>
        <p:nvSpPr>
          <p:cNvPr id="14" name="TextBox 13"/>
          <p:cNvSpPr txBox="1"/>
          <p:nvPr/>
        </p:nvSpPr>
        <p:spPr>
          <a:xfrm>
            <a:off x="1353487" y="5201335"/>
            <a:ext cx="17838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Allocate memory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Clear display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169817" y="5201335"/>
            <a:ext cx="16087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File open/close</a:t>
            </a:r>
          </a:p>
          <a:p>
            <a:pPr algn="ctr"/>
            <a:r>
              <a:rPr lang="en-US" dirty="0" smtClean="0">
                <a:solidFill>
                  <a:schemeClr val="bg1"/>
                </a:solidFill>
              </a:rPr>
              <a:t>Get keystroke</a:t>
            </a:r>
          </a:p>
        </p:txBody>
      </p:sp>
    </p:spTree>
    <p:extLst>
      <p:ext uri="{BB962C8B-B14F-4D97-AF65-F5344CB8AC3E}">
        <p14:creationId xmlns:p14="http://schemas.microsoft.com/office/powerpoint/2010/main" val="19999310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Object to Register Interest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Keeps track of what events registered for</a:t>
            </a:r>
          </a:p>
          <a:p>
            <a:r>
              <a:rPr lang="en-US" dirty="0" smtClean="0"/>
              <a:t>Programmer does not need to </a:t>
            </a:r>
          </a:p>
          <a:p>
            <a:pPr lvl="1"/>
            <a:r>
              <a:rPr lang="en-US" dirty="0" smtClean="0"/>
              <a:t>Know what manager does what</a:t>
            </a:r>
          </a:p>
          <a:p>
            <a:pPr lvl="1"/>
            <a:r>
              <a:rPr lang="en-US" dirty="0" smtClean="0"/>
              <a:t>Does not need to unregister</a:t>
            </a:r>
          </a:p>
          <a:p>
            <a:r>
              <a:rPr lang="en-US" dirty="0" smtClean="0"/>
              <a:t>However, programmer still can for flexibility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193833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Extensions </a:t>
            </a:r>
            <a:r>
              <a:rPr lang="en-US" smtClean="0"/>
              <a:t>to Object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885157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Curses</a:t>
            </a:r>
          </a:p>
          <a:p>
            <a:pPr lvl="1"/>
            <a:r>
              <a:rPr lang="en-US" dirty="0" err="1" smtClean="0"/>
              <a:t>GraphicsManager</a:t>
            </a:r>
            <a:endParaRPr lang="en-US" dirty="0" smtClean="0"/>
          </a:p>
          <a:p>
            <a:r>
              <a:rPr lang="en-US" dirty="0" smtClean="0"/>
              <a:t>Managing Input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762127503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Curses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1"/>
            <a:ext cx="8458200" cy="2772218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Originally</a:t>
            </a:r>
            <a:r>
              <a:rPr lang="en-US" dirty="0"/>
              <a:t>, </a:t>
            </a:r>
            <a:r>
              <a:rPr lang="en-US" dirty="0" smtClean="0"/>
              <a:t>BSD </a:t>
            </a:r>
            <a:r>
              <a:rPr lang="en-US" dirty="0"/>
              <a:t>release, then </a:t>
            </a:r>
            <a:r>
              <a:rPr lang="en-US" dirty="0" smtClean="0"/>
              <a:t>AT&amp;T System V, done 1990’s</a:t>
            </a:r>
            <a:endParaRPr lang="en-US" dirty="0"/>
          </a:p>
          <a:p>
            <a:r>
              <a:rPr lang="en-US" i="1" dirty="0" err="1" smtClean="0">
                <a:solidFill>
                  <a:srgbClr val="0000FF"/>
                </a:solidFill>
              </a:rPr>
              <a:t>NCurses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- freeware </a:t>
            </a:r>
            <a:r>
              <a:rPr lang="en-US" dirty="0"/>
              <a:t>clone of curses, still maintained</a:t>
            </a:r>
          </a:p>
          <a:p>
            <a:r>
              <a:rPr lang="en-US" i="1" dirty="0" err="1" smtClean="0">
                <a:solidFill>
                  <a:srgbClr val="0000FF"/>
                </a:solidFill>
              </a:rPr>
              <a:t>PDCurses</a:t>
            </a:r>
            <a:r>
              <a:rPr lang="en-US" dirty="0" smtClean="0">
                <a:solidFill>
                  <a:srgbClr val="0000FF"/>
                </a:solidFill>
              </a:rPr>
              <a:t>  </a:t>
            </a:r>
            <a:r>
              <a:rPr lang="en-US" dirty="0" smtClean="0"/>
              <a:t>- </a:t>
            </a:r>
            <a:r>
              <a:rPr lang="en-US" dirty="0"/>
              <a:t>public domain </a:t>
            </a:r>
            <a:r>
              <a:rPr lang="en-US" dirty="0" smtClean="0"/>
              <a:t>for </a:t>
            </a:r>
            <a:r>
              <a:rPr lang="en-US" dirty="0"/>
              <a:t>Windows, still </a:t>
            </a:r>
            <a:r>
              <a:rPr lang="en-US" dirty="0" smtClean="0"/>
              <a:t>maintained</a:t>
            </a:r>
          </a:p>
          <a:p>
            <a:r>
              <a:rPr lang="en-US" i="1" dirty="0" smtClean="0"/>
              <a:t>Rogue</a:t>
            </a:r>
            <a:r>
              <a:rPr lang="en-US" dirty="0" smtClean="0"/>
              <a:t> a popular curses game</a:t>
            </a:r>
          </a:p>
          <a:p>
            <a:pPr lvl="1"/>
            <a:r>
              <a:rPr lang="en-US" dirty="0" smtClean="0"/>
              <a:t>Favorite on college computer systems, in 1980’s</a:t>
            </a:r>
          </a:p>
          <a:p>
            <a:pPr lvl="1"/>
            <a:r>
              <a:rPr lang="en-US" dirty="0" smtClean="0"/>
              <a:t>Spawned “dungeon crawler” trope, influenced games such as </a:t>
            </a:r>
            <a:r>
              <a:rPr lang="en-US" i="1" dirty="0" smtClean="0"/>
              <a:t>Diablo</a:t>
            </a:r>
            <a:endParaRPr lang="en-US" i="1" dirty="0"/>
          </a:p>
        </p:txBody>
      </p:sp>
      <p:pic>
        <p:nvPicPr>
          <p:cNvPr id="1026" name="Picture 2" descr="File:Rogue Unix Screenshot CAR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839018"/>
            <a:ext cx="608647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0461910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Text-based Graphics with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Cursor control involves raw terminal codes to draw/display characters anywhere on visible display</a:t>
            </a:r>
          </a:p>
          <a:p>
            <a:pPr lvl="1"/>
            <a:r>
              <a:rPr lang="en-US" dirty="0" smtClean="0"/>
              <a:t>Can become complicated, quickly</a:t>
            </a:r>
          </a:p>
          <a:p>
            <a:r>
              <a:rPr lang="en-US" dirty="0" smtClean="0"/>
              <a:t>Curses is library of wrappers for these codes</a:t>
            </a:r>
          </a:p>
          <a:p>
            <a:pPr lvl="1"/>
            <a:r>
              <a:rPr lang="en-US" dirty="0" smtClean="0"/>
              <a:t>(Curses – a pun on “cursor control”)</a:t>
            </a:r>
          </a:p>
          <a:p>
            <a:r>
              <a:rPr lang="en-US" dirty="0" smtClean="0"/>
              <a:t>Functionality</a:t>
            </a:r>
          </a:p>
          <a:p>
            <a:pPr lvl="1"/>
            <a:r>
              <a:rPr lang="en-US" dirty="0" smtClean="0"/>
              <a:t>Manipulate cursor placement</a:t>
            </a:r>
          </a:p>
          <a:p>
            <a:pPr lvl="1"/>
            <a:r>
              <a:rPr lang="en-US" dirty="0" smtClean="0"/>
              <a:t>Create windows</a:t>
            </a:r>
          </a:p>
          <a:p>
            <a:pPr lvl="1"/>
            <a:r>
              <a:rPr lang="en-US" dirty="0" smtClean="0"/>
              <a:t>Produce colors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More than needed for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We’ll learn just what is needed for a game engine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388758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Enabling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Header: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#include 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curses.h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/>
              <a:t>	(or 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ncurses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/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curses.h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dirty="0" smtClean="0"/>
              <a:t> in Cygwin, hence 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-DCYGWIN flag in </a:t>
            </a:r>
            <a:r>
              <a:rPr lang="en-US" dirty="0" err="1" smtClean="0"/>
              <a:t>Makefile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Linker: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-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lncurses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WINDOW is structure defined for image routines</a:t>
            </a:r>
          </a:p>
          <a:p>
            <a:pPr lvl="1"/>
            <a:r>
              <a:rPr lang="en-US" dirty="0" smtClean="0"/>
              <a:t>Functions pass pointers to such structures</a:t>
            </a:r>
          </a:p>
          <a:p>
            <a:r>
              <a:rPr lang="en-US" dirty="0" smtClean="0"/>
              <a:t>Can draw on it, but not “real” window</a:t>
            </a:r>
          </a:p>
          <a:p>
            <a:pPr lvl="1"/>
            <a:r>
              <a:rPr lang="en-US" dirty="0" smtClean="0"/>
              <a:t>To make display relevant, use: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wrefresh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9604725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Defined in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LINES </a:t>
            </a:r>
            <a:r>
              <a:rPr lang="en-US" dirty="0" smtClean="0"/>
              <a:t>– number of lines in terminal</a:t>
            </a:r>
          </a:p>
          <a:p>
            <a:r>
              <a:rPr lang="en-US" sz="2800" dirty="0" err="1">
                <a:latin typeface="Consolas" pitchFamily="49" charset="0"/>
                <a:cs typeface="Consolas" pitchFamily="49" charset="0"/>
              </a:rPr>
              <a:t>i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COLS </a:t>
            </a:r>
            <a:r>
              <a:rPr lang="en-US" dirty="0" smtClean="0"/>
              <a:t>– number of columns in terminal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ERR</a:t>
            </a:r>
            <a:r>
              <a:rPr lang="en-US" sz="2800" dirty="0" smtClean="0"/>
              <a:t> </a:t>
            </a:r>
            <a:r>
              <a:rPr lang="en-US" dirty="0" smtClean="0"/>
              <a:t>– returned by most routines on error (-1)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OK</a:t>
            </a:r>
            <a:r>
              <a:rPr lang="en-US" dirty="0" smtClean="0"/>
              <a:t> – value returned by most routines on success</a:t>
            </a:r>
          </a:p>
          <a:p>
            <a:r>
              <a:rPr lang="en-US" dirty="0" smtClean="0"/>
              <a:t>Colors</a:t>
            </a:r>
            <a:r>
              <a:rPr lang="en-US" dirty="0"/>
              <a:t>: COLOR_BLACK, </a:t>
            </a:r>
            <a:r>
              <a:rPr lang="en-US" dirty="0">
                <a:solidFill>
                  <a:srgbClr val="FF0000"/>
                </a:solidFill>
              </a:rPr>
              <a:t>COLOR_RED</a:t>
            </a:r>
            <a:r>
              <a:rPr lang="en-US" dirty="0"/>
              <a:t>, </a:t>
            </a:r>
            <a:r>
              <a:rPr lang="en-US" dirty="0">
                <a:solidFill>
                  <a:srgbClr val="009900"/>
                </a:solidFill>
              </a:rPr>
              <a:t>COLOR_GREEN</a:t>
            </a:r>
            <a:r>
              <a:rPr lang="en-US" dirty="0"/>
              <a:t>, </a:t>
            </a:r>
            <a:r>
              <a:rPr lang="en-US" dirty="0">
                <a:solidFill>
                  <a:srgbClr val="CCCC00"/>
                </a:solidFill>
              </a:rPr>
              <a:t>COLOR_YELLOW</a:t>
            </a:r>
            <a:r>
              <a:rPr lang="en-US" dirty="0"/>
              <a:t>, </a:t>
            </a:r>
            <a:r>
              <a:rPr lang="en-US" dirty="0">
                <a:solidFill>
                  <a:srgbClr val="0070C0"/>
                </a:solidFill>
              </a:rPr>
              <a:t>COLOR_BLUE</a:t>
            </a:r>
            <a:r>
              <a:rPr lang="en-US" dirty="0"/>
              <a:t>, </a:t>
            </a:r>
            <a:r>
              <a:rPr lang="en-US" dirty="0">
                <a:solidFill>
                  <a:srgbClr val="9933FF"/>
                </a:solidFill>
              </a:rPr>
              <a:t>COLOR_MAGENTA</a:t>
            </a:r>
            <a:r>
              <a:rPr lang="en-US" dirty="0"/>
              <a:t>, </a:t>
            </a:r>
            <a:r>
              <a:rPr lang="en-US" dirty="0">
                <a:solidFill>
                  <a:srgbClr val="00B0F0"/>
                </a:solidFill>
              </a:rPr>
              <a:t>COLOR_CYAN</a:t>
            </a:r>
            <a:r>
              <a:rPr lang="en-US" dirty="0"/>
              <a:t>, </a:t>
            </a:r>
            <a:r>
              <a:rPr lang="en-US" dirty="0">
                <a:solidFill>
                  <a:schemeClr val="bg1">
                    <a:lumMod val="75000"/>
                  </a:schemeClr>
                </a:solidFill>
              </a:rPr>
              <a:t>COLOR_WHITE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97058040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smtClean="0"/>
              <a:t>Starting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Setup curses -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>
                <a:latin typeface="Consolas" pitchFamily="49" charset="0"/>
                <a:cs typeface="Consolas" pitchFamily="49" charset="0"/>
              </a:rPr>
              <a:t>initscr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lvl="1"/>
            <a:r>
              <a:rPr lang="en-US" dirty="0" smtClean="0"/>
              <a:t>Allocate space for curses data structures</a:t>
            </a:r>
          </a:p>
          <a:p>
            <a:pPr lvl="1"/>
            <a:r>
              <a:rPr lang="en-US" dirty="0" smtClean="0"/>
              <a:t>Determine terminal characteristics</a:t>
            </a:r>
            <a:endParaRPr lang="en-US" dirty="0"/>
          </a:p>
          <a:p>
            <a:pPr lvl="1"/>
            <a:r>
              <a:rPr lang="en-US" dirty="0" smtClean="0"/>
              <a:t>Clear screen</a:t>
            </a:r>
          </a:p>
          <a:p>
            <a:pPr lvl="1"/>
            <a:r>
              <a:rPr lang="en-US" dirty="0" smtClean="0"/>
              <a:t>Returns pointer to default window</a:t>
            </a:r>
          </a:p>
          <a:p>
            <a:pPr lvl="1"/>
            <a:r>
              <a:rPr lang="en-US" dirty="0" smtClean="0"/>
              <a:t>Typically, very first curses instruction</a:t>
            </a:r>
          </a:p>
          <a:p>
            <a:r>
              <a:rPr lang="en-US" dirty="0" smtClean="0"/>
              <a:t>Note, for shut down (restore terminal to default)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endwin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Create a full-sized window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WINDOW *window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newwin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(0,0,0,0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3000" dirty="0" smtClean="0">
                <a:cs typeface="Consolas" pitchFamily="49" charset="0"/>
              </a:rPr>
              <a:t>Leave cursor where it ends</a:t>
            </a: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leaveok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(window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, TRUE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endParaRPr lang="en-US" sz="3000" dirty="0">
              <a:latin typeface="Consolas" pitchFamily="49" charset="0"/>
              <a:cs typeface="Consolas" pitchFamily="49" charset="0"/>
            </a:endParaRPr>
          </a:p>
          <a:p>
            <a:endParaRPr lang="en-US" sz="2800" i="1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689519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Curses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cs typeface="Consolas" pitchFamily="49" charset="0"/>
              </a:rPr>
              <a:t>Get terminal size</a:t>
            </a:r>
            <a:endParaRPr lang="en-US" sz="3600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getmaxyx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stdscr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max_y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max_x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sz="2400" dirty="0" smtClean="0">
                <a:cs typeface="Consolas" pitchFamily="49" charset="0"/>
              </a:rPr>
              <a:t>(Note!  a macro, so don’t need &amp;</a:t>
            </a:r>
            <a:r>
              <a:rPr lang="en-US" sz="2400" dirty="0" err="1" smtClean="0">
                <a:cs typeface="Consolas" pitchFamily="49" charset="0"/>
              </a:rPr>
              <a:t>max_y</a:t>
            </a:r>
            <a:r>
              <a:rPr lang="en-US" sz="2400" dirty="0" smtClean="0">
                <a:cs typeface="Consolas" pitchFamily="49" charset="0"/>
              </a:rPr>
              <a:t>, &amp;</a:t>
            </a:r>
            <a:r>
              <a:rPr lang="en-US" sz="2400" dirty="0" err="1" smtClean="0">
                <a:cs typeface="Consolas" pitchFamily="49" charset="0"/>
              </a:rPr>
              <a:t>max_x</a:t>
            </a:r>
            <a:r>
              <a:rPr lang="en-US" sz="2400" dirty="0" smtClean="0">
                <a:cs typeface="Consolas" pitchFamily="49" charset="0"/>
              </a:rPr>
              <a:t>)</a:t>
            </a:r>
          </a:p>
          <a:p>
            <a:pPr lvl="1"/>
            <a:r>
              <a:rPr lang="en-US" sz="2400" dirty="0" smtClean="0">
                <a:cs typeface="Consolas" pitchFamily="49" charset="0"/>
              </a:rPr>
              <a:t>(Note!  curses has y-values before x-values!)</a:t>
            </a:r>
            <a:endParaRPr lang="en-US" dirty="0">
              <a:cs typeface="Consolas" pitchFamily="49" charset="0"/>
            </a:endParaRPr>
          </a:p>
          <a:p>
            <a:r>
              <a:rPr lang="en-US" dirty="0"/>
              <a:t>Make characters bold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A_BOLD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cs typeface="Consolas" pitchFamily="49" charset="0"/>
              </a:rPr>
              <a:t>Note, could set window foreground and background colors with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assume_default_colors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bg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smtClean="0">
                <a:cs typeface="Consolas" pitchFamily="49" charset="0"/>
              </a:rPr>
              <a:t>Default for color terminal is WHITE on BLACK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6945188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is Better with </a:t>
            </a:r>
            <a:r>
              <a:rPr lang="en-US" dirty="0" smtClean="0">
                <a:solidFill>
                  <a:srgbClr val="FF0000"/>
                </a:solidFill>
              </a:rPr>
              <a:t>C</a:t>
            </a:r>
            <a:r>
              <a:rPr lang="en-US" dirty="0" smtClean="0">
                <a:solidFill>
                  <a:srgbClr val="009900"/>
                </a:solidFill>
              </a:rPr>
              <a:t>o</a:t>
            </a:r>
            <a:r>
              <a:rPr lang="en-US" dirty="0" smtClean="0">
                <a:solidFill>
                  <a:srgbClr val="9933FF"/>
                </a:solidFill>
              </a:rPr>
              <a:t>l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FFC000"/>
                </a:solidFill>
              </a:rPr>
              <a:t>r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 for color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has_colors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== TRUE)</a:t>
            </a:r>
          </a:p>
          <a:p>
            <a:r>
              <a:rPr lang="en-US" dirty="0" smtClean="0"/>
              <a:t>Then enable color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start_color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Set pairs via: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fg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bg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dirty="0" err="1" smtClean="0"/>
              <a:t>Num</a:t>
            </a:r>
            <a:r>
              <a:rPr lang="en-US" dirty="0" smtClean="0"/>
              <a:t> is 1+</a:t>
            </a:r>
          </a:p>
          <a:p>
            <a:r>
              <a:rPr lang="en-US" sz="3600" dirty="0">
                <a:cs typeface="Consolas" pitchFamily="49" charset="0"/>
              </a:rPr>
              <a:t>E.g.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COLOR_RED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COLOR_RED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COLOR_BLACK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init_pair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COLOR_GREEN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COLOR_GREEN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COLOR_BLACK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…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9935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Dragonfly Classes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7550851" y="3559233"/>
            <a:ext cx="684803" cy="369332"/>
          </a:xfrm>
          <a:prstGeom prst="rect">
            <a:avLst/>
          </a:prstGeom>
          <a:solidFill>
            <a:srgbClr val="666699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Clock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301584" y="3833424"/>
            <a:ext cx="526426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Box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400800" y="3471674"/>
            <a:ext cx="735201" cy="36933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Sprite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37217" y="4284077"/>
            <a:ext cx="936668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Position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559949" y="3140701"/>
            <a:ext cx="1359668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GameObject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72094" y="3140701"/>
            <a:ext cx="1118255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ObjectList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512949" y="3581400"/>
            <a:ext cx="1826397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ObjectListIterator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4005392" y="1826404"/>
            <a:ext cx="1027525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 w="952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Manager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010401" y="2342614"/>
            <a:ext cx="1425262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GameManager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263581" y="2342614"/>
            <a:ext cx="1697580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ResourceManager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34301" y="1487850"/>
            <a:ext cx="1356141" cy="369332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LogManager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5504282" y="2342614"/>
            <a:ext cx="1373966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InputManager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3702089" y="2342614"/>
            <a:ext cx="1655068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GraphicsManager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2111588" y="2342614"/>
            <a:ext cx="1440714" cy="33855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600" dirty="0" err="1" smtClean="0"/>
              <a:t>WorldManager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4099648" y="5046077"/>
            <a:ext cx="705514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Event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704508" y="5597615"/>
            <a:ext cx="149579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EventCollision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7051656" y="5599123"/>
            <a:ext cx="1592808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EventKeyboard</a:t>
            </a:r>
            <a:endParaRPr 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1992086" y="5582498"/>
            <a:ext cx="1351525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EventMouse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5607133" y="5599123"/>
            <a:ext cx="105657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EventOut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471837" y="5567070"/>
            <a:ext cx="1123001" cy="36933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EventStep</a:t>
            </a:r>
            <a:endParaRPr lang="en-US" dirty="0"/>
          </a:p>
        </p:txBody>
      </p:sp>
      <p:cxnSp>
        <p:nvCxnSpPr>
          <p:cNvPr id="13" name="Straight Connector 12"/>
          <p:cNvCxnSpPr>
            <a:stCxn id="15" idx="2"/>
            <a:endCxn id="20" idx="0"/>
          </p:cNvCxnSpPr>
          <p:nvPr/>
        </p:nvCxnSpPr>
        <p:spPr>
          <a:xfrm>
            <a:off x="4519155" y="2195736"/>
            <a:ext cx="10468" cy="14687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Elbow Connector 27"/>
          <p:cNvCxnSpPr>
            <a:stCxn id="17" idx="0"/>
            <a:endCxn id="15" idx="2"/>
          </p:cNvCxnSpPr>
          <p:nvPr/>
        </p:nvCxnSpPr>
        <p:spPr>
          <a:xfrm rot="5400000" flipH="1" flipV="1">
            <a:off x="2742324" y="565783"/>
            <a:ext cx="146878" cy="340678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21" idx="0"/>
          </p:cNvCxnSpPr>
          <p:nvPr/>
        </p:nvCxnSpPr>
        <p:spPr>
          <a:xfrm rot="5400000" flipH="1" flipV="1">
            <a:off x="3631136" y="1454597"/>
            <a:ext cx="88827" cy="1687209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4" name="Elbow Connector 6143"/>
          <p:cNvCxnSpPr>
            <a:stCxn id="19" idx="0"/>
          </p:cNvCxnSpPr>
          <p:nvPr/>
        </p:nvCxnSpPr>
        <p:spPr>
          <a:xfrm rot="16200000" flipV="1">
            <a:off x="5310796" y="1462145"/>
            <a:ext cx="88828" cy="167211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49" name="Elbow Connector 6148"/>
          <p:cNvCxnSpPr>
            <a:stCxn id="16" idx="0"/>
            <a:endCxn id="15" idx="2"/>
          </p:cNvCxnSpPr>
          <p:nvPr/>
        </p:nvCxnSpPr>
        <p:spPr>
          <a:xfrm rot="16200000" flipV="1">
            <a:off x="6047655" y="667236"/>
            <a:ext cx="146878" cy="3203877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1" name="Elbow Connector 6150"/>
          <p:cNvCxnSpPr>
            <a:stCxn id="27" idx="0"/>
            <a:endCxn id="22" idx="2"/>
          </p:cNvCxnSpPr>
          <p:nvPr/>
        </p:nvCxnSpPr>
        <p:spPr>
          <a:xfrm rot="5400000" flipH="1" flipV="1">
            <a:off x="2667041" y="3781707"/>
            <a:ext cx="151661" cy="3419067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59" name="Straight Connector 6158"/>
          <p:cNvCxnSpPr>
            <a:stCxn id="22" idx="2"/>
            <a:endCxn id="23" idx="0"/>
          </p:cNvCxnSpPr>
          <p:nvPr/>
        </p:nvCxnSpPr>
        <p:spPr>
          <a:xfrm>
            <a:off x="4452405" y="5415409"/>
            <a:ext cx="1" cy="182206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1" name="Elbow Connector 6160"/>
          <p:cNvCxnSpPr>
            <a:stCxn id="26" idx="0"/>
            <a:endCxn id="22" idx="2"/>
          </p:cNvCxnSpPr>
          <p:nvPr/>
        </p:nvCxnSpPr>
        <p:spPr>
          <a:xfrm rot="16200000" flipV="1">
            <a:off x="5202055" y="4665759"/>
            <a:ext cx="183714" cy="168301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3" name="Elbow Connector 6162"/>
          <p:cNvCxnSpPr>
            <a:stCxn id="24" idx="0"/>
            <a:endCxn id="22" idx="2"/>
          </p:cNvCxnSpPr>
          <p:nvPr/>
        </p:nvCxnSpPr>
        <p:spPr>
          <a:xfrm rot="16200000" flipV="1">
            <a:off x="6058376" y="3809438"/>
            <a:ext cx="183714" cy="3395655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5" name="Elbow Connector 6164"/>
          <p:cNvCxnSpPr>
            <a:stCxn id="25" idx="0"/>
            <a:endCxn id="22" idx="2"/>
          </p:cNvCxnSpPr>
          <p:nvPr/>
        </p:nvCxnSpPr>
        <p:spPr>
          <a:xfrm rot="5400000" flipH="1" flipV="1">
            <a:off x="3476583" y="4606676"/>
            <a:ext cx="167089" cy="1784556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7" name="Elbow Connector 6166"/>
          <p:cNvCxnSpPr>
            <a:stCxn id="18" idx="2"/>
          </p:cNvCxnSpPr>
          <p:nvPr/>
        </p:nvCxnSpPr>
        <p:spPr>
          <a:xfrm rot="16200000" flipH="1">
            <a:off x="2617462" y="352092"/>
            <a:ext cx="396602" cy="3406782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69" name="Elbow Connector 6168"/>
          <p:cNvCxnSpPr>
            <a:stCxn id="21" idx="2"/>
            <a:endCxn id="11" idx="0"/>
          </p:cNvCxnSpPr>
          <p:nvPr/>
        </p:nvCxnSpPr>
        <p:spPr>
          <a:xfrm rot="5400000">
            <a:off x="2401818" y="2710573"/>
            <a:ext cx="459533" cy="400723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1" name="Straight Connector 6170"/>
          <p:cNvCxnSpPr>
            <a:stCxn id="10" idx="1"/>
            <a:endCxn id="11" idx="3"/>
          </p:cNvCxnSpPr>
          <p:nvPr/>
        </p:nvCxnSpPr>
        <p:spPr>
          <a:xfrm flipH="1">
            <a:off x="2990349" y="3325367"/>
            <a:ext cx="569600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3" name="Elbow Connector 6172"/>
          <p:cNvCxnSpPr>
            <a:stCxn id="10" idx="3"/>
            <a:endCxn id="8" idx="0"/>
          </p:cNvCxnSpPr>
          <p:nvPr/>
        </p:nvCxnSpPr>
        <p:spPr>
          <a:xfrm>
            <a:off x="4919617" y="3325367"/>
            <a:ext cx="1848784" cy="146307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5" name="Elbow Connector 6174"/>
          <p:cNvCxnSpPr>
            <a:stCxn id="7" idx="0"/>
            <a:endCxn id="10" idx="2"/>
          </p:cNvCxnSpPr>
          <p:nvPr/>
        </p:nvCxnSpPr>
        <p:spPr>
          <a:xfrm rot="16200000" flipV="1">
            <a:off x="4240595" y="3509222"/>
            <a:ext cx="323391" cy="325014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7" name="Elbow Connector 6176"/>
          <p:cNvCxnSpPr>
            <a:stCxn id="9" idx="0"/>
          </p:cNvCxnSpPr>
          <p:nvPr/>
        </p:nvCxnSpPr>
        <p:spPr>
          <a:xfrm rot="16200000" flipV="1">
            <a:off x="4461956" y="3540481"/>
            <a:ext cx="627736" cy="859455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79" name="Elbow Connector 6178"/>
          <p:cNvCxnSpPr>
            <a:stCxn id="7" idx="2"/>
            <a:endCxn id="9" idx="1"/>
          </p:cNvCxnSpPr>
          <p:nvPr/>
        </p:nvCxnSpPr>
        <p:spPr>
          <a:xfrm rot="16200000" flipH="1">
            <a:off x="4518014" y="4249539"/>
            <a:ext cx="265987" cy="172420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81" name="Elbow Connector 6180"/>
          <p:cNvCxnSpPr>
            <a:stCxn id="16" idx="2"/>
            <a:endCxn id="3" idx="0"/>
          </p:cNvCxnSpPr>
          <p:nvPr/>
        </p:nvCxnSpPr>
        <p:spPr>
          <a:xfrm rot="16200000" flipH="1">
            <a:off x="7369110" y="3035089"/>
            <a:ext cx="878065" cy="170221"/>
          </a:xfrm>
          <a:prstGeom prst="bentConnector3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82" name="TextBox 6181"/>
          <p:cNvSpPr txBox="1"/>
          <p:nvPr/>
        </p:nvSpPr>
        <p:spPr>
          <a:xfrm>
            <a:off x="7315200" y="435802"/>
            <a:ext cx="1633781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Managers</a:t>
            </a:r>
          </a:p>
          <a:p>
            <a:r>
              <a:rPr lang="en-US" dirty="0" smtClean="0"/>
              <a:t>Game objects</a:t>
            </a:r>
          </a:p>
          <a:p>
            <a:r>
              <a:rPr lang="en-US" dirty="0" smtClean="0"/>
              <a:t>Support classes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702735" y="4404100"/>
            <a:ext cx="803425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Object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327695" y="4318843"/>
            <a:ext cx="1267143" cy="369332"/>
          </a:xfrm>
          <a:prstGeom prst="rect">
            <a:avLst/>
          </a:prstGeom>
          <a:solidFill>
            <a:srgbClr val="00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ViewObject</a:t>
            </a:r>
            <a:endParaRPr lang="en-US" dirty="0"/>
          </a:p>
        </p:txBody>
      </p:sp>
      <p:cxnSp>
        <p:nvCxnSpPr>
          <p:cNvPr id="46" name="Elbow Connector 45"/>
          <p:cNvCxnSpPr>
            <a:stCxn id="10" idx="2"/>
            <a:endCxn id="44" idx="3"/>
          </p:cNvCxnSpPr>
          <p:nvPr/>
        </p:nvCxnSpPr>
        <p:spPr>
          <a:xfrm rot="5400000">
            <a:off x="3333606" y="3682588"/>
            <a:ext cx="1078733" cy="733623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Elbow Connector 48"/>
          <p:cNvCxnSpPr>
            <a:stCxn id="45" idx="0"/>
            <a:endCxn id="11" idx="1"/>
          </p:cNvCxnSpPr>
          <p:nvPr/>
        </p:nvCxnSpPr>
        <p:spPr>
          <a:xfrm rot="5400000" flipH="1" flipV="1">
            <a:off x="919942" y="3366692"/>
            <a:ext cx="993476" cy="910827"/>
          </a:xfrm>
          <a:prstGeom prst="bentConnector2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/>
          <p:cNvSpPr txBox="1"/>
          <p:nvPr/>
        </p:nvSpPr>
        <p:spPr>
          <a:xfrm>
            <a:off x="6234400" y="4688175"/>
            <a:ext cx="1316451" cy="3693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SceneGraph</a:t>
            </a:r>
            <a:endParaRPr lang="en-US" dirty="0"/>
          </a:p>
        </p:txBody>
      </p:sp>
      <p:cxnSp>
        <p:nvCxnSpPr>
          <p:cNvPr id="64" name="Elbow Connector 63"/>
          <p:cNvCxnSpPr>
            <a:stCxn id="45" idx="3"/>
            <a:endCxn id="44" idx="1"/>
          </p:cNvCxnSpPr>
          <p:nvPr/>
        </p:nvCxnSpPr>
        <p:spPr>
          <a:xfrm>
            <a:off x="1594838" y="4503509"/>
            <a:ext cx="1107897" cy="85257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TextBox 66"/>
          <p:cNvSpPr txBox="1"/>
          <p:nvPr/>
        </p:nvSpPr>
        <p:spPr>
          <a:xfrm>
            <a:off x="8247207" y="4088965"/>
            <a:ext cx="794513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Vector</a:t>
            </a:r>
            <a:endParaRPr lang="en-US" dirty="0"/>
          </a:p>
        </p:txBody>
      </p:sp>
      <p:sp>
        <p:nvSpPr>
          <p:cNvPr id="70" name="TextBox 69"/>
          <p:cNvSpPr txBox="1"/>
          <p:nvPr/>
        </p:nvSpPr>
        <p:spPr>
          <a:xfrm>
            <a:off x="8358166" y="4588766"/>
            <a:ext cx="572594" cy="369332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Line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>
            <a:off x="6390864" y="3970208"/>
            <a:ext cx="776238" cy="369332"/>
          </a:xfrm>
          <a:prstGeom prst="rect">
            <a:avLst/>
          </a:prstGeom>
          <a:solidFill>
            <a:srgbClr val="FF99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Frame</a:t>
            </a:r>
            <a:endParaRPr lang="en-US" dirty="0"/>
          </a:p>
        </p:txBody>
      </p:sp>
      <p:cxnSp>
        <p:nvCxnSpPr>
          <p:cNvPr id="72" name="Elbow Connector 71"/>
          <p:cNvCxnSpPr>
            <a:stCxn id="71" idx="0"/>
          </p:cNvCxnSpPr>
          <p:nvPr/>
        </p:nvCxnSpPr>
        <p:spPr>
          <a:xfrm rot="5400000" flipH="1" flipV="1">
            <a:off x="6771203" y="3848786"/>
            <a:ext cx="129202" cy="113642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3323938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Drawing with Curses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Draw single character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y, x, char)</a:t>
            </a:r>
          </a:p>
          <a:p>
            <a:r>
              <a:rPr lang="en-US" dirty="0" smtClean="0"/>
              <a:t>Draw string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y, x, char *)</a:t>
            </a:r>
            <a:endParaRPr lang="en-US" sz="2800" dirty="0" smtClean="0"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If color, turn on color pair: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COLOR_PAIR(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r>
              <a:rPr lang="en-US" dirty="0" smtClean="0"/>
              <a:t>Then, turn off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wattroff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(window, COLOR_PAIR(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))</a:t>
            </a:r>
          </a:p>
          <a:p>
            <a:r>
              <a:rPr lang="en-US" dirty="0" smtClean="0">
                <a:cs typeface="Consolas" pitchFamily="49" charset="0"/>
              </a:rPr>
              <a:t>Clearing the screen</a:t>
            </a: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werase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(window)</a:t>
            </a:r>
          </a:p>
          <a:p>
            <a:endParaRPr lang="en-US" dirty="0">
              <a:cs typeface="Consolas" pitchFamily="49" charset="0"/>
            </a:endParaRPr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885121" y="1200834"/>
            <a:ext cx="3200400" cy="646331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Note!  All curses functions use (y, x) as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1063848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340" y="1371600"/>
            <a:ext cx="8229600" cy="4525963"/>
          </a:xfrm>
        </p:spPr>
        <p:txBody>
          <a:bodyPr/>
          <a:lstStyle/>
          <a:p>
            <a:r>
              <a:rPr lang="en-US" dirty="0" smtClean="0"/>
              <a:t>Ok, have enough curses for a game engine</a:t>
            </a:r>
          </a:p>
          <a:p>
            <a:pPr lvl="1"/>
            <a:r>
              <a:rPr lang="en-US" dirty="0" smtClean="0"/>
              <a:t>Time for the </a:t>
            </a:r>
            <a:r>
              <a:rPr lang="en-US" dirty="0" err="1" smtClean="0"/>
              <a:t>GraphicsManager</a:t>
            </a:r>
            <a:r>
              <a:rPr lang="en-US" dirty="0" smtClean="0"/>
              <a:t>!</a:t>
            </a:r>
          </a:p>
          <a:p>
            <a:r>
              <a:rPr lang="en-US" dirty="0" smtClean="0"/>
              <a:t>Inherit from Manager</a:t>
            </a:r>
          </a:p>
          <a:p>
            <a:endParaRPr lang="en-US" dirty="0"/>
          </a:p>
          <a:p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Singleton</a:t>
            </a:r>
          </a:p>
          <a:p>
            <a:endParaRPr lang="en-US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540" y="3124200"/>
            <a:ext cx="1704975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540" y="3124200"/>
            <a:ext cx="493395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7705" y="5257800"/>
            <a:ext cx="683895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900308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721"/>
            <a:ext cx="8229600" cy="1143000"/>
          </a:xfrm>
        </p:spPr>
        <p:txBody>
          <a:bodyPr/>
          <a:lstStyle/>
          <a:p>
            <a:r>
              <a:rPr lang="en-US" dirty="0" err="1" smtClean="0"/>
              <a:t>GraphicsManager</a:t>
            </a:r>
            <a:endParaRPr lang="en-US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956154"/>
            <a:ext cx="63912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899379"/>
            <a:ext cx="3581400" cy="390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4394236"/>
            <a:ext cx="518160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7979" y="2796695"/>
            <a:ext cx="2676525" cy="1562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5823055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05200" y="214423"/>
            <a:ext cx="5562600" cy="1143000"/>
          </a:xfrm>
        </p:spPr>
        <p:txBody>
          <a:bodyPr/>
          <a:lstStyle/>
          <a:p>
            <a:r>
              <a:rPr lang="en-US" dirty="0" err="1" smtClean="0"/>
              <a:t>GraphicsManager.h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3657600" cy="2885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4200525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938127"/>
            <a:ext cx="8305800" cy="39198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919501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050"/>
            <a:ext cx="8229600" cy="1143000"/>
          </a:xfrm>
        </p:spPr>
        <p:txBody>
          <a:bodyPr/>
          <a:lstStyle/>
          <a:p>
            <a:r>
              <a:rPr lang="en-US" dirty="0" err="1" smtClean="0"/>
              <a:t>GraphicsManager.h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905875" cy="42112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5366639"/>
            <a:ext cx="4876800" cy="1261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3912172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GraphicsManager:startUp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Initialize curses</a:t>
            </a:r>
          </a:p>
          <a:p>
            <a:r>
              <a:rPr lang="en-US" dirty="0" smtClean="0"/>
              <a:t>Get maximum terminal window size</a:t>
            </a:r>
          </a:p>
          <a:p>
            <a:r>
              <a:rPr lang="en-US" dirty="0" smtClean="0"/>
              <a:t>Create two windows:</a:t>
            </a:r>
          </a:p>
          <a:p>
            <a:pPr lvl="1"/>
            <a:r>
              <a:rPr lang="en-US" dirty="0" smtClean="0"/>
              <a:t>One for current buffer being displayed</a:t>
            </a:r>
          </a:p>
          <a:p>
            <a:pPr lvl="1"/>
            <a:r>
              <a:rPr lang="en-US" dirty="0" smtClean="0"/>
              <a:t>The other for next buffer being drawn</a:t>
            </a:r>
          </a:p>
          <a:p>
            <a:r>
              <a:rPr lang="en-US" dirty="0" smtClean="0"/>
              <a:t>Create third window pointer that switches between the two, representing current window</a:t>
            </a:r>
          </a:p>
          <a:p>
            <a:r>
              <a:rPr lang="en-US" dirty="0" smtClean="0"/>
              <a:t>Let cursor remain where it is (cursor not really used for most games) (note, will “turn off” cursor in </a:t>
            </a:r>
            <a:r>
              <a:rPr lang="en-US" dirty="0" err="1" smtClean="0"/>
              <a:t>InputManager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If terminal supports color</a:t>
            </a:r>
          </a:p>
          <a:p>
            <a:pPr lvl="1"/>
            <a:r>
              <a:rPr lang="en-US" dirty="0" smtClean="0"/>
              <a:t>Enable colors</a:t>
            </a:r>
          </a:p>
          <a:p>
            <a:pPr lvl="1"/>
            <a:r>
              <a:rPr lang="en-US" dirty="0" smtClean="0"/>
              <a:t>Setup color pairs</a:t>
            </a:r>
          </a:p>
          <a:p>
            <a:r>
              <a:rPr lang="en-US" dirty="0" smtClean="0"/>
              <a:t>Make all characters bold (just looks better)</a:t>
            </a:r>
          </a:p>
          <a:p>
            <a:r>
              <a:rPr lang="en-US" sz="3100" dirty="0" err="1" smtClean="0">
                <a:latin typeface="Consolas" pitchFamily="49" charset="0"/>
                <a:cs typeface="Consolas" pitchFamily="49" charset="0"/>
              </a:rPr>
              <a:t>shutDown</a:t>
            </a:r>
            <a:r>
              <a:rPr lang="en-US" sz="31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3100" dirty="0" smtClean="0">
                <a:cs typeface="Consolas" pitchFamily="49" charset="0"/>
              </a:rPr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Just needs to clean up curses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516392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GraphicsManager:drawCh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Enable color 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Note, may want to #define COLOR_DEFAULT</a:t>
            </a:r>
          </a:p>
          <a:p>
            <a:r>
              <a:rPr lang="en-US" dirty="0" smtClean="0"/>
              <a:t>Draw character, 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Turn off color 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wattroff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Note, later will make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for Sprite frame, but that will still call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Could make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drawStr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and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drawNum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 </a:t>
            </a:r>
            <a:r>
              <a:rPr lang="en-US" dirty="0" smtClean="0"/>
              <a:t>functions, if needed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1496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GraphicsManager:swapBuffers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Want to render current buffer, clear previous buffer to prepare for drawing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wrefresh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for current window</a:t>
            </a:r>
          </a:p>
          <a:p>
            <a:r>
              <a:rPr lang="en-US" dirty="0" smtClean="0"/>
              <a:t>Clear other window</a:t>
            </a:r>
          </a:p>
          <a:p>
            <a:r>
              <a:rPr lang="en-US" dirty="0" smtClean="0"/>
              <a:t>Set current window to other window</a:t>
            </a:r>
          </a:p>
          <a:p>
            <a:r>
              <a:rPr lang="en-US" dirty="0" smtClean="0"/>
              <a:t>(Note, for this and other functions, should error check and log appropriately!)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365511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GraphicsManager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610600" cy="5105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Add draw method to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marL="457200" lvl="1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virtual void draw()</a:t>
            </a:r>
          </a:p>
          <a:p>
            <a:pPr lvl="1"/>
            <a:r>
              <a:rPr lang="en-US" dirty="0" smtClean="0"/>
              <a:t>Does nothing in base class, but game code can override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Add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draw()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dirty="0" smtClean="0"/>
              <a:t>method to </a:t>
            </a:r>
            <a:r>
              <a:rPr lang="en-US" dirty="0" err="1" smtClean="0"/>
              <a:t>WorldManager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g</a:t>
            </a:r>
            <a:r>
              <a:rPr lang="en-US" dirty="0" smtClean="0"/>
              <a:t>et iterator for list of game objects</a:t>
            </a:r>
          </a:p>
          <a:p>
            <a:pPr marL="457200" lvl="1" indent="0">
              <a:buNone/>
            </a:pPr>
            <a:r>
              <a:rPr lang="en-US" dirty="0" smtClean="0"/>
              <a:t>while (not done iterating)</a:t>
            </a:r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get current game object</a:t>
            </a:r>
          </a:p>
          <a:p>
            <a:pPr marL="457200" lvl="1" indent="0">
              <a:buNone/>
            </a:pPr>
            <a:r>
              <a:rPr lang="en-US" dirty="0" smtClean="0"/>
              <a:t>	current game object </a:t>
            </a:r>
            <a:r>
              <a:rPr lang="en-US" dirty="0" smtClean="0">
                <a:sym typeface="Wingdings" pitchFamily="2" charset="2"/>
              </a:rPr>
              <a:t> draw()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	increment iterator</a:t>
            </a: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2022665" y="2597151"/>
            <a:ext cx="6533199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/>
              <a:t>void Star::draw() </a:t>
            </a:r>
            <a:r>
              <a:rPr lang="en-US" dirty="0" smtClean="0"/>
              <a:t>{</a:t>
            </a:r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GraphicsManager</a:t>
            </a:r>
            <a:r>
              <a:rPr lang="en-US" dirty="0" smtClean="0"/>
              <a:t> </a:t>
            </a:r>
            <a:r>
              <a:rPr lang="en-US" dirty="0"/>
              <a:t>&amp;</a:t>
            </a:r>
            <a:r>
              <a:rPr lang="en-US" dirty="0" err="1"/>
              <a:t>graph_mgr</a:t>
            </a:r>
            <a:r>
              <a:rPr lang="en-US" dirty="0"/>
              <a:t> = </a:t>
            </a:r>
            <a:r>
              <a:rPr lang="en-US" dirty="0" err="1"/>
              <a:t>GraphicsManager</a:t>
            </a:r>
            <a:r>
              <a:rPr lang="en-US" dirty="0"/>
              <a:t>::</a:t>
            </a:r>
            <a:r>
              <a:rPr lang="en-US" dirty="0" err="1"/>
              <a:t>getInstance</a:t>
            </a:r>
            <a:r>
              <a:rPr lang="en-US" dirty="0"/>
              <a:t>(); </a:t>
            </a:r>
            <a:endParaRPr lang="en-US" dirty="0" smtClean="0"/>
          </a:p>
          <a:p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 smtClean="0"/>
              <a:t>graph_mgr.drawCh</a:t>
            </a:r>
            <a:r>
              <a:rPr lang="en-US" dirty="0" smtClean="0"/>
              <a:t>(</a:t>
            </a:r>
            <a:r>
              <a:rPr lang="en-US" dirty="0" err="1" smtClean="0"/>
              <a:t>pos</a:t>
            </a:r>
            <a:r>
              <a:rPr lang="en-US" dirty="0"/>
              <a:t>, STAR_CHAR); </a:t>
            </a:r>
            <a:endParaRPr lang="en-US" dirty="0" smtClean="0"/>
          </a:p>
          <a:p>
            <a:r>
              <a:rPr lang="en-US" dirty="0" smtClean="0"/>
              <a:t>}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2966484"/>
            <a:ext cx="12418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Example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87818111"/>
      </p:ext>
    </p:extLst>
  </p:cSld>
  <p:clrMapOvr>
    <a:masterClrMapping/>
  </p:clrMapOvr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Using </a:t>
            </a:r>
            <a:r>
              <a:rPr lang="en-US" dirty="0" smtClean="0"/>
              <a:t>the </a:t>
            </a:r>
            <a:r>
              <a:rPr lang="en-US" dirty="0" err="1" smtClean="0"/>
              <a:t>GraphicsManager</a:t>
            </a:r>
            <a:r>
              <a:rPr lang="en-US" dirty="0" smtClean="0"/>
              <a:t>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Modify </a:t>
            </a:r>
            <a:r>
              <a:rPr lang="en-US" dirty="0" err="1"/>
              <a:t>GameManager</a:t>
            </a:r>
            <a:r>
              <a:rPr lang="en-US" dirty="0"/>
              <a:t>, game loop</a:t>
            </a:r>
          </a:p>
          <a:p>
            <a:pPr lvl="1"/>
            <a:r>
              <a:rPr lang="en-US" dirty="0"/>
              <a:t>Call </a:t>
            </a:r>
            <a:r>
              <a:rPr lang="en-US" dirty="0" err="1"/>
              <a:t>WorldManager.draw</a:t>
            </a:r>
            <a:r>
              <a:rPr lang="en-US" dirty="0"/>
              <a:t>()</a:t>
            </a:r>
          </a:p>
          <a:p>
            <a:pPr lvl="1"/>
            <a:r>
              <a:rPr lang="en-US" dirty="0"/>
              <a:t>Call to </a:t>
            </a:r>
            <a:r>
              <a:rPr lang="en-US" dirty="0" err="1"/>
              <a:t>GraphicsManager.swapBuffers</a:t>
            </a:r>
            <a:r>
              <a:rPr lang="en-US" dirty="0"/>
              <a:t>() at end of game </a:t>
            </a:r>
            <a:r>
              <a:rPr lang="en-US" dirty="0" smtClean="0"/>
              <a:t>loop</a:t>
            </a:r>
          </a:p>
          <a:p>
            <a:r>
              <a:rPr lang="en-US" dirty="0" smtClean="0"/>
              <a:t>Later, will add support for Sprites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42936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Engine Support Systems - Managers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Support systems that manage crucial tasks</a:t>
            </a:r>
          </a:p>
          <a:p>
            <a:pPr lvl="1"/>
            <a:r>
              <a:rPr lang="en-US" dirty="0" smtClean="0"/>
              <a:t>Handling input, Rendering graphics, Logging data</a:t>
            </a:r>
          </a:p>
          <a:p>
            <a:pPr lvl="1"/>
            <a:r>
              <a:rPr lang="en-US" dirty="0" smtClean="0"/>
              <a:t>…</a:t>
            </a:r>
          </a:p>
          <a:p>
            <a:r>
              <a:rPr lang="en-US" dirty="0" smtClean="0"/>
              <a:t>Many interdependent, so startup order matters </a:t>
            </a:r>
          </a:p>
          <a:p>
            <a:pPr lvl="1"/>
            <a:r>
              <a:rPr lang="en-US" dirty="0" smtClean="0"/>
              <a:t>e.g. Log file manager needed first since others log messages</a:t>
            </a:r>
          </a:p>
          <a:p>
            <a:pPr lvl="1"/>
            <a:r>
              <a:rPr lang="en-US" dirty="0" smtClean="0"/>
              <a:t>e.g. Graphics manager may need memory allocated for sprites, so needs Memory manager first</a:t>
            </a:r>
          </a:p>
          <a:p>
            <a:r>
              <a:rPr lang="en-US" dirty="0" smtClean="0"/>
              <a:t>Often, want only 1 instance of each Manger</a:t>
            </a:r>
          </a:p>
          <a:p>
            <a:pPr lvl="1"/>
            <a:r>
              <a:rPr lang="en-US" dirty="0" smtClean="0"/>
              <a:t>e.g. Undefined if two objects managing the graphics</a:t>
            </a:r>
          </a:p>
          <a:p>
            <a:r>
              <a:rPr lang="en-US" dirty="0" smtClean="0"/>
              <a:t>How to </a:t>
            </a:r>
            <a:r>
              <a:rPr lang="en-US" i="1" dirty="0" smtClean="0"/>
              <a:t>enforce</a:t>
            </a:r>
            <a:r>
              <a:rPr lang="en-US" dirty="0" smtClean="0"/>
              <a:t> only 1 instance in C++?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163619752"/>
      </p:ext>
    </p:extLst>
  </p:cSld>
  <p:clrMapOvr>
    <a:masterClrMapping/>
  </p:clrMapOvr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Overview</a:t>
            </a:r>
          </a:p>
          <a:p>
            <a:pPr lvl="1"/>
            <a:r>
              <a:rPr lang="en-US" dirty="0" smtClean="0"/>
              <a:t>Curses for Input</a:t>
            </a:r>
          </a:p>
          <a:p>
            <a:pPr lvl="1"/>
            <a:r>
              <a:rPr lang="en-US" dirty="0" err="1" smtClean="0"/>
              <a:t>InputManager</a:t>
            </a:r>
            <a:endParaRPr lang="en-US" dirty="0" smtClean="0"/>
          </a:p>
          <a:p>
            <a:pPr lvl="1"/>
            <a:r>
              <a:rPr lang="en-US" dirty="0" smtClean="0"/>
              <a:t>Input Events</a:t>
            </a:r>
          </a:p>
          <a:p>
            <a:r>
              <a:rPr lang="en-US" dirty="0" smtClean="0"/>
              <a:t>Moving Objects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308011069"/>
      </p:ext>
    </p:extLst>
  </p:cSld>
  <p:clrMapOvr>
    <a:masterClrMapping/>
  </p:clrMapOvr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to Manage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Game could poll device directly.    E.g. see if press “space” then perform “jump”</a:t>
            </a:r>
          </a:p>
          <a:p>
            <a:r>
              <a:rPr lang="en-US" dirty="0" smtClean="0"/>
              <a:t>Positives</a:t>
            </a:r>
          </a:p>
          <a:p>
            <a:pPr lvl="1"/>
            <a:r>
              <a:rPr lang="en-US" dirty="0" smtClean="0"/>
              <a:t>Simple (I’ve done this myself for many games)</a:t>
            </a:r>
          </a:p>
          <a:p>
            <a:r>
              <a:rPr lang="en-US" dirty="0" smtClean="0"/>
              <a:t>Drawbacks</a:t>
            </a:r>
          </a:p>
          <a:p>
            <a:pPr lvl="1"/>
            <a:r>
              <a:rPr lang="en-US" dirty="0" smtClean="0"/>
              <a:t>Device dependent. If device swapped (e.g. for joystick), game won’t work.  </a:t>
            </a:r>
          </a:p>
          <a:p>
            <a:pPr lvl="1"/>
            <a:r>
              <a:rPr lang="en-US" dirty="0" smtClean="0"/>
              <a:t>If mapping changes (e.g. “space” becomes “fire”), game must be recompiled</a:t>
            </a:r>
          </a:p>
          <a:p>
            <a:pPr lvl="1"/>
            <a:r>
              <a:rPr lang="en-US" dirty="0" smtClean="0"/>
              <a:t>If duplicate mapping (e.g. “left-mouse” also “jump”), must duplicate code</a:t>
            </a:r>
          </a:p>
          <a:p>
            <a:r>
              <a:rPr lang="en-US" dirty="0" smtClean="0"/>
              <a:t>Role of Game Engine is to avoid such drawbacks, specifically in the </a:t>
            </a:r>
            <a:r>
              <a:rPr lang="en-US" dirty="0" err="1" smtClean="0"/>
              <a:t>InputManager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346748"/>
      </p:ext>
    </p:extLst>
  </p:cSld>
  <p:clrMapOvr>
    <a:masterClrMapping/>
  </p:clrMapOvr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Workflow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User provides input via device (e.g. button press)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Engine detects input has occurred</a:t>
            </a:r>
          </a:p>
          <a:p>
            <a:pPr lvl="1"/>
            <a:r>
              <a:rPr lang="en-US" dirty="0" smtClean="0"/>
              <a:t>Determines whether to process at all (e.g. perhaps not during a cut-scene)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If input is to be processed, decode data from device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Encode into abstract, device-independent form suitable for game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5948830"/>
      </p:ext>
    </p:extLst>
  </p:cSld>
  <p:clrMapOvr>
    <a:masterClrMapping/>
  </p:clrMapOvr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Input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5181599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engine exposes all forms of input</a:t>
            </a:r>
          </a:p>
          <a:p>
            <a:r>
              <a:rPr lang="en-US" dirty="0" smtClean="0"/>
              <a:t>Game code maps input to specific game action</a:t>
            </a:r>
          </a:p>
          <a:p>
            <a:r>
              <a:rPr lang="en-US" dirty="0" smtClean="0"/>
              <a:t>When game code gets specific input, looks in input map for action it corresponds to</a:t>
            </a:r>
          </a:p>
          <a:p>
            <a:pPr lvl="1"/>
            <a:r>
              <a:rPr lang="en-US" dirty="0" smtClean="0"/>
              <a:t>If none, ignore</a:t>
            </a:r>
          </a:p>
          <a:p>
            <a:pPr lvl="1"/>
            <a:r>
              <a:rPr lang="en-US" dirty="0" smtClean="0"/>
              <a:t>If action, invoke particular action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/>
              <a:t>U</a:t>
            </a:r>
            <a:r>
              <a:rPr lang="en-US" dirty="0" smtClean="0"/>
              <a:t>ser can redefine controls on-the-fly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58702" y="4114800"/>
            <a:ext cx="6404574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Walk forward	</a:t>
            </a:r>
            <a:r>
              <a:rPr lang="en-US" dirty="0" err="1" smtClean="0"/>
              <a:t>Keypress</a:t>
            </a:r>
            <a:r>
              <a:rPr lang="en-US" dirty="0" smtClean="0"/>
              <a:t> W, </a:t>
            </a:r>
            <a:r>
              <a:rPr lang="en-US" dirty="0" err="1" smtClean="0"/>
              <a:t>Keypress</a:t>
            </a:r>
            <a:r>
              <a:rPr lang="en-US" dirty="0" smtClean="0"/>
              <a:t> UP, Mouse wheel up</a:t>
            </a:r>
          </a:p>
          <a:p>
            <a:r>
              <a:rPr lang="en-US" dirty="0" smtClean="0"/>
              <a:t>Walk backward	</a:t>
            </a:r>
            <a:r>
              <a:rPr lang="en-US" dirty="0" err="1" smtClean="0"/>
              <a:t>Keypress</a:t>
            </a:r>
            <a:r>
              <a:rPr lang="en-US" dirty="0" smtClean="0"/>
              <a:t> S, </a:t>
            </a:r>
            <a:r>
              <a:rPr lang="en-US" dirty="0" err="1" smtClean="0"/>
              <a:t>Keypress</a:t>
            </a:r>
            <a:r>
              <a:rPr lang="en-US" dirty="0" smtClean="0"/>
              <a:t> DN, Mouse wheel down</a:t>
            </a:r>
          </a:p>
          <a:p>
            <a:r>
              <a:rPr lang="en-US" dirty="0" smtClean="0"/>
              <a:t>Turn left 		</a:t>
            </a:r>
            <a:r>
              <a:rPr lang="en-US" dirty="0" err="1" smtClean="0"/>
              <a:t>Keypress</a:t>
            </a:r>
            <a:r>
              <a:rPr lang="en-US" dirty="0" smtClean="0"/>
              <a:t> A, </a:t>
            </a:r>
            <a:r>
              <a:rPr lang="en-US" dirty="0" err="1" smtClean="0"/>
              <a:t>Keypress</a:t>
            </a:r>
            <a:r>
              <a:rPr lang="en-US" dirty="0" smtClean="0"/>
              <a:t> LF, or Mouse scroll left</a:t>
            </a:r>
          </a:p>
          <a:p>
            <a:r>
              <a:rPr lang="en-US" dirty="0" smtClean="0"/>
              <a:t>Turn right		</a:t>
            </a:r>
            <a:r>
              <a:rPr lang="en-US" dirty="0" err="1" smtClean="0"/>
              <a:t>Keypress</a:t>
            </a:r>
            <a:r>
              <a:rPr lang="en-US" dirty="0" smtClean="0"/>
              <a:t> D, </a:t>
            </a:r>
            <a:r>
              <a:rPr lang="en-US" dirty="0" err="1" smtClean="0"/>
              <a:t>Keypress</a:t>
            </a:r>
            <a:r>
              <a:rPr lang="en-US" dirty="0" smtClean="0"/>
              <a:t> RT, or Mouse scroll right</a:t>
            </a:r>
          </a:p>
          <a:p>
            <a:r>
              <a:rPr lang="en-US" dirty="0" smtClean="0"/>
              <a:t>Fire weapon	</a:t>
            </a:r>
            <a:r>
              <a:rPr lang="en-US" dirty="0" err="1" smtClean="0"/>
              <a:t>Keypress</a:t>
            </a:r>
            <a:r>
              <a:rPr lang="en-US" dirty="0" smtClean="0"/>
              <a:t>  SPACE, Mouse left-click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3079888"/>
      </p:ext>
    </p:extLst>
  </p:cSld>
  <p:clrMapOvr>
    <a:masterClrMapping/>
  </p:clrMapOvr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Managing 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Must receive from device (see Workflow above)</a:t>
            </a:r>
          </a:p>
          <a:p>
            <a:r>
              <a:rPr lang="en-US" dirty="0" smtClean="0"/>
              <a:t>Must notify objects (provide action)</a:t>
            </a:r>
          </a:p>
          <a:p>
            <a:r>
              <a:rPr lang="en-US" dirty="0" smtClean="0"/>
              <a:t>Manager must “understand” low level details of device to produce meaningful Event</a:t>
            </a:r>
          </a:p>
          <a:p>
            <a:r>
              <a:rPr lang="en-US" dirty="0" smtClean="0"/>
              <a:t>Event must include enough details specific for device</a:t>
            </a:r>
          </a:p>
          <a:p>
            <a:pPr lvl="1"/>
            <a:r>
              <a:rPr lang="en-US" dirty="0" smtClean="0"/>
              <a:t>e.g. keyboard needs key value pressed</a:t>
            </a:r>
          </a:p>
          <a:p>
            <a:pPr lvl="1"/>
            <a:r>
              <a:rPr lang="en-US" dirty="0" smtClean="0"/>
              <a:t>e.g. mouse needs location, button 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8340319"/>
      </p:ext>
    </p:extLst>
  </p:cSld>
  <p:clrMapOvr>
    <a:masterClrMapping/>
  </p:clrMapOvr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Checking </a:t>
            </a:r>
            <a:r>
              <a:rPr lang="en-US" dirty="0" err="1" smtClean="0"/>
              <a:t>startUp</a:t>
            </a:r>
            <a:r>
              <a:rPr lang="en-US" dirty="0" smtClean="0"/>
              <a:t> Status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92500" lnSpcReduction="10000"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Note, curses needs to be initialized before </a:t>
            </a:r>
            <a:r>
              <a:rPr lang="en-US" dirty="0" err="1" smtClean="0"/>
              <a:t>InputManager</a:t>
            </a:r>
            <a:r>
              <a:rPr lang="en-US" dirty="0" smtClean="0"/>
              <a:t> can start</a:t>
            </a:r>
          </a:p>
          <a:p>
            <a:pPr marL="400050" lvl="2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New </a:t>
            </a:r>
            <a:r>
              <a:rPr lang="en-US" dirty="0" err="1" smtClean="0"/>
              <a:t>startUp</a:t>
            </a:r>
            <a:r>
              <a:rPr lang="en-US" dirty="0" smtClean="0"/>
              <a:t> </a:t>
            </a:r>
            <a:r>
              <a:rPr lang="en-US" dirty="0"/>
              <a:t>dependency order for </a:t>
            </a:r>
            <a:r>
              <a:rPr lang="en-US" dirty="0" smtClean="0"/>
              <a:t>Dragonfly</a:t>
            </a:r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LogManager</a:t>
            </a:r>
            <a:endParaRPr lang="en-US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GraphicsManager</a:t>
            </a:r>
            <a:endParaRPr lang="en-US" dirty="0" smtClean="0"/>
          </a:p>
          <a:p>
            <a:pPr marL="857250" lvl="2" indent="-457200">
              <a:buFont typeface="+mj-lt"/>
              <a:buAutoNum type="arabicPeriod"/>
            </a:pPr>
            <a:r>
              <a:rPr lang="en-US" dirty="0" err="1" smtClean="0"/>
              <a:t>InputManager</a:t>
            </a:r>
            <a:endParaRPr lang="en-US" dirty="0" smtClean="0"/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Build means of checking start up status in Manager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Protected Attribute</a:t>
            </a:r>
          </a:p>
          <a:p>
            <a:pPr marL="857250" lvl="2" indent="-457200">
              <a:buFont typeface="Calibri" pitchFamily="34" charset="0"/>
              <a:buChar char="‐"/>
            </a:pPr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/>
              <a:t>is_started</a:t>
            </a:r>
            <a:r>
              <a:rPr lang="en-US" dirty="0" smtClean="0"/>
              <a:t> (set to false in constructor)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Once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startUp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successfully called, set to true</a:t>
            </a:r>
          </a:p>
          <a:p>
            <a:pPr marL="457200" lvl="1" indent="-457200">
              <a:buFont typeface="Arial" pitchFamily="34" charset="0"/>
              <a:buChar char="•"/>
            </a:pPr>
            <a:r>
              <a:rPr lang="en-US" dirty="0" smtClean="0"/>
              <a:t>Method to query</a:t>
            </a:r>
          </a:p>
          <a:p>
            <a:pPr marL="400050" lvl="2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isStarted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2552071"/>
      </p:ext>
    </p:extLst>
  </p:cSld>
  <p:clrMapOvr>
    <a:masterClrMapping/>
  </p:clrMapOvr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153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Curses for Game-Type Input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4582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Curses needs to be initialized</a:t>
            </a:r>
          </a:p>
          <a:p>
            <a:r>
              <a:rPr lang="en-US" dirty="0" smtClean="0"/>
              <a:t>Note: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stdscr</a:t>
            </a:r>
            <a:r>
              <a:rPr lang="en-US" sz="2800" dirty="0" smtClean="0"/>
              <a:t> </a:t>
            </a:r>
            <a:r>
              <a:rPr lang="en-US" dirty="0" smtClean="0"/>
              <a:t>for window to get default window, affects all</a:t>
            </a:r>
          </a:p>
          <a:p>
            <a:r>
              <a:rPr lang="en-US" dirty="0" smtClean="0"/>
              <a:t>Normal terminal input buffers until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\n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or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\r</a:t>
            </a:r>
            <a:r>
              <a:rPr lang="en-US" dirty="0" smtClean="0">
                <a:cs typeface="Consolas" pitchFamily="49" charset="0"/>
              </a:rPr>
              <a:t>, </a:t>
            </a:r>
            <a:r>
              <a:rPr lang="en-US" dirty="0" smtClean="0"/>
              <a:t>so disable.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cbreak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nodelay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(window, TRUE);</a:t>
            </a:r>
          </a:p>
          <a:p>
            <a:r>
              <a:rPr lang="en-US" dirty="0" smtClean="0"/>
              <a:t>Disable newline so can detect “enter” key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nonl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Turn off the cursor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curs_set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(0</a:t>
            </a:r>
            <a:r>
              <a:rPr lang="en-US" sz="3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Disable character echo:</a:t>
            </a:r>
          </a:p>
          <a:p>
            <a:pPr marL="914400" lvl="2" indent="0">
              <a:buNone/>
            </a:pP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noecho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/>
              <a:t>Enable mouse events – setup mask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mmask_t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_ mask = BUTTON1_CLICKED </a:t>
            </a:r>
            <a:r>
              <a:rPr lang="en-US" sz="2900" dirty="0">
                <a:latin typeface="Consolas" pitchFamily="49" charset="0"/>
                <a:cs typeface="Consolas" pitchFamily="49" charset="0"/>
              </a:rPr>
              <a:t>| 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BUTTON3_CLICKED;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mousemask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(mask, NULL)</a:t>
            </a:r>
          </a:p>
          <a:p>
            <a:r>
              <a:rPr lang="en-US" dirty="0" smtClean="0"/>
              <a:t>Enable keypad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keypad(window, TRUE);</a:t>
            </a:r>
          </a:p>
        </p:txBody>
      </p:sp>
    </p:spTree>
    <p:extLst>
      <p:ext uri="{BB962C8B-B14F-4D97-AF65-F5344CB8AC3E}">
        <p14:creationId xmlns:p14="http://schemas.microsoft.com/office/powerpoint/2010/main" val="2953018598"/>
      </p:ext>
    </p:extLst>
  </p:cSld>
  <p:clrMapOvr>
    <a:masterClrMapping/>
  </p:clrMapOvr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Curses for Game-Type Input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To get character (non-blocking)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c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getch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If not ERR, then a valid char</a:t>
            </a:r>
          </a:p>
          <a:p>
            <a:r>
              <a:rPr lang="en-US" dirty="0" smtClean="0"/>
              <a:t>Check if </a:t>
            </a:r>
            <a:r>
              <a:rPr lang="en-US" dirty="0" smtClean="0">
                <a:solidFill>
                  <a:srgbClr val="0000FF"/>
                </a:solidFill>
              </a:rPr>
              <a:t>mouse</a:t>
            </a:r>
          </a:p>
          <a:p>
            <a:pPr marL="0" indent="0">
              <a:buNone/>
            </a:pPr>
            <a:r>
              <a:rPr lang="en-US" sz="2600" dirty="0" smtClean="0"/>
              <a:t>     MEVENT </a:t>
            </a:r>
            <a:r>
              <a:rPr lang="en-US" sz="2600" dirty="0" err="1" smtClean="0"/>
              <a:t>m_event</a:t>
            </a:r>
            <a:r>
              <a:rPr lang="en-US" sz="2600" dirty="0" smtClean="0"/>
              <a:t>;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if (c==KEY_MOUSE) and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getmouse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(&amp;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 == OK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m_event.bstate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&amp; BUTTON1_CLICKED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	  x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m_event.x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y =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m_event.y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   …</a:t>
            </a:r>
          </a:p>
          <a:p>
            <a:pPr lvl="1"/>
            <a:r>
              <a:rPr lang="en-US" b="1" dirty="0" smtClean="0"/>
              <a:t>Note!  </a:t>
            </a:r>
            <a:r>
              <a:rPr lang="en-US" dirty="0" smtClean="0"/>
              <a:t>Mouse must have click, too, to get (does not return for mouse movement only)</a:t>
            </a:r>
          </a:p>
          <a:p>
            <a:r>
              <a:rPr lang="en-US" dirty="0" smtClean="0"/>
              <a:t>Else </a:t>
            </a:r>
            <a:r>
              <a:rPr lang="en-US" dirty="0" smtClean="0">
                <a:solidFill>
                  <a:srgbClr val="0000FF"/>
                </a:solidFill>
              </a:rPr>
              <a:t>keyboard</a:t>
            </a:r>
            <a:r>
              <a:rPr lang="en-US" dirty="0" smtClean="0"/>
              <a:t>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</a:t>
            </a:r>
            <a:r>
              <a:rPr lang="en-US" dirty="0" smtClean="0"/>
              <a:t> has value)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4217830"/>
      </p:ext>
    </p:extLst>
  </p:cSld>
  <p:clrMapOvr>
    <a:masterClrMapping/>
  </p:clrMapOvr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00200"/>
            <a:ext cx="7553325" cy="478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5675" y="368595"/>
            <a:ext cx="15621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1830431"/>
      </p:ext>
    </p:extLst>
  </p:cSld>
  <p:clrMapOvr>
    <a:masterClrMapping/>
  </p:clrMapOvr>
</p:sld>
</file>

<file path=ppt/slides/slide1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InputManager:startUp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Check that </a:t>
            </a:r>
            <a:r>
              <a:rPr lang="en-US" dirty="0" err="1" smtClean="0"/>
              <a:t>GraphicsManager</a:t>
            </a:r>
            <a:r>
              <a:rPr lang="en-US" dirty="0" smtClean="0"/>
              <a:t> is started</a:t>
            </a:r>
          </a:p>
          <a:p>
            <a:pPr lvl="1"/>
            <a:r>
              <a:rPr lang="en-US" dirty="0" smtClean="0"/>
              <a:t>If not, return error code</a:t>
            </a:r>
          </a:p>
          <a:p>
            <a:r>
              <a:rPr lang="en-US" dirty="0" smtClean="0"/>
              <a:t>Enable keypad</a:t>
            </a:r>
          </a:p>
          <a:p>
            <a:r>
              <a:rPr lang="en-US" dirty="0" smtClean="0"/>
              <a:t>Disable line buffering</a:t>
            </a:r>
          </a:p>
          <a:p>
            <a:r>
              <a:rPr lang="en-US" dirty="0" smtClean="0"/>
              <a:t>Turn off newline on output</a:t>
            </a:r>
          </a:p>
          <a:p>
            <a:r>
              <a:rPr lang="en-US" dirty="0" smtClean="0"/>
              <a:t>Disable character echo</a:t>
            </a:r>
          </a:p>
          <a:p>
            <a:r>
              <a:rPr lang="en-US" dirty="0" smtClean="0"/>
              <a:t>Turn off cursor</a:t>
            </a:r>
          </a:p>
          <a:p>
            <a:r>
              <a:rPr lang="en-US" dirty="0" smtClean="0"/>
              <a:t>Set no delay</a:t>
            </a:r>
            <a:endParaRPr lang="en-US" dirty="0"/>
          </a:p>
          <a:p>
            <a:r>
              <a:rPr lang="en-US" dirty="0" smtClean="0"/>
              <a:t>Enable mouse events</a:t>
            </a:r>
          </a:p>
          <a:p>
            <a:r>
              <a:rPr lang="en-US" dirty="0" smtClean="0"/>
              <a:t>Set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is_started</a:t>
            </a:r>
            <a:r>
              <a:rPr lang="en-US" dirty="0" smtClean="0"/>
              <a:t> to </a:t>
            </a:r>
            <a:r>
              <a:rPr lang="en-US" b="1" dirty="0" smtClean="0">
                <a:solidFill>
                  <a:srgbClr val="008000"/>
                </a:solidFill>
              </a:rPr>
              <a:t>true</a:t>
            </a:r>
            <a:endParaRPr lang="en-US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447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Managers in C++: Global Variables?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Could make Managers global variables (e.g. outside of </a:t>
            </a:r>
            <a:r>
              <a:rPr lang="en-US" sz="3100" dirty="0" smtClean="0">
                <a:latin typeface="Consolas" pitchFamily="49" charset="0"/>
                <a:cs typeface="Consolas" pitchFamily="49" charset="0"/>
              </a:rPr>
              <a:t>main()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Constructors called before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main(),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destructors when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main()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ends</a:t>
            </a:r>
          </a:p>
          <a:p>
            <a:r>
              <a:rPr lang="en-US" dirty="0" smtClean="0"/>
              <a:t>Then, declare global variable: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/>
              <a:t>However, </a:t>
            </a:r>
            <a:r>
              <a:rPr lang="en-US" u="sng" dirty="0" smtClean="0"/>
              <a:t>order</a:t>
            </a:r>
            <a:r>
              <a:rPr lang="en-US" dirty="0" smtClean="0"/>
              <a:t> of constructor/destructor unpredictable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RenderManager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g;</a:t>
            </a:r>
          </a:p>
          <a:p>
            <a:pPr lvl="1"/>
            <a:r>
              <a:rPr lang="en-US" dirty="0" smtClean="0"/>
              <a:t>Could call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g::g() before r::r()</a:t>
            </a:r>
            <a:r>
              <a:rPr lang="en-US" dirty="0" smtClean="0">
                <a:cs typeface="Courier New" pitchFamily="49" charset="0"/>
              </a:rPr>
              <a:t>!</a:t>
            </a:r>
          </a:p>
          <a:p>
            <a:r>
              <a:rPr lang="en-US" dirty="0" smtClean="0"/>
              <a:t>Plus, explicit </a:t>
            </a:r>
            <a:r>
              <a:rPr lang="en-US" dirty="0" err="1" smtClean="0"/>
              <a:t>globals</a:t>
            </a:r>
            <a:r>
              <a:rPr lang="en-US" dirty="0" smtClean="0"/>
              <a:t> difficult from library</a:t>
            </a:r>
          </a:p>
          <a:p>
            <a:pPr lvl="1"/>
            <a:r>
              <a:rPr lang="en-US" dirty="0" smtClean="0"/>
              <a:t>Names could be different in user code</a:t>
            </a:r>
          </a:p>
          <a:p>
            <a:r>
              <a:rPr lang="en-US" dirty="0" smtClean="0"/>
              <a:t>Instead, how about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dirty="0" smtClean="0"/>
              <a:t> variables inside a function?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326335"/>
      </p:ext>
    </p:extLst>
  </p:cSld>
  <p:clrMapOvr>
    <a:masterClrMapping/>
  </p:clrMapOvr>
</p:sld>
</file>

<file path=ppt/slides/slide1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InputManager:ShutDown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Turn on cursor</a:t>
            </a:r>
          </a:p>
          <a:p>
            <a:r>
              <a:rPr lang="en-US" dirty="0" smtClean="0"/>
              <a:t>Note: assume </a:t>
            </a:r>
            <a:r>
              <a:rPr lang="en-US" dirty="0" err="1" smtClean="0"/>
              <a:t>InputManager</a:t>
            </a:r>
            <a:r>
              <a:rPr lang="en-US" dirty="0" smtClean="0"/>
              <a:t> shuts down before </a:t>
            </a:r>
            <a:r>
              <a:rPr lang="en-US" dirty="0" err="1" smtClean="0"/>
              <a:t>GraphicsManager</a:t>
            </a:r>
            <a:r>
              <a:rPr lang="en-US" dirty="0" smtClean="0"/>
              <a:t>, so </a:t>
            </a:r>
            <a:r>
              <a:rPr lang="en-US" dirty="0" err="1" smtClean="0"/>
              <a:t>InputManager</a:t>
            </a:r>
            <a:r>
              <a:rPr lang="en-US" dirty="0" smtClean="0"/>
              <a:t> doesn’t call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endwin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dirty="0" smtClean="0">
              <a:cs typeface="Consolas" pitchFamily="49" charset="0"/>
            </a:endParaRPr>
          </a:p>
          <a:p>
            <a:r>
              <a:rPr lang="en-US" dirty="0" smtClean="0"/>
              <a:t>Set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is_started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to </a:t>
            </a:r>
            <a:r>
              <a:rPr lang="en-US" b="1" dirty="0" smtClean="0">
                <a:solidFill>
                  <a:srgbClr val="FF0000"/>
                </a:solidFill>
              </a:rPr>
              <a:t>false</a:t>
            </a:r>
          </a:p>
        </p:txBody>
      </p:sp>
    </p:spTree>
    <p:extLst>
      <p:ext uri="{BB962C8B-B14F-4D97-AF65-F5344CB8AC3E}">
        <p14:creationId xmlns:p14="http://schemas.microsoft.com/office/powerpoint/2010/main" val="1927556138"/>
      </p:ext>
    </p:extLst>
  </p:cSld>
  <p:clrMapOvr>
    <a:masterClrMapping/>
  </p:clrMapOvr>
</p:sld>
</file>

<file path=ppt/slides/slide1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InputManager:getInput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534400" cy="5257800"/>
          </a:xfrm>
        </p:spPr>
        <p:txBody>
          <a:bodyPr>
            <a:noAutofit/>
          </a:bodyPr>
          <a:lstStyle/>
          <a:p>
            <a:r>
              <a:rPr lang="en-US" sz="2800" dirty="0" smtClean="0"/>
              <a:t>Get character (note, </a:t>
            </a:r>
            <a:r>
              <a:rPr lang="en-US" sz="2800" i="1" dirty="0" smtClean="0"/>
              <a:t>not</a:t>
            </a:r>
            <a:r>
              <a:rPr lang="en-US" sz="2800" dirty="0" smtClean="0"/>
              <a:t> continuous mouse input)</a:t>
            </a:r>
          </a:p>
          <a:p>
            <a:r>
              <a:rPr lang="en-US" sz="2800" dirty="0" smtClean="0"/>
              <a:t>Check if </a:t>
            </a:r>
            <a:r>
              <a:rPr lang="en-US" sz="2800" dirty="0" smtClean="0">
                <a:solidFill>
                  <a:srgbClr val="0000FF"/>
                </a:solidFill>
              </a:rPr>
              <a:t>mouse </a:t>
            </a:r>
          </a:p>
          <a:p>
            <a:pPr lvl="1"/>
            <a:r>
              <a:rPr lang="en-US" dirty="0" smtClean="0"/>
              <a:t>If so, check if valid mouse action</a:t>
            </a:r>
          </a:p>
          <a:p>
            <a:pPr lvl="2"/>
            <a:r>
              <a:rPr lang="en-US" sz="2800" dirty="0" smtClean="0"/>
              <a:t>If so, then create </a:t>
            </a:r>
            <a:r>
              <a:rPr lang="en-US" sz="2800" dirty="0" err="1" smtClean="0"/>
              <a:t>EventMouse</a:t>
            </a:r>
            <a:r>
              <a:rPr lang="en-US" sz="2800" dirty="0"/>
              <a:t> </a:t>
            </a:r>
            <a:r>
              <a:rPr lang="en-US" sz="2800" dirty="0" smtClean="0"/>
              <a:t>(x, y and action)</a:t>
            </a:r>
          </a:p>
          <a:p>
            <a:pPr lvl="2"/>
            <a:r>
              <a:rPr lang="en-US" sz="2800" dirty="0" smtClean="0"/>
              <a:t>Send </a:t>
            </a:r>
            <a:r>
              <a:rPr lang="en-US" sz="2800" dirty="0" err="1" smtClean="0"/>
              <a:t>EventMouse</a:t>
            </a:r>
            <a:r>
              <a:rPr lang="en-US" sz="2800" dirty="0" smtClean="0"/>
              <a:t> to interested </a:t>
            </a:r>
            <a:r>
              <a:rPr lang="en-US" sz="2800" dirty="0" err="1" smtClean="0"/>
              <a:t>objs</a:t>
            </a:r>
            <a:r>
              <a:rPr lang="en-US" sz="2800" dirty="0" smtClean="0"/>
              <a:t>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Else ignore</a:t>
            </a:r>
          </a:p>
          <a:p>
            <a:r>
              <a:rPr lang="en-US" sz="2800" dirty="0" smtClean="0"/>
              <a:t>Else (is </a:t>
            </a:r>
            <a:r>
              <a:rPr lang="en-US" sz="2800" dirty="0" smtClean="0">
                <a:solidFill>
                  <a:srgbClr val="0000FF"/>
                </a:solidFill>
              </a:rPr>
              <a:t>keyboard</a:t>
            </a:r>
            <a:r>
              <a:rPr lang="en-US" sz="2800" dirty="0" smtClean="0"/>
              <a:t>)</a:t>
            </a:r>
          </a:p>
          <a:p>
            <a:pPr lvl="1"/>
            <a:r>
              <a:rPr lang="en-US" dirty="0" smtClean="0"/>
              <a:t>Create </a:t>
            </a:r>
            <a:r>
              <a:rPr lang="en-US" dirty="0" err="1" smtClean="0"/>
              <a:t>EventKeyboard</a:t>
            </a:r>
            <a:r>
              <a:rPr lang="en-US" dirty="0" smtClean="0"/>
              <a:t> (character)</a:t>
            </a:r>
          </a:p>
          <a:p>
            <a:pPr lvl="1"/>
            <a:r>
              <a:rPr lang="en-US" dirty="0"/>
              <a:t>Send </a:t>
            </a:r>
            <a:r>
              <a:rPr lang="en-US" dirty="0" err="1" smtClean="0"/>
              <a:t>EventKeyboard</a:t>
            </a:r>
            <a:r>
              <a:rPr lang="en-US" dirty="0" smtClean="0"/>
              <a:t> </a:t>
            </a:r>
            <a:r>
              <a:rPr lang="en-US" dirty="0"/>
              <a:t>to interested </a:t>
            </a:r>
            <a:r>
              <a:rPr lang="en-US" dirty="0" err="1" smtClean="0"/>
              <a:t>objs</a:t>
            </a:r>
            <a:r>
              <a:rPr lang="en-US" dirty="0" smtClean="0"/>
              <a:t>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400" dirty="0"/>
              <a:t>)</a:t>
            </a:r>
            <a:endParaRPr lang="en-US" dirty="0"/>
          </a:p>
          <a:p>
            <a:endParaRPr lang="en-US" sz="2800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655734"/>
      </p:ext>
    </p:extLst>
  </p:cSld>
  <p:clrMapOvr>
    <a:masterClrMapping/>
  </p:clrMapOvr>
</p:sld>
</file>

<file path=ppt/slides/slide1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InputManager:isValid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InputManager</a:t>
            </a:r>
            <a:r>
              <a:rPr lang="en-US" dirty="0" smtClean="0"/>
              <a:t> only handles some events</a:t>
            </a:r>
          </a:p>
          <a:p>
            <a:pPr lvl="1"/>
            <a:r>
              <a:rPr lang="en-US" dirty="0" smtClean="0"/>
              <a:t>Object can’t register for, say, user-defined events from </a:t>
            </a:r>
            <a:r>
              <a:rPr lang="en-US" dirty="0" err="1" smtClean="0"/>
              <a:t>InputManager</a:t>
            </a:r>
            <a:endParaRPr lang="en-US" dirty="0" smtClean="0"/>
          </a:p>
          <a:p>
            <a:pPr lvl="1"/>
            <a:r>
              <a:rPr lang="en-US" dirty="0" smtClean="0"/>
              <a:t>For some engines, Input manager may not handle mouse events</a:t>
            </a:r>
          </a:p>
          <a:p>
            <a:r>
              <a:rPr lang="en-US" dirty="0" smtClean="0"/>
              <a:t>(Remember,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called by Manager before allowing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3300" dirty="0" smtClean="0">
                <a:cs typeface="Consolas" pitchFamily="49" charset="0"/>
              </a:rPr>
              <a:t>)</a:t>
            </a:r>
          </a:p>
          <a:p>
            <a:r>
              <a:rPr lang="en-US" dirty="0" smtClean="0"/>
              <a:t>For return of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isValid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(string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event_name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):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dirty="0" smtClean="0"/>
              <a:t>Check if </a:t>
            </a:r>
            <a:r>
              <a:rPr lang="en-US" dirty="0" err="1" smtClean="0"/>
              <a:t>event_name</a:t>
            </a:r>
            <a:r>
              <a:rPr lang="en-US" dirty="0" smtClean="0"/>
              <a:t> is known (KEYBOARD_EVENT or MOUSE_EVENT)</a:t>
            </a:r>
          </a:p>
          <a:p>
            <a:pPr marL="914400" lvl="2" indent="0">
              <a:buNone/>
            </a:pPr>
            <a:r>
              <a:rPr lang="en-US" sz="2600" dirty="0" smtClean="0">
                <a:sym typeface="Wingdings" pitchFamily="2" charset="2"/>
              </a:rPr>
              <a:t> Return </a:t>
            </a:r>
            <a:r>
              <a:rPr lang="en-US" sz="2600" b="1" dirty="0" smtClean="0">
                <a:solidFill>
                  <a:srgbClr val="008000"/>
                </a:solidFill>
                <a:sym typeface="Wingdings" pitchFamily="2" charset="2"/>
              </a:rPr>
              <a:t>true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Else</a:t>
            </a:r>
          </a:p>
          <a:p>
            <a:pPr marL="914400" lvl="2" indent="0">
              <a:buNone/>
            </a:pPr>
            <a:r>
              <a:rPr lang="en-US" sz="2600" dirty="0" smtClean="0">
                <a:sym typeface="Wingdings" pitchFamily="2" charset="2"/>
              </a:rPr>
              <a:t> Return </a:t>
            </a:r>
            <a:r>
              <a:rPr lang="en-US" sz="2600" b="1" dirty="0" smtClean="0">
                <a:solidFill>
                  <a:srgbClr val="FF0000"/>
                </a:solidFill>
                <a:sym typeface="Wingdings" pitchFamily="2" charset="2"/>
              </a:rPr>
              <a:t>false</a:t>
            </a:r>
            <a:endParaRPr lang="en-US" sz="2600" b="1" dirty="0" smtClean="0">
              <a:solidFill>
                <a:srgbClr val="FF0000"/>
              </a:solidFill>
            </a:endParaRP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501179"/>
      </p:ext>
    </p:extLst>
  </p:cSld>
  <p:clrMapOvr>
    <a:masterClrMapping/>
  </p:clrMapOvr>
</p:sld>
</file>

<file path=ppt/slides/slide1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InputManager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382000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Modify game loop in </a:t>
            </a:r>
            <a:r>
              <a:rPr lang="en-US" dirty="0" err="1" smtClean="0"/>
              <a:t>GameManger</a:t>
            </a:r>
            <a:r>
              <a:rPr lang="en-US" dirty="0" smtClean="0"/>
              <a:t> to get input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Game Objects will need to register for interest</a:t>
            </a:r>
          </a:p>
          <a:p>
            <a:pPr lvl="1"/>
            <a:r>
              <a:rPr lang="en-US" dirty="0" smtClean="0"/>
              <a:t>Example:</a:t>
            </a:r>
          </a:p>
          <a:p>
            <a:r>
              <a:rPr lang="en-US" dirty="0" smtClean="0"/>
              <a:t>Need to create Events that can be passed to interested </a:t>
            </a:r>
            <a:r>
              <a:rPr lang="en-US" dirty="0"/>
              <a:t>g</a:t>
            </a:r>
            <a:r>
              <a:rPr lang="en-US" dirty="0" smtClean="0"/>
              <a:t>ame Objects</a:t>
            </a:r>
          </a:p>
          <a:p>
            <a:pPr lvl="1"/>
            <a:r>
              <a:rPr lang="en-US" dirty="0" err="1" smtClean="0"/>
              <a:t>EventKeyboard</a:t>
            </a:r>
            <a:endParaRPr lang="en-US" dirty="0" smtClean="0"/>
          </a:p>
          <a:p>
            <a:pPr lvl="1"/>
            <a:r>
              <a:rPr lang="en-US" dirty="0" err="1" smtClean="0"/>
              <a:t>EventMouse</a:t>
            </a:r>
            <a:endParaRPr lang="en-US" dirty="0" smtClean="0"/>
          </a:p>
        </p:txBody>
      </p:sp>
      <p:sp>
        <p:nvSpPr>
          <p:cNvPr id="4" name="Rectangle 3"/>
          <p:cNvSpPr/>
          <p:nvPr/>
        </p:nvSpPr>
        <p:spPr>
          <a:xfrm>
            <a:off x="733647" y="1900535"/>
            <a:ext cx="746760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Get input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input_manager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input_manager.getInput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895599" y="3734470"/>
            <a:ext cx="4063933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registerInterest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(KEYBOARD_EVENT);</a:t>
            </a:r>
            <a:r>
              <a:rPr kumimoji="0" lang="en-US" sz="9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605066"/>
      </p:ext>
    </p:extLst>
  </p:cSld>
  <p:clrMapOvr>
    <a:masterClrMapping/>
  </p:clrMapOvr>
</p:sld>
</file>

<file path=ppt/slides/slide1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EventKeyboard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137568"/>
            <a:ext cx="8229600" cy="3382963"/>
          </a:xfrm>
        </p:spPr>
        <p:txBody>
          <a:bodyPr/>
          <a:lstStyle/>
          <a:p>
            <a:r>
              <a:rPr lang="en-US" dirty="0" smtClean="0"/>
              <a:t>Inherited from base Event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38400"/>
            <a:ext cx="14859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32968"/>
            <a:ext cx="3600450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3009633"/>
      </p:ext>
    </p:extLst>
  </p:cSld>
  <p:clrMapOvr>
    <a:masterClrMapping/>
  </p:clrMapOvr>
</p:sld>
</file>

<file path=ppt/slides/slide1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112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EventKeyboard.h</a:t>
            </a:r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219200"/>
            <a:ext cx="4543425" cy="508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524215"/>
      </p:ext>
    </p:extLst>
  </p:cSld>
  <p:clrMapOvr>
    <a:masterClrMapping/>
  </p:clrMapOvr>
</p:sld>
</file>

<file path=ppt/slides/slide1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EventMouse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0432" y="1428750"/>
            <a:ext cx="8229600" cy="4525963"/>
          </a:xfrm>
        </p:spPr>
        <p:txBody>
          <a:bodyPr/>
          <a:lstStyle/>
          <a:p>
            <a:r>
              <a:rPr lang="en-US" dirty="0"/>
              <a:t>Inherited from base </a:t>
            </a:r>
            <a:r>
              <a:rPr lang="en-US" dirty="0" smtClean="0"/>
              <a:t>Event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Define mouse actions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1232" y="514350"/>
            <a:ext cx="1514475" cy="146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396" y="2419350"/>
            <a:ext cx="8867775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5533876" y="4787443"/>
            <a:ext cx="2822877" cy="14234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/>
        </p:spPr>
        <p:txBody>
          <a:bodyPr vert="horz" wrap="none" lIns="7935" tIns="19044" rIns="28566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cs typeface="Consolas" pitchFamily="49" charset="0"/>
              </a:rPr>
              <a:t>enum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MouseActionList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LEFT_BUTTON_CLICK,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RIGHT_BUTTON_CLICK,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UNDEFINED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};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566"/>
      </p:ext>
    </p:extLst>
  </p:cSld>
  <p:clrMapOvr>
    <a:masterClrMapping/>
  </p:clrMapOvr>
</p:sld>
</file>

<file path=ppt/slides/slide1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638300" y="2781300"/>
            <a:ext cx="6096000" cy="1143000"/>
          </a:xfrm>
        </p:spPr>
        <p:txBody>
          <a:bodyPr/>
          <a:lstStyle/>
          <a:p>
            <a:r>
              <a:rPr lang="en-US" dirty="0" err="1" smtClean="0"/>
              <a:t>EventMouse.h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35688"/>
            <a:ext cx="59340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590800" y="1676400"/>
            <a:ext cx="2822877" cy="142345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  <a:effectLst/>
        </p:spPr>
        <p:txBody>
          <a:bodyPr vert="horz" wrap="none" lIns="7935" tIns="19044" rIns="28566" bIns="19044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cs typeface="Consolas" pitchFamily="49" charset="0"/>
              </a:rPr>
              <a:t>enum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MouseActionList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{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LEFT_BUTTON_CLICK,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RIGHT_BUTTON_CLICK,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UNDEFINED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};</a:t>
            </a:r>
            <a:endParaRPr kumimoji="0" lang="en-US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166948"/>
      </p:ext>
    </p:extLst>
  </p:cSld>
  <p:clrMapOvr>
    <a:masterClrMapping/>
  </p:clrMapOvr>
</p:sld>
</file>

<file path=ppt/slides/slide1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Object to </a:t>
            </a:r>
            <a:r>
              <a:rPr lang="en-US" dirty="0" err="1" smtClean="0"/>
              <a:t>registerInterest</a:t>
            </a:r>
            <a:r>
              <a:rPr lang="en-US" dirty="0" smtClean="0"/>
              <a:t>()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Recognize keyboard event </a:t>
            </a:r>
            <a:r>
              <a:rPr lang="en-US" dirty="0" smtClean="0">
                <a:sym typeface="Wingdings" pitchFamily="2" charset="2"/>
              </a:rPr>
              <a:t> register with </a:t>
            </a:r>
            <a:r>
              <a:rPr lang="en-US" dirty="0" err="1" smtClean="0">
                <a:sym typeface="Wingdings" pitchFamily="2" charset="2"/>
              </a:rPr>
              <a:t>InputManager</a:t>
            </a:r>
            <a:endParaRPr lang="en-US" dirty="0" smtClean="0">
              <a:sym typeface="Wingdings" pitchFamily="2" charset="2"/>
            </a:endParaRPr>
          </a:p>
          <a:p>
            <a:r>
              <a:rPr lang="en-US" smtClean="0"/>
              <a:t>Recognize mouse </a:t>
            </a:r>
            <a:r>
              <a:rPr lang="en-US" dirty="0"/>
              <a:t>event </a:t>
            </a:r>
            <a:r>
              <a:rPr lang="en-US" dirty="0">
                <a:sym typeface="Wingdings" pitchFamily="2" charset="2"/>
              </a:rPr>
              <a:t> register with </a:t>
            </a:r>
            <a:r>
              <a:rPr lang="en-US" dirty="0" err="1">
                <a:sym typeface="Wingdings" pitchFamily="2" charset="2"/>
              </a:rPr>
              <a:t>InputManager</a:t>
            </a:r>
            <a:endParaRPr lang="en-US" dirty="0">
              <a:sym typeface="Wingdings" pitchFamily="2" charset="2"/>
            </a:endParaRP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871623"/>
      </p:ext>
    </p:extLst>
  </p:cSld>
  <p:clrMapOvr>
    <a:masterClrMapping/>
  </p:clrMapOvr>
</p:sld>
</file>

<file path=ppt/slides/slide1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World boundaries</a:t>
            </a:r>
          </a:p>
          <a:p>
            <a:r>
              <a:rPr lang="en-US" dirty="0" err="1" smtClean="0"/>
              <a:t>Misc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8499612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Managers in C++: </a:t>
            </a:r>
            <a:r>
              <a:rPr lang="en-US" dirty="0" smtClean="0"/>
              <a:t>Static Variables</a:t>
            </a:r>
            <a:r>
              <a:rPr lang="en-US" dirty="0"/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524000"/>
            <a:ext cx="4800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Remember,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800" dirty="0" smtClean="0"/>
              <a:t> </a:t>
            </a:r>
            <a:r>
              <a:rPr lang="en-US" dirty="0" smtClean="0"/>
              <a:t>variables retain value after method terminates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Static</a:t>
            </a:r>
            <a:r>
              <a:rPr lang="en-US" sz="2800" dirty="0" smtClean="0"/>
              <a:t> </a:t>
            </a:r>
            <a:r>
              <a:rPr lang="en-US" dirty="0" smtClean="0"/>
              <a:t>variables inside method not created until method invoked</a:t>
            </a:r>
          </a:p>
          <a:p>
            <a:r>
              <a:rPr lang="en-US" dirty="0" smtClean="0"/>
              <a:t>Use inside Manager class method to “create” manager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the Singleton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5715000" y="1828800"/>
            <a:ext cx="2970685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stuff() {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static 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x = 0;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&lt;&lt; x;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x++;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main()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stuff(); // prints 0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stuff(); // prints 1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823560"/>
      </p:ext>
    </p:extLst>
  </p:cSld>
  <p:clrMapOvr>
    <a:masterClrMapping/>
  </p:clrMapOvr>
</p:sld>
</file>

<file path=ppt/slides/slide1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Velocity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Up to now, need to update</a:t>
            </a:r>
          </a:p>
          <a:p>
            <a:pPr marL="0" indent="0">
              <a:buNone/>
            </a:pPr>
            <a:r>
              <a:rPr lang="en-US" dirty="0" smtClean="0"/>
              <a:t>movement/location</a:t>
            </a:r>
          </a:p>
          <a:p>
            <a:pPr marL="0" indent="0">
              <a:buNone/>
            </a:pPr>
            <a:r>
              <a:rPr lang="en-US" dirty="0" smtClean="0"/>
              <a:t>in game code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every step</a:t>
            </a:r>
          </a:p>
          <a:p>
            <a:endParaRPr lang="en-US" dirty="0" smtClean="0"/>
          </a:p>
          <a:p>
            <a:endParaRPr lang="en-US" sz="2600" dirty="0"/>
          </a:p>
          <a:p>
            <a:r>
              <a:rPr lang="en-US" dirty="0" smtClean="0"/>
              <a:t>Instead, have Engine do work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utomatically update object positions based on </a:t>
            </a:r>
            <a:r>
              <a:rPr lang="en-US" i="1" dirty="0" smtClean="0"/>
              <a:t>velocity</a:t>
            </a:r>
            <a:r>
              <a:rPr lang="en-US" dirty="0" smtClean="0"/>
              <a:t>: direction and speed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953000" y="2193667"/>
            <a:ext cx="3733800" cy="2123658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In Saucer::move():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&gt; 0)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return;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3200400" y="3076353"/>
            <a:ext cx="1524000" cy="276447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9711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smtClean="0"/>
              <a:t>Extend Object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476344"/>
            <a:ext cx="5267325" cy="2181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7950" y="4257734"/>
            <a:ext cx="5695950" cy="2085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6953" y="1076234"/>
            <a:ext cx="23476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Protected Attributes</a:t>
            </a:r>
            <a:endParaRPr lang="en-US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709863" y="3924358"/>
            <a:ext cx="11415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Methods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93563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Object:getXVelocityStep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see if there is an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x-velocity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(!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 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see if time to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move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&gt; 0)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0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ok, time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to move, so figure out how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far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step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0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do 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fabs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(1/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 0) ?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step-- : step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x_velocity_countdown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&lt;= 0)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return step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91000" y="5943600"/>
            <a:ext cx="3695371" cy="461665"/>
          </a:xfrm>
          <a:prstGeom prst="rect">
            <a:avLst/>
          </a:prstGeom>
          <a:solidFill>
            <a:schemeClr val="bg1">
              <a:lumMod val="85000"/>
            </a:schemeClr>
          </a:solidFill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(And do same for y-velocity)</a:t>
            </a:r>
            <a:endParaRPr lang="en-US" sz="24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34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</a:t>
            </a:r>
            <a:r>
              <a:rPr lang="en-US" dirty="0" err="1" smtClean="0"/>
              <a:t>WorldManager:update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9530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After </a:t>
            </a:r>
            <a:r>
              <a:rPr lang="en-US" dirty="0" err="1" smtClean="0"/>
              <a:t>onEvent</a:t>
            </a:r>
            <a:r>
              <a:rPr lang="en-US" dirty="0" smtClean="0"/>
              <a:t>(“step”)</a:t>
            </a:r>
          </a:p>
          <a:p>
            <a:endParaRPr lang="en-US" sz="2200" dirty="0" smtClean="0"/>
          </a:p>
          <a:p>
            <a:pPr marL="0" indent="0">
              <a:buNone/>
            </a:pP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3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Update </a:t>
            </a: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object </a:t>
            </a:r>
            <a:r>
              <a:rPr lang="en-US" sz="23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positions based on their </a:t>
            </a: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velocities</a:t>
            </a:r>
          </a:p>
          <a:p>
            <a:pPr marL="0" indent="0">
              <a:buNone/>
            </a:pP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ObjectListIterator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(&amp;updates)</a:t>
            </a:r>
          </a:p>
          <a:p>
            <a:pPr marL="0" indent="0">
              <a:buNone/>
            </a:pP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iterate through all objects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Object *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x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getXVelocityStep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 </a:t>
            </a: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see how far moved x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y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getYVelocityStep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3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see how far moved </a:t>
            </a: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y</a:t>
            </a:r>
            <a:endParaRPr lang="en-US" sz="23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if did move </a:t>
            </a:r>
            <a:r>
              <a:rPr lang="en-US" sz="23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new_pos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23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	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+ x, </a:t>
            </a:r>
            <a:endParaRPr lang="en-US" sz="23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	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3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getY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300" dirty="0">
                <a:latin typeface="Consolas" pitchFamily="49" charset="0"/>
                <a:cs typeface="Consolas" pitchFamily="49" charset="0"/>
              </a:rPr>
              <a:t>+ y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moveObject</a:t>
            </a:r>
            <a:r>
              <a:rPr lang="en-US" sz="2300" dirty="0" smtClean="0">
                <a:latin typeface="Consolas" pitchFamily="49" charset="0"/>
                <a:cs typeface="Consolas" pitchFamily="49" charset="0"/>
              </a:rPr>
              <a:t>() to </a:t>
            </a:r>
            <a:r>
              <a:rPr lang="en-US" sz="2300" dirty="0" err="1" smtClean="0">
                <a:latin typeface="Consolas" pitchFamily="49" charset="0"/>
                <a:cs typeface="Consolas" pitchFamily="49" charset="0"/>
              </a:rPr>
              <a:t>new_pos</a:t>
            </a:r>
            <a:endParaRPr lang="en-US" sz="23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3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end iterate</a:t>
            </a:r>
            <a:endParaRPr lang="en-US" sz="23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797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Velocity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In Saucer.cpp:</a:t>
            </a:r>
          </a:p>
          <a:p>
            <a:pPr marL="0" indent="0">
              <a:buNone/>
            </a:pPr>
            <a:r>
              <a:rPr lang="en-US" sz="22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// </a:t>
            </a:r>
            <a:r>
              <a:rPr lang="en-US" sz="22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set </a:t>
            </a:r>
            <a:r>
              <a:rPr lang="en-US" sz="22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movement in horizontal direction</a:t>
            </a: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setXVelocity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(-0.25); </a:t>
            </a:r>
            <a:r>
              <a:rPr lang="en-US" sz="22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1 space </a:t>
            </a:r>
            <a:r>
              <a:rPr lang="en-US" sz="22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left every </a:t>
            </a:r>
            <a:r>
              <a:rPr lang="en-US" sz="22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4 </a:t>
            </a:r>
            <a:r>
              <a:rPr lang="en-US" sz="22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frames</a:t>
            </a:r>
          </a:p>
          <a:p>
            <a:endParaRPr lang="en-US" dirty="0" smtClean="0"/>
          </a:p>
          <a:p>
            <a:r>
              <a:rPr lang="en-US" dirty="0" smtClean="0"/>
              <a:t>No need to handle “step” event</a:t>
            </a:r>
          </a:p>
          <a:p>
            <a:r>
              <a:rPr lang="en-US" dirty="0" smtClean="0"/>
              <a:t>No need for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move_slowdown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move_countdown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cs typeface="Consolas" pitchFamily="49" charset="0"/>
              </a:rPr>
              <a:t>(Future work could extend to acceleration)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67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Velocity</a:t>
            </a:r>
          </a:p>
          <a:p>
            <a:pPr lvl="1"/>
            <a:r>
              <a:rPr lang="en-US" dirty="0" smtClean="0"/>
              <a:t>Collisions</a:t>
            </a:r>
          </a:p>
          <a:p>
            <a:pPr lvl="1"/>
            <a:r>
              <a:rPr lang="en-US" dirty="0" smtClean="0"/>
              <a:t>World boundaries</a:t>
            </a:r>
          </a:p>
          <a:p>
            <a:r>
              <a:rPr lang="en-US" dirty="0" err="1" smtClean="0"/>
              <a:t>Misc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18837478"/>
      </p:ext>
    </p:extLst>
  </p:cSld>
  <p:clrMapOvr>
    <a:masterClrMapping/>
  </p:clrMapOvr>
</p:sld>
</file>

<file path=ppt/slides/slide1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(For this example, assume objects are 1 square)</a:t>
            </a:r>
          </a:p>
          <a:p>
            <a:r>
              <a:rPr lang="en-US" dirty="0" smtClean="0"/>
              <a:t>A Bullet is at (12, 10)</a:t>
            </a:r>
          </a:p>
          <a:p>
            <a:r>
              <a:rPr lang="en-US" dirty="0" smtClean="0"/>
              <a:t>A Saucer is at (13, 10)</a:t>
            </a:r>
          </a:p>
          <a:p>
            <a:r>
              <a:rPr lang="en-US" dirty="0" smtClean="0"/>
              <a:t>During the next step (game loop iteration), is there a collision?</a:t>
            </a: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FF0000"/>
                </a:solidFill>
              </a:rPr>
              <a:t>no</a:t>
            </a:r>
            <a:r>
              <a:rPr lang="en-US" dirty="0" smtClean="0"/>
              <a:t>, when will there be a collision?</a:t>
            </a:r>
          </a:p>
          <a:p>
            <a:r>
              <a:rPr lang="en-US" dirty="0" smtClean="0"/>
              <a:t>If </a:t>
            </a:r>
            <a:r>
              <a:rPr lang="en-US" b="1" dirty="0" smtClean="0">
                <a:solidFill>
                  <a:srgbClr val="009900"/>
                </a:solidFill>
              </a:rPr>
              <a:t>yes</a:t>
            </a:r>
            <a:r>
              <a:rPr lang="en-US" dirty="0" smtClean="0"/>
              <a:t>, how many collision events does the Bullet get? How many does the </a:t>
            </a:r>
            <a:r>
              <a:rPr lang="en-US" dirty="0"/>
              <a:t>S</a:t>
            </a:r>
            <a:r>
              <a:rPr lang="en-US" dirty="0" smtClean="0"/>
              <a:t>aucer get?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529187079"/>
      </p:ext>
    </p:extLst>
  </p:cSld>
  <p:clrMapOvr>
    <a:masterClrMapping/>
  </p:clrMapOvr>
</p:sld>
</file>

<file path=ppt/slides/slide1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Collision Detection</a:t>
            </a:r>
            <a:endParaRPr lang="en-US"/>
          </a:p>
        </p:txBody>
      </p:sp>
      <p:sp>
        <p:nvSpPr>
          <p:cNvPr id="315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077200" cy="5029200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800" dirty="0" smtClean="0"/>
              <a:t>Determining objects collide not as easy as it seems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Geometry can be complex (beyond squares or spheres)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Objects can move fast</a:t>
            </a:r>
          </a:p>
          <a:p>
            <a:pPr lvl="1">
              <a:lnSpc>
                <a:spcPct val="80000"/>
              </a:lnSpc>
            </a:pPr>
            <a:r>
              <a:rPr lang="en-US" sz="2400" dirty="0" smtClean="0"/>
              <a:t>Can be many objects (say, </a:t>
            </a:r>
            <a:r>
              <a:rPr lang="en-US" sz="2400" b="1" i="1" dirty="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sz="2400" dirty="0" smtClean="0"/>
              <a:t>)</a:t>
            </a:r>
          </a:p>
          <a:p>
            <a:pPr lvl="2">
              <a:lnSpc>
                <a:spcPct val="80000"/>
              </a:lnSpc>
            </a:pPr>
            <a:r>
              <a:rPr lang="en-US" dirty="0" smtClean="0"/>
              <a:t>Naïve solution 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O(</a:t>
            </a:r>
            <a:r>
              <a:rPr lang="en-US" b="1" i="1" dirty="0" smtClean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b="1" baseline="30000" dirty="0" smtClean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dirty="0" smtClean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dirty="0" smtClean="0"/>
              <a:t>time complexity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every object can potentially collide with every other</a:t>
            </a:r>
          </a:p>
          <a:p>
            <a:pPr>
              <a:lnSpc>
                <a:spcPct val="80000"/>
              </a:lnSpc>
            </a:pPr>
            <a:r>
              <a:rPr lang="en-US" sz="2800" dirty="0" smtClean="0"/>
              <a:t>Two basic techniques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rgbClr val="009900"/>
                </a:solidFill>
              </a:rPr>
              <a:t>Overlap testing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 smtClean="0"/>
              <a:t>Detects whether a collision has already occurred	</a:t>
            </a:r>
          </a:p>
          <a:p>
            <a:pPr marL="914400" lvl="1" indent="-457200">
              <a:lnSpc>
                <a:spcPct val="80000"/>
              </a:lnSpc>
              <a:buFont typeface="+mj-lt"/>
              <a:buAutoNum type="arabicPeriod"/>
            </a:pPr>
            <a:r>
              <a:rPr lang="en-US" sz="2400" i="1" dirty="0" smtClean="0">
                <a:solidFill>
                  <a:srgbClr val="009900"/>
                </a:solidFill>
              </a:rPr>
              <a:t>Intersection testing</a:t>
            </a:r>
          </a:p>
          <a:p>
            <a:pPr marL="914400" lvl="2" indent="0">
              <a:lnSpc>
                <a:spcPct val="80000"/>
              </a:lnSpc>
              <a:buNone/>
            </a:pPr>
            <a:r>
              <a:rPr lang="en-US" dirty="0" smtClean="0"/>
              <a:t>Predicts whether a collision will occur in the future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1234581"/>
      </p:ext>
    </p:extLst>
  </p:cSld>
  <p:clrMapOvr>
    <a:masterClrMapping/>
  </p:clrMapOvr>
</p:sld>
</file>

<file path=ppt/slides/slide1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Overlap Testing</a:t>
            </a:r>
            <a:endParaRPr lang="en-US"/>
          </a:p>
        </p:txBody>
      </p:sp>
      <p:sp>
        <p:nvSpPr>
          <p:cNvPr id="317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Most common technique used in games</a:t>
            </a:r>
          </a:p>
          <a:p>
            <a:pPr lvl="1"/>
            <a:r>
              <a:rPr lang="en-US" dirty="0" smtClean="0"/>
              <a:t>Relatively easy (conceptually and in code)</a:t>
            </a:r>
          </a:p>
          <a:p>
            <a:pPr lvl="1"/>
            <a:r>
              <a:rPr lang="en-US" dirty="0" smtClean="0"/>
              <a:t>But may exhibit more error than intersection testing</a:t>
            </a:r>
          </a:p>
          <a:p>
            <a:r>
              <a:rPr lang="en-US" dirty="0" smtClean="0"/>
              <a:t>Concept</a:t>
            </a:r>
          </a:p>
          <a:p>
            <a:pPr lvl="1"/>
            <a:r>
              <a:rPr lang="en-US" dirty="0" smtClean="0"/>
              <a:t>Every step, test every pair of objects to see if volumes overlap.  If </a:t>
            </a:r>
            <a:r>
              <a:rPr lang="en-US" b="1" dirty="0" smtClean="0">
                <a:solidFill>
                  <a:srgbClr val="009900"/>
                </a:solidFill>
              </a:rPr>
              <a:t>yes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collision!</a:t>
            </a:r>
            <a:endParaRPr lang="en-US" dirty="0" smtClean="0"/>
          </a:p>
          <a:p>
            <a:pPr lvl="1"/>
            <a:r>
              <a:rPr lang="en-US" dirty="0" smtClean="0"/>
              <a:t>Report event occurred to both objects</a:t>
            </a:r>
          </a:p>
          <a:p>
            <a:pPr lvl="1"/>
            <a:r>
              <a:rPr lang="en-US" dirty="0" smtClean="0"/>
              <a:t>Easy for simple volumes like spheres, harder for polygonal models</a:t>
            </a:r>
          </a:p>
          <a:p>
            <a:r>
              <a:rPr lang="en-US" dirty="0" smtClean="0"/>
              <a:t>What else to report?</a:t>
            </a:r>
          </a:p>
          <a:p>
            <a:pPr lvl="1"/>
            <a:r>
              <a:rPr lang="en-US" i="1" dirty="0" smtClean="0"/>
              <a:t>Collision time </a:t>
            </a:r>
            <a:r>
              <a:rPr lang="en-US" dirty="0" smtClean="0"/>
              <a:t>– when did the collision take place</a:t>
            </a:r>
          </a:p>
          <a:p>
            <a:pPr lvl="1"/>
            <a:r>
              <a:rPr lang="en-US" i="1" dirty="0" smtClean="0"/>
              <a:t>Collision normal vector </a:t>
            </a:r>
            <a:r>
              <a:rPr lang="en-US" dirty="0" smtClean="0"/>
              <a:t>(needed for physics actions)</a:t>
            </a:r>
          </a:p>
        </p:txBody>
      </p:sp>
    </p:spTree>
    <p:extLst>
      <p:ext uri="{BB962C8B-B14F-4D97-AF65-F5344CB8AC3E}">
        <p14:creationId xmlns:p14="http://schemas.microsoft.com/office/powerpoint/2010/main" val="3425751322"/>
      </p:ext>
    </p:extLst>
  </p:cSld>
  <p:clrMapOvr>
    <a:masterClrMapping/>
  </p:clrMapOvr>
</p:sld>
</file>

<file path=ppt/slides/slide1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2940"/>
            <a:ext cx="8229600" cy="1143000"/>
          </a:xfrm>
        </p:spPr>
        <p:txBody>
          <a:bodyPr/>
          <a:lstStyle/>
          <a:p>
            <a:r>
              <a:rPr lang="en-US" dirty="0" smtClean="0"/>
              <a:t>Overlap Testing: Collision Time</a:t>
            </a:r>
            <a:endParaRPr lang="en-US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30060"/>
            <a:ext cx="8229600" cy="1066801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Collision time calculated by moving object back in time until right before collision</a:t>
            </a:r>
          </a:p>
          <a:p>
            <a:pPr lvl="1"/>
            <a:r>
              <a:rPr lang="en-US" dirty="0" smtClean="0"/>
              <a:t>Move forward or backward ½ step, called </a:t>
            </a:r>
            <a:r>
              <a:rPr lang="en-US" i="1" dirty="0" smtClean="0"/>
              <a:t>bisection</a:t>
            </a:r>
            <a:endParaRPr lang="en-US" i="1" dirty="0"/>
          </a:p>
        </p:txBody>
      </p:sp>
      <p:pic>
        <p:nvPicPr>
          <p:cNvPr id="319492" name="Picture 4" descr="bisection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196860"/>
            <a:ext cx="5486400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9493" name="Rectangle 5"/>
          <p:cNvSpPr>
            <a:spLocks noChangeArrowheads="1"/>
          </p:cNvSpPr>
          <p:nvPr/>
        </p:nvSpPr>
        <p:spPr bwMode="auto">
          <a:xfrm>
            <a:off x="457200" y="5149610"/>
            <a:ext cx="7772400" cy="121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57200" indent="-457200"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1" lang="en-US" sz="2400" dirty="0"/>
              <a:t>Get within a delta (close enough)</a:t>
            </a:r>
          </a:p>
          <a:p>
            <a:pPr marL="914400" lvl="1" indent="-457200">
              <a:spcBef>
                <a:spcPct val="20000"/>
              </a:spcBef>
              <a:buSzPct val="90000"/>
              <a:buFont typeface="Wingdings" pitchFamily="2" charset="2"/>
              <a:buChar char="ü"/>
            </a:pPr>
            <a:r>
              <a:rPr kumimoji="1" lang="en-US" sz="2200" dirty="0" smtClean="0"/>
              <a:t>Can use distance </a:t>
            </a:r>
            <a:r>
              <a:rPr kumimoji="1" lang="en-US" sz="2200" dirty="0"/>
              <a:t>moved in first step, </a:t>
            </a:r>
            <a:r>
              <a:rPr kumimoji="1" lang="en-US" sz="2200" dirty="0" smtClean="0"/>
              <a:t> to help “how </a:t>
            </a:r>
            <a:r>
              <a:rPr kumimoji="1" lang="en-US" sz="2200" dirty="0"/>
              <a:t>close”</a:t>
            </a:r>
          </a:p>
          <a:p>
            <a:pPr marL="457200" indent="-457200">
              <a:spcBef>
                <a:spcPct val="20000"/>
              </a:spcBef>
              <a:buSzPct val="90000"/>
              <a:buFont typeface="Arial" pitchFamily="34" charset="0"/>
              <a:buChar char="•"/>
            </a:pPr>
            <a:r>
              <a:rPr kumimoji="1" lang="en-US" sz="2400" dirty="0"/>
              <a:t>In </a:t>
            </a:r>
            <a:r>
              <a:rPr kumimoji="1" lang="en-US" sz="2400" dirty="0" smtClean="0"/>
              <a:t>many cases, </a:t>
            </a:r>
            <a:r>
              <a:rPr kumimoji="1" lang="en-US" sz="2400" dirty="0"/>
              <a:t>usually 5 iterations is pretty close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33600" y="6457890"/>
            <a:ext cx="3826047" cy="40011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none" rtlCol="0">
            <a:spAutoFit/>
          </a:bodyPr>
          <a:lstStyle/>
          <a:p>
            <a:r>
              <a:rPr lang="en-US" sz="2000" dirty="0" smtClean="0"/>
              <a:t>Q: when might overlap testing fail?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640325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Managers: C++ Singletons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524" y="1524001"/>
            <a:ext cx="4419600" cy="32766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Idea - compiler won’t allow (so have only 1)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s;</a:t>
            </a:r>
          </a:p>
          <a:p>
            <a:r>
              <a:rPr lang="en-US" sz="2800" dirty="0" smtClean="0"/>
              <a:t>Instead:</a:t>
            </a:r>
          </a:p>
          <a:p>
            <a:pPr marL="457200" lvl="1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&amp;s=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MySingleton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800" dirty="0" smtClean="0"/>
              <a:t>Guarantees only 1 copy of </a:t>
            </a:r>
            <a:r>
              <a:rPr lang="en-US" sz="2800" dirty="0" err="1" smtClean="0"/>
              <a:t>MySingleton</a:t>
            </a:r>
            <a:r>
              <a:rPr lang="en-US" sz="2800" dirty="0" smtClean="0"/>
              <a:t> will exist</a:t>
            </a: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522124" y="1600200"/>
            <a:ext cx="4545676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class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{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private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Private constructor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Can’t assign or copy</a:t>
            </a:r>
            <a:r>
              <a:rPr kumimoji="0" lang="en-US" sz="1300" b="0" i="1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const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copy);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operator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=(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const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copy);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public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300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1300" i="1" dirty="0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// return the 1 and only instance of </a:t>
            </a:r>
            <a:r>
              <a:rPr lang="en-US" sz="1300" i="1" dirty="0" err="1" smtClean="0">
                <a:solidFill>
                  <a:srgbClr val="000000"/>
                </a:solidFill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/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static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&amp;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getInstance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() {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 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static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300" b="0" i="0" u="none" strike="noStrike" cap="none" normalizeH="0" baseline="0" dirty="0" err="1" smtClean="0">
                <a:ln>
                  <a:noFill/>
                </a:ln>
                <a:solidFill>
                  <a:srgbClr val="2B91AF"/>
                </a:solidFill>
                <a:effectLst/>
                <a:latin typeface="Consolas" pitchFamily="49" charset="0"/>
                <a:cs typeface="Consolas" pitchFamily="49" charset="0"/>
              </a:rPr>
              <a:t>MySingleton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instance;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  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8B"/>
                </a:solidFill>
                <a:effectLst/>
                <a:latin typeface="Consolas" pitchFamily="49" charset="0"/>
                <a:cs typeface="Consolas" pitchFamily="49" charset="0"/>
              </a:rPr>
              <a:t>return</a:t>
            </a: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instance;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  }</a:t>
            </a:r>
            <a:b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</a:br>
            <a:r>
              <a:rPr kumimoji="0" lang="en-US" sz="13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};</a:t>
            </a:r>
            <a:r>
              <a:rPr kumimoji="0" lang="en-US" sz="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04800" y="4738777"/>
            <a:ext cx="7239000" cy="1752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/>
              <a:buChar char="à"/>
            </a:pPr>
            <a:r>
              <a:rPr lang="en-US" sz="3500" dirty="0" smtClean="0">
                <a:sym typeface="Wingdings" pitchFamily="2" charset="2"/>
              </a:rPr>
              <a:t>Use for </a:t>
            </a:r>
            <a:r>
              <a:rPr lang="en-US" sz="3500" dirty="0" smtClean="0">
                <a:solidFill>
                  <a:srgbClr val="008000"/>
                </a:solidFill>
                <a:sym typeface="Wingdings" pitchFamily="2" charset="2"/>
              </a:rPr>
              <a:t>Dragonfly</a:t>
            </a:r>
            <a:r>
              <a:rPr lang="en-US" sz="3500" dirty="0" smtClean="0">
                <a:sym typeface="Wingdings" pitchFamily="2" charset="2"/>
              </a:rPr>
              <a:t> Managers</a:t>
            </a:r>
          </a:p>
          <a:p>
            <a:r>
              <a:rPr lang="en-US" dirty="0" smtClean="0"/>
              <a:t>However, also want to explicitly control when starts (not at first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 call)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Use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startUp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r>
              <a:rPr lang="en-US" dirty="0" smtClean="0">
                <a:sym typeface="Wingdings" pitchFamily="2" charset="2"/>
              </a:rPr>
              <a:t> and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shutDown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r>
              <a:rPr lang="en-US" dirty="0" smtClean="0">
                <a:sym typeface="Wingdings" pitchFamily="2" charset="2"/>
              </a:rPr>
              <a:t> for each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881017438"/>
      </p:ext>
    </p:extLst>
  </p:cSld>
  <p:clrMapOvr>
    <a:masterClrMapping/>
  </p:clrMapOvr>
</p:sld>
</file>

<file path=ppt/slides/slide1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Overlap Testing: Limitations</a:t>
            </a:r>
            <a:endParaRPr lang="en-US" dirty="0"/>
          </a:p>
        </p:txBody>
      </p:sp>
      <p:sp>
        <p:nvSpPr>
          <p:cNvPr id="320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762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Fails with objects that move too fast (relative to size)</a:t>
            </a:r>
          </a:p>
        </p:txBody>
      </p:sp>
      <p:pic>
        <p:nvPicPr>
          <p:cNvPr id="320516" name="Picture 4" descr="bullet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752600"/>
            <a:ext cx="4591050" cy="2309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457200" y="3910013"/>
            <a:ext cx="8001000" cy="2643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sz="2800" dirty="0">
                <a:latin typeface="Calibri" pitchFamily="34" charset="0"/>
                <a:cs typeface="Calibri" pitchFamily="34" charset="0"/>
              </a:rPr>
              <a:t>Possible </a:t>
            </a:r>
            <a:r>
              <a:rPr kumimoji="1" lang="en-US" sz="2800" dirty="0" smtClean="0">
                <a:latin typeface="Calibri" pitchFamily="34" charset="0"/>
                <a:cs typeface="Calibri" pitchFamily="34" charset="0"/>
              </a:rPr>
              <a:t>solutions</a:t>
            </a:r>
            <a:endParaRPr kumimoji="1" lang="en-US" sz="2800" dirty="0">
              <a:latin typeface="Calibri" pitchFamily="34" charset="0"/>
              <a:cs typeface="Calibri" pitchFamily="34" charset="0"/>
            </a:endParaRPr>
          </a:p>
          <a:p>
            <a:pPr marL="457200" indent="-457200">
              <a:spcBef>
                <a:spcPct val="20000"/>
              </a:spcBef>
              <a:buClr>
                <a:srgbClr val="FF5050"/>
              </a:buClr>
              <a:buFont typeface="+mj-lt"/>
              <a:buAutoNum type="arabicPeriod"/>
            </a:pP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Game design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constraint on speed of objects </a:t>
            </a: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(e.g. fastest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object moves smaller distance </a:t>
            </a: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(per step) than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thinnest object)</a:t>
            </a:r>
          </a:p>
          <a:p>
            <a:pPr marL="685800" lvl="1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dirty="0">
                <a:latin typeface="Calibri" pitchFamily="34" charset="0"/>
                <a:cs typeface="Calibri" pitchFamily="34" charset="0"/>
              </a:rPr>
              <a:t>May not be practical for all games</a:t>
            </a:r>
          </a:p>
          <a:p>
            <a:pPr marL="457200" indent="-457200">
              <a:spcBef>
                <a:spcPct val="20000"/>
              </a:spcBef>
              <a:buClr>
                <a:srgbClr val="FF5050"/>
              </a:buClr>
              <a:buFont typeface="+mj-lt"/>
              <a:buAutoNum type="arabicPeriod"/>
            </a:pPr>
            <a:r>
              <a:rPr kumimoji="1" lang="en-US" sz="2000" dirty="0">
                <a:latin typeface="Calibri" pitchFamily="34" charset="0"/>
                <a:cs typeface="Calibri" pitchFamily="34" charset="0"/>
              </a:rPr>
              <a:t>Reduce </a:t>
            </a:r>
            <a:r>
              <a:rPr kumimoji="1" lang="en-US" sz="2000" dirty="0" smtClean="0">
                <a:latin typeface="Calibri" pitchFamily="34" charset="0"/>
                <a:cs typeface="Calibri" pitchFamily="34" charset="0"/>
              </a:rPr>
              <a:t>game loop step </a:t>
            </a:r>
            <a:r>
              <a:rPr kumimoji="1" lang="en-US" sz="2000" dirty="0">
                <a:latin typeface="Calibri" pitchFamily="34" charset="0"/>
                <a:cs typeface="Calibri" pitchFamily="34" charset="0"/>
              </a:rPr>
              <a:t>size</a:t>
            </a:r>
          </a:p>
          <a:p>
            <a:pPr marL="685800" lvl="1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dirty="0">
                <a:latin typeface="Calibri" pitchFamily="34" charset="0"/>
                <a:cs typeface="Calibri" pitchFamily="34" charset="0"/>
              </a:rPr>
              <a:t>Adds overhead since more computation</a:t>
            </a:r>
          </a:p>
          <a:p>
            <a:pPr marL="685800" lvl="1" indent="-228600">
              <a:spcBef>
                <a:spcPct val="20000"/>
              </a:spcBef>
              <a:buSzPct val="90000"/>
              <a:buFontTx/>
              <a:buChar char="•"/>
            </a:pPr>
            <a:r>
              <a:rPr kumimoji="1" lang="en-US" dirty="0" smtClean="0">
                <a:latin typeface="Calibri" pitchFamily="34" charset="0"/>
                <a:cs typeface="Calibri" pitchFamily="34" charset="0"/>
              </a:rPr>
              <a:t>Or, could have different </a:t>
            </a:r>
            <a:r>
              <a:rPr kumimoji="1" lang="en-US" dirty="0">
                <a:latin typeface="Calibri" pitchFamily="34" charset="0"/>
                <a:cs typeface="Calibri" pitchFamily="34" charset="0"/>
              </a:rPr>
              <a:t>step size for different </a:t>
            </a:r>
            <a:r>
              <a:rPr kumimoji="1" lang="en-US" dirty="0" smtClean="0">
                <a:latin typeface="Calibri" pitchFamily="34" charset="0"/>
                <a:cs typeface="Calibri" pitchFamily="34" charset="0"/>
              </a:rPr>
              <a:t>objects (more complex)</a:t>
            </a:r>
            <a:endParaRPr kumimoji="1" lang="en-US" dirty="0"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698375"/>
      </p:ext>
    </p:extLst>
  </p:cSld>
  <p:clrMapOvr>
    <a:masterClrMapping/>
  </p:clrMapOvr>
</p:sld>
</file>

<file path=ppt/slides/slide1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Intersection Testing</a:t>
            </a:r>
            <a:endParaRPr lang="en-US" dirty="0"/>
          </a:p>
        </p:txBody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Predict collisions</a:t>
            </a:r>
          </a:p>
          <a:p>
            <a:r>
              <a:rPr lang="en-US" dirty="0" smtClean="0"/>
              <a:t>Extrude geometry in direction of movement</a:t>
            </a:r>
          </a:p>
          <a:p>
            <a:pPr lvl="1"/>
            <a:r>
              <a:rPr lang="en-US" dirty="0" smtClean="0"/>
              <a:t>E.g. swept sphere turns into a “capsule” shape</a:t>
            </a:r>
          </a:p>
          <a:p>
            <a:r>
              <a:rPr lang="en-US" dirty="0" smtClean="0"/>
              <a:t>Then, see if overlap</a:t>
            </a:r>
          </a:p>
          <a:p>
            <a:r>
              <a:rPr lang="en-US" dirty="0" smtClean="0"/>
              <a:t>When predicted:</a:t>
            </a:r>
          </a:p>
          <a:p>
            <a:pPr lvl="1"/>
            <a:r>
              <a:rPr lang="en-US" dirty="0" smtClean="0"/>
              <a:t>Move simulation to time of collision</a:t>
            </a:r>
          </a:p>
          <a:p>
            <a:pPr lvl="1"/>
            <a:r>
              <a:rPr lang="en-US" dirty="0" smtClean="0"/>
              <a:t>Resolve collision (e.g. send collision event to objects)</a:t>
            </a:r>
          </a:p>
          <a:p>
            <a:pPr lvl="1"/>
            <a:r>
              <a:rPr lang="en-US" dirty="0" smtClean="0"/>
              <a:t>Simulate remaining time step</a:t>
            </a:r>
            <a:endParaRPr lang="en-US" dirty="0"/>
          </a:p>
        </p:txBody>
      </p:sp>
      <p:pic>
        <p:nvPicPr>
          <p:cNvPr id="321540" name="Picture 4" descr="capsul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267200"/>
            <a:ext cx="6705600" cy="222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63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Dealing with Complexity</a:t>
            </a:r>
            <a:endParaRPr lang="en-US"/>
          </a:p>
        </p:txBody>
      </p:sp>
      <p:sp>
        <p:nvSpPr>
          <p:cNvPr id="328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Complex geometry must be simplified</a:t>
            </a:r>
          </a:p>
          <a:p>
            <a:pPr lvl="1"/>
            <a:r>
              <a:rPr lang="en-US" dirty="0" smtClean="0"/>
              <a:t>Complex 3D object can have 100’s or 1000’s of polygons</a:t>
            </a:r>
          </a:p>
          <a:p>
            <a:pPr lvl="1"/>
            <a:r>
              <a:rPr lang="en-US" dirty="0" smtClean="0"/>
              <a:t>Testing intersection of each costly</a:t>
            </a:r>
          </a:p>
          <a:p>
            <a:r>
              <a:rPr lang="en-US" dirty="0" smtClean="0"/>
              <a:t>Reduce number of object pair tests</a:t>
            </a:r>
          </a:p>
          <a:p>
            <a:pPr lvl="1"/>
            <a:r>
              <a:rPr lang="en-US" dirty="0" smtClean="0"/>
              <a:t>There can be 100’s or 1000’s of objects</a:t>
            </a:r>
          </a:p>
          <a:p>
            <a:pPr lvl="1"/>
            <a:r>
              <a:rPr lang="en-US" dirty="0" smtClean="0"/>
              <a:t>Remember, if test all, 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O(</a:t>
            </a:r>
            <a:r>
              <a:rPr lang="en-US" b="1" i="1" dirty="0">
                <a:solidFill>
                  <a:srgbClr val="0000FF"/>
                </a:solidFill>
                <a:latin typeface="Times New Roman" pitchFamily="18" charset="0"/>
              </a:rPr>
              <a:t>n</a:t>
            </a:r>
            <a:r>
              <a:rPr lang="en-US" b="1" baseline="30000" dirty="0">
                <a:solidFill>
                  <a:srgbClr val="0000FF"/>
                </a:solidFill>
                <a:latin typeface="Times New Roman" pitchFamily="18" charset="0"/>
              </a:rPr>
              <a:t>2</a:t>
            </a:r>
            <a:r>
              <a:rPr lang="en-US" b="1" dirty="0">
                <a:solidFill>
                  <a:srgbClr val="0000FF"/>
                </a:solidFill>
                <a:latin typeface="Times New Roman" pitchFamily="18" charset="0"/>
              </a:rPr>
              <a:t>)</a:t>
            </a:r>
            <a:r>
              <a:rPr lang="en-US" b="1" dirty="0">
                <a:solidFill>
                  <a:srgbClr val="0000FF"/>
                </a:solidFill>
              </a:rPr>
              <a:t> </a:t>
            </a:r>
            <a:r>
              <a:rPr lang="en-US" dirty="0" smtClean="0"/>
              <a:t>time complexity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06564"/>
      </p:ext>
    </p:extLst>
  </p:cSld>
  <p:clrMapOvr>
    <a:masterClrMapping/>
  </p:clrMapOvr>
</p:sld>
</file>

<file path=ppt/slides/slide1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754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274638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(1 of 3)</a:t>
            </a:r>
            <a:endParaRPr lang="en-US" dirty="0"/>
          </a:p>
        </p:txBody>
      </p:sp>
      <p:sp>
        <p:nvSpPr>
          <p:cNvPr id="330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2667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Bounding volume is simple geometric shape that approximates object</a:t>
            </a:r>
          </a:p>
          <a:p>
            <a:pPr lvl="1"/>
            <a:r>
              <a:rPr lang="en-US" dirty="0" smtClean="0"/>
              <a:t>E.g. approximate spikey object with ellipsoid</a:t>
            </a:r>
          </a:p>
          <a:p>
            <a:r>
              <a:rPr lang="en-US" dirty="0" smtClean="0"/>
              <a:t>Note, does not need to encompass, but might mean some contact not detected</a:t>
            </a:r>
          </a:p>
          <a:p>
            <a:pPr lvl="1"/>
            <a:r>
              <a:rPr lang="en-US" dirty="0" smtClean="0"/>
              <a:t>May be ok for some games</a:t>
            </a:r>
            <a:endParaRPr lang="en-US" dirty="0"/>
          </a:p>
        </p:txBody>
      </p:sp>
      <p:pic>
        <p:nvPicPr>
          <p:cNvPr id="330756" name="Picture 4" descr="spiky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4943475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383523"/>
      </p:ext>
    </p:extLst>
  </p:cSld>
  <p:clrMapOvr>
    <a:masterClrMapping/>
  </p:clrMapOvr>
</p:sld>
</file>

<file path=ppt/slides/slide1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76200"/>
            <a:ext cx="8839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(2 of 3)</a:t>
            </a:r>
            <a:endParaRPr lang="en-US" dirty="0"/>
          </a:p>
        </p:txBody>
      </p:sp>
      <p:sp>
        <p:nvSpPr>
          <p:cNvPr id="334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Testing cheaper</a:t>
            </a:r>
          </a:p>
          <a:p>
            <a:pPr lvl="1"/>
            <a:r>
              <a:rPr lang="en-US" dirty="0" smtClean="0"/>
              <a:t>If no intersection with bounding volume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no more testing required</a:t>
            </a:r>
          </a:p>
          <a:p>
            <a:pPr lvl="1"/>
            <a:r>
              <a:rPr lang="en-US" dirty="0" smtClean="0"/>
              <a:t>If is intersection, then could be collision </a:t>
            </a:r>
            <a:r>
              <a:rPr lang="en-US" dirty="0" smtClean="0">
                <a:sym typeface="Wingdings" pitchFamily="2" charset="2"/>
              </a:rPr>
              <a:t> m</a:t>
            </a:r>
            <a:r>
              <a:rPr lang="en-US" dirty="0" smtClean="0"/>
              <a:t>ore refined testing next</a:t>
            </a:r>
          </a:p>
          <a:p>
            <a:r>
              <a:rPr lang="en-US" dirty="0" smtClean="0"/>
              <a:t>Commonly used bounding volumes</a:t>
            </a:r>
          </a:p>
          <a:p>
            <a:pPr lvl="1"/>
            <a:r>
              <a:rPr lang="en-US" i="1" dirty="0" smtClean="0"/>
              <a:t>Sphere</a:t>
            </a:r>
            <a:r>
              <a:rPr lang="en-US" dirty="0" smtClean="0"/>
              <a:t> – if distance between centers less than sum of Radii then no collision</a:t>
            </a:r>
          </a:p>
          <a:p>
            <a:pPr lvl="1"/>
            <a:r>
              <a:rPr lang="en-US" i="1" dirty="0" smtClean="0"/>
              <a:t>Box</a:t>
            </a:r>
            <a:r>
              <a:rPr lang="en-US" dirty="0" smtClean="0"/>
              <a:t> – axis-aligned (lose fit) or oriented (tighter fit)</a:t>
            </a:r>
            <a:endParaRPr lang="en-US" dirty="0"/>
          </a:p>
        </p:txBody>
      </p:sp>
      <p:pic>
        <p:nvPicPr>
          <p:cNvPr id="334852" name="Picture 4" descr="boxes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3883" y="4038600"/>
            <a:ext cx="487680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1882851"/>
      </p:ext>
    </p:extLst>
  </p:cSld>
  <p:clrMapOvr>
    <a:masterClrMapping/>
  </p:clrMapOvr>
</p:sld>
</file>

<file path=ppt/slides/slide1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8991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Complex Geometry: Bounding Volume </a:t>
            </a:r>
            <a:br>
              <a:rPr lang="en-US" dirty="0" smtClean="0"/>
            </a:b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complex object, can fit several bounding volumes around unique parts</a:t>
            </a:r>
          </a:p>
          <a:p>
            <a:pPr lvl="1"/>
            <a:r>
              <a:rPr lang="en-US" dirty="0" smtClean="0"/>
              <a:t>e.g. For avatar, boxes around torso and limbs, sphere around head</a:t>
            </a:r>
          </a:p>
          <a:p>
            <a:r>
              <a:rPr lang="en-US" dirty="0" smtClean="0"/>
              <a:t>Can use hierarchical bounding volume</a:t>
            </a:r>
          </a:p>
          <a:p>
            <a:pPr lvl="1"/>
            <a:r>
              <a:rPr lang="en-US" dirty="0" smtClean="0"/>
              <a:t>e.g. large sphere around whole avatar</a:t>
            </a:r>
          </a:p>
          <a:p>
            <a:pPr lvl="2"/>
            <a:r>
              <a:rPr lang="en-US" dirty="0" smtClean="0"/>
              <a:t>If intersect, refine with more refined bounding boxes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199057"/>
      </p:ext>
    </p:extLst>
  </p:cSld>
  <p:clrMapOvr>
    <a:masterClrMapping/>
  </p:clrMapOvr>
</p:sld>
</file>

<file path=ppt/slides/slide1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Geometry: </a:t>
            </a:r>
            <a:r>
              <a:rPr lang="en-US" dirty="0" err="1" smtClean="0"/>
              <a:t>Minkowski</a:t>
            </a:r>
            <a:r>
              <a:rPr lang="en-US" dirty="0" smtClean="0"/>
              <a:t> Sum</a:t>
            </a:r>
            <a:br>
              <a:rPr lang="en-US" dirty="0" smtClean="0"/>
            </a:br>
            <a:r>
              <a:rPr lang="en-US" dirty="0" smtClean="0"/>
              <a:t>(1 of 2)</a:t>
            </a:r>
            <a:endParaRPr lang="en-US" dirty="0"/>
          </a:p>
        </p:txBody>
      </p:sp>
      <p:sp>
        <p:nvSpPr>
          <p:cNvPr id="33177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Take sum of two convex volumes to create new volume</a:t>
            </a:r>
          </a:p>
          <a:p>
            <a:pPr lvl="1"/>
            <a:r>
              <a:rPr lang="en-US" dirty="0" smtClean="0"/>
              <a:t>Sweep origin (</a:t>
            </a:r>
            <a:r>
              <a:rPr lang="en-US" i="1" dirty="0" smtClean="0"/>
              <a:t>center</a:t>
            </a:r>
            <a:r>
              <a:rPr lang="en-US" dirty="0" smtClean="0"/>
              <a:t>) of X all over Y</a:t>
            </a:r>
            <a:endParaRPr lang="en-US" dirty="0"/>
          </a:p>
        </p:txBody>
      </p:sp>
      <p:graphicFrame>
        <p:nvGraphicFramePr>
          <p:cNvPr id="3317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64492335"/>
              </p:ext>
            </p:extLst>
          </p:nvPr>
        </p:nvGraphicFramePr>
        <p:xfrm>
          <a:off x="1981200" y="3908425"/>
          <a:ext cx="4800600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24" name="Equation" r:id="rId3" imgW="2209800" imgH="203200" progId="Equation.3">
                  <p:embed/>
                </p:oleObj>
              </mc:Choice>
              <mc:Fallback>
                <p:oleObj name="Equation" r:id="rId3" imgW="22098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1200" y="3908425"/>
                        <a:ext cx="4800600" cy="434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31781" name="Picture 5" descr="minkowsk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343400"/>
            <a:ext cx="70866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756604"/>
      </p:ext>
    </p:extLst>
  </p:cSld>
  <p:clrMapOvr>
    <a:masterClrMapping/>
  </p:clrMapOvr>
</p:sld>
</file>

<file path=ppt/slides/slide1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Complex Geometry: </a:t>
            </a:r>
            <a:r>
              <a:rPr lang="en-US" dirty="0" err="1" smtClean="0"/>
              <a:t>Minkowski</a:t>
            </a:r>
            <a:r>
              <a:rPr lang="en-US" dirty="0" smtClean="0"/>
              <a:t> Sum </a:t>
            </a:r>
            <a:br>
              <a:rPr lang="en-US" dirty="0" smtClean="0"/>
            </a:br>
            <a:r>
              <a:rPr lang="en-US" dirty="0" smtClean="0"/>
              <a:t>(2 of 2)</a:t>
            </a:r>
            <a:endParaRPr lang="en-US" dirty="0"/>
          </a:p>
        </p:txBody>
      </p:sp>
      <p:sp>
        <p:nvSpPr>
          <p:cNvPr id="332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1"/>
            <a:ext cx="8229600" cy="1828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Test if single point in X in new volume, then collide</a:t>
            </a:r>
          </a:p>
          <a:p>
            <a:pPr lvl="1"/>
            <a:r>
              <a:rPr lang="en-US" dirty="0" smtClean="0"/>
              <a:t>Take center of sphere at t</a:t>
            </a:r>
            <a:r>
              <a:rPr lang="en-US" baseline="-25000" dirty="0" smtClean="0"/>
              <a:t>0</a:t>
            </a:r>
            <a:r>
              <a:rPr lang="en-US" dirty="0" smtClean="0"/>
              <a:t> to center at t</a:t>
            </a:r>
            <a:r>
              <a:rPr lang="en-US" baseline="-25000" dirty="0" smtClean="0"/>
              <a:t>1</a:t>
            </a:r>
          </a:p>
          <a:p>
            <a:pPr lvl="1"/>
            <a:r>
              <a:rPr lang="en-US" dirty="0" smtClean="0"/>
              <a:t>If line intersects new volume, then collision</a:t>
            </a:r>
            <a:endParaRPr lang="en-US" dirty="0"/>
          </a:p>
        </p:txBody>
      </p:sp>
      <p:pic>
        <p:nvPicPr>
          <p:cNvPr id="332805" name="Picture 5" descr="line_minkowsk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352800"/>
            <a:ext cx="7543800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2757008"/>
      </p:ext>
    </p:extLst>
  </p:cSld>
  <p:clrMapOvr>
    <a:masterClrMapping/>
  </p:clrMapOvr>
</p:sld>
</file>

<file path=ppt/slides/slide1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Collision Tests: Partitioning</a:t>
            </a:r>
            <a:endParaRPr lang="en-US" dirty="0"/>
          </a:p>
        </p:txBody>
      </p:sp>
      <p:sp>
        <p:nvSpPr>
          <p:cNvPr id="3368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23622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Partition space so only test objects in same cell</a:t>
            </a:r>
          </a:p>
          <a:p>
            <a:pPr lvl="1"/>
            <a:r>
              <a:rPr lang="en-US" dirty="0" smtClean="0"/>
              <a:t>If 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 objects, then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 x </a:t>
            </a:r>
            <a:r>
              <a:rPr lang="en-US" dirty="0" err="1" smtClean="0"/>
              <a:t>sqrt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00FF"/>
                </a:solidFill>
              </a:rPr>
              <a:t>N</a:t>
            </a:r>
            <a:r>
              <a:rPr lang="en-US" dirty="0" smtClean="0"/>
              <a:t>) cells to get linear complexity</a:t>
            </a:r>
          </a:p>
          <a:p>
            <a:r>
              <a:rPr lang="en-US" dirty="0" smtClean="0"/>
              <a:t>But what if objects don’t align nicely?</a:t>
            </a:r>
          </a:p>
          <a:p>
            <a:pPr lvl="1"/>
            <a:r>
              <a:rPr lang="en-US" dirty="0" smtClean="0"/>
              <a:t>What if all objects in same cell? (same as no cells)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336900" name="Picture 4" descr="partitioningspacewithgri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14800"/>
            <a:ext cx="44958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8560651"/>
      </p:ext>
    </p:extLst>
  </p:cSld>
  <p:clrMapOvr>
    <a:masterClrMapping/>
  </p:clrMapOvr>
</p:sld>
</file>

<file path=ppt/slides/slide1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Reduced Collision Tests: Plane Sweep</a:t>
            </a:r>
            <a:endParaRPr lang="en-US" dirty="0"/>
          </a:p>
        </p:txBody>
      </p:sp>
      <p:sp>
        <p:nvSpPr>
          <p:cNvPr id="337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2743201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Many objects tend to stay in same place</a:t>
            </a:r>
          </a:p>
          <a:p>
            <a:pPr lvl="1"/>
            <a:r>
              <a:rPr lang="en-US" dirty="0" smtClean="0"/>
              <a:t>So, don’t need to test all pairs</a:t>
            </a:r>
          </a:p>
          <a:p>
            <a:r>
              <a:rPr lang="en-US" dirty="0" smtClean="0"/>
              <a:t>Record bounds of objects along axes</a:t>
            </a:r>
          </a:p>
          <a:p>
            <a:r>
              <a:rPr lang="en-US" dirty="0" smtClean="0"/>
              <a:t>Any objects with overlap on all axes should be tested further</a:t>
            </a:r>
          </a:p>
          <a:p>
            <a:r>
              <a:rPr lang="en-US" dirty="0" smtClean="0"/>
              <a:t>Time consuming part is sorting bounds </a:t>
            </a:r>
          </a:p>
          <a:p>
            <a:pPr lvl="1"/>
            <a:r>
              <a:rPr lang="en-US" dirty="0" smtClean="0"/>
              <a:t>Quicksort </a:t>
            </a:r>
            <a:r>
              <a:rPr lang="en-US" b="1" dirty="0" smtClean="0">
                <a:solidFill>
                  <a:srgbClr val="0000FF"/>
                </a:solidFill>
              </a:rPr>
              <a:t>O(</a:t>
            </a:r>
            <a:r>
              <a:rPr lang="en-US" b="1" dirty="0" err="1" smtClean="0">
                <a:solidFill>
                  <a:srgbClr val="0000FF"/>
                </a:solidFill>
              </a:rPr>
              <a:t>nlog</a:t>
            </a:r>
            <a:r>
              <a:rPr lang="en-US" b="1" dirty="0" smtClean="0">
                <a:solidFill>
                  <a:srgbClr val="0000FF"/>
                </a:solidFill>
              </a:rPr>
              <a:t>(n))</a:t>
            </a:r>
          </a:p>
          <a:p>
            <a:pPr lvl="1"/>
            <a:r>
              <a:rPr lang="en-US" dirty="0" smtClean="0"/>
              <a:t>But, since objects don’t move, can do better if use </a:t>
            </a:r>
            <a:r>
              <a:rPr lang="en-US" dirty="0" err="1" smtClean="0"/>
              <a:t>Bubblesort</a:t>
            </a:r>
            <a:r>
              <a:rPr lang="en-US" dirty="0" smtClean="0"/>
              <a:t> to repair after move </a:t>
            </a:r>
            <a:r>
              <a:rPr lang="en-US" dirty="0" smtClean="0">
                <a:sym typeface="Wingdings" pitchFamily="2" charset="2"/>
              </a:rPr>
              <a:t> about </a:t>
            </a:r>
            <a:r>
              <a:rPr lang="en-US" b="1" dirty="0" smtClean="0">
                <a:solidFill>
                  <a:srgbClr val="0000FF"/>
                </a:solidFill>
              </a:rPr>
              <a:t>O(n)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337924" name="Picture 4" descr="planesweep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3886200"/>
            <a:ext cx="3886200" cy="280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40080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The Manager Interface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209801"/>
            <a:ext cx="8229600" cy="609599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All </a:t>
            </a:r>
            <a:r>
              <a:rPr lang="en-US" sz="2400" dirty="0" smtClean="0">
                <a:solidFill>
                  <a:srgbClr val="008000"/>
                </a:solidFill>
              </a:rPr>
              <a:t>Dragonfly</a:t>
            </a:r>
            <a:r>
              <a:rPr lang="en-US" sz="2400" dirty="0" smtClean="0"/>
              <a:t> “managers” inherit from this class</a:t>
            </a:r>
          </a:p>
          <a:p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143000"/>
            <a:ext cx="61722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976" y="2823401"/>
            <a:ext cx="8091219" cy="1058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2" y="4048991"/>
            <a:ext cx="724852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489" y="5414703"/>
            <a:ext cx="5153025" cy="1276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33400" y="5344391"/>
            <a:ext cx="8077200" cy="70312"/>
          </a:xfrm>
          <a:prstGeom prst="line">
            <a:avLst/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559339"/>
      </p:ext>
    </p:extLst>
  </p:cSld>
  <p:clrMapOvr>
    <a:masterClrMapping/>
  </p:clrMapOvr>
</p:sld>
</file>

<file path=ppt/slides/slide1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Collision Resolution (1 of 2)</a:t>
            </a:r>
            <a:endParaRPr lang="en-US" dirty="0"/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Once detected, must take action to resolve</a:t>
            </a:r>
          </a:p>
          <a:p>
            <a:pPr lvl="1"/>
            <a:r>
              <a:rPr lang="en-US" dirty="0" smtClean="0"/>
              <a:t>But effects on trajectories and objects can differ</a:t>
            </a:r>
          </a:p>
          <a:p>
            <a:r>
              <a:rPr lang="en-US" dirty="0" smtClean="0"/>
              <a:t>e.g. Two billiard balls collide</a:t>
            </a:r>
          </a:p>
          <a:p>
            <a:pPr lvl="1"/>
            <a:r>
              <a:rPr lang="en-US" dirty="0" smtClean="0"/>
              <a:t>Calculate ball positions at time of impact</a:t>
            </a:r>
          </a:p>
          <a:p>
            <a:pPr lvl="1"/>
            <a:r>
              <a:rPr lang="en-US" dirty="0" smtClean="0"/>
              <a:t>Impart new velocities on balls</a:t>
            </a:r>
          </a:p>
          <a:p>
            <a:pPr lvl="1"/>
            <a:r>
              <a:rPr lang="en-US" dirty="0" smtClean="0"/>
              <a:t>Play “clinking” sound effect</a:t>
            </a:r>
          </a:p>
          <a:p>
            <a:r>
              <a:rPr lang="en-US" dirty="0" smtClean="0"/>
              <a:t>e.g. Rocket slams into wall</a:t>
            </a:r>
          </a:p>
          <a:p>
            <a:pPr lvl="1"/>
            <a:r>
              <a:rPr lang="en-US" dirty="0" smtClean="0"/>
              <a:t>Rocket disappears</a:t>
            </a:r>
          </a:p>
          <a:p>
            <a:pPr lvl="1"/>
            <a:r>
              <a:rPr lang="en-US" dirty="0" smtClean="0"/>
              <a:t>Explosion spawned and explosion sound effect</a:t>
            </a:r>
          </a:p>
          <a:p>
            <a:pPr lvl="1"/>
            <a:r>
              <a:rPr lang="en-US" dirty="0" smtClean="0"/>
              <a:t>Wall charred and area damage inflicted on nearby characters</a:t>
            </a:r>
          </a:p>
          <a:p>
            <a:r>
              <a:rPr lang="en-US" dirty="0" smtClean="0"/>
              <a:t>e.g. Character walks through invisible wall</a:t>
            </a:r>
          </a:p>
          <a:p>
            <a:pPr lvl="1"/>
            <a:r>
              <a:rPr lang="en-US" dirty="0" smtClean="0"/>
              <a:t>Magical sound effect triggered</a:t>
            </a:r>
          </a:p>
          <a:p>
            <a:pPr lvl="1"/>
            <a:r>
              <a:rPr lang="en-US" dirty="0" smtClean="0"/>
              <a:t>No trajectories or velocities affected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222998"/>
      </p:ext>
    </p:extLst>
  </p:cSld>
  <p:clrMapOvr>
    <a:masterClrMapping/>
  </p:clrMapOvr>
</p:sld>
</file>

<file path=ppt/slides/slide1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Collision Resolution (2 of 2)</a:t>
            </a:r>
            <a:endParaRPr lang="en-US" dirty="0"/>
          </a:p>
        </p:txBody>
      </p:sp>
      <p:sp>
        <p:nvSpPr>
          <p:cNvPr id="338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i="1" dirty="0" smtClean="0"/>
              <a:t>Prologue</a:t>
            </a:r>
          </a:p>
          <a:p>
            <a:pPr lvl="1"/>
            <a:r>
              <a:rPr lang="en-US" dirty="0" smtClean="0"/>
              <a:t>Collision known to have occurred</a:t>
            </a:r>
          </a:p>
          <a:p>
            <a:pPr lvl="1"/>
            <a:r>
              <a:rPr lang="en-US" dirty="0" smtClean="0"/>
              <a:t>Check if collision should be ignored</a:t>
            </a:r>
          </a:p>
          <a:p>
            <a:pPr lvl="1"/>
            <a:r>
              <a:rPr lang="en-US" dirty="0" smtClean="0"/>
              <a:t>Else other events might be triggered</a:t>
            </a:r>
          </a:p>
          <a:p>
            <a:pPr lvl="2"/>
            <a:r>
              <a:rPr lang="en-US" dirty="0" smtClean="0"/>
              <a:t>Send collision notification messages</a:t>
            </a:r>
          </a:p>
          <a:p>
            <a:r>
              <a:rPr lang="en-US" i="1" dirty="0" smtClean="0"/>
              <a:t>Collision</a:t>
            </a:r>
          </a:p>
          <a:p>
            <a:pPr lvl="1"/>
            <a:r>
              <a:rPr lang="en-US" dirty="0" smtClean="0"/>
              <a:t>Place objects at point of impact</a:t>
            </a:r>
          </a:p>
          <a:p>
            <a:pPr lvl="1"/>
            <a:r>
              <a:rPr lang="en-US" dirty="0" smtClean="0"/>
              <a:t>Assign new velocities</a:t>
            </a:r>
          </a:p>
          <a:p>
            <a:pPr lvl="2"/>
            <a:r>
              <a:rPr lang="en-US" dirty="0" smtClean="0"/>
              <a:t>Using physics or some other decision logic</a:t>
            </a:r>
          </a:p>
          <a:p>
            <a:r>
              <a:rPr lang="en-US" i="1" dirty="0" smtClean="0"/>
              <a:t>Epilog</a:t>
            </a:r>
          </a:p>
          <a:p>
            <a:pPr lvl="1"/>
            <a:r>
              <a:rPr lang="en-US" dirty="0" smtClean="0"/>
              <a:t>Propagate post-collision effects</a:t>
            </a:r>
          </a:p>
          <a:p>
            <a:pPr lvl="1"/>
            <a:r>
              <a:rPr lang="en-US" dirty="0" smtClean="0"/>
              <a:t>Possible effects</a:t>
            </a:r>
          </a:p>
          <a:p>
            <a:pPr lvl="2"/>
            <a:r>
              <a:rPr lang="en-US" dirty="0" smtClean="0"/>
              <a:t>Destroy one or both objects</a:t>
            </a:r>
          </a:p>
          <a:p>
            <a:pPr lvl="2"/>
            <a:r>
              <a:rPr lang="en-US" dirty="0" smtClean="0"/>
              <a:t>Play sound effect</a:t>
            </a:r>
          </a:p>
          <a:p>
            <a:pPr lvl="2"/>
            <a:r>
              <a:rPr lang="en-US" dirty="0" smtClean="0"/>
              <a:t>Inflict damage</a:t>
            </a:r>
          </a:p>
          <a:p>
            <a:r>
              <a:rPr lang="en-US" dirty="0" smtClean="0"/>
              <a:t>Many effects (e.g. sound) can be either in pro- or epilogue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1345761"/>
      </p:ext>
    </p:extLst>
  </p:cSld>
  <p:clrMapOvr>
    <a:masterClrMapping/>
  </p:clrMapOvr>
</p:sld>
</file>

<file path=ppt/slides/slide1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Collision Detection Summary</a:t>
            </a:r>
          </a:p>
        </p:txBody>
      </p:sp>
      <p:sp>
        <p:nvSpPr>
          <p:cNvPr id="344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Test via </a:t>
            </a:r>
            <a:r>
              <a:rPr lang="en-US" i="1" dirty="0"/>
              <a:t>overlap</a:t>
            </a:r>
            <a:r>
              <a:rPr lang="en-US" dirty="0"/>
              <a:t> or </a:t>
            </a:r>
            <a:r>
              <a:rPr lang="en-US" i="1" dirty="0"/>
              <a:t>intersection</a:t>
            </a:r>
            <a:r>
              <a:rPr lang="en-US" dirty="0"/>
              <a:t> (prediction)</a:t>
            </a:r>
          </a:p>
          <a:p>
            <a:r>
              <a:rPr lang="en-US" dirty="0"/>
              <a:t>Control complexity</a:t>
            </a:r>
          </a:p>
          <a:p>
            <a:pPr lvl="1"/>
            <a:r>
              <a:rPr lang="en-US" dirty="0"/>
              <a:t>Shape with bounding volume</a:t>
            </a:r>
          </a:p>
          <a:p>
            <a:pPr lvl="1"/>
            <a:r>
              <a:rPr lang="en-US" dirty="0"/>
              <a:t>Number with cells or sweeping </a:t>
            </a:r>
          </a:p>
          <a:p>
            <a:r>
              <a:rPr lang="en-US" dirty="0"/>
              <a:t>When collision: </a:t>
            </a:r>
            <a:r>
              <a:rPr lang="en-US" i="1" dirty="0"/>
              <a:t>prolog</a:t>
            </a:r>
            <a:r>
              <a:rPr lang="en-US" dirty="0"/>
              <a:t>, </a:t>
            </a:r>
            <a:r>
              <a:rPr lang="en-US" i="1" dirty="0"/>
              <a:t>collision</a:t>
            </a:r>
            <a:r>
              <a:rPr lang="en-US" dirty="0"/>
              <a:t>, </a:t>
            </a:r>
            <a:r>
              <a:rPr lang="en-US" i="1" dirty="0"/>
              <a:t>epilog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247789"/>
      </p:ext>
    </p:extLst>
  </p:cSld>
  <p:clrMapOvr>
    <a:masterClrMapping/>
  </p:clrMapOvr>
</p:sld>
</file>

<file path=ppt/slides/slide1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1513" y="113581"/>
            <a:ext cx="8229600" cy="1143000"/>
          </a:xfrm>
        </p:spPr>
        <p:txBody>
          <a:bodyPr/>
          <a:lstStyle/>
          <a:p>
            <a:r>
              <a:rPr lang="en-US" dirty="0" smtClean="0"/>
              <a:t>Collisions in Dragonfly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4040188" cy="639762"/>
          </a:xfrm>
        </p:spPr>
        <p:txBody>
          <a:bodyPr/>
          <a:lstStyle/>
          <a:p>
            <a:pPr algn="ctr"/>
            <a:r>
              <a:rPr lang="en-US" sz="2800" dirty="0" smtClean="0"/>
              <a:t>Detection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228600" y="1858961"/>
            <a:ext cx="4419600" cy="4378326"/>
          </a:xfrm>
        </p:spPr>
        <p:txBody>
          <a:bodyPr>
            <a:normAutofit fontScale="92500" lnSpcReduction="20000"/>
          </a:bodyPr>
          <a:lstStyle/>
          <a:p>
            <a:r>
              <a:rPr lang="en-US" i="1" dirty="0" smtClean="0"/>
              <a:t>Overlap testing</a:t>
            </a:r>
          </a:p>
          <a:p>
            <a:r>
              <a:rPr lang="en-US" dirty="0" smtClean="0"/>
              <a:t>Dragonfly Naiad has single “point” objects</a:t>
            </a:r>
          </a:p>
          <a:p>
            <a:pPr lvl="1"/>
            <a:r>
              <a:rPr lang="en-US" dirty="0" smtClean="0"/>
              <a:t>Collision between objects means they occupy the same space</a:t>
            </a:r>
          </a:p>
          <a:p>
            <a:r>
              <a:rPr lang="en-US" dirty="0" smtClean="0"/>
              <a:t>Dragonfly simplifies geometry with bounding box </a:t>
            </a:r>
          </a:p>
          <a:p>
            <a:pPr lvl="1"/>
            <a:r>
              <a:rPr lang="en-US" dirty="0" smtClean="0"/>
              <a:t>Collision means boxes overlap, no refinement</a:t>
            </a:r>
          </a:p>
          <a:p>
            <a:r>
              <a:rPr lang="en-US" dirty="0" smtClean="0"/>
              <a:t>Detection only when moving object</a:t>
            </a:r>
          </a:p>
          <a:p>
            <a:pPr lvl="1"/>
            <a:r>
              <a:rPr lang="en-US" dirty="0" smtClean="0"/>
              <a:t>Note: alternative could have objects move themselves, then would test all objects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645025" y="1219200"/>
            <a:ext cx="4041775" cy="639762"/>
          </a:xfrm>
        </p:spPr>
        <p:txBody>
          <a:bodyPr/>
          <a:lstStyle/>
          <a:p>
            <a:pPr algn="ctr"/>
            <a:r>
              <a:rPr lang="en-US" sz="2800" dirty="0" smtClean="0"/>
              <a:t>Resolution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1858962"/>
            <a:ext cx="4270375" cy="3951288"/>
          </a:xfrm>
        </p:spPr>
        <p:txBody>
          <a:bodyPr/>
          <a:lstStyle/>
          <a:p>
            <a:r>
              <a:rPr lang="en-US" dirty="0" smtClean="0"/>
              <a:t>Disallow </a:t>
            </a:r>
            <a:r>
              <a:rPr lang="en-US" dirty="0"/>
              <a:t>move </a:t>
            </a:r>
            <a:endParaRPr lang="en-US" dirty="0" smtClean="0"/>
          </a:p>
          <a:p>
            <a:pPr lvl="1"/>
            <a:r>
              <a:rPr lang="en-US" dirty="0" smtClean="0"/>
              <a:t>Object </a:t>
            </a:r>
            <a:r>
              <a:rPr lang="en-US" dirty="0"/>
              <a:t>stays in original </a:t>
            </a:r>
            <a:r>
              <a:rPr lang="en-US" dirty="0" smtClean="0"/>
              <a:t>location</a:t>
            </a:r>
            <a:endParaRPr lang="en-US" dirty="0"/>
          </a:p>
          <a:p>
            <a:endParaRPr lang="en-US" dirty="0"/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381000"/>
            <a:ext cx="685800" cy="685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086709" y="4713287"/>
            <a:ext cx="3433889" cy="1200329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Extend </a:t>
            </a:r>
            <a:r>
              <a:rPr lang="en-US" sz="2400" dirty="0" err="1" smtClean="0"/>
              <a:t>WorldManager</a:t>
            </a:r>
            <a:endParaRPr lang="en-US" sz="2400" dirty="0" smtClean="0"/>
          </a:p>
          <a:p>
            <a:pPr marL="285750" lvl="1" indent="-285750">
              <a:buFontTx/>
              <a:buChar char="-"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isCollision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400" dirty="0" smtClean="0"/>
              <a:t>method</a:t>
            </a:r>
          </a:p>
          <a:p>
            <a:pPr marL="285750" lvl="1" indent="-285750">
              <a:buFontTx/>
              <a:buChar char="-"/>
            </a:pPr>
            <a:r>
              <a:rPr lang="en-US" sz="2000" dirty="0" err="1">
                <a:latin typeface="Consolas" pitchFamily="49" charset="0"/>
                <a:cs typeface="Consolas" pitchFamily="49" charset="0"/>
              </a:rPr>
              <a:t>moveObj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000" dirty="0">
                <a:cs typeface="Consolas" pitchFamily="49" charset="0"/>
              </a:rPr>
              <a:t> </a:t>
            </a:r>
            <a:r>
              <a:rPr lang="en-US" sz="2400" dirty="0" smtClean="0"/>
              <a:t>method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297472" y="3113087"/>
            <a:ext cx="3012363" cy="769441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/>
              <a:t>Extend </a:t>
            </a:r>
            <a:r>
              <a:rPr lang="en-US" sz="2400" dirty="0" smtClean="0"/>
              <a:t>Object</a:t>
            </a:r>
          </a:p>
          <a:p>
            <a:pPr marL="285750" lvl="1" indent="-285750">
              <a:buFontTx/>
              <a:buChar char="-"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is_solid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attribute</a:t>
            </a:r>
            <a:endParaRPr lang="en-US" sz="2400" dirty="0" smtClean="0"/>
          </a:p>
        </p:txBody>
      </p:sp>
      <p:sp>
        <p:nvSpPr>
          <p:cNvPr id="10" name="TextBox 9"/>
          <p:cNvSpPr txBox="1"/>
          <p:nvPr/>
        </p:nvSpPr>
        <p:spPr>
          <a:xfrm>
            <a:off x="5394133" y="4037160"/>
            <a:ext cx="2819041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marL="0" lvl="1"/>
            <a:r>
              <a:rPr lang="en-US" sz="2400" dirty="0" smtClean="0"/>
              <a:t>Create </a:t>
            </a:r>
            <a:r>
              <a:rPr lang="en-US" sz="2400" dirty="0" err="1" smtClean="0"/>
              <a:t>EventCollision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254192095"/>
      </p:ext>
    </p:extLst>
  </p:cSld>
  <p:clrMapOvr>
    <a:masterClrMapping/>
  </p:clrMapOvr>
</p:sld>
</file>

<file path=ppt/slides/slide1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Collidable</a:t>
            </a:r>
            <a:r>
              <a:rPr lang="en-US" dirty="0" smtClean="0"/>
              <a:t> Entities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24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Not all objects are </a:t>
            </a:r>
            <a:r>
              <a:rPr lang="en-US" dirty="0" err="1" smtClean="0"/>
              <a:t>collidable</a:t>
            </a:r>
            <a:r>
              <a:rPr lang="en-US" dirty="0" smtClean="0"/>
              <a:t> entities</a:t>
            </a:r>
          </a:p>
          <a:p>
            <a:pPr lvl="1"/>
            <a:r>
              <a:rPr lang="en-US" dirty="0" smtClean="0"/>
              <a:t>e.g. HUD elements (player menus, scores)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.g. Stars (in Project 1)</a:t>
            </a:r>
          </a:p>
          <a:p>
            <a:r>
              <a:rPr lang="en-US" dirty="0" smtClean="0"/>
              <a:t>Add notion of “solidness”</a:t>
            </a:r>
          </a:p>
          <a:p>
            <a:pPr lvl="1"/>
            <a:r>
              <a:rPr lang="en-US" dirty="0" smtClean="0"/>
              <a:t>Collisions only occur between solid objects</a:t>
            </a:r>
          </a:p>
          <a:p>
            <a:r>
              <a:rPr lang="en-US" dirty="0" smtClean="0"/>
              <a:t>An object that is solid automatically is “interested” in collisions</a:t>
            </a:r>
          </a:p>
          <a:p>
            <a:pPr lvl="1"/>
            <a:r>
              <a:rPr lang="en-US" dirty="0" smtClean="0"/>
              <a:t>Alternative design would have objects register for interest in collisions</a:t>
            </a:r>
          </a:p>
          <a:p>
            <a:r>
              <a:rPr lang="en-US" dirty="0" smtClean="0"/>
              <a:t>Solid objects that are HARD cannot occupy the same space, while solid objects that are SOFT can (but still collide)</a:t>
            </a:r>
          </a:p>
          <a:p>
            <a:r>
              <a:rPr lang="en-US" dirty="0" smtClean="0"/>
              <a:t>Extend Object to support solidness</a:t>
            </a:r>
          </a:p>
          <a:p>
            <a:pPr lvl="1"/>
            <a:r>
              <a:rPr lang="en-US" dirty="0" smtClean="0"/>
              <a:t>HARD, SOFT, SPECTRAL (not solid)</a:t>
            </a:r>
          </a:p>
        </p:txBody>
      </p:sp>
    </p:spTree>
    <p:extLst>
      <p:ext uri="{BB962C8B-B14F-4D97-AF65-F5344CB8AC3E}">
        <p14:creationId xmlns:p14="http://schemas.microsoft.com/office/powerpoint/2010/main" val="3517491784"/>
      </p:ext>
    </p:extLst>
  </p:cSld>
  <p:clrMapOvr>
    <a:masterClrMapping/>
  </p:clrMapOvr>
</p:sld>
</file>

<file path=ppt/slides/slide1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Extend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Set to HARD in constructor (default)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9151" y="5910590"/>
            <a:ext cx="76460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Next, create a collision event </a:t>
            </a:r>
            <a:r>
              <a:rPr lang="en-US" sz="2800" dirty="0" smtClean="0">
                <a:sym typeface="Wingdings" pitchFamily="2" charset="2"/>
              </a:rPr>
              <a:t>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EventCollision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151" y="1066800"/>
            <a:ext cx="5907386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enum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Solidness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HARD,   </a:t>
            </a:r>
            <a:r>
              <a:rPr lang="en-US" sz="16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objects cause collisions and impede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SOFT,   </a:t>
            </a:r>
            <a:r>
              <a:rPr lang="en-US" sz="16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objects cause collisions, don’t impede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SPECTRAL</a:t>
            </a:r>
            <a:r>
              <a:rPr lang="en-US" sz="1600" i="1" dirty="0" smtClean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objects don’t cause collisions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951" y="3675481"/>
            <a:ext cx="5486400" cy="1628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151" y="2617847"/>
            <a:ext cx="3962400" cy="1076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688347" y="1295400"/>
            <a:ext cx="236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(Can define in “</a:t>
            </a:r>
            <a:r>
              <a:rPr lang="en-US" dirty="0" err="1" smtClean="0"/>
              <a:t>Object.h</a:t>
            </a:r>
            <a:r>
              <a:rPr lang="en-US" dirty="0" smtClean="0"/>
              <a:t>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698154"/>
      </p:ext>
    </p:extLst>
  </p:cSld>
  <p:clrMapOvr>
    <a:masterClrMapping/>
  </p:clrMapOvr>
</p:sld>
</file>

<file path=ppt/slides/slide1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EventCollision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064" y="1533525"/>
            <a:ext cx="16764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971800"/>
            <a:ext cx="6522464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19200"/>
            <a:ext cx="4419599" cy="1613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943600" y="4343400"/>
            <a:ext cx="2769027" cy="92333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Note, says “</a:t>
            </a:r>
            <a:r>
              <a:rPr lang="en-US" dirty="0" err="1" smtClean="0"/>
              <a:t>GameObject</a:t>
            </a:r>
            <a:r>
              <a:rPr lang="en-US" dirty="0" smtClean="0"/>
              <a:t>” but you may just have “Object”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4106666"/>
      </p:ext>
    </p:extLst>
  </p:cSld>
  <p:clrMapOvr>
    <a:masterClrMapping/>
  </p:clrMapOvr>
</p:sld>
</file>

<file path=ppt/slides/slide1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028700" y="2552700"/>
            <a:ext cx="3657600" cy="1143000"/>
          </a:xfrm>
        </p:spPr>
        <p:txBody>
          <a:bodyPr/>
          <a:lstStyle/>
          <a:p>
            <a:r>
              <a:rPr lang="en-US" dirty="0" err="1" smtClean="0"/>
              <a:t>Collision.h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153838"/>
            <a:ext cx="7058025" cy="670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394024"/>
      </p:ext>
    </p:extLst>
  </p:cSld>
  <p:clrMapOvr>
    <a:masterClrMapping/>
  </p:clrMapOvr>
</p:sld>
</file>

<file path=ppt/slides/slide1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New Methods</a:t>
            </a:r>
          </a:p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positionsIntersect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– see if two positions intersect</a:t>
            </a:r>
          </a:p>
          <a:p>
            <a:pPr lvl="1"/>
            <a:r>
              <a:rPr lang="en-US" dirty="0" smtClean="0"/>
              <a:t>Can replace with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boxIntersectsBox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dirty="0" smtClean="0"/>
              <a:t>later</a:t>
            </a:r>
          </a:p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isCollision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– detect collision at position</a:t>
            </a:r>
          </a:p>
          <a:p>
            <a:pPr lvl="1"/>
            <a:r>
              <a:rPr lang="en-US" dirty="0" smtClean="0"/>
              <a:t>returns list of all solid (HARD or SOFT) game objects that collide with</a:t>
            </a:r>
          </a:p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moveObject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– if no collision, move an object</a:t>
            </a:r>
          </a:p>
          <a:p>
            <a:pPr lvl="1"/>
            <a:r>
              <a:rPr lang="en-US" dirty="0" smtClean="0"/>
              <a:t>return if allowed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1278571"/>
      </p:ext>
    </p:extLst>
  </p:cSld>
  <p:clrMapOvr>
    <a:masterClrMapping/>
  </p:clrMapOvr>
</p:sld>
</file>

<file path=ppt/slides/slide1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WorldManager:positionsIntersect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positionsIntersect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Position p1, 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Position p2)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p1.getX() == p2.getX() </a:t>
            </a:r>
            <a:r>
              <a:rPr lang="en-US" u="sng" dirty="0" smtClean="0">
                <a:latin typeface="Consolas" pitchFamily="49" charset="0"/>
                <a:cs typeface="Consolas" pitchFamily="49" charset="0"/>
              </a:rPr>
              <a:t>and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p1.getY() == p2.getY() then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true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else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false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end if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503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		</a:t>
            </a:r>
            <a:r>
              <a:rPr lang="en-US" dirty="0" smtClean="0">
                <a:solidFill>
                  <a:srgbClr val="CC0000"/>
                </a:solidFill>
              </a:rPr>
              <a:t>(next)</a:t>
            </a:r>
            <a:endParaRPr lang="en-US" dirty="0" smtClean="0"/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781665"/>
      </p:ext>
    </p:extLst>
  </p:cSld>
  <p:clrMapOvr>
    <a:masterClrMapping/>
  </p:clrMapOvr>
</p:sld>
</file>

<file path=ppt/slides/slide1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717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WorldManager:isCollision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38474"/>
            <a:ext cx="8229600" cy="3743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ObjectList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collision_list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make empty list</a:t>
            </a:r>
          </a:p>
          <a:p>
            <a:pPr marL="0" indent="0"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GameObjectListIterator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over all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GameObjects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while not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i.done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i.currentObj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!= </a:t>
            </a:r>
            <a:r>
              <a:rPr lang="en-US" sz="1400" i="1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then </a:t>
            </a:r>
            <a:r>
              <a:rPr lang="en-US" sz="1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don’t consider self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positionsIntersect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getPos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 then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if (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isSolid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()) then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  add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to </a:t>
            </a:r>
            <a:r>
              <a:rPr lang="en-US" sz="1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collision_list</a:t>
            </a:r>
            <a:endParaRPr lang="en-US" sz="1400" dirty="0" smtClean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  end if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 end if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end if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i.next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end while</a:t>
            </a:r>
          </a:p>
          <a:p>
            <a:pPr marL="0" indent="0">
              <a:buNone/>
            </a:pP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1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collision_list</a:t>
            </a:r>
            <a:endParaRPr lang="en-US" sz="14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220075" cy="20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75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28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WorldManager:moveObject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170026"/>
            <a:ext cx="8229600" cy="44593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isSolid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then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need to be solid for collisions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ObjectList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list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isCollision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collide?  Empty if not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!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list.isEmpty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then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i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// iterate over list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 (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create event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(&amp;c)                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send to </a:t>
            </a:r>
            <a:r>
              <a:rPr lang="en-US" sz="1600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</a:t>
            </a:r>
            <a:endParaRPr lang="en-US" sz="16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eventHanlder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(&amp;c)           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send to other </a:t>
            </a:r>
            <a:r>
              <a:rPr lang="en-US" sz="1600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</a:t>
            </a:r>
            <a:endParaRPr lang="en-US" sz="16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HARD and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HARD then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do_move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false</a:t>
            </a:r>
            <a:endParaRPr lang="en-US" sz="16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// end iterate over list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if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do_move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is false then return -1           </a:t>
            </a:r>
            <a:r>
              <a:rPr lang="en-US" sz="1600" i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// move not allowed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end if 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end if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isSolid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setPos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where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if here, no collision so allow move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return 0 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move was ok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762000" y="917275"/>
            <a:ext cx="6019800" cy="1252751"/>
            <a:chOff x="381001" y="914400"/>
            <a:chExt cx="6705600" cy="1714906"/>
          </a:xfrm>
        </p:grpSpPr>
        <p:sp>
          <p:nvSpPr>
            <p:cNvPr id="5" name="Rectangle 4"/>
            <p:cNvSpPr/>
            <p:nvPr/>
          </p:nvSpPr>
          <p:spPr>
            <a:xfrm>
              <a:off x="381001" y="1828800"/>
              <a:ext cx="6705600" cy="80050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txBody>
            <a:bodyPr wrap="square">
              <a:spAutoFit/>
            </a:bodyPr>
            <a:lstStyle/>
            <a:p>
              <a:r>
                <a:rPr lang="en-US" sz="1600" dirty="0"/>
                <a:t>If no collision with solid, move ok else don't move object. If </a:t>
              </a:r>
              <a:r>
                <a:rPr lang="en-US" sz="1600" dirty="0" err="1"/>
                <a:t>p_go</a:t>
              </a:r>
              <a:r>
                <a:rPr lang="en-US" sz="1600" dirty="0"/>
                <a:t> is Spectral, move ok. </a:t>
              </a:r>
              <a:r>
                <a:rPr lang="en-US" sz="1600" dirty="0" smtClean="0"/>
                <a:t>Return </a:t>
              </a:r>
              <a:r>
                <a:rPr lang="en-US" sz="1600" dirty="0"/>
                <a:t>0 if move ok, else -1 if collision with solid.</a:t>
              </a:r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1001" y="914400"/>
              <a:ext cx="6705600" cy="970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86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Collisions</a:t>
            </a:r>
          </a:p>
          <a:p>
            <a:pPr lvl="1"/>
            <a:r>
              <a:rPr lang="en-US" i="1" u="sng" dirty="0" smtClean="0"/>
              <a:t>World boundaries</a:t>
            </a:r>
          </a:p>
          <a:p>
            <a:r>
              <a:rPr lang="en-US" dirty="0" err="1" smtClean="0"/>
              <a:t>Misc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107922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World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Generally, game objects expected to stay within world</a:t>
            </a:r>
          </a:p>
          <a:p>
            <a:pPr lvl="1"/>
            <a:r>
              <a:rPr lang="en-US" dirty="0" smtClean="0"/>
              <a:t>May be “off screen” but still within game world</a:t>
            </a:r>
          </a:p>
          <a:p>
            <a:r>
              <a:rPr lang="en-US" dirty="0" smtClean="0"/>
              <a:t>Object that was inside game world boundary that moves out receives “</a:t>
            </a:r>
            <a:r>
              <a:rPr lang="en-US" dirty="0" err="1" smtClean="0"/>
              <a:t>outofbounds</a:t>
            </a:r>
            <a:r>
              <a:rPr lang="en-US" dirty="0" smtClean="0"/>
              <a:t>” event</a:t>
            </a:r>
          </a:p>
          <a:p>
            <a:pPr lvl="1"/>
            <a:r>
              <a:rPr lang="en-US" dirty="0" smtClean="0"/>
              <a:t>Move still allowed</a:t>
            </a:r>
          </a:p>
          <a:p>
            <a:pPr lvl="1"/>
            <a:r>
              <a:rPr lang="en-US" dirty="0" smtClean="0"/>
              <a:t>Objects can ignore event</a:t>
            </a:r>
          </a:p>
          <a:p>
            <a:r>
              <a:rPr lang="en-US" dirty="0" smtClean="0"/>
              <a:t>Create “out of bounds” event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EventOut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94167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EventOut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Inherit from base Event class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362200"/>
            <a:ext cx="1219200" cy="1457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042" y="2209800"/>
            <a:ext cx="3962400" cy="381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4487" y="4800600"/>
            <a:ext cx="2867025" cy="819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843834"/>
      </p:ext>
    </p:extLst>
  </p:cSld>
  <p:clrMapOvr>
    <a:masterClrMapping/>
  </p:clrMapOvr>
</p:sld>
</file>

<file path=ppt/slides/slide1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Generating “Out of Bounds”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Get boundary of screen with queries</a:t>
            </a:r>
          </a:p>
          <a:p>
            <a:pPr lvl="1"/>
            <a:r>
              <a:rPr lang="en-US" dirty="0" smtClean="0"/>
              <a:t>Note: in Part 3, will have View and Boundary in </a:t>
            </a:r>
            <a:r>
              <a:rPr lang="en-US" dirty="0" err="1" smtClean="0"/>
              <a:t>WorldManager</a:t>
            </a:r>
            <a:r>
              <a:rPr lang="en-US" dirty="0" smtClean="0"/>
              <a:t>.  For Part 2, use </a:t>
            </a:r>
            <a:r>
              <a:rPr lang="en-US" dirty="0" err="1" smtClean="0"/>
              <a:t>GraphicsManager</a:t>
            </a:r>
            <a:r>
              <a:rPr lang="en-US" dirty="0" smtClean="0"/>
              <a:t>: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getVertical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Modify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moveObject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Put after move is allowed</a:t>
            </a:r>
          </a:p>
          <a:p>
            <a:pPr lvl="1"/>
            <a:r>
              <a:rPr lang="en-US" dirty="0" smtClean="0"/>
              <a:t>If object inside boundary </a:t>
            </a:r>
            <a:r>
              <a:rPr lang="en-US" i="1" dirty="0" smtClean="0"/>
              <a:t>then</a:t>
            </a:r>
            <a:r>
              <a:rPr lang="en-US" dirty="0" smtClean="0"/>
              <a:t> moves outside </a:t>
            </a:r>
            <a:r>
              <a:rPr lang="en-US" dirty="0" smtClean="0">
                <a:sym typeface="Wingdings" pitchFamily="2" charset="2"/>
              </a:rPr>
              <a:t> send “out of bounds” event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EventOut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ov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;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p_go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-&gt;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eventHanlder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(&amp;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ov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);</a:t>
            </a:r>
          </a:p>
          <a:p>
            <a:r>
              <a:rPr lang="en-US" dirty="0" smtClean="0">
                <a:sym typeface="Wingdings" pitchFamily="2" charset="2"/>
              </a:rPr>
              <a:t>Note, only want to send once!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stays outside and moves, no additional events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4259286"/>
      </p:ext>
    </p:extLst>
  </p:cSld>
  <p:clrMapOvr>
    <a:masterClrMapping/>
  </p:clrMapOvr>
</p:sld>
</file>

<file path=ppt/slides/slide1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i="1" u="sng" dirty="0" smtClean="0"/>
              <a:t>Layers</a:t>
            </a:r>
          </a:p>
        </p:txBody>
      </p:sp>
    </p:spTree>
    <p:extLst>
      <p:ext uri="{BB962C8B-B14F-4D97-AF65-F5344CB8AC3E}">
        <p14:creationId xmlns:p14="http://schemas.microsoft.com/office/powerpoint/2010/main" val="3070814338"/>
      </p:ext>
    </p:extLst>
  </p:cSld>
  <p:clrMapOvr>
    <a:masterClrMapping/>
  </p:clrMapOvr>
</p:sld>
</file>

<file path=ppt/slides/slide1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Drawing in Layers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Up to now, no easy way to make sure one object drawn before another </a:t>
            </a:r>
          </a:p>
          <a:p>
            <a:pPr lvl="1"/>
            <a:r>
              <a:rPr lang="en-US" dirty="0" smtClean="0"/>
              <a:t>e.g. If tried Saucer Shoot, Star may be on top of Hero</a:t>
            </a:r>
          </a:p>
          <a:p>
            <a:r>
              <a:rPr lang="en-US" dirty="0" smtClean="0"/>
              <a:t>Provide means to control levels of object’s display order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Altitude</a:t>
            </a:r>
          </a:p>
          <a:p>
            <a:r>
              <a:rPr lang="en-US" dirty="0" smtClean="0">
                <a:sym typeface="Wingdings" pitchFamily="2" charset="2"/>
              </a:rPr>
              <a:t>Draw “low altitude” objects before higher altitude objects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Higher altitude objects in same location will overwrite lower ones before screen refresh</a:t>
            </a:r>
            <a:endParaRPr lang="en-US" dirty="0" smtClean="0"/>
          </a:p>
          <a:p>
            <a:r>
              <a:rPr lang="en-US" dirty="0" smtClean="0"/>
              <a:t>Is this a 3</a:t>
            </a:r>
            <a:r>
              <a:rPr lang="en-US" baseline="30000" dirty="0" smtClean="0"/>
              <a:t>rd</a:t>
            </a:r>
            <a:r>
              <a:rPr lang="en-US" dirty="0" smtClean="0"/>
              <a:t> dimension? Not really since all in same plane for collisions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288458"/>
      </p:ext>
    </p:extLst>
  </p:cSld>
  <p:clrMapOvr>
    <a:masterClrMapping/>
  </p:clrMapOvr>
</p:sld>
</file>

<file path=ppt/slides/slide1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0128"/>
            <a:ext cx="8229600" cy="1143000"/>
          </a:xfrm>
        </p:spPr>
        <p:txBody>
          <a:bodyPr/>
          <a:lstStyle/>
          <a:p>
            <a:r>
              <a:rPr lang="en-US" dirty="0" smtClean="0"/>
              <a:t>Implementing Altitude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50593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Provide “altitude” attribute for </a:t>
            </a:r>
            <a:r>
              <a:rPr lang="en-US" dirty="0" smtClean="0"/>
              <a:t>game Object</a:t>
            </a:r>
            <a:endParaRPr lang="en-US" dirty="0"/>
          </a:p>
          <a:p>
            <a:pPr lvl="1"/>
            <a:r>
              <a:rPr lang="en-US" sz="2600" dirty="0"/>
              <a:t>Default to </a:t>
            </a:r>
            <a:r>
              <a:rPr lang="en-US" sz="2600" dirty="0" smtClean="0"/>
              <a:t>“middle”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Provide </a:t>
            </a:r>
            <a:r>
              <a:rPr lang="en-US" dirty="0" smtClean="0">
                <a:solidFill>
                  <a:srgbClr val="0000FF"/>
                </a:solidFill>
              </a:rPr>
              <a:t>MAX_ALITITUDE 4 </a:t>
            </a:r>
            <a:r>
              <a:rPr lang="en-US" dirty="0" smtClean="0"/>
              <a:t>in </a:t>
            </a:r>
            <a:r>
              <a:rPr lang="en-US" dirty="0" err="1" smtClean="0"/>
              <a:t>WorldManager.h</a:t>
            </a:r>
            <a:endParaRPr lang="en-US" dirty="0"/>
          </a:p>
          <a:p>
            <a:r>
              <a:rPr lang="en-US" dirty="0"/>
              <a:t>In </a:t>
            </a:r>
            <a:r>
              <a:rPr lang="en-US" sz="3000" dirty="0" err="1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draw()</a:t>
            </a:r>
            <a:r>
              <a:rPr lang="en-US" sz="3500" dirty="0" smtClean="0">
                <a:cs typeface="Consolas" pitchFamily="49" charset="0"/>
              </a:rPr>
              <a:t>, </a:t>
            </a:r>
            <a:r>
              <a:rPr lang="en-US" dirty="0" smtClean="0"/>
              <a:t>add outer loop around drawing all objects</a:t>
            </a: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for alt from 0 to </a:t>
            </a:r>
            <a:r>
              <a:rPr lang="en-US" sz="2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MAX_ALTITUDE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2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normal iteration through all objects</a:t>
            </a:r>
            <a:endParaRPr lang="en-US" sz="26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getAltitude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== alt)</a:t>
            </a:r>
          </a:p>
          <a:p>
            <a:pPr marL="0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sz="2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draw</a:t>
            </a:r>
            <a:endParaRPr lang="en-US" sz="26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5970" y="2278991"/>
            <a:ext cx="382905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1610983"/>
            <a:ext cx="5153025" cy="69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6096000"/>
            <a:ext cx="6949788" cy="461665"/>
          </a:xfrm>
          <a:prstGeom prst="rect">
            <a:avLst/>
          </a:prstGeom>
          <a:noFill/>
          <a:ln w="952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Q: What is the “cost” of doing altitude? – Can fix later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44640844"/>
      </p:ext>
    </p:extLst>
  </p:cSld>
  <p:clrMapOvr>
    <a:masterClrMapping/>
  </p:clrMapOvr>
</p:sld>
</file>

<file path=ppt/slides/slide1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Filtering Events			(</a:t>
            </a:r>
            <a:r>
              <a:rPr lang="en-US" dirty="0" smtClean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Managing Graphics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Managing Input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Moving Objects			(</a:t>
            </a:r>
            <a:r>
              <a:rPr lang="en-US" dirty="0">
                <a:solidFill>
                  <a:srgbClr val="0099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Layers</a:t>
            </a:r>
          </a:p>
        </p:txBody>
      </p:sp>
    </p:spTree>
    <p:extLst>
      <p:ext uri="{BB962C8B-B14F-4D97-AF65-F5344CB8AC3E}">
        <p14:creationId xmlns:p14="http://schemas.microsoft.com/office/powerpoint/2010/main" val="33408946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Game Engine Messages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3340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If all goes well, only want game output</a:t>
            </a:r>
          </a:p>
          <a:p>
            <a:r>
              <a:rPr lang="en-US" dirty="0" smtClean="0"/>
              <a:t>But during development, often not the case</a:t>
            </a:r>
          </a:p>
          <a:p>
            <a:pPr lvl="1"/>
            <a:r>
              <a:rPr lang="en-US" dirty="0" smtClean="0"/>
              <a:t>Even for players, may have troubles running game</a:t>
            </a:r>
          </a:p>
          <a:p>
            <a:r>
              <a:rPr lang="en-US" dirty="0" smtClean="0"/>
              <a:t>Generally, need help debugging</a:t>
            </a:r>
          </a:p>
          <a:p>
            <a:r>
              <a:rPr lang="en-US" dirty="0" smtClean="0"/>
              <a:t>Debuggers are useful tools, but some bugs not easy to find in debugger</a:t>
            </a:r>
          </a:p>
          <a:p>
            <a:pPr lvl="1"/>
            <a:r>
              <a:rPr lang="en-US" dirty="0" smtClean="0"/>
              <a:t>Some bugs timing dependent, only happen at full speed</a:t>
            </a:r>
          </a:p>
          <a:p>
            <a:pPr lvl="1"/>
            <a:r>
              <a:rPr lang="en-US" dirty="0" smtClean="0"/>
              <a:t>Some bugs caused by long sequence of events, hard to trace by hand</a:t>
            </a:r>
          </a:p>
          <a:p>
            <a:r>
              <a:rPr lang="en-US" dirty="0" smtClean="0"/>
              <a:t>Most powerful debug tool can still be “print” messages (e.g.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3300" dirty="0" smtClean="0"/>
              <a:t>)</a:t>
            </a:r>
          </a:p>
          <a:p>
            <a:r>
              <a:rPr lang="en-US" dirty="0" smtClean="0"/>
              <a:t>However, standard printing  difficult when graphical display</a:t>
            </a:r>
          </a:p>
          <a:p>
            <a:r>
              <a:rPr lang="en-US" dirty="0" smtClean="0"/>
              <a:t>One Solution </a:t>
            </a:r>
            <a:r>
              <a:rPr lang="en-US" dirty="0" smtClean="0">
                <a:sym typeface="Wingdings" pitchFamily="2" charset="2"/>
              </a:rPr>
              <a:t> Print to file</a:t>
            </a:r>
          </a:p>
        </p:txBody>
      </p:sp>
    </p:spTree>
    <p:extLst>
      <p:ext uri="{BB962C8B-B14F-4D97-AF65-F5344CB8AC3E}">
        <p14:creationId xmlns:p14="http://schemas.microsoft.com/office/powerpoint/2010/main" val="1669132111"/>
      </p:ext>
    </p:extLst>
  </p:cSld>
  <p:clrMapOvr>
    <a:masterClrMapping/>
  </p:clrMapOvr>
</p:sld>
</file>

<file path=ppt/slides/slide1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Dragonfly Naiad!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0145"/>
            <a:ext cx="4038600" cy="4695855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Objects register for interest in events (e.g. “step”)</a:t>
            </a:r>
          </a:p>
          <a:p>
            <a:r>
              <a:rPr lang="en-US" dirty="0" smtClean="0"/>
              <a:t>Objects can draw themselves</a:t>
            </a:r>
          </a:p>
          <a:p>
            <a:pPr lvl="1"/>
            <a:r>
              <a:rPr lang="en-US" dirty="0" smtClean="0"/>
              <a:t>2D graphics in color</a:t>
            </a:r>
          </a:p>
          <a:p>
            <a:r>
              <a:rPr lang="en-US" dirty="0" smtClean="0"/>
              <a:t>Interested objects can get input from keyboard, mouse</a:t>
            </a:r>
          </a:p>
          <a:p>
            <a:r>
              <a:rPr lang="en-US" dirty="0" smtClean="0"/>
              <a:t>Engine moves Objects </a:t>
            </a:r>
            <a:r>
              <a:rPr lang="en-US" smtClean="0">
                <a:sym typeface="Wingdings" pitchFamily="2" charset="2"/>
              </a:rPr>
              <a:t> velocity</a:t>
            </a:r>
            <a:endParaRPr lang="en-US" dirty="0" smtClean="0"/>
          </a:p>
          <a:p>
            <a:r>
              <a:rPr lang="en-US" dirty="0" smtClean="0"/>
              <a:t>Objects that move off world get “out of bounds” event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00145"/>
            <a:ext cx="4038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Objects have solidness</a:t>
            </a:r>
          </a:p>
          <a:p>
            <a:pPr lvl="1"/>
            <a:r>
              <a:rPr lang="en-US" dirty="0" smtClean="0"/>
              <a:t>Soft, hard, spectral</a:t>
            </a:r>
          </a:p>
          <a:p>
            <a:r>
              <a:rPr lang="en-US" dirty="0" smtClean="0"/>
              <a:t>Objects </a:t>
            </a:r>
            <a:r>
              <a:rPr lang="en-US" dirty="0"/>
              <a:t>that collide get collision event</a:t>
            </a:r>
          </a:p>
          <a:p>
            <a:pPr lvl="1"/>
            <a:r>
              <a:rPr lang="en-US" dirty="0"/>
              <a:t>Can react accordingly</a:t>
            </a:r>
          </a:p>
          <a:p>
            <a:pPr lvl="1"/>
            <a:r>
              <a:rPr lang="en-US" dirty="0"/>
              <a:t>Non-solid objects don’t get</a:t>
            </a:r>
          </a:p>
          <a:p>
            <a:r>
              <a:rPr lang="en-US" dirty="0" smtClean="0"/>
              <a:t>Safe removal of objects at end of world update</a:t>
            </a:r>
          </a:p>
          <a:p>
            <a:r>
              <a:rPr lang="en-US" dirty="0" smtClean="0"/>
              <a:t>Objects can appear higher/lower than others</a:t>
            </a:r>
          </a:p>
          <a:p>
            <a:pPr lvl="1"/>
            <a:r>
              <a:rPr lang="en-US" dirty="0" smtClean="0"/>
              <a:t>5 layers</a:t>
            </a:r>
            <a:endParaRPr lang="en-US" dirty="0"/>
          </a:p>
        </p:txBody>
      </p:sp>
      <p:pic>
        <p:nvPicPr>
          <p:cNvPr id="4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438400" y="5887275"/>
            <a:ext cx="4575291" cy="707886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/>
              <a:t>Can be used to make a game!  </a:t>
            </a:r>
          </a:p>
          <a:p>
            <a:pPr algn="ctr"/>
            <a:r>
              <a:rPr lang="en-US" sz="2000" dirty="0" smtClean="0"/>
              <a:t>E.g. Consider </a:t>
            </a:r>
            <a:r>
              <a:rPr lang="en-US" sz="2000" i="1" dirty="0" smtClean="0"/>
              <a:t>Saucer Shoot </a:t>
            </a:r>
            <a:r>
              <a:rPr lang="en-US" sz="2000" dirty="0" smtClean="0"/>
              <a:t>without sprites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89154597"/>
      </p:ext>
    </p:extLst>
  </p:cSld>
  <p:clrMapOvr>
    <a:masterClrMapping/>
  </p:clrMapOvr>
</p:sld>
</file>

<file path=ppt/slides/slide1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Offline (tool chain)</a:t>
            </a:r>
          </a:p>
          <a:p>
            <a:pPr lvl="1"/>
            <a:r>
              <a:rPr lang="en-US" dirty="0" smtClean="0"/>
              <a:t>Online (runtime)</a:t>
            </a:r>
          </a:p>
          <a:p>
            <a:pPr lvl="1"/>
            <a:r>
              <a:rPr lang="en-US" dirty="0" err="1" smtClean="0"/>
              <a:t>ResourceManager</a:t>
            </a:r>
            <a:endParaRPr lang="en-US" dirty="0" smtClean="0"/>
          </a:p>
          <a:p>
            <a:r>
              <a:rPr lang="en-US" dirty="0" smtClean="0"/>
              <a:t>Using Sprites</a:t>
            </a:r>
          </a:p>
          <a:p>
            <a:r>
              <a:rPr lang="en-US" dirty="0" smtClean="0"/>
              <a:t>Bounding Boxes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smtClean="0"/>
              <a:t>View Objects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835841"/>
      </p:ext>
    </p:extLst>
  </p:cSld>
  <p:clrMapOvr>
    <a:masterClrMapping/>
  </p:clrMapOvr>
</p:sld>
</file>

<file path=ppt/slides/slide1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/>
          <a:lstStyle/>
          <a:p>
            <a:r>
              <a:rPr lang="en-US" dirty="0" smtClean="0"/>
              <a:t>Managing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Games have wide variety of </a:t>
            </a:r>
            <a:r>
              <a:rPr lang="en-US" i="1" dirty="0" smtClean="0"/>
              <a:t>resources</a:t>
            </a:r>
          </a:p>
          <a:p>
            <a:pPr lvl="1"/>
            <a:r>
              <a:rPr lang="en-US" dirty="0" smtClean="0"/>
              <a:t>Often called </a:t>
            </a:r>
            <a:r>
              <a:rPr lang="en-US" i="1" dirty="0" smtClean="0"/>
              <a:t>assets</a:t>
            </a:r>
            <a:r>
              <a:rPr lang="en-US" dirty="0" smtClean="0"/>
              <a:t> or </a:t>
            </a:r>
            <a:r>
              <a:rPr lang="en-US" i="1" dirty="0" smtClean="0"/>
              <a:t>media</a:t>
            </a:r>
          </a:p>
          <a:p>
            <a:pPr lvl="1"/>
            <a:r>
              <a:rPr lang="en-US" dirty="0" smtClean="0"/>
              <a:t>E.g. </a:t>
            </a:r>
            <a:r>
              <a:rPr lang="en-US" dirty="0"/>
              <a:t>m</a:t>
            </a:r>
            <a:r>
              <a:rPr lang="en-US" dirty="0" smtClean="0"/>
              <a:t>eshes, textures, </a:t>
            </a:r>
            <a:r>
              <a:rPr lang="en-US" dirty="0" err="1" smtClean="0"/>
              <a:t>shader</a:t>
            </a:r>
            <a:r>
              <a:rPr lang="en-US" dirty="0" smtClean="0"/>
              <a:t> programs, animations, audio clips, level layouts, dialog snippets …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 </a:t>
            </a:r>
            <a:r>
              <a:rPr lang="en-US" i="1" dirty="0">
                <a:sym typeface="Wingdings" pitchFamily="2" charset="2"/>
              </a:rPr>
              <a:t>Resource </a:t>
            </a:r>
            <a:r>
              <a:rPr lang="en-US" i="1" dirty="0" smtClean="0">
                <a:sym typeface="Wingdings" pitchFamily="2" charset="2"/>
              </a:rPr>
              <a:t>Management</a:t>
            </a:r>
            <a:endParaRPr lang="en-US" i="1" dirty="0">
              <a:sym typeface="Wingdings" pitchFamily="2" charset="2"/>
            </a:endParaRPr>
          </a:p>
          <a:p>
            <a:r>
              <a:rPr lang="en-US" dirty="0" smtClean="0"/>
              <a:t>Sometimes</a:t>
            </a:r>
            <a:r>
              <a:rPr lang="en-US" dirty="0"/>
              <a:t>, single subsystem </a:t>
            </a:r>
            <a:r>
              <a:rPr lang="en-US" dirty="0" smtClean="0"/>
              <a:t>handles </a:t>
            </a:r>
            <a:r>
              <a:rPr lang="en-US" dirty="0"/>
              <a:t>all formats</a:t>
            </a:r>
          </a:p>
          <a:p>
            <a:r>
              <a:rPr lang="en-US" dirty="0"/>
              <a:t>Other times, disparate collection of subsystems</a:t>
            </a:r>
          </a:p>
          <a:p>
            <a:pPr lvl="1"/>
            <a:r>
              <a:rPr lang="en-US" dirty="0"/>
              <a:t>Different authors, time periods</a:t>
            </a:r>
          </a:p>
          <a:p>
            <a:pPr lvl="1"/>
            <a:r>
              <a:rPr lang="en-US" dirty="0"/>
              <a:t>Different developers, </a:t>
            </a:r>
            <a:r>
              <a:rPr lang="en-US" dirty="0" smtClean="0"/>
              <a:t>functionality</a:t>
            </a:r>
          </a:p>
          <a:p>
            <a:r>
              <a:rPr lang="en-US" dirty="0">
                <a:solidFill>
                  <a:srgbClr val="008000"/>
                </a:solidFill>
              </a:rPr>
              <a:t>Offline</a:t>
            </a:r>
            <a:r>
              <a:rPr lang="en-US" dirty="0"/>
              <a:t> – tools to create, store and archive during game </a:t>
            </a:r>
            <a:r>
              <a:rPr lang="en-US" dirty="0" smtClean="0"/>
              <a:t>creation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Online</a:t>
            </a:r>
            <a:r>
              <a:rPr lang="en-US" dirty="0"/>
              <a:t> – loading, unloading, manipulation when game is running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151685775"/>
      </p:ext>
    </p:extLst>
  </p:cSld>
  <p:clrMapOvr>
    <a:masterClrMapping/>
  </p:clrMapOvr>
</p:sld>
</file>

<file path=ppt/slides/slide1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13"/>
            <a:ext cx="8229600" cy="1143000"/>
          </a:xfrm>
        </p:spPr>
        <p:txBody>
          <a:bodyPr/>
          <a:lstStyle/>
          <a:p>
            <a:r>
              <a:rPr lang="en-US" dirty="0" smtClean="0"/>
              <a:t>Off-line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8229600" cy="29718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Revision control for assets</a:t>
            </a:r>
          </a:p>
          <a:p>
            <a:pPr lvl="1"/>
            <a:r>
              <a:rPr lang="en-US" dirty="0" smtClean="0"/>
              <a:t>Small project </a:t>
            </a:r>
            <a:r>
              <a:rPr lang="en-US" dirty="0" smtClean="0">
                <a:sym typeface="Wingdings" pitchFamily="2" charset="2"/>
              </a:rPr>
              <a:t> simple files stored and shared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But larger, usually 3D, project needs structure</a:t>
            </a:r>
          </a:p>
          <a:p>
            <a:r>
              <a:rPr lang="en-US" dirty="0" smtClean="0">
                <a:sym typeface="Wingdings" pitchFamily="2" charset="2"/>
              </a:rPr>
              <a:t>Tools help control  Resource </a:t>
            </a:r>
            <a:r>
              <a:rPr lang="en-US" dirty="0">
                <a:sym typeface="Wingdings" pitchFamily="2" charset="2"/>
              </a:rPr>
              <a:t>Database (e.g. </a:t>
            </a:r>
            <a:r>
              <a:rPr lang="en-US" i="1" dirty="0">
                <a:sym typeface="Wingdings" pitchFamily="2" charset="2"/>
              </a:rPr>
              <a:t>Perforce</a:t>
            </a:r>
            <a:r>
              <a:rPr lang="en-US" dirty="0">
                <a:sym typeface="Wingdings" pitchFamily="2" charset="2"/>
              </a:rPr>
              <a:t>) 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May have customized wrappers/plugins to remove burden from artists</a:t>
            </a:r>
            <a:endParaRPr lang="en-US" dirty="0"/>
          </a:p>
        </p:txBody>
      </p:sp>
      <p:pic>
        <p:nvPicPr>
          <p:cNvPr id="3074" name="Picture 2" descr="http://oldresources.visual-paradigm.com/_media/vpsuite3.2/perforce_integration/perforce_server_for_intro_.png?w=&amp;h=&amp;cache=cach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75" y="4572000"/>
            <a:ext cx="2495550" cy="174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www.ravenbrook.com/project/p4dti/release/2.0.0/ug/p4win-submitted-changelist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245420"/>
            <a:ext cx="3650052" cy="2395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425134"/>
      </p:ext>
    </p:extLst>
  </p:cSld>
  <p:clrMapOvr>
    <a:masterClrMapping/>
  </p:clrMapOvr>
</p:sld>
</file>

<file path=ppt/slides/slide1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Resource Database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/>
          </a:bodyPr>
          <a:lstStyle/>
          <a:p>
            <a:r>
              <a:rPr lang="en-US" dirty="0" smtClean="0"/>
              <a:t>Need: create, delete and inspect resources</a:t>
            </a:r>
          </a:p>
          <a:p>
            <a:r>
              <a:rPr lang="en-US" dirty="0" smtClean="0"/>
              <a:t>Move from one location to another (e.g. to different artists/developers as needed)</a:t>
            </a:r>
          </a:p>
          <a:p>
            <a:r>
              <a:rPr lang="en-US" dirty="0" smtClean="0"/>
              <a:t>Cross-reference other resource (e.g. mesh/animations used by a level)</a:t>
            </a:r>
          </a:p>
          <a:p>
            <a:r>
              <a:rPr lang="en-US" dirty="0" smtClean="0"/>
              <a:t>Retain integrity (add/delete) and revisions (who made change, why)</a:t>
            </a:r>
          </a:p>
          <a:p>
            <a:r>
              <a:rPr lang="en-US" dirty="0" smtClean="0"/>
              <a:t>Searching and querying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393051"/>
      </p:ext>
    </p:extLst>
  </p:cSld>
  <p:clrMapOvr>
    <a:masterClrMapping/>
  </p:clrMapOvr>
</p:sld>
</file>

<file path=ppt/slides/slide1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Data Size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600200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C++ code small, relative to impact size</a:t>
            </a:r>
          </a:p>
          <a:p>
            <a:r>
              <a:rPr lang="en-US" dirty="0" smtClean="0"/>
              <a:t>Art assets can be large</a:t>
            </a:r>
          </a:p>
          <a:p>
            <a:pPr lvl="1"/>
            <a:r>
              <a:rPr lang="en-US" dirty="0" smtClean="0"/>
              <a:t>Copies to/from server can be expensive (delay)</a:t>
            </a:r>
          </a:p>
          <a:p>
            <a:r>
              <a:rPr lang="en-US" dirty="0" smtClean="0"/>
              <a:t>Deal with it (inefficient), or only have access to assets of need (limited vision)</a:t>
            </a:r>
          </a:p>
          <a:p>
            <a:r>
              <a:rPr lang="en-US" dirty="0" smtClean="0"/>
              <a:t>Art-specific tools (e.g. </a:t>
            </a:r>
            <a:r>
              <a:rPr lang="en-US" i="1" dirty="0" err="1" smtClean="0"/>
              <a:t>Alienbrain</a:t>
            </a:r>
            <a:r>
              <a:rPr lang="en-US" dirty="0" smtClean="0"/>
              <a:t>)</a:t>
            </a:r>
          </a:p>
        </p:txBody>
      </p:sp>
      <p:pic>
        <p:nvPicPr>
          <p:cNvPr id="4100" name="Picture 4" descr="http://www.cgsociety.org/press_releases/2003_1/nxn/alien_brain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1981200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09395"/>
      </p:ext>
    </p:extLst>
  </p:cSld>
  <p:clrMapOvr>
    <a:masterClrMapping/>
  </p:clrMapOvr>
</p:sld>
</file>

<file path=ppt/slides/slide1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Asset Conditioning (Tool Chain)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Most assets need to be modified/conditioned to get into game engine</a:t>
            </a:r>
          </a:p>
          <a:p>
            <a:r>
              <a:rPr lang="en-US" dirty="0"/>
              <a:t>Means to do that varies across game </a:t>
            </a:r>
            <a:r>
              <a:rPr lang="en-US" dirty="0" err="1"/>
              <a:t>dev</a:t>
            </a:r>
            <a:r>
              <a:rPr lang="en-US" dirty="0"/>
              <a:t> projects</a:t>
            </a:r>
          </a:p>
          <a:p>
            <a:pPr lvl="1"/>
            <a:r>
              <a:rPr lang="en-US" dirty="0" smtClean="0"/>
              <a:t>e.g</a:t>
            </a:r>
            <a:r>
              <a:rPr lang="en-US" dirty="0"/>
              <a:t>. could embed format conversion notes in header files, versus </a:t>
            </a:r>
            <a:r>
              <a:rPr lang="en-US" dirty="0" smtClean="0"/>
              <a:t>stand-alone script for each file</a:t>
            </a:r>
          </a:p>
          <a:p>
            <a:r>
              <a:rPr lang="en-US" dirty="0" smtClean="0"/>
              <a:t>Exporters – take out of native format (e.g. Maya) via plugin (often custom)</a:t>
            </a:r>
          </a:p>
          <a:p>
            <a:r>
              <a:rPr lang="en-US" dirty="0" smtClean="0"/>
              <a:t>Resource compilers – re-arrange format (e.g. “massage” mesh triangles into strips, or compress bitmap)</a:t>
            </a:r>
          </a:p>
          <a:p>
            <a:r>
              <a:rPr lang="en-US" dirty="0" smtClean="0"/>
              <a:t>Resource linkers – compile into single, large source (e.g. mesh files with skeleton and animations)</a:t>
            </a:r>
          </a:p>
          <a:p>
            <a:r>
              <a:rPr lang="en-US" dirty="0" smtClean="0"/>
              <a:t>Dependencies may matter (e.g. build skeleton before process animation) , so tool needs to support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86424"/>
      </p:ext>
    </p:extLst>
  </p:cSld>
  <p:clrMapOvr>
    <a:masterClrMapping/>
  </p:clrMapOvr>
</p:sld>
</file>

<file path=ppt/slides/slide1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Resource Management		</a:t>
            </a:r>
          </a:p>
          <a:p>
            <a:pPr lvl="1"/>
            <a:r>
              <a:rPr lang="en-US" dirty="0" smtClean="0"/>
              <a:t>Offline (tool chain)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Online (runtime)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ResourceManager</a:t>
            </a:r>
            <a:endParaRPr lang="en-US" dirty="0" smtClean="0"/>
          </a:p>
          <a:p>
            <a:r>
              <a:rPr lang="en-US" dirty="0" smtClean="0"/>
              <a:t>Using Sprites</a:t>
            </a:r>
          </a:p>
          <a:p>
            <a:r>
              <a:rPr lang="en-US" dirty="0" smtClean="0"/>
              <a:t>Bounding Boxes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smtClean="0"/>
              <a:t>View Objects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976266"/>
      </p:ext>
    </p:extLst>
  </p:cSld>
  <p:clrMapOvr>
    <a:masterClrMapping/>
  </p:clrMapOvr>
</p:sld>
</file>

<file path=ppt/slides/slide1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Runtime Resource Management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One copy of each resource in memory</a:t>
            </a:r>
          </a:p>
          <a:p>
            <a:pPr lvl="1"/>
            <a:r>
              <a:rPr lang="en-US" dirty="0" smtClean="0"/>
              <a:t>Manage memory resources</a:t>
            </a:r>
          </a:p>
          <a:p>
            <a:r>
              <a:rPr lang="en-US" dirty="0" smtClean="0"/>
              <a:t>Manage lifetime (remove if not needed)</a:t>
            </a:r>
          </a:p>
          <a:p>
            <a:r>
              <a:rPr lang="en-US" dirty="0" smtClean="0"/>
              <a:t>Handle composite resources</a:t>
            </a:r>
          </a:p>
          <a:p>
            <a:pPr lvl="1"/>
            <a:r>
              <a:rPr lang="en-US" dirty="0" smtClean="0"/>
              <a:t>E.g. 3d model with mesh, skeleton, animations…</a:t>
            </a:r>
          </a:p>
          <a:p>
            <a:r>
              <a:rPr lang="en-US" dirty="0" smtClean="0"/>
              <a:t>Custom processing after loading (if needed)</a:t>
            </a:r>
          </a:p>
          <a:p>
            <a:r>
              <a:rPr lang="en-US" dirty="0" smtClean="0"/>
              <a:t>Provide single, unified interface which other engine components can access</a:t>
            </a:r>
          </a:p>
          <a:p>
            <a:r>
              <a:rPr lang="en-US" dirty="0" smtClean="0"/>
              <a:t>Handle streaming (asynchronous loading) if engine supports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45333"/>
      </p:ext>
    </p:extLst>
  </p:cSld>
  <p:clrMapOvr>
    <a:masterClrMapping/>
  </p:clrMapOvr>
</p:sld>
</file>

<file path=ppt/slides/slide1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Runtime Resource </a:t>
            </a:r>
            <a:r>
              <a:rPr lang="en-US" dirty="0" smtClean="0"/>
              <a:t>Management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“Understand” format of data</a:t>
            </a:r>
          </a:p>
          <a:p>
            <a:pPr lvl="1"/>
            <a:r>
              <a:rPr lang="en-US" dirty="0" smtClean="0"/>
              <a:t>E.g. PNG or Text-sprite file</a:t>
            </a:r>
          </a:p>
          <a:p>
            <a:r>
              <a:rPr lang="en-US" dirty="0" smtClean="0"/>
              <a:t>Globally-unique identifier</a:t>
            </a:r>
          </a:p>
          <a:p>
            <a:pPr lvl="1"/>
            <a:r>
              <a:rPr lang="en-US" dirty="0" smtClean="0"/>
              <a:t>So assets can be accessed by objects</a:t>
            </a:r>
          </a:p>
          <a:p>
            <a:r>
              <a:rPr lang="en-US" dirty="0" smtClean="0"/>
              <a:t>Usually load when needed (but sometimes in advance)</a:t>
            </a:r>
          </a:p>
          <a:p>
            <a:r>
              <a:rPr lang="en-US" dirty="0" smtClean="0"/>
              <a:t>Removing hard (when done?) </a:t>
            </a:r>
          </a:p>
          <a:p>
            <a:pPr lvl="1"/>
            <a:r>
              <a:rPr lang="en-US" dirty="0" smtClean="0"/>
              <a:t>E.g. some models used in multiple levels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   </a:t>
            </a:r>
            <a:r>
              <a:rPr lang="en-US" dirty="0" smtClean="0"/>
              <a:t>Can use reference count</a:t>
            </a:r>
          </a:p>
          <a:p>
            <a:pPr lvl="1"/>
            <a:r>
              <a:rPr lang="en-US" dirty="0" smtClean="0"/>
              <a:t>E.g. load level and all models with count for each.  As level exits, decrease reference count. When 0, remove</a:t>
            </a:r>
          </a:p>
        </p:txBody>
      </p:sp>
    </p:spTree>
    <p:extLst>
      <p:ext uri="{BB962C8B-B14F-4D97-AF65-F5344CB8AC3E}">
        <p14:creationId xmlns:p14="http://schemas.microsoft.com/office/powerpoint/2010/main" val="1477037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Understand use of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from game programmer’s perspective</a:t>
            </a:r>
          </a:p>
          <a:p>
            <a:pPr lvl="1"/>
            <a:r>
              <a:rPr lang="en-US" dirty="0" smtClean="0"/>
              <a:t>Mostly, Project 1</a:t>
            </a:r>
          </a:p>
          <a:p>
            <a:r>
              <a:rPr lang="en-US" dirty="0" smtClean="0"/>
              <a:t>Provide overview of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architecture</a:t>
            </a:r>
          </a:p>
          <a:p>
            <a:pPr lvl="1"/>
            <a:r>
              <a:rPr lang="en-US" dirty="0" smtClean="0"/>
              <a:t>Classes, design</a:t>
            </a:r>
          </a:p>
          <a:p>
            <a:r>
              <a:rPr lang="en-US" dirty="0" smtClean="0"/>
              <a:t>Discuss details needed to fully implement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classes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1526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 - Functionality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8768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Manages output to log file</a:t>
            </a:r>
          </a:p>
          <a:p>
            <a:pPr lvl="1"/>
            <a:r>
              <a:rPr lang="en-US" dirty="0" smtClean="0"/>
              <a:t>Upon startup </a:t>
            </a:r>
            <a:r>
              <a:rPr lang="en-US" dirty="0" smtClean="0">
                <a:sym typeface="Wingdings" pitchFamily="2" charset="2"/>
              </a:rPr>
              <a:t> open file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Upon shutdown  close file</a:t>
            </a:r>
          </a:p>
          <a:p>
            <a:r>
              <a:rPr lang="en-US" dirty="0" smtClean="0"/>
              <a:t>Attributes</a:t>
            </a:r>
          </a:p>
          <a:p>
            <a:pPr lvl="1"/>
            <a:r>
              <a:rPr lang="en-US" dirty="0" smtClean="0"/>
              <a:t>Need file handle</a:t>
            </a:r>
          </a:p>
          <a:p>
            <a:r>
              <a:rPr lang="en-US" dirty="0" smtClean="0"/>
              <a:t>What else?</a:t>
            </a:r>
          </a:p>
          <a:p>
            <a:pPr lvl="1"/>
            <a:r>
              <a:rPr lang="en-US" dirty="0" smtClean="0"/>
              <a:t>Method for general-purpose messages via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2"/>
            <a:r>
              <a:rPr lang="en-US" dirty="0" smtClean="0"/>
              <a:t>E.g. “Player is moving” </a:t>
            </a:r>
          </a:p>
          <a:p>
            <a:pPr lvl="2"/>
            <a:r>
              <a:rPr lang="en-US" dirty="0" smtClean="0"/>
              <a:t>E.g. “Player is moving to (</a:t>
            </a:r>
            <a:r>
              <a:rPr lang="en-US" dirty="0" err="1" smtClean="0"/>
              <a:t>x,y</a:t>
            </a:r>
            <a:r>
              <a:rPr lang="en-US" dirty="0" smtClean="0"/>
              <a:t>)” with x and y passed in</a:t>
            </a:r>
          </a:p>
          <a:p>
            <a:pPr lvl="1"/>
            <a:r>
              <a:rPr lang="en-US" dirty="0" smtClean="0"/>
              <a:t>Associate time with each message</a:t>
            </a:r>
          </a:p>
          <a:p>
            <a:pPr lvl="2"/>
            <a:r>
              <a:rPr lang="en-US" dirty="0" smtClean="0"/>
              <a:t>Could be in “game time” (e.g. game loop iterations)</a:t>
            </a:r>
          </a:p>
          <a:p>
            <a:pPr lvl="2"/>
            <a:r>
              <a:rPr lang="en-US" dirty="0" smtClean="0"/>
              <a:t>Could be in “real time” (i.e. wall-clock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we’ll do this)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96994"/>
      </p:ext>
    </p:extLst>
  </p:cSld>
  <p:clrMapOvr>
    <a:masterClrMapping/>
  </p:clrMapOvr>
</p:sld>
</file>

<file path=ppt/slides/slide2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Resource Management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Only assets are sprites</a:t>
            </a:r>
          </a:p>
          <a:p>
            <a:pPr lvl="1"/>
            <a:r>
              <a:rPr lang="en-US" dirty="0" smtClean="0"/>
              <a:t>Text-based files</a:t>
            </a:r>
          </a:p>
          <a:p>
            <a:r>
              <a:rPr lang="en-US" dirty="0" smtClean="0"/>
              <a:t>No offline management tools</a:t>
            </a:r>
          </a:p>
          <a:p>
            <a:pPr lvl="1"/>
            <a:r>
              <a:rPr lang="en-US" dirty="0" smtClean="0"/>
              <a:t>Such tool could help build, then save in right format</a:t>
            </a:r>
          </a:p>
          <a:p>
            <a:r>
              <a:rPr lang="en-US" dirty="0" smtClean="0"/>
              <a:t>Runtime, must understand format and load</a:t>
            </a:r>
          </a:p>
          <a:p>
            <a:r>
              <a:rPr lang="en-US" dirty="0" smtClean="0"/>
              <a:t>Need data structures (classes) for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Frames </a:t>
            </a:r>
            <a:r>
              <a:rPr lang="en-US" dirty="0" smtClean="0"/>
              <a:t>(dimensions and data)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Sprites </a:t>
            </a:r>
            <a:r>
              <a:rPr lang="en-US" dirty="0" smtClean="0"/>
              <a:t>(identifiers and frames)</a:t>
            </a:r>
          </a:p>
          <a:p>
            <a:r>
              <a:rPr lang="en-US" dirty="0" smtClean="0"/>
              <a:t>Then, </a:t>
            </a:r>
            <a:r>
              <a:rPr lang="en-US" i="1" dirty="0" err="1" smtClean="0">
                <a:solidFill>
                  <a:srgbClr val="008000"/>
                </a:solidFill>
              </a:rPr>
              <a:t>ResourceManager</a:t>
            </a:r>
            <a:endParaRPr lang="en-US" i="1" dirty="0" smtClean="0">
              <a:solidFill>
                <a:srgbClr val="008000"/>
              </a:solidFill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672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r>
              <a:rPr lang="en-US" dirty="0" smtClean="0"/>
              <a:t>Text</a:t>
            </a:r>
          </a:p>
          <a:p>
            <a:r>
              <a:rPr lang="en-US" dirty="0" smtClean="0"/>
              <a:t>Variable sizes</a:t>
            </a:r>
          </a:p>
          <a:p>
            <a:pPr lvl="1"/>
            <a:r>
              <a:rPr lang="en-US" dirty="0" smtClean="0"/>
              <a:t>Rectangular</a:t>
            </a:r>
          </a:p>
          <a:p>
            <a:r>
              <a:rPr lang="en-US" dirty="0" smtClean="0"/>
              <a:t>Note,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, frames don’t have color (nor do individual characters)</a:t>
            </a:r>
          </a:p>
          <a:p>
            <a:pPr lvl="1"/>
            <a:r>
              <a:rPr lang="en-US" dirty="0" smtClean="0"/>
              <a:t>But could be extended to support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543800" y="685800"/>
            <a:ext cx="990600" cy="646331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>
                <a:latin typeface="Consolas" pitchFamily="49" charset="0"/>
                <a:cs typeface="Consolas" pitchFamily="49" charset="0"/>
              </a:rPr>
              <a:t>____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/__o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_\</a:t>
            </a:r>
            <a:endParaRPr lang="en-US" b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543800" y="1824335"/>
            <a:ext cx="8382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 .**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**.**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 *.*</a:t>
            </a:r>
          </a:p>
        </p:txBody>
      </p:sp>
      <p:sp>
        <p:nvSpPr>
          <p:cNvPr id="8" name="Rectangle 7"/>
          <p:cNvSpPr/>
          <p:nvPr/>
        </p:nvSpPr>
        <p:spPr>
          <a:xfrm>
            <a:off x="2895600" y="5029200"/>
            <a:ext cx="5943600" cy="1384995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200" b="1" dirty="0" smtClean="0">
                <a:latin typeface="Consolas" pitchFamily="49" charset="0"/>
                <a:cs typeface="Consolas" pitchFamily="49" charset="0"/>
              </a:rPr>
              <a:t>    _____                               </a:t>
            </a:r>
            <a:r>
              <a:rPr lang="en-US" sz="1200" b="1" dirty="0">
                <a:latin typeface="Consolas" pitchFamily="49" charset="0"/>
                <a:cs typeface="Consolas" pitchFamily="49" charset="0"/>
              </a:rPr>
              <a:t>_____ __                __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/ ___/____ ___  __________  _____   / ___// /_  ____  ____  / /_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\__ \/ __ `/ / / / ___/ _ \/ ___/   \__ \/ __ \/ __ \/ __ \/ __/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___/ / /_/ / /_/ / /__/  __/ /      ___/ / / / / /_/ / /_/ / /_</a:t>
            </a: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/____/\__,_/\__,_/\___/\___/_/      /____/_/ /_/\____/\____/\__/</a:t>
            </a:r>
          </a:p>
          <a:p>
            <a:endParaRPr lang="en-US" sz="1200" b="1" dirty="0">
              <a:latin typeface="Consolas" pitchFamily="49" charset="0"/>
              <a:cs typeface="Consolas" pitchFamily="49" charset="0"/>
            </a:endParaRPr>
          </a:p>
          <a:p>
            <a:r>
              <a:rPr lang="en-US" sz="1200" b="1" dirty="0">
                <a:latin typeface="Consolas" pitchFamily="49" charset="0"/>
                <a:cs typeface="Consolas" pitchFamily="49" charset="0"/>
              </a:rPr>
              <a:t>     Arrow keys to move, Spacebar to fire, Enter for one nuke</a:t>
            </a:r>
          </a:p>
        </p:txBody>
      </p:sp>
      <p:sp>
        <p:nvSpPr>
          <p:cNvPr id="9" name="Rectangle 8"/>
          <p:cNvSpPr/>
          <p:nvPr/>
        </p:nvSpPr>
        <p:spPr>
          <a:xfrm>
            <a:off x="738277" y="5260032"/>
            <a:ext cx="685800" cy="92333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b="1" dirty="0">
                <a:latin typeface="Consolas" pitchFamily="49" charset="0"/>
                <a:cs typeface="Consolas" pitchFamily="49" charset="0"/>
              </a:rPr>
              <a:t>\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~==-</a:t>
            </a:r>
          </a:p>
          <a:p>
            <a:r>
              <a:rPr lang="en-US" b="1" dirty="0">
                <a:latin typeface="Consolas" pitchFamily="49" charset="0"/>
                <a:cs typeface="Consolas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501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7702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5019675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81400"/>
            <a:ext cx="7486650" cy="267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44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33400"/>
            <a:ext cx="7950844" cy="59553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304800"/>
            <a:ext cx="6705600" cy="1143000"/>
          </a:xfrm>
        </p:spPr>
        <p:txBody>
          <a:bodyPr/>
          <a:lstStyle/>
          <a:p>
            <a:r>
              <a:rPr lang="en-US" dirty="0" err="1" smtClean="0"/>
              <a:t>Frame.h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282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419680"/>
            <a:ext cx="6324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Sequence of Frames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, Sprites have </a:t>
            </a:r>
            <a:r>
              <a:rPr lang="en-US" dirty="0" smtClean="0">
                <a:solidFill>
                  <a:srgbClr val="008000"/>
                </a:solidFill>
              </a:rPr>
              <a:t>c</a:t>
            </a:r>
            <a:r>
              <a:rPr lang="en-US" dirty="0" smtClean="0">
                <a:solidFill>
                  <a:srgbClr val="C00000"/>
                </a:solidFill>
              </a:rPr>
              <a:t>o</a:t>
            </a:r>
            <a:r>
              <a:rPr lang="en-US" dirty="0" smtClean="0">
                <a:solidFill>
                  <a:srgbClr val="0000FF"/>
                </a:solidFill>
              </a:rPr>
              <a:t>l</a:t>
            </a:r>
            <a:r>
              <a:rPr lang="en-US" dirty="0" smtClean="0">
                <a:solidFill>
                  <a:srgbClr val="FF9900"/>
                </a:solidFill>
              </a:rPr>
              <a:t>o</a:t>
            </a:r>
            <a:r>
              <a:rPr lang="en-US" dirty="0" smtClean="0">
                <a:solidFill>
                  <a:srgbClr val="CCCC00"/>
                </a:solidFill>
              </a:rPr>
              <a:t>r</a:t>
            </a:r>
          </a:p>
          <a:p>
            <a:r>
              <a:rPr lang="en-US" dirty="0" smtClean="0"/>
              <a:t>Note, Sprites are just repository for data</a:t>
            </a:r>
          </a:p>
          <a:p>
            <a:pPr lvl="1"/>
            <a:r>
              <a:rPr lang="en-US" dirty="0" smtClean="0"/>
              <a:t>Don’t know how to “draw” themselves</a:t>
            </a:r>
          </a:p>
          <a:p>
            <a:pPr lvl="1"/>
            <a:r>
              <a:rPr lang="en-US" dirty="0" smtClean="0"/>
              <a:t>Nor even what display rate is</a:t>
            </a:r>
          </a:p>
          <a:p>
            <a:pPr lvl="1"/>
            <a:r>
              <a:rPr lang="en-US" dirty="0" smtClean="0"/>
              <a:t>(That functionality with game Objects)</a:t>
            </a:r>
          </a:p>
          <a:p>
            <a:r>
              <a:rPr lang="en-US" dirty="0" smtClean="0"/>
              <a:t>Need dimensions, number of frames, and ability to add/retrieve frames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7696200" y="1143000"/>
            <a:ext cx="1066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/____\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/___o\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/__o_\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/_o__\</a:t>
            </a:r>
          </a:p>
          <a:p>
            <a:endParaRPr lang="en-US" b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____</a:t>
            </a:r>
          </a:p>
          <a:p>
            <a:r>
              <a:rPr lang="en-US" b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/o___\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" y="2514600"/>
            <a:ext cx="6858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\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~==-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</a:p>
          <a:p>
            <a:endParaRPr lang="en-US" b="1" dirty="0" smtClean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\</a:t>
            </a:r>
            <a:endParaRPr lang="en-US" b="1" dirty="0">
              <a:solidFill>
                <a:srgbClr val="0070C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 ==-</a:t>
            </a:r>
          </a:p>
          <a:p>
            <a:r>
              <a:rPr lang="en-US" b="1" dirty="0">
                <a:solidFill>
                  <a:srgbClr val="0070C0"/>
                </a:solidFill>
                <a:latin typeface="Consolas" pitchFamily="49" charset="0"/>
                <a:cs typeface="Consolas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6785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479" y="1690777"/>
            <a:ext cx="4457521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67000" y="228600"/>
            <a:ext cx="6324600" cy="1143000"/>
          </a:xfrm>
        </p:spPr>
        <p:txBody>
          <a:bodyPr/>
          <a:lstStyle/>
          <a:p>
            <a:r>
              <a:rPr lang="en-US" dirty="0" smtClean="0"/>
              <a:t>Sprite Class</a:t>
            </a:r>
            <a:endParaRPr lang="en-US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3" y="4495800"/>
            <a:ext cx="4495800" cy="897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842" y="914400"/>
            <a:ext cx="4419600" cy="3298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14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196" y="457200"/>
            <a:ext cx="6886575" cy="6168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6800" y="609600"/>
            <a:ext cx="4114800" cy="1143000"/>
          </a:xfrm>
        </p:spPr>
        <p:txBody>
          <a:bodyPr/>
          <a:lstStyle/>
          <a:p>
            <a:r>
              <a:rPr lang="en-US" dirty="0" err="1" smtClean="0"/>
              <a:t>Sprite.h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3276600" y="152400"/>
            <a:ext cx="27956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Need to understand Frames</a:t>
            </a:r>
            <a:endParaRPr lang="en-US" dirty="0"/>
          </a:p>
        </p:txBody>
      </p:sp>
      <p:cxnSp>
        <p:nvCxnSpPr>
          <p:cNvPr id="5" name="Straight Arrow Connector 4"/>
          <p:cNvCxnSpPr>
            <a:stCxn id="3" idx="1"/>
          </p:cNvCxnSpPr>
          <p:nvPr/>
        </p:nvCxnSpPr>
        <p:spPr>
          <a:xfrm flipH="1">
            <a:off x="2514600" y="337066"/>
            <a:ext cx="762000" cy="3487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9362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Sprite: 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8160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Sprite::Sprite(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(No default constructor)</a:t>
            </a:r>
          </a:p>
          <a:p>
            <a:r>
              <a:rPr lang="en-US" dirty="0" smtClean="0"/>
              <a:t>Initialize</a:t>
            </a:r>
          </a:p>
          <a:p>
            <a:pPr lvl="1"/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dirty="0" smtClean="0"/>
              <a:t>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width</a:t>
            </a:r>
            <a:r>
              <a:rPr lang="en-US" dirty="0" smtClean="0"/>
              <a:t>,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height</a:t>
            </a:r>
            <a:r>
              <a:rPr lang="en-US" sz="2400" dirty="0" smtClean="0"/>
              <a:t> </a:t>
            </a:r>
            <a:r>
              <a:rPr lang="en-US" dirty="0" smtClean="0"/>
              <a:t>all 0</a:t>
            </a:r>
          </a:p>
          <a:p>
            <a:r>
              <a:rPr lang="en-US" dirty="0" smtClean="0"/>
              <a:t>Create (using </a:t>
            </a:r>
            <a:r>
              <a:rPr lang="en-US" sz="3000" b="1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) array of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Make sure to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dirty="0" smtClean="0"/>
              <a:t> in destructor</a:t>
            </a:r>
          </a:p>
          <a:p>
            <a:r>
              <a:rPr lang="en-US" dirty="0" smtClean="0"/>
              <a:t>Set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max_frame_coun</a:t>
            </a:r>
            <a:r>
              <a:rPr lang="en-US" dirty="0" err="1" smtClean="0"/>
              <a:t>t</a:t>
            </a:r>
            <a:r>
              <a:rPr lang="en-US" dirty="0" smtClean="0"/>
              <a:t> to be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max_frames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Set color to be COLOR_DEFAULT (defined in </a:t>
            </a:r>
            <a:r>
              <a:rPr lang="en-US" dirty="0" err="1" smtClean="0"/>
              <a:t>GraphicsManager</a:t>
            </a:r>
            <a:r>
              <a:rPr lang="en-US" dirty="0" smtClean="0"/>
              <a:t>)</a:t>
            </a:r>
          </a:p>
          <a:p>
            <a:r>
              <a:rPr lang="en-US" dirty="0" smtClean="0"/>
              <a:t>Want to define sprite delimiters in header file</a:t>
            </a:r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44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Sprite:addFrame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8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(Frame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new_frame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as parameter</a:t>
            </a:r>
          </a:p>
          <a:p>
            <a:endParaRPr lang="en-US" dirty="0" smtClean="0"/>
          </a:p>
          <a:p>
            <a:r>
              <a:rPr lang="en-US" dirty="0" smtClean="0"/>
              <a:t>Check if full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sz="2800" dirty="0" smtClean="0"/>
              <a:t> ==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max_frame_count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lvl="1"/>
            <a:r>
              <a:rPr lang="en-US" sz="3200" dirty="0" smtClean="0"/>
              <a:t>If so, return error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frame[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frame_count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] 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new_frame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Increment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frame_count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 algn="ctr">
              <a:buNone/>
            </a:pPr>
            <a:r>
              <a:rPr lang="en-US" dirty="0" smtClean="0">
                <a:cs typeface="Consolas" pitchFamily="49" charset="0"/>
              </a:rPr>
              <a:t>(Note, frames are numbered from 0)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5454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Sprite:getFrame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/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dirty="0" smtClean="0"/>
              <a:t>) as parameter</a:t>
            </a:r>
          </a:p>
          <a:p>
            <a:endParaRPr lang="en-US" dirty="0" smtClean="0"/>
          </a:p>
          <a:p>
            <a:r>
              <a:rPr lang="en-US" dirty="0" smtClean="0"/>
              <a:t>Make sure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dirty="0" smtClean="0"/>
              <a:t> in bounds (not negative, not equal to frame count) </a:t>
            </a:r>
          </a:p>
          <a:p>
            <a:pPr lvl="1"/>
            <a:r>
              <a:rPr lang="en-US" dirty="0" smtClean="0"/>
              <a:t>If so, return “empty” Frame</a:t>
            </a:r>
          </a:p>
          <a:p>
            <a:r>
              <a:rPr lang="en-US" dirty="0" smtClean="0"/>
              <a:t>Return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frame[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frame_number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]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7102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General Purpose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19200"/>
            <a:ext cx="8534400" cy="4648200"/>
          </a:xfrm>
        </p:spPr>
        <p:txBody>
          <a:bodyPr>
            <a:normAutofit/>
          </a:bodyPr>
          <a:lstStyle/>
          <a:p>
            <a:r>
              <a:rPr lang="en-US" dirty="0" smtClean="0"/>
              <a:t>For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(),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using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800" dirty="0" smtClean="0"/>
              <a:t> </a:t>
            </a:r>
            <a:r>
              <a:rPr lang="en-US" dirty="0" smtClean="0"/>
              <a:t>one </a:t>
            </a:r>
            <a:r>
              <a:rPr lang="en-US" dirty="0"/>
              <a:t>of the most </a:t>
            </a:r>
            <a:r>
              <a:rPr lang="en-US" dirty="0" smtClean="0"/>
              <a:t>versatile</a:t>
            </a:r>
          </a:p>
          <a:p>
            <a:pPr lvl="1"/>
            <a:r>
              <a:rPr lang="en-US" dirty="0" smtClean="0"/>
              <a:t>But takes variable number of arguments</a:t>
            </a:r>
          </a:p>
          <a:p>
            <a:pPr marL="457200" lvl="1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(“Bob wrote 123 lines”);            </a:t>
            </a:r>
            <a:r>
              <a:rPr lang="en-US" sz="2200" i="1" dirty="0" smtClean="0">
                <a:latin typeface="Consolas" pitchFamily="49" charset="0"/>
                <a:cs typeface="Consolas" pitchFamily="49" charset="0"/>
              </a:rPr>
              <a:t>// 1 </a:t>
            </a:r>
            <a:r>
              <a:rPr lang="en-US" sz="2200" i="1" dirty="0" err="1" smtClean="0">
                <a:latin typeface="Consolas" pitchFamily="49" charset="0"/>
                <a:cs typeface="Consolas" pitchFamily="49" charset="0"/>
              </a:rPr>
              <a:t>arg</a:t>
            </a:r>
            <a:endParaRPr lang="en-US" sz="2200" i="1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(“%s wrote %d lines”, “Bob”, 123);  </a:t>
            </a:r>
            <a:r>
              <a:rPr lang="en-US" sz="2200" i="1" dirty="0" smtClean="0">
                <a:latin typeface="Consolas" pitchFamily="49" charset="0"/>
                <a:cs typeface="Consolas" pitchFamily="49" charset="0"/>
              </a:rPr>
              <a:t>// 3 </a:t>
            </a:r>
            <a:r>
              <a:rPr lang="en-US" sz="2200" i="1" dirty="0" err="1" smtClean="0">
                <a:latin typeface="Consolas" pitchFamily="49" charset="0"/>
                <a:cs typeface="Consolas" pitchFamily="49" charset="0"/>
              </a:rPr>
              <a:t>args</a:t>
            </a:r>
            <a:endParaRPr lang="en-US" sz="22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Solution </a:t>
            </a:r>
            <a:r>
              <a:rPr lang="en-US" dirty="0" smtClean="0">
                <a:sym typeface="Wingdings" pitchFamily="2" charset="2"/>
              </a:rPr>
              <a:t> allow variable number of arguments passed into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writeLog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</a:p>
          <a:p>
            <a:r>
              <a:rPr lang="en-US" dirty="0" smtClean="0">
                <a:sym typeface="Wingdings" pitchFamily="2" charset="2"/>
              </a:rPr>
              <a:t>Specify with “…”: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76400" y="5410200"/>
            <a:ext cx="4915961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000" dirty="0" smtClean="0">
                <a:sym typeface="Wingdings" pitchFamily="2" charset="2"/>
              </a:rPr>
              <a:t>void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writeLog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const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char *</a:t>
            </a:r>
            <a:r>
              <a:rPr lang="en-US" sz="2000" dirty="0" err="1">
                <a:latin typeface="Consolas" pitchFamily="49" charset="0"/>
                <a:cs typeface="Consolas" pitchFamily="49" charset="0"/>
                <a:sym typeface="Wingdings" pitchFamily="2" charset="2"/>
              </a:rPr>
              <a:t>fmt</a:t>
            </a:r>
            <a:r>
              <a:rPr lang="en-US" sz="20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, …) {</a:t>
            </a:r>
          </a:p>
          <a:p>
            <a:pPr lvl="1"/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…</a:t>
            </a:r>
            <a:endParaRPr lang="en-US" sz="2000" dirty="0"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}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73159934"/>
      </p:ext>
    </p:extLst>
  </p:cSld>
  <p:clrMapOvr>
    <a:masterClrMapping/>
  </p:clrMapOvr>
</p:sld>
</file>

<file path=ppt/slides/slide2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132" y="159543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132" y="1295400"/>
            <a:ext cx="8229600" cy="2020095"/>
          </a:xfrm>
        </p:spPr>
        <p:txBody>
          <a:bodyPr/>
          <a:lstStyle/>
          <a:p>
            <a:r>
              <a:rPr lang="en-US" dirty="0" smtClean="0"/>
              <a:t>Inherit from Manager</a:t>
            </a:r>
          </a:p>
          <a:p>
            <a:pPr lvl="1"/>
            <a:r>
              <a:rPr lang="en-US" dirty="0" err="1" smtClean="0"/>
              <a:t>startUp</a:t>
            </a:r>
            <a:r>
              <a:rPr lang="en-US" dirty="0" smtClean="0"/>
              <a:t>, </a:t>
            </a:r>
            <a:r>
              <a:rPr lang="en-US" dirty="0" err="1" smtClean="0"/>
              <a:t>shutDown</a:t>
            </a:r>
            <a:endParaRPr lang="en-US" dirty="0" smtClean="0"/>
          </a:p>
          <a:p>
            <a:r>
              <a:rPr lang="en-US" dirty="0" smtClean="0"/>
              <a:t>Singleton</a:t>
            </a:r>
          </a:p>
          <a:p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3532" y="914400"/>
            <a:ext cx="1724025" cy="1247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0" y="4724400"/>
            <a:ext cx="7629525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330" y="3201914"/>
            <a:ext cx="622935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0727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Reading Sprite from File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90600" y="1295400"/>
            <a:ext cx="35052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frames 5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width 6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height 2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color green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/____\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/___o\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/__o_\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/_o__\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 ____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/o___\</a:t>
            </a:r>
          </a:p>
          <a:p>
            <a:pPr marL="0" indent="0">
              <a:buNone/>
            </a:pPr>
            <a:r>
              <a:rPr lang="en-US" sz="1400" dirty="0">
                <a:latin typeface="Consolas" pitchFamily="49" charset="0"/>
                <a:cs typeface="Consolas" pitchFamily="49" charset="0"/>
              </a:rPr>
              <a:t>end</a:t>
            </a:r>
          </a:p>
          <a:p>
            <a:pPr marL="0" indent="0">
              <a:buNone/>
            </a:pP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eof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886200" y="1600200"/>
            <a:ext cx="4800600" cy="45259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Typical that image file has specific format</a:t>
            </a:r>
          </a:p>
          <a:p>
            <a:pPr lvl="1"/>
            <a:r>
              <a:rPr lang="en-US" sz="2800" dirty="0" smtClean="0"/>
              <a:t>Header</a:t>
            </a:r>
          </a:p>
          <a:p>
            <a:pPr lvl="1"/>
            <a:r>
              <a:rPr lang="en-US" sz="2800" dirty="0" smtClean="0"/>
              <a:t>Body</a:t>
            </a:r>
          </a:p>
          <a:p>
            <a:pPr lvl="1"/>
            <a:r>
              <a:rPr lang="en-US" sz="2800" dirty="0" smtClean="0"/>
              <a:t>Closing</a:t>
            </a:r>
          </a:p>
          <a:p>
            <a:endParaRPr lang="en-US" sz="3200" dirty="0"/>
          </a:p>
          <a:p>
            <a:r>
              <a:rPr lang="en-US" sz="3200" dirty="0" smtClean="0"/>
              <a:t>Parse in pieces</a:t>
            </a:r>
          </a:p>
          <a:p>
            <a:endParaRPr lang="en-US" sz="3600" dirty="0"/>
          </a:p>
          <a:p>
            <a:endParaRPr lang="en-US" sz="1800" dirty="0" smtClean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041879598"/>
      </p:ext>
    </p:extLst>
  </p:cSld>
  <p:clrMapOvr>
    <a:masterClrMapping/>
  </p:clrMapOvr>
</p:sld>
</file>

<file path=ppt/slides/slide2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ResourceManager:loadSprite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543175"/>
            <a:ext cx="8229600" cy="401002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/>
              <a:t>Open file</a:t>
            </a:r>
          </a:p>
          <a:p>
            <a:pPr marL="0" indent="0">
              <a:buNone/>
            </a:pPr>
            <a:r>
              <a:rPr lang="en-US" dirty="0" smtClean="0"/>
              <a:t>Read header</a:t>
            </a:r>
          </a:p>
          <a:p>
            <a:pPr marL="0" indent="0">
              <a:buNone/>
            </a:pPr>
            <a:r>
              <a:rPr lang="en-US" dirty="0" smtClean="0"/>
              <a:t>Make new Sprite (since know frame count)</a:t>
            </a:r>
          </a:p>
          <a:p>
            <a:pPr marL="0" indent="0">
              <a:buNone/>
            </a:pPr>
            <a:r>
              <a:rPr lang="en-US" dirty="0" smtClean="0"/>
              <a:t>Read frames, 1 by 1</a:t>
            </a:r>
          </a:p>
          <a:p>
            <a:pPr marL="457200" lvl="1" indent="0">
              <a:buNone/>
            </a:pPr>
            <a:r>
              <a:rPr lang="en-US" dirty="0" smtClean="0"/>
              <a:t>Add to Sprite</a:t>
            </a:r>
          </a:p>
          <a:p>
            <a:pPr marL="0" indent="0">
              <a:buNone/>
            </a:pPr>
            <a:r>
              <a:rPr lang="en-US" dirty="0" smtClean="0"/>
              <a:t>Close file</a:t>
            </a:r>
          </a:p>
          <a:p>
            <a:pPr marL="0" indent="0">
              <a:buNone/>
            </a:pPr>
            <a:r>
              <a:rPr lang="en-US" dirty="0" smtClean="0"/>
              <a:t>Add label</a:t>
            </a:r>
          </a:p>
          <a:p>
            <a:r>
              <a:rPr lang="en-US" dirty="0" smtClean="0"/>
              <a:t>Note, error check throughout (file format, length of line, frame count</a:t>
            </a:r>
          </a:p>
          <a:p>
            <a:pPr lvl="1"/>
            <a:r>
              <a:rPr lang="en-US" dirty="0" smtClean="0"/>
              <a:t>Report line number error in log</a:t>
            </a:r>
          </a:p>
          <a:p>
            <a:pPr lvl="1"/>
            <a:r>
              <a:rPr lang="en-US" dirty="0" smtClean="0"/>
              <a:t>Clean up resources (delete Sprite, close file) as appropriate</a:t>
            </a:r>
          </a:p>
          <a:p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4218" y="990600"/>
            <a:ext cx="4962525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77332" y="3181080"/>
            <a:ext cx="1905000" cy="1200329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Write “helper” functions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1722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Basic File Reading in C++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5400" y="1600200"/>
            <a:ext cx="3581400" cy="4525963"/>
          </a:xfrm>
        </p:spPr>
        <p:txBody>
          <a:bodyPr/>
          <a:lstStyle/>
          <a:p>
            <a:r>
              <a:rPr lang="en-US" dirty="0" err="1" smtClean="0"/>
              <a:t>ifstream</a:t>
            </a:r>
            <a:endParaRPr lang="en-US" dirty="0" smtClean="0"/>
          </a:p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to read line at a time</a:t>
            </a:r>
          </a:p>
          <a:p>
            <a:pPr lvl="1"/>
            <a:r>
              <a:rPr lang="en-US" dirty="0" smtClean="0"/>
              <a:t>Removes ‘\n’ delimiter</a:t>
            </a: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good() </a:t>
            </a:r>
            <a:r>
              <a:rPr lang="en-US" dirty="0" smtClean="0"/>
              <a:t>if still data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143000"/>
            <a:ext cx="4962525" cy="523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9341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ResourceManager:loadSprite</a:t>
            </a:r>
            <a:r>
              <a:rPr lang="en-US" dirty="0" smtClean="0"/>
              <a:t> – </a:t>
            </a:r>
            <a:br>
              <a:rPr lang="en-US" dirty="0" smtClean="0"/>
            </a:br>
            <a:r>
              <a:rPr lang="en-US" dirty="0" smtClean="0"/>
              <a:t>Helper Function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86800" cy="48006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Read a single line, expect “tag </a:t>
            </a:r>
            <a:r>
              <a:rPr lang="en-US" i="1" dirty="0" err="1" smtClean="0">
                <a:solidFill>
                  <a:srgbClr val="008000"/>
                </a:solidFill>
              </a:rPr>
              <a:t>num</a:t>
            </a:r>
            <a:r>
              <a:rPr lang="en-US" i="1" dirty="0" smtClean="0">
                <a:solidFill>
                  <a:srgbClr val="008000"/>
                </a:solidFill>
              </a:rPr>
              <a:t>” 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008000"/>
                </a:solidFill>
              </a:rPr>
              <a:t>return </a:t>
            </a:r>
            <a:r>
              <a:rPr lang="en-US" i="1" dirty="0" err="1" smtClean="0">
                <a:solidFill>
                  <a:srgbClr val="008000"/>
                </a:solidFill>
              </a:rPr>
              <a:t>num</a:t>
            </a:r>
            <a:endParaRPr lang="en-US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readLineInt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ifstream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p_line_number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char *tag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string line</a:t>
            </a:r>
          </a:p>
          <a:p>
            <a:pPr marL="0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into </a:t>
            </a:r>
            <a:r>
              <a:rPr lang="en-US" sz="2800" dirty="0" smtClean="0"/>
              <a:t>line  </a:t>
            </a:r>
            <a:r>
              <a:rPr lang="en-US" sz="2800" i="1" dirty="0" smtClean="0">
                <a:solidFill>
                  <a:srgbClr val="008000"/>
                </a:solidFill>
              </a:rPr>
              <a:t>// error check</a:t>
            </a:r>
            <a:r>
              <a:rPr lang="en-US" sz="2800" dirty="0" smtClean="0">
                <a:solidFill>
                  <a:srgbClr val="008000"/>
                </a:solidFill>
              </a:rPr>
              <a:t>: </a:t>
            </a:r>
            <a:r>
              <a:rPr lang="en-US" sz="24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4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-&gt;good()</a:t>
            </a:r>
            <a:endParaRPr lang="en-US" sz="2800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/>
              <a:t>if not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line.compare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(line, tag)  </a:t>
            </a:r>
            <a:r>
              <a:rPr lang="en-US" sz="2800" i="1" dirty="0" smtClean="0">
                <a:solidFill>
                  <a:srgbClr val="008000"/>
                </a:solidFill>
              </a:rPr>
              <a:t>// right tag?</a:t>
            </a:r>
          </a:p>
          <a:p>
            <a:pPr marL="457200" lvl="1" indent="0">
              <a:buNone/>
            </a:pPr>
            <a:r>
              <a:rPr lang="en-US" sz="3000" dirty="0" smtClean="0"/>
              <a:t>return error  </a:t>
            </a:r>
          </a:p>
          <a:p>
            <a:pPr marL="0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atoi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on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line.substr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to get number</a:t>
            </a:r>
          </a:p>
          <a:p>
            <a:pPr lvl="1"/>
            <a:r>
              <a:rPr lang="en-US" dirty="0" smtClean="0"/>
              <a:t>(e.g</a:t>
            </a:r>
            <a:r>
              <a:rPr lang="en-US" dirty="0"/>
              <a:t>. </a:t>
            </a:r>
            <a:r>
              <a:rPr lang="en-US" sz="2700" dirty="0" err="1">
                <a:latin typeface="Consolas" pitchFamily="49" charset="0"/>
                <a:cs typeface="Consolas" pitchFamily="49" charset="0"/>
              </a:rPr>
              <a:t>atoi</a:t>
            </a:r>
            <a:r>
              <a:rPr lang="en-US" sz="27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700" dirty="0" err="1">
                <a:latin typeface="Consolas" pitchFamily="49" charset="0"/>
                <a:cs typeface="Consolas" pitchFamily="49" charset="0"/>
              </a:rPr>
              <a:t>line.substr</a:t>
            </a:r>
            <a:r>
              <a:rPr lang="en-US" sz="27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700" dirty="0" err="1">
                <a:latin typeface="Consolas" pitchFamily="49" charset="0"/>
                <a:cs typeface="Consolas" pitchFamily="49" charset="0"/>
              </a:rPr>
              <a:t>strlen</a:t>
            </a:r>
            <a:r>
              <a:rPr lang="en-US" sz="2700" dirty="0">
                <a:latin typeface="Consolas" pitchFamily="49" charset="0"/>
                <a:cs typeface="Consolas" pitchFamily="49" charset="0"/>
              </a:rPr>
              <a:t>(tag)+1).</a:t>
            </a:r>
            <a:r>
              <a:rPr lang="en-US" sz="2700" dirty="0" err="1">
                <a:latin typeface="Consolas" pitchFamily="49" charset="0"/>
                <a:cs typeface="Consolas" pitchFamily="49" charset="0"/>
              </a:rPr>
              <a:t>c_str</a:t>
            </a:r>
            <a:r>
              <a:rPr lang="en-US" sz="2700" dirty="0" smtClean="0">
                <a:latin typeface="Consolas" pitchFamily="49" charset="0"/>
                <a:cs typeface="Consolas" pitchFamily="49" charset="0"/>
              </a:rPr>
              <a:t>()))</a:t>
            </a:r>
          </a:p>
          <a:p>
            <a:pPr marL="0" indent="0">
              <a:buNone/>
            </a:pPr>
            <a:r>
              <a:rPr lang="en-US" dirty="0" smtClean="0"/>
              <a:t>return number</a:t>
            </a:r>
          </a:p>
          <a:p>
            <a:pPr marL="0" indent="0" algn="ctr">
              <a:buNone/>
            </a:pPr>
            <a:r>
              <a:rPr lang="en-US" dirty="0" smtClean="0"/>
              <a:t>(Can also make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readLineStr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3000" dirty="0" smtClean="0">
                <a:cs typeface="Consolas" pitchFamily="49" charset="0"/>
              </a:rPr>
              <a:t> </a:t>
            </a:r>
            <a:r>
              <a:rPr lang="en-US" dirty="0" smtClean="0"/>
              <a:t>for color field)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0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Read frame (up until “</a:t>
            </a:r>
            <a:r>
              <a:rPr lang="en-US" i="1" dirty="0" smtClean="0"/>
              <a:t>end</a:t>
            </a:r>
            <a:r>
              <a:rPr lang="en-US" i="1" dirty="0" smtClean="0">
                <a:solidFill>
                  <a:srgbClr val="008000"/>
                </a:solidFill>
              </a:rPr>
              <a:t>”) 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 </a:t>
            </a:r>
            <a:r>
              <a:rPr lang="en-US" i="1" dirty="0" smtClean="0">
                <a:solidFill>
                  <a:srgbClr val="008000"/>
                </a:solidFill>
              </a:rPr>
              <a:t>return frame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Frame </a:t>
            </a:r>
            <a:r>
              <a:rPr lang="en-US" sz="28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readFrame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ifstream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p_file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p_line_number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width,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height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string line,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frame_str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/>
              <a:t>For j from 1 to height</a:t>
            </a:r>
          </a:p>
          <a:p>
            <a:pPr marL="0" indent="0">
              <a:buNone/>
            </a:pPr>
            <a:r>
              <a:rPr lang="en-US" sz="30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into </a:t>
            </a:r>
            <a:r>
              <a:rPr lang="en-US" dirty="0"/>
              <a:t>line  </a:t>
            </a:r>
            <a:r>
              <a:rPr lang="en-US" i="1" dirty="0">
                <a:solidFill>
                  <a:srgbClr val="008000"/>
                </a:solidFill>
              </a:rPr>
              <a:t>// </a:t>
            </a:r>
            <a:r>
              <a:rPr lang="en-US" i="1" dirty="0" smtClean="0">
                <a:solidFill>
                  <a:srgbClr val="008000"/>
                </a:solidFill>
              </a:rPr>
              <a:t>error check</a:t>
            </a:r>
          </a:p>
          <a:p>
            <a:pPr marL="0" indent="0">
              <a:buNone/>
            </a:pPr>
            <a:r>
              <a:rPr lang="en-US" dirty="0" smtClean="0"/>
              <a:t>	If line width &gt; width, return error (“empty” Frame)</a:t>
            </a:r>
          </a:p>
          <a:p>
            <a:pPr marL="0" indent="0">
              <a:buNone/>
            </a:pPr>
            <a:r>
              <a:rPr lang="en-US" dirty="0" smtClean="0"/>
              <a:t>	</a:t>
            </a:r>
            <a:r>
              <a:rPr lang="en-US" dirty="0" err="1" smtClean="0"/>
              <a:t>frame_str</a:t>
            </a:r>
            <a:r>
              <a:rPr lang="en-US" dirty="0" smtClean="0"/>
              <a:t> += line</a:t>
            </a:r>
          </a:p>
          <a:p>
            <a:pPr marL="0" indent="0">
              <a:buNone/>
            </a:pPr>
            <a:r>
              <a:rPr lang="en-US" dirty="0" smtClean="0"/>
              <a:t>End for</a:t>
            </a:r>
          </a:p>
          <a:p>
            <a:pPr marL="0" indent="0">
              <a:buNone/>
            </a:pPr>
            <a:r>
              <a:rPr lang="en-US" sz="31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31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3100" dirty="0" smtClean="0">
                <a:cs typeface="Consolas" pitchFamily="49" charset="0"/>
              </a:rPr>
              <a:t> </a:t>
            </a:r>
            <a:r>
              <a:rPr lang="en-US" dirty="0" smtClean="0"/>
              <a:t>into line, check if “end” else return error</a:t>
            </a:r>
          </a:p>
          <a:p>
            <a:pPr marL="0" indent="0">
              <a:buNone/>
            </a:pPr>
            <a:r>
              <a:rPr lang="en-US" dirty="0"/>
              <a:t>C</a:t>
            </a:r>
            <a:r>
              <a:rPr lang="en-US" dirty="0" smtClean="0"/>
              <a:t>reate Frame (width, height, </a:t>
            </a:r>
            <a:r>
              <a:rPr lang="en-US" dirty="0" err="1" smtClean="0"/>
              <a:t>frame_str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Return Frame</a:t>
            </a:r>
          </a:p>
          <a:p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ResourceManager:loadSprite</a:t>
            </a:r>
            <a:r>
              <a:rPr lang="en-US" dirty="0" smtClean="0"/>
              <a:t>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Helper Function</a:t>
            </a:r>
          </a:p>
        </p:txBody>
      </p:sp>
    </p:spTree>
    <p:extLst>
      <p:ext uri="{BB962C8B-B14F-4D97-AF65-F5344CB8AC3E}">
        <p14:creationId xmlns:p14="http://schemas.microsoft.com/office/powerpoint/2010/main" val="138937227"/>
      </p:ext>
    </p:extLst>
  </p:cSld>
  <p:clrMapOvr>
    <a:masterClrMapping/>
  </p:clrMapOvr>
</p:sld>
</file>

<file path=ppt/slides/slide2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ResourceManager:loadSprite</a:t>
            </a:r>
            <a:r>
              <a:rPr lang="en-US" dirty="0" smtClean="0"/>
              <a:t> </a:t>
            </a:r>
            <a:r>
              <a:rPr lang="en-US" dirty="0"/>
              <a:t>– </a:t>
            </a:r>
            <a:br>
              <a:rPr lang="en-US" dirty="0"/>
            </a:br>
            <a:r>
              <a:rPr lang="en-US" dirty="0"/>
              <a:t>Helper Function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getline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removes newline delimiter (‘\n’)</a:t>
            </a:r>
          </a:p>
          <a:p>
            <a:r>
              <a:rPr lang="en-US" dirty="0" smtClean="0"/>
              <a:t>Text file on Windows will still have carriage return (‘\r’)</a:t>
            </a:r>
          </a:p>
          <a:p>
            <a:pPr lvl="1"/>
            <a:r>
              <a:rPr lang="en-US" dirty="0" smtClean="0"/>
              <a:t>Will always be at the end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4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discardCR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(string &amp;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str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smtClean="0"/>
              <a:t>	  If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[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str.size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– 1] </a:t>
            </a:r>
            <a:r>
              <a:rPr lang="en-US" sz="2800" dirty="0" smtClean="0"/>
              <a:t>is ‘\r’</a:t>
            </a:r>
          </a:p>
          <a:p>
            <a:pPr marL="0" indent="0">
              <a:buNone/>
            </a:pPr>
            <a:r>
              <a:rPr lang="en-US" sz="2800" dirty="0" smtClean="0"/>
              <a:t>	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str.erase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str.size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- 1)</a:t>
            </a:r>
          </a:p>
          <a:p>
            <a:r>
              <a:rPr lang="en-US" dirty="0" smtClean="0"/>
              <a:t>Call this with every line since will ignore if not there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2646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42336"/>
            <a:ext cx="8229600" cy="1143000"/>
          </a:xfrm>
        </p:spPr>
        <p:txBody>
          <a:bodyPr/>
          <a:lstStyle/>
          <a:p>
            <a:r>
              <a:rPr lang="en-US" dirty="0" err="1" smtClean="0"/>
              <a:t>ResourceManager:getSprite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2514600"/>
            <a:ext cx="8534400" cy="300196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from 0 to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sprite_count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if label == sprite[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 -&gt;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getLabel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4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return sprite[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]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end if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end for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return NULL </a:t>
            </a:r>
            <a:r>
              <a:rPr lang="en-US" sz="2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Sprite not found</a:t>
            </a:r>
            <a:endParaRPr lang="en-US" sz="24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143000"/>
            <a:ext cx="5459213" cy="1305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6" name="Group 5"/>
          <p:cNvGrpSpPr/>
          <p:nvPr/>
        </p:nvGrpSpPr>
        <p:grpSpPr>
          <a:xfrm>
            <a:off x="450112" y="5392420"/>
            <a:ext cx="8305800" cy="1015663"/>
            <a:chOff x="457200" y="5500142"/>
            <a:chExt cx="8305800" cy="1015663"/>
          </a:xfrm>
        </p:grpSpPr>
        <p:sp>
          <p:nvSpPr>
            <p:cNvPr id="4" name="Rectangle 3"/>
            <p:cNvSpPr/>
            <p:nvPr/>
          </p:nvSpPr>
          <p:spPr>
            <a:xfrm>
              <a:off x="457200" y="5869474"/>
              <a:ext cx="830580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ResourceManager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&amp;</a:t>
              </a:r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rm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 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= 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ResourceManager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::</a:t>
              </a:r>
              <a:r>
                <a:rPr lang="en-US" dirty="0" err="1">
                  <a:latin typeface="Consolas" pitchFamily="49" charset="0"/>
                  <a:cs typeface="Consolas" pitchFamily="49" charset="0"/>
                </a:rPr>
                <a:t>getInstance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();</a:t>
              </a:r>
            </a:p>
            <a:p>
              <a:r>
                <a:rPr lang="en-US" dirty="0" err="1" smtClean="0">
                  <a:latin typeface="Consolas" pitchFamily="49" charset="0"/>
                  <a:cs typeface="Consolas" pitchFamily="49" charset="0"/>
                </a:rPr>
                <a:t>rm.loadSprite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("</a:t>
              </a:r>
              <a:r>
                <a:rPr lang="en-US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sprites/saucer-spr.txt</a:t>
              </a:r>
              <a:r>
                <a:rPr lang="en-US" dirty="0">
                  <a:latin typeface="Consolas" pitchFamily="49" charset="0"/>
                  <a:cs typeface="Consolas" pitchFamily="49" charset="0"/>
                </a:rPr>
                <a:t>", "</a:t>
              </a:r>
              <a:r>
                <a:rPr lang="en-US" dirty="0">
                  <a:solidFill>
                    <a:srgbClr val="0000FF"/>
                  </a:solidFill>
                  <a:latin typeface="Consolas" pitchFamily="49" charset="0"/>
                  <a:cs typeface="Consolas" pitchFamily="49" charset="0"/>
                </a:rPr>
                <a:t>saucer</a:t>
              </a:r>
              <a:r>
                <a:rPr lang="en-US" dirty="0" smtClean="0">
                  <a:latin typeface="Consolas" pitchFamily="49" charset="0"/>
                  <a:cs typeface="Consolas" pitchFamily="49" charset="0"/>
                </a:rPr>
                <a:t>");</a:t>
              </a:r>
              <a:endParaRPr lang="en-US" dirty="0">
                <a:latin typeface="Consolas" pitchFamily="49" charset="0"/>
                <a:cs typeface="Consolas" pitchFamily="49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457200" y="5500142"/>
              <a:ext cx="2327625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u="sng" dirty="0" smtClean="0"/>
                <a:t>Example game code:</a:t>
              </a:r>
              <a:endParaRPr lang="en-US" sz="2000" u="sng" dirty="0"/>
            </a:p>
          </p:txBody>
        </p:sp>
      </p:grpSp>
    </p:spTree>
    <p:extLst>
      <p:ext uri="{BB962C8B-B14F-4D97-AF65-F5344CB8AC3E}">
        <p14:creationId xmlns:p14="http://schemas.microsoft.com/office/powerpoint/2010/main" val="395297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smtClean="0"/>
              <a:t>View Objects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9977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4004" y="96328"/>
            <a:ext cx="8229600" cy="11430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GraphicsManager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3124200"/>
            <a:ext cx="8229600" cy="3733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If frame is empty </a:t>
            </a:r>
            <a:r>
              <a:rPr lang="en-US" sz="2000" dirty="0" smtClean="0">
                <a:sym typeface="Wingdings" pitchFamily="2" charset="2"/>
              </a:rPr>
              <a:t> return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If centered, </a:t>
            </a:r>
            <a:r>
              <a:rPr lang="en-US" sz="2000" dirty="0" err="1" smtClean="0">
                <a:sym typeface="Wingdings" pitchFamily="2" charset="2"/>
              </a:rPr>
              <a:t>y_offset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frame.getHeight</a:t>
            </a:r>
            <a:r>
              <a:rPr lang="en-US" sz="2000" dirty="0" smtClean="0">
                <a:sym typeface="Wingdings" pitchFamily="2" charset="2"/>
              </a:rPr>
              <a:t> / 2 	</a:t>
            </a:r>
            <a:r>
              <a:rPr lang="en-US" sz="2000" i="1" dirty="0" smtClean="0">
                <a:solidFill>
                  <a:srgbClr val="008000"/>
                </a:solidFill>
                <a:sym typeface="Wingdings" pitchFamily="2" charset="2"/>
              </a:rPr>
              <a:t>// else 0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	</a:t>
            </a:r>
            <a:r>
              <a:rPr lang="en-US" sz="2000" dirty="0" err="1" smtClean="0">
                <a:sym typeface="Wingdings" pitchFamily="2" charset="2"/>
              </a:rPr>
              <a:t>x_offset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frame.getWidth</a:t>
            </a:r>
            <a:r>
              <a:rPr lang="en-US" sz="2000" dirty="0" smtClean="0">
                <a:sym typeface="Wingdings" pitchFamily="2" charset="2"/>
              </a:rPr>
              <a:t> / 2	</a:t>
            </a:r>
            <a:r>
              <a:rPr lang="en-US" sz="2000" i="1" dirty="0" smtClean="0">
                <a:solidFill>
                  <a:srgbClr val="008000"/>
                </a:solidFill>
                <a:sym typeface="Wingdings" pitchFamily="2" charset="2"/>
              </a:rPr>
              <a:t>// else 0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string </a:t>
            </a:r>
            <a:r>
              <a:rPr lang="en-US" sz="2000" dirty="0" err="1" smtClean="0">
                <a:sym typeface="Wingdings" pitchFamily="2" charset="2"/>
              </a:rPr>
              <a:t>str</a:t>
            </a:r>
            <a:r>
              <a:rPr lang="en-US" sz="2000" dirty="0" smtClean="0">
                <a:sym typeface="Wingdings" pitchFamily="2" charset="2"/>
              </a:rPr>
              <a:t> = </a:t>
            </a:r>
            <a:r>
              <a:rPr lang="en-US" sz="2000" dirty="0" err="1" smtClean="0">
                <a:sym typeface="Wingdings" pitchFamily="2" charset="2"/>
              </a:rPr>
              <a:t>frame.getString</a:t>
            </a: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i="1" dirty="0" smtClean="0">
                <a:solidFill>
                  <a:srgbClr val="008000"/>
                </a:solidFill>
                <a:sym typeface="Wingdings" pitchFamily="2" charset="2"/>
              </a:rPr>
              <a:t>// get frame data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For y from 1 to </a:t>
            </a:r>
            <a:r>
              <a:rPr lang="en-US" sz="2000" dirty="0" err="1" smtClean="0">
                <a:sym typeface="Wingdings" pitchFamily="2" charset="2"/>
              </a:rPr>
              <a:t>frame.getHeight</a:t>
            </a:r>
            <a:r>
              <a:rPr lang="en-US" sz="2000" dirty="0" smtClean="0">
                <a:sym typeface="Wingdings" pitchFamily="2" charset="2"/>
              </a:rPr>
              <a:t>		</a:t>
            </a:r>
            <a:r>
              <a:rPr lang="en-US" sz="2000" i="1" dirty="0" smtClean="0">
                <a:solidFill>
                  <a:srgbClr val="008000"/>
                </a:solidFill>
                <a:sym typeface="Wingdings" pitchFamily="2" charset="2"/>
              </a:rPr>
              <a:t>// draw character by character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For x from 1 to </a:t>
            </a:r>
            <a:r>
              <a:rPr lang="en-US" sz="2000" dirty="0" err="1" smtClean="0">
                <a:sym typeface="Wingdings" pitchFamily="2" charset="2"/>
              </a:rPr>
              <a:t>frame.getWidth</a:t>
            </a:r>
            <a:endParaRPr lang="en-US" sz="2000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  Position </a:t>
            </a:r>
            <a:r>
              <a:rPr lang="en-US" sz="2000" dirty="0" err="1" smtClean="0">
                <a:sym typeface="Wingdings" pitchFamily="2" charset="2"/>
              </a:rPr>
              <a:t>temp_pos</a:t>
            </a:r>
            <a:r>
              <a:rPr lang="en-US" sz="2000" dirty="0" smtClean="0">
                <a:sym typeface="Wingdings" pitchFamily="2" charset="2"/>
              </a:rPr>
              <a:t>(</a:t>
            </a:r>
            <a:r>
              <a:rPr lang="en-US" sz="2000" dirty="0" err="1" smtClean="0">
                <a:sym typeface="Wingdings" pitchFamily="2" charset="2"/>
              </a:rPr>
              <a:t>world_pos.getX</a:t>
            </a:r>
            <a:r>
              <a:rPr lang="en-US" sz="2000" dirty="0" smtClean="0">
                <a:sym typeface="Wingdings" pitchFamily="2" charset="2"/>
              </a:rPr>
              <a:t>  – </a:t>
            </a:r>
            <a:r>
              <a:rPr lang="en-US" sz="2000" dirty="0" err="1" smtClean="0">
                <a:sym typeface="Wingdings" pitchFamily="2" charset="2"/>
              </a:rPr>
              <a:t>x_offset</a:t>
            </a:r>
            <a:r>
              <a:rPr lang="en-US" sz="2000" dirty="0" smtClean="0">
                <a:sym typeface="Wingdings" pitchFamily="2" charset="2"/>
              </a:rPr>
              <a:t> + x,</a:t>
            </a:r>
          </a:p>
          <a:p>
            <a:pPr marL="0" indent="0">
              <a:buNone/>
            </a:pPr>
            <a:r>
              <a:rPr lang="en-US" sz="2000" dirty="0" smtClean="0">
                <a:sym typeface="Wingdings" pitchFamily="2" charset="2"/>
              </a:rPr>
              <a:t>                                           </a:t>
            </a:r>
            <a:r>
              <a:rPr lang="en-US" sz="2000" dirty="0" err="1" smtClean="0">
                <a:sym typeface="Wingdings" pitchFamily="2" charset="2"/>
              </a:rPr>
              <a:t>world_pos.getY</a:t>
            </a:r>
            <a:r>
              <a:rPr lang="en-US" sz="2000" dirty="0" smtClean="0">
                <a:sym typeface="Wingdings" pitchFamily="2" charset="2"/>
              </a:rPr>
              <a:t> – </a:t>
            </a:r>
            <a:r>
              <a:rPr lang="en-US" sz="2000" dirty="0" err="1" smtClean="0">
                <a:sym typeface="Wingdings" pitchFamily="2" charset="2"/>
              </a:rPr>
              <a:t>y_offset</a:t>
            </a:r>
            <a:r>
              <a:rPr lang="en-US" sz="2000" dirty="0" smtClean="0">
                <a:sym typeface="Wingdings" pitchFamily="2" charset="2"/>
              </a:rPr>
              <a:t> + y)</a:t>
            </a:r>
          </a:p>
          <a:p>
            <a:pPr marL="0" indent="0">
              <a:buNone/>
            </a:pPr>
            <a:r>
              <a:rPr lang="en-US" sz="2000" dirty="0" smtClean="0"/>
              <a:t>        </a:t>
            </a:r>
            <a:r>
              <a:rPr lang="en-US" sz="2000" dirty="0" err="1" smtClean="0"/>
              <a:t>drawCh</a:t>
            </a:r>
            <a:r>
              <a:rPr lang="en-US" sz="2000" dirty="0" smtClean="0"/>
              <a:t>(</a:t>
            </a:r>
            <a:r>
              <a:rPr lang="en-US" sz="2000" dirty="0" err="1" smtClean="0"/>
              <a:t>temp_pos</a:t>
            </a:r>
            <a:r>
              <a:rPr lang="en-US" sz="2000" dirty="0" smtClean="0"/>
              <a:t>,  </a:t>
            </a:r>
            <a:r>
              <a:rPr lang="en-US" sz="2000" dirty="0" err="1" smtClean="0"/>
              <a:t>str</a:t>
            </a:r>
            <a:r>
              <a:rPr lang="en-US" sz="2000" dirty="0" smtClean="0"/>
              <a:t>[y * </a:t>
            </a:r>
            <a:r>
              <a:rPr lang="en-US" sz="2000" dirty="0" err="1" smtClean="0"/>
              <a:t>frame.getWidth</a:t>
            </a:r>
            <a:r>
              <a:rPr lang="en-US" sz="2000" dirty="0" smtClean="0"/>
              <a:t> + x], color)</a:t>
            </a:r>
          </a:p>
          <a:p>
            <a:pPr marL="0" indent="0">
              <a:buNone/>
            </a:pPr>
            <a:r>
              <a:rPr lang="en-US" sz="2000" dirty="0" smtClean="0"/>
              <a:t>    End for x</a:t>
            </a:r>
          </a:p>
          <a:p>
            <a:pPr marL="0" indent="0">
              <a:buNone/>
            </a:pPr>
            <a:r>
              <a:rPr lang="en-US" sz="2000" dirty="0" smtClean="0"/>
              <a:t>End for y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990600"/>
            <a:ext cx="82296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603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General Purpose Output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528890"/>
            <a:ext cx="4267200" cy="45259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Need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stdarg.h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r>
              <a:rPr lang="en-US" dirty="0" smtClean="0"/>
              <a:t>Create a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va_list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Structure gets initialized with arguments</a:t>
            </a:r>
          </a:p>
          <a:p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va_start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with name of last known </a:t>
            </a:r>
            <a:r>
              <a:rPr lang="en-US" dirty="0" err="1" smtClean="0"/>
              <a:t>arg</a:t>
            </a:r>
            <a:endParaRPr lang="en-US" dirty="0" smtClean="0"/>
          </a:p>
          <a:p>
            <a:r>
              <a:rPr lang="en-US" dirty="0" smtClean="0"/>
              <a:t>Can then do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smtClean="0"/>
              <a:t>but with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va_list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pPr lvl="1">
              <a:buFont typeface="Wingdings"/>
              <a:buChar char="à"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vfprintf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</a:p>
          <a:p>
            <a:pPr lvl="2"/>
            <a:r>
              <a:rPr lang="en-US" sz="2200" dirty="0" smtClean="0">
                <a:cs typeface="Consolas" pitchFamily="49" charset="0"/>
                <a:sym typeface="Wingdings" pitchFamily="2" charset="2"/>
              </a:rPr>
              <a:t>Uses macros to increment across </a:t>
            </a:r>
            <a:r>
              <a:rPr lang="en-US" sz="2200" dirty="0" err="1" smtClean="0">
                <a:cs typeface="Consolas" pitchFamily="49" charset="0"/>
                <a:sym typeface="Wingdings" pitchFamily="2" charset="2"/>
              </a:rPr>
              <a:t>args</a:t>
            </a:r>
            <a:endParaRPr lang="en-US" sz="2200" dirty="0" smtClean="0">
              <a:cs typeface="Consolas" pitchFamily="49" charset="0"/>
            </a:endParaRPr>
          </a:p>
          <a:p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va_end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when done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495800" y="2209800"/>
            <a:ext cx="4448654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stdio.h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i="1" dirty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1600" i="1" dirty="0" err="1">
                <a:latin typeface="Consolas" pitchFamily="49" charset="0"/>
                <a:cs typeface="Consolas" pitchFamily="49" charset="0"/>
              </a:rPr>
              <a:t>stdarg.h</a:t>
            </a:r>
            <a:r>
              <a:rPr lang="en-US" sz="1600" i="1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b="1" dirty="0"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b="1" dirty="0">
                <a:latin typeface="Consolas" pitchFamily="49" charset="0"/>
                <a:cs typeface="Consolas" pitchFamily="49" charset="0"/>
              </a:rPr>
              <a:t>char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*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... ) {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stderr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“Error: ” 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va_list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va_start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vfprintf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stderr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,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 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 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va_end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);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43567493"/>
      </p:ext>
    </p:extLst>
  </p:cSld>
  <p:clrMapOvr>
    <a:masterClrMapping/>
  </p:clrMapOvr>
</p:sld>
</file>

<file path=ppt/slides/slide2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Extend Object with Sprites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3058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Add pointer to Sprite, get() and set() methods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Typically </a:t>
            </a:r>
            <a:r>
              <a:rPr lang="en-US" dirty="0"/>
              <a:t>center sprite at object (</a:t>
            </a:r>
            <a:r>
              <a:rPr lang="en-US" dirty="0" err="1"/>
              <a:t>x,y</a:t>
            </a:r>
            <a:r>
              <a:rPr lang="en-US" dirty="0"/>
              <a:t>)</a:t>
            </a:r>
          </a:p>
          <a:p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938337"/>
            <a:ext cx="4171950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424112"/>
            <a:ext cx="1962150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125" y="2643187"/>
            <a:ext cx="377190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423015"/>
            <a:ext cx="529590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89615"/>
            <a:ext cx="3486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9814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Object: Drawing Sprites 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430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Base </a:t>
            </a:r>
            <a:r>
              <a:rPr lang="en-US" dirty="0"/>
              <a:t>class assumes Sprite for each object</a:t>
            </a:r>
          </a:p>
          <a:p>
            <a:pPr lvl="1"/>
            <a:r>
              <a:rPr lang="en-US" dirty="0" smtClean="0"/>
              <a:t>Extend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draw()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to draw frame, advance to next</a:t>
            </a:r>
            <a:endParaRPr lang="en-US" dirty="0"/>
          </a:p>
          <a:p>
            <a:r>
              <a:rPr lang="en-US" dirty="0"/>
              <a:t>Note, derived class can still define</a:t>
            </a:r>
          </a:p>
          <a:p>
            <a:pPr lvl="1"/>
            <a:r>
              <a:rPr lang="en-US" dirty="0"/>
              <a:t>Make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draw() </a:t>
            </a:r>
            <a:r>
              <a:rPr lang="en-US" dirty="0"/>
              <a:t>virtual</a:t>
            </a:r>
          </a:p>
          <a:p>
            <a:pPr lvl="1"/>
            <a:r>
              <a:rPr lang="en-US" dirty="0"/>
              <a:t>Can call parent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draw() </a:t>
            </a:r>
            <a:r>
              <a:rPr lang="en-US" dirty="0"/>
              <a:t>explicitly </a:t>
            </a:r>
            <a:r>
              <a:rPr lang="en-US" dirty="0" smtClean="0"/>
              <a:t>(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Object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::draw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</a:t>
            </a:r>
          </a:p>
          <a:p>
            <a:r>
              <a:rPr lang="en-US" dirty="0" smtClean="0"/>
              <a:t>Since draw only 1 frame, keep track of latest</a:t>
            </a:r>
          </a:p>
          <a:p>
            <a:endParaRPr lang="en-US" dirty="0"/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2819400"/>
            <a:ext cx="329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953000"/>
            <a:ext cx="3105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5419725"/>
            <a:ext cx="539115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198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</a:t>
            </a:r>
            <a:r>
              <a:rPr lang="en-US" dirty="0"/>
              <a:t>: </a:t>
            </a:r>
            <a:r>
              <a:rPr lang="en-US" dirty="0" smtClean="0"/>
              <a:t>Drawing Sprites (2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If !</a:t>
            </a:r>
            <a:r>
              <a:rPr lang="en-US" dirty="0" err="1" smtClean="0"/>
              <a:t>p_sprite</a:t>
            </a:r>
            <a:r>
              <a:rPr lang="en-US" dirty="0" smtClean="0"/>
              <a:t> then do nothing </a:t>
            </a:r>
            <a:r>
              <a:rPr lang="en-US" i="1" dirty="0" smtClean="0">
                <a:solidFill>
                  <a:srgbClr val="008000"/>
                </a:solidFill>
              </a:rPr>
              <a:t>// sprite not defined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graphics_manager.</a:t>
            </a:r>
            <a:r>
              <a:rPr lang="en-US" sz="28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drawFrame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position, </a:t>
            </a:r>
          </a:p>
          <a:p>
            <a:pPr marL="0" indent="0">
              <a:buNone/>
            </a:pPr>
            <a:r>
              <a:rPr lang="en-US" sz="2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p_sprite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getframe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getSpriteIndex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(), 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p_sprite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getColor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 smtClean="0"/>
              <a:t>next = </a:t>
            </a:r>
            <a:r>
              <a:rPr lang="en-US" dirty="0" err="1" smtClean="0"/>
              <a:t>p_obj</a:t>
            </a:r>
            <a:r>
              <a:rPr lang="en-US" dirty="0" smtClean="0"/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getSpriteIndex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+ 1</a:t>
            </a:r>
          </a:p>
          <a:p>
            <a:pPr marL="0" indent="0">
              <a:buNone/>
            </a:pPr>
            <a:r>
              <a:rPr lang="en-US" dirty="0" smtClean="0"/>
              <a:t>if next equals </a:t>
            </a:r>
            <a:r>
              <a:rPr lang="en-US" dirty="0" err="1" smtClean="0"/>
              <a:t>p_obj</a:t>
            </a:r>
            <a:r>
              <a:rPr lang="en-US" dirty="0" smtClean="0"/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getFrameCount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	</a:t>
            </a:r>
            <a:r>
              <a:rPr lang="en-US" dirty="0" smtClean="0">
                <a:sym typeface="Wingdings" pitchFamily="2" charset="2"/>
              </a:rPr>
              <a:t>then next = 0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setSpriteIndex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(next)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6293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</a:t>
            </a:r>
            <a:r>
              <a:rPr lang="en-US" dirty="0"/>
              <a:t>: </a:t>
            </a:r>
            <a:r>
              <a:rPr lang="en-US" dirty="0" smtClean="0"/>
              <a:t>Drawing Sprites (3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30480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Convenient for engine to slow down animation</a:t>
            </a:r>
          </a:p>
          <a:p>
            <a:pPr lvl="1"/>
            <a:r>
              <a:rPr lang="en-US" dirty="0" smtClean="0"/>
              <a:t>Alternative is to make a lot of “still” frames</a:t>
            </a:r>
          </a:p>
          <a:p>
            <a:pPr lvl="1"/>
            <a:r>
              <a:rPr lang="en-US" dirty="0" smtClean="0"/>
              <a:t>Still would be called to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draw()</a:t>
            </a:r>
            <a:r>
              <a:rPr lang="en-US" sz="2400" dirty="0" smtClean="0">
                <a:cs typeface="Consolas" pitchFamily="49" charset="0"/>
              </a:rPr>
              <a:t>, </a:t>
            </a:r>
            <a:r>
              <a:rPr lang="en-US" dirty="0" smtClean="0"/>
              <a:t>so expensive</a:t>
            </a:r>
          </a:p>
          <a:p>
            <a:r>
              <a:rPr lang="en-US" dirty="0" smtClean="0"/>
              <a:t>Since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draw() </a:t>
            </a:r>
            <a:r>
              <a:rPr lang="en-US" dirty="0" smtClean="0"/>
              <a:t>is called every game loop (step), make slowdown in units of frame time</a:t>
            </a:r>
          </a:p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334000"/>
            <a:ext cx="6315075" cy="118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551" y="4267200"/>
            <a:ext cx="418147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4785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</a:t>
            </a:r>
            <a:r>
              <a:rPr lang="en-US" dirty="0"/>
              <a:t>: Drawing Sprites </a:t>
            </a:r>
            <a:r>
              <a:rPr lang="en-US" dirty="0" smtClean="0"/>
              <a:t>(4 </a:t>
            </a:r>
            <a:r>
              <a:rPr lang="en-US" dirty="0"/>
              <a:t>of 4)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800600"/>
          </a:xfrm>
        </p:spPr>
        <p:txBody>
          <a:bodyPr>
            <a:normAutofit lnSpcReduction="10000"/>
          </a:bodyPr>
          <a:lstStyle/>
          <a:p>
            <a:r>
              <a:rPr lang="en-US" sz="3300" dirty="0" smtClean="0"/>
              <a:t>Add slowdown functionality to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draw()</a:t>
            </a:r>
          </a:p>
          <a:p>
            <a:pPr marL="0" indent="0">
              <a:buNone/>
            </a:pPr>
            <a:endParaRPr lang="en-US" sz="2100" i="1" dirty="0" smtClean="0"/>
          </a:p>
          <a:p>
            <a:pPr marL="0" indent="0">
              <a:buNone/>
            </a:pPr>
            <a:r>
              <a:rPr lang="en-US" sz="2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4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advance sprite index, if </a:t>
            </a:r>
            <a:r>
              <a:rPr lang="en-US" sz="2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appropriate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getSpriteSlowdown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is 0 </a:t>
            </a:r>
            <a:r>
              <a:rPr lang="en-US" sz="24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means no animation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  <a:sym typeface="Wingdings" pitchFamily="2" charset="2"/>
              </a:rPr>
              <a:t>	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return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count 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getSpriteSlowdownCount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()+1 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if count ==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getSpriteSlowdown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 then 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setSpriteSlowdownCount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(0)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else   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setSpriteSlowdownCount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(count)</a:t>
            </a: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end if</a:t>
            </a:r>
            <a:endParaRPr lang="en-US" sz="24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868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</a:t>
            </a:r>
          </a:p>
          <a:p>
            <a:r>
              <a:rPr lang="en-US" dirty="0" smtClean="0"/>
              <a:t>View Objects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41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use boxes for several features</a:t>
            </a:r>
          </a:p>
          <a:p>
            <a:pPr lvl="1"/>
            <a:r>
              <a:rPr lang="en-US" dirty="0" smtClean="0"/>
              <a:t>Determine bounds of game object for collisions</a:t>
            </a:r>
          </a:p>
          <a:p>
            <a:pPr lvl="1"/>
            <a:r>
              <a:rPr lang="en-US" dirty="0" smtClean="0"/>
              <a:t>World boundaries</a:t>
            </a:r>
          </a:p>
          <a:p>
            <a:pPr lvl="1"/>
            <a:r>
              <a:rPr lang="en-US" dirty="0" smtClean="0"/>
              <a:t>Screen boundaries (for camera control)</a:t>
            </a:r>
          </a:p>
          <a:p>
            <a:r>
              <a:rPr lang="en-US" dirty="0" smtClean="0"/>
              <a:t>Create 2d box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25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442" y="1371600"/>
            <a:ext cx="3219450" cy="1790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909" y="3429000"/>
            <a:ext cx="6438900" cy="240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868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849" y="457200"/>
            <a:ext cx="7248525" cy="5753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1400" y="274638"/>
            <a:ext cx="5105400" cy="1143000"/>
          </a:xfrm>
        </p:spPr>
        <p:txBody>
          <a:bodyPr/>
          <a:lstStyle/>
          <a:p>
            <a:r>
              <a:rPr lang="en-US" dirty="0" err="1" smtClean="0"/>
              <a:t>Box.h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508202" y="1477357"/>
            <a:ext cx="1439818" cy="369332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Uses position</a:t>
            </a:r>
            <a:endParaRPr lang="en-US" dirty="0"/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 flipV="1">
            <a:off x="2743200" y="1371600"/>
            <a:ext cx="765002" cy="29042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43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Object “Size” to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Protected Attribute</a:t>
            </a:r>
          </a:p>
          <a:p>
            <a:pPr marL="0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Box box</a:t>
            </a:r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Default to Sprite size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(Centered)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038600"/>
            <a:ext cx="5600700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297520"/>
            <a:ext cx="25050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433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Nicely Formatted Time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" y="1600200"/>
            <a:ext cx="3581400" cy="5029200"/>
          </a:xfrm>
        </p:spPr>
        <p:txBody>
          <a:bodyPr>
            <a:normAutofit fontScale="62500" lnSpcReduction="20000"/>
          </a:bodyPr>
          <a:lstStyle/>
          <a:p>
            <a:r>
              <a:rPr lang="en-US" dirty="0" smtClean="0"/>
              <a:t>Time functions not immediately easy to read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time() </a:t>
            </a:r>
            <a:r>
              <a:rPr lang="en-US" dirty="0" smtClean="0"/>
              <a:t>returns seconds since Jan 1, 1970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time(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 *t);</a:t>
            </a:r>
            <a:endParaRPr lang="en-US" sz="2600" dirty="0" smtClean="0">
              <a:latin typeface="Consolas" pitchFamily="49" charset="0"/>
              <a:cs typeface="Consolas" pitchFamily="49" charset="0"/>
            </a:endParaRPr>
          </a:p>
          <a:p>
            <a:pPr marL="457200" lvl="1" indent="0">
              <a:buNone/>
            </a:pPr>
            <a:r>
              <a:rPr lang="en-US" sz="2400" dirty="0" err="1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/>
              <a:t>converts calendar time </a:t>
            </a:r>
            <a:r>
              <a:rPr lang="en-US" dirty="0" err="1" smtClean="0"/>
              <a:t>struct</a:t>
            </a:r>
            <a:r>
              <a:rPr lang="en-US" dirty="0" smtClean="0"/>
              <a:t> </a:t>
            </a:r>
            <a:r>
              <a:rPr lang="en-US" dirty="0"/>
              <a:t>to local time zone, returning </a:t>
            </a:r>
            <a:r>
              <a:rPr lang="en-US" dirty="0" smtClean="0"/>
              <a:t>pointer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tm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Combine to get user-friendly time string (e.g. “07:53:30”)</a:t>
            </a:r>
            <a:endParaRPr lang="en-US" dirty="0"/>
          </a:p>
          <a:p>
            <a:r>
              <a:rPr lang="en-US" dirty="0" smtClean="0"/>
              <a:t>Wrap in method,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getTimeString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sz="2400" dirty="0" smtClean="0">
                <a:cs typeface="Consolas" pitchFamily="49" charset="0"/>
              </a:rPr>
              <a:t>Use in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Put in “utility.cpp” with “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utility.h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” </a:t>
            </a:r>
          </a:p>
          <a:p>
            <a:pPr marL="457200" lvl="1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will add more to it later</a:t>
            </a:r>
            <a:endParaRPr lang="en-US" sz="24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33800" y="1752600"/>
            <a:ext cx="5257800" cy="397031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i="1" dirty="0">
                <a:latin typeface="Consolas" pitchFamily="49" charset="0"/>
                <a:cs typeface="Consolas" pitchFamily="49" charset="0"/>
              </a:rPr>
              <a:t>// return a nicely-formatted time string: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HH:MM:SS</a:t>
            </a:r>
          </a:p>
          <a:p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// note: needs error checking!</a:t>
            </a:r>
            <a:endParaRPr lang="en-US" sz="14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char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getTimeString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static char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[30];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tm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t;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(&amp;t);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localtime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(&amp;t);</a:t>
            </a:r>
          </a:p>
          <a:p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 // 02 gives two 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digits, </a:t>
            </a:r>
            <a:r>
              <a:rPr lang="en-US" sz="1400" i="1" dirty="0" smtClean="0">
                <a:latin typeface="Consolas" pitchFamily="49" charset="0"/>
                <a:cs typeface="Consolas" pitchFamily="49" charset="0"/>
              </a:rPr>
              <a:t>%d for integer</a:t>
            </a:r>
            <a:endParaRPr lang="en-US" sz="14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sprintf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, "%02d:%02d:%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02d",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tm_hour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tm_min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p_time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tm_sec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return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time_str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32834412"/>
      </p:ext>
    </p:extLst>
  </p:cSld>
  <p:clrMapOvr>
    <a:masterClrMapping/>
  </p:clrMapOvr>
</p:sld>
</file>

<file path=ppt/slides/slide2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-76200"/>
            <a:ext cx="441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Boxes for Collisions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522937"/>
            <a:ext cx="8229600" cy="51355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In </a:t>
            </a:r>
            <a:r>
              <a:rPr lang="en-US" dirty="0" err="1" smtClean="0"/>
              <a:t>WorldManager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/>
              <a:t>replace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positionIntersect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</a:p>
          <a:p>
            <a:r>
              <a:rPr lang="en-US" dirty="0" smtClean="0"/>
              <a:t>x-overlap</a:t>
            </a:r>
          </a:p>
          <a:p>
            <a:pPr lvl="1"/>
            <a:r>
              <a:rPr lang="en-US" dirty="0" smtClean="0"/>
              <a:t>Left of A in B?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</a:t>
            </a:r>
            <a:r>
              <a:rPr lang="en-US" baseline="-25000" dirty="0" smtClean="0"/>
              <a:t>x1</a:t>
            </a:r>
            <a:r>
              <a:rPr lang="en-US" dirty="0" smtClean="0"/>
              <a:t> &lt;= A</a:t>
            </a:r>
            <a:r>
              <a:rPr lang="en-US" baseline="-25000" dirty="0" smtClean="0"/>
              <a:t>x1</a:t>
            </a:r>
            <a:r>
              <a:rPr lang="en-US" dirty="0" smtClean="0"/>
              <a:t> &lt;= B</a:t>
            </a:r>
            <a:r>
              <a:rPr lang="en-US" baseline="-25000" dirty="0" smtClean="0"/>
              <a:t>x2</a:t>
            </a:r>
            <a:endParaRPr lang="en-US" dirty="0" smtClean="0"/>
          </a:p>
          <a:p>
            <a:pPr lvl="1"/>
            <a:r>
              <a:rPr lang="en-US" dirty="0" smtClean="0"/>
              <a:t>Left of B in A?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A</a:t>
            </a:r>
            <a:r>
              <a:rPr lang="en-US" baseline="-25000" dirty="0" smtClean="0"/>
              <a:t>x1</a:t>
            </a:r>
            <a:r>
              <a:rPr lang="en-US" dirty="0" smtClean="0"/>
              <a:t> &lt;= B</a:t>
            </a:r>
            <a:r>
              <a:rPr lang="en-US" baseline="-25000" dirty="0" smtClean="0"/>
              <a:t>x1</a:t>
            </a:r>
            <a:r>
              <a:rPr lang="en-US" dirty="0" smtClean="0"/>
              <a:t> &lt;= A</a:t>
            </a:r>
            <a:r>
              <a:rPr lang="en-US" baseline="-25000" dirty="0" smtClean="0"/>
              <a:t>x2</a:t>
            </a:r>
          </a:p>
          <a:p>
            <a:r>
              <a:rPr lang="en-US" dirty="0" smtClean="0"/>
              <a:t>y-overlap</a:t>
            </a:r>
          </a:p>
          <a:p>
            <a:pPr lvl="1"/>
            <a:r>
              <a:rPr lang="en-US" dirty="0" smtClean="0"/>
              <a:t>Top of </a:t>
            </a:r>
            <a:r>
              <a:rPr lang="en-US" dirty="0"/>
              <a:t>A in B</a:t>
            </a:r>
            <a:r>
              <a:rPr lang="en-US" dirty="0" smtClean="0"/>
              <a:t>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B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A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B</a:t>
            </a:r>
            <a:r>
              <a:rPr lang="en-US" baseline="-25000" dirty="0" smtClean="0"/>
              <a:t>y2</a:t>
            </a:r>
            <a:endParaRPr lang="en-US" dirty="0"/>
          </a:p>
          <a:p>
            <a:pPr lvl="1"/>
            <a:r>
              <a:rPr lang="en-US" dirty="0" smtClean="0"/>
              <a:t>Top of </a:t>
            </a:r>
            <a:r>
              <a:rPr lang="en-US" dirty="0"/>
              <a:t>B in A? </a:t>
            </a:r>
            <a:r>
              <a:rPr lang="en-US" dirty="0">
                <a:sym typeface="Wingdings" pitchFamily="2" charset="2"/>
              </a:rPr>
              <a:t> </a:t>
            </a:r>
            <a:r>
              <a:rPr lang="en-US" dirty="0" smtClean="0"/>
              <a:t>A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B</a:t>
            </a:r>
            <a:r>
              <a:rPr lang="en-US" baseline="-25000" dirty="0" smtClean="0"/>
              <a:t>y1</a:t>
            </a:r>
            <a:r>
              <a:rPr lang="en-US" dirty="0" smtClean="0"/>
              <a:t> </a:t>
            </a:r>
            <a:r>
              <a:rPr lang="en-US" dirty="0"/>
              <a:t>&lt;= </a:t>
            </a:r>
            <a:r>
              <a:rPr lang="en-US" dirty="0" smtClean="0"/>
              <a:t>A</a:t>
            </a:r>
            <a:r>
              <a:rPr lang="en-US" baseline="-25000" dirty="0" smtClean="0"/>
              <a:t>y2</a:t>
            </a:r>
            <a:endParaRPr lang="en-US" baseline="-25000" dirty="0"/>
          </a:p>
          <a:p>
            <a:r>
              <a:rPr lang="en-US" dirty="0" smtClean="0"/>
              <a:t>If (x-overlap) &amp;&amp; (y-overlap) </a:t>
            </a:r>
            <a:r>
              <a:rPr lang="en-US" dirty="0" smtClean="0">
                <a:sym typeface="Wingdings" pitchFamily="2" charset="2"/>
              </a:rPr>
              <a:t> return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true</a:t>
            </a:r>
          </a:p>
          <a:p>
            <a:r>
              <a:rPr lang="en-US" dirty="0" smtClean="0">
                <a:sym typeface="Wingdings" pitchFamily="2" charset="2"/>
              </a:rPr>
              <a:t>Otherwise, return </a:t>
            </a: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false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73766" y="3429000"/>
            <a:ext cx="2495550" cy="1323439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b="1" dirty="0" smtClean="0"/>
              <a:t>Remember</a:t>
            </a:r>
            <a:r>
              <a:rPr lang="en-US" sz="1600" dirty="0"/>
              <a:t>! In curses, we have "cells" on </a:t>
            </a:r>
            <a:r>
              <a:rPr lang="en-US" sz="1600" dirty="0" smtClean="0"/>
              <a:t>screen, so “width 1” would look like 2 here. So </a:t>
            </a:r>
            <a:r>
              <a:rPr lang="en-US" sz="1600" dirty="0"/>
              <a:t>subtract 1 from horizontal and </a:t>
            </a:r>
            <a:r>
              <a:rPr lang="en-US" sz="1600" dirty="0" smtClean="0"/>
              <a:t>vertical</a:t>
            </a:r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032726" y="882595"/>
            <a:ext cx="3936590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bool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00FF"/>
                </a:solidFill>
              </a:rPr>
              <a:t>boxIntersectsBox</a:t>
            </a:r>
            <a:r>
              <a:rPr lang="en-US" dirty="0" smtClean="0"/>
              <a:t>(Box </a:t>
            </a: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, Box </a:t>
            </a:r>
            <a:r>
              <a:rPr lang="en-US" dirty="0" smtClean="0">
                <a:solidFill>
                  <a:srgbClr val="C00000"/>
                </a:solidFill>
              </a:rPr>
              <a:t>B</a:t>
            </a:r>
            <a:r>
              <a:rPr lang="en-US" dirty="0" smtClean="0"/>
              <a:t>)</a:t>
            </a:r>
          </a:p>
          <a:p>
            <a:endParaRPr lang="en-US" dirty="0"/>
          </a:p>
          <a:p>
            <a:r>
              <a:rPr lang="en-US" dirty="0" smtClean="0"/>
              <a:t>Return </a:t>
            </a:r>
            <a:r>
              <a:rPr lang="en-US" dirty="0" smtClean="0">
                <a:solidFill>
                  <a:srgbClr val="008000"/>
                </a:solidFill>
              </a:rPr>
              <a:t>true</a:t>
            </a:r>
            <a:r>
              <a:rPr lang="en-US" dirty="0" smtClean="0"/>
              <a:t> if boxes intersect else </a:t>
            </a:r>
            <a:r>
              <a:rPr lang="en-US" dirty="0" smtClean="0">
                <a:solidFill>
                  <a:srgbClr val="008000"/>
                </a:solidFill>
              </a:rPr>
              <a:t>false</a:t>
            </a:r>
            <a:endParaRPr lang="en-US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08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fontScale="55000" lnSpcReduction="20000"/>
          </a:bodyPr>
          <a:lstStyle/>
          <a:p>
            <a:r>
              <a:rPr lang="en-US" sz="4400" dirty="0" smtClean="0"/>
              <a:t>Functions with many useful, helper functions</a:t>
            </a:r>
          </a:p>
          <a:p>
            <a:pPr lvl="1"/>
            <a:r>
              <a:rPr lang="en-US" sz="3300" dirty="0" smtClean="0"/>
              <a:t>Not a class (i.e. make </a:t>
            </a:r>
            <a:r>
              <a:rPr lang="en-US" sz="3300" dirty="0" smtClean="0">
                <a:latin typeface="Consolas" pitchFamily="49" charset="0"/>
                <a:cs typeface="Consolas" pitchFamily="49" charset="0"/>
              </a:rPr>
              <a:t>utility.cpp, </a:t>
            </a:r>
            <a:r>
              <a:rPr lang="en-US" sz="3300" dirty="0" err="1" smtClean="0">
                <a:latin typeface="Consolas" pitchFamily="49" charset="0"/>
                <a:cs typeface="Consolas" pitchFamily="49" charset="0"/>
              </a:rPr>
              <a:t>utility.h</a:t>
            </a:r>
            <a:r>
              <a:rPr lang="en-US" sz="3300" dirty="0" smtClean="0"/>
              <a:t>)</a:t>
            </a:r>
          </a:p>
          <a:p>
            <a:pPr marL="0" indent="0">
              <a:buNone/>
            </a:pPr>
            <a:endParaRPr lang="en-US" sz="4400" u="sng" dirty="0" smtClean="0"/>
          </a:p>
          <a:p>
            <a:pPr marL="0" indent="0">
              <a:buNone/>
            </a:pPr>
            <a:r>
              <a:rPr lang="en-US" sz="4400" u="sng" dirty="0" smtClean="0"/>
              <a:t>Prototypes</a:t>
            </a:r>
            <a:r>
              <a:rPr lang="en-US" sz="4400" dirty="0" smtClean="0"/>
              <a:t>: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valueInRange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value,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min,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max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dirty="0" smtClean="0">
                <a:cs typeface="Consolas" pitchFamily="49" charset="0"/>
              </a:rPr>
              <a:t>Is value between min and max?</a:t>
            </a: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boxContainsPoint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(Box b, Position p);</a:t>
            </a:r>
          </a:p>
          <a:p>
            <a:pPr lvl="1"/>
            <a:r>
              <a:rPr lang="en-US" dirty="0"/>
              <a:t>return true if Box contains Point</a:t>
            </a:r>
            <a:endParaRPr lang="en-US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lineIntersectsLine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(Line line1, Line line2);</a:t>
            </a:r>
          </a:p>
          <a:p>
            <a:pPr lvl="1"/>
            <a:r>
              <a:rPr lang="en-US" dirty="0"/>
              <a:t>returns true if line segment line1 intersects line segment line2</a:t>
            </a:r>
            <a:endParaRPr lang="en-US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lineIntersectsBox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(Line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line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Box b);</a:t>
            </a:r>
          </a:p>
          <a:p>
            <a:pPr lvl="1"/>
            <a:r>
              <a:rPr lang="en-US" dirty="0"/>
              <a:t>return true if line segment intersects Box</a:t>
            </a:r>
            <a:endParaRPr lang="en-US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circleIntersectsBox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(Box box1, Box box2);</a:t>
            </a:r>
          </a:p>
          <a:p>
            <a:pPr lvl="1"/>
            <a:r>
              <a:rPr lang="en-US" dirty="0"/>
              <a:t>return true if Circle intersects or contains Box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float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worldDistance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(Position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p1, Position p2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dirty="0"/>
              <a:t>return distance between any two </a:t>
            </a:r>
            <a:r>
              <a:rPr lang="en-US" dirty="0" smtClean="0"/>
              <a:t>points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Box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getWorldBox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GameObject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p_go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lvl="1"/>
            <a:r>
              <a:rPr lang="en-US" dirty="0"/>
              <a:t>convert relative bounding Box for a </a:t>
            </a:r>
            <a:r>
              <a:rPr lang="en-US" dirty="0" err="1"/>
              <a:t>GameObject</a:t>
            </a:r>
            <a:r>
              <a:rPr lang="en-US" dirty="0"/>
              <a:t> to absolute world </a:t>
            </a:r>
            <a:r>
              <a:rPr lang="en-US" dirty="0" smtClean="0"/>
              <a:t>Box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893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View Objects</a:t>
            </a:r>
          </a:p>
          <a:p>
            <a:r>
              <a:rPr lang="en-US" dirty="0" err="1" smtClean="0"/>
              <a:t>Misc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434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Boxes for Boundaries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World Boundary</a:t>
            </a:r>
          </a:p>
          <a:p>
            <a:r>
              <a:rPr lang="en-US" dirty="0" smtClean="0"/>
              <a:t>View Boundary</a:t>
            </a:r>
          </a:p>
          <a:p>
            <a:r>
              <a:rPr lang="en-US" dirty="0" smtClean="0"/>
              <a:t>Translating world coordinates to view coordinates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989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Extend/Modify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534400" cy="4525963"/>
          </a:xfrm>
        </p:spPr>
        <p:txBody>
          <a:bodyPr/>
          <a:lstStyle/>
          <a:p>
            <a:r>
              <a:rPr lang="en-US" dirty="0" smtClean="0"/>
              <a:t>Add world boundary limits with Box</a:t>
            </a:r>
          </a:p>
          <a:p>
            <a:pPr lvl="1"/>
            <a:r>
              <a:rPr lang="en-US" dirty="0" smtClean="0"/>
              <a:t>Used to only get screen size from </a:t>
            </a:r>
            <a:r>
              <a:rPr lang="en-US" dirty="0" err="1" smtClean="0"/>
              <a:t>GraphicsManager</a:t>
            </a:r>
            <a:endParaRPr lang="en-US" dirty="0" smtClean="0"/>
          </a:p>
          <a:p>
            <a:r>
              <a:rPr lang="en-US" dirty="0" smtClean="0"/>
              <a:t>Add additional Box for camera view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962400"/>
            <a:ext cx="28956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657600"/>
            <a:ext cx="4743450" cy="226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914400" y="3426767"/>
            <a:ext cx="146944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Attributes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105400" y="3211423"/>
            <a:ext cx="13335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Methods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6130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GameManager:startUp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Default world as large as window, player </a:t>
            </a:r>
            <a:r>
              <a:rPr lang="en-US" dirty="0"/>
              <a:t>has a view of </a:t>
            </a:r>
            <a:r>
              <a:rPr lang="en-US" dirty="0" smtClean="0"/>
              <a:t>whole world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world_corner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boundary(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world_corner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 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graphics_manager.getHorizontal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()-1, 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graphics_manager.getVertical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()-1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world_manager.setBoundary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(boundary)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world_manager.setView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(boundary</a:t>
            </a:r>
            <a:r>
              <a:rPr lang="en-US" sz="2800" dirty="0" smtClean="0"/>
              <a:t>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095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2123" y="3851022"/>
            <a:ext cx="3810000" cy="2209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2100323" y="4384422"/>
            <a:ext cx="1219200" cy="10668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9605" y="37214"/>
            <a:ext cx="8229600" cy="1143000"/>
          </a:xfrm>
        </p:spPr>
        <p:txBody>
          <a:bodyPr/>
          <a:lstStyle/>
          <a:p>
            <a:r>
              <a:rPr lang="en-US" dirty="0" smtClean="0"/>
              <a:t>Views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995" y="1040446"/>
            <a:ext cx="8229600" cy="4525963"/>
          </a:xfrm>
        </p:spPr>
        <p:txBody>
          <a:bodyPr/>
          <a:lstStyle/>
          <a:p>
            <a:r>
              <a:rPr lang="en-US" dirty="0" smtClean="0"/>
              <a:t>Game Objects have world (</a:t>
            </a:r>
            <a:r>
              <a:rPr lang="en-US" dirty="0" err="1" smtClean="0"/>
              <a:t>x,y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need to translate to view/screen (</a:t>
            </a:r>
            <a:r>
              <a:rPr lang="en-US" dirty="0" err="1" smtClean="0">
                <a:sym typeface="Wingdings" pitchFamily="2" charset="2"/>
              </a:rPr>
              <a:t>x,y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In </a:t>
            </a:r>
            <a:r>
              <a:rPr lang="en-US" dirty="0" err="1" smtClean="0">
                <a:sym typeface="Wingdings" pitchFamily="2" charset="2"/>
              </a:rPr>
              <a:t>GraphicsManager</a:t>
            </a:r>
            <a:r>
              <a:rPr lang="en-US" dirty="0" smtClean="0">
                <a:sym typeface="Wingdings" pitchFamily="2" charset="2"/>
              </a:rPr>
              <a:t> before drawing on screen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23" y="2764064"/>
            <a:ext cx="7667625" cy="62865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2241333" y="4982653"/>
            <a:ext cx="98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A(15,10)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601367" y="4903822"/>
            <a:ext cx="76200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309612" y="3498674"/>
            <a:ext cx="1715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World boundary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919062" y="4062199"/>
            <a:ext cx="16065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View boundary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1380254" y="4797987"/>
            <a:ext cx="7473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r>
              <a:rPr lang="en-US" dirty="0" smtClean="0"/>
              <a:t>(8,5)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024633" y="4368473"/>
            <a:ext cx="856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r>
              <a:rPr lang="en-US" dirty="0" smtClean="0"/>
              <a:t>(25,2)</a:t>
            </a:r>
            <a:endParaRPr lang="en-US" dirty="0"/>
          </a:p>
        </p:txBody>
      </p:sp>
      <p:sp>
        <p:nvSpPr>
          <p:cNvPr id="15" name="Oval 14"/>
          <p:cNvSpPr/>
          <p:nvPr/>
        </p:nvSpPr>
        <p:spPr>
          <a:xfrm>
            <a:off x="1738685" y="4616197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4310123" y="4246865"/>
            <a:ext cx="72941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1262123" y="3935218"/>
            <a:ext cx="734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(10,3)</a:t>
            </a:r>
            <a:endParaRPr lang="en-US" dirty="0"/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1761544" y="4292584"/>
            <a:ext cx="335573" cy="13894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410200" y="3851022"/>
            <a:ext cx="361191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To get screen (</a:t>
            </a:r>
            <a:r>
              <a:rPr lang="en-US" sz="2000" dirty="0" err="1" smtClean="0"/>
              <a:t>x,y</a:t>
            </a:r>
            <a:r>
              <a:rPr lang="en-US" sz="2000" dirty="0" smtClean="0"/>
              <a:t>) </a:t>
            </a:r>
            <a:r>
              <a:rPr lang="en-US" sz="2000" dirty="0" smtClean="0">
                <a:sym typeface="Wingdings" pitchFamily="2" charset="2"/>
              </a:rPr>
              <a:t></a:t>
            </a:r>
            <a:r>
              <a:rPr lang="en-US" sz="2000" dirty="0" smtClean="0"/>
              <a:t> compute distance from origin</a:t>
            </a:r>
          </a:p>
          <a:p>
            <a:r>
              <a:rPr lang="en-US" sz="2000" dirty="0" smtClean="0"/>
              <a:t>A </a:t>
            </a:r>
            <a:r>
              <a:rPr lang="en-US" sz="2000" dirty="0" smtClean="0">
                <a:sym typeface="Wingdings" pitchFamily="2" charset="2"/>
              </a:rPr>
              <a:t> (5,7) and draw</a:t>
            </a:r>
          </a:p>
          <a:p>
            <a:r>
              <a:rPr lang="en-US" sz="2000" dirty="0" smtClean="0">
                <a:sym typeface="Wingdings" pitchFamily="2" charset="2"/>
              </a:rPr>
              <a:t>B  (-2, 2) don’t draw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(x value too small)</a:t>
            </a:r>
          </a:p>
          <a:p>
            <a:r>
              <a:rPr lang="en-US" sz="2000" dirty="0" smtClean="0">
                <a:sym typeface="Wingdings" pitchFamily="2" charset="2"/>
              </a:rPr>
              <a:t>C  (15, -1) don’t draw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(x value too large, </a:t>
            </a:r>
          </a:p>
          <a:p>
            <a:r>
              <a:rPr lang="en-US" sz="2000" dirty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   y value too small)</a:t>
            </a:r>
            <a:endParaRPr lang="en-US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182918" y="3473774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(0,0)</a:t>
            </a:r>
            <a:endParaRPr lang="en-US" dirty="0"/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800395" y="3750773"/>
            <a:ext cx="461728" cy="9233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7741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Utility: </a:t>
            </a:r>
            <a:r>
              <a:rPr lang="en-US" dirty="0" err="1" smtClean="0"/>
              <a:t>worldToView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Input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Position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world_pos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(in game world)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800" dirty="0" smtClean="0">
                <a:latin typeface="Consolas" pitchFamily="49" charset="0"/>
                <a:cs typeface="Consolas" pitchFamily="49" charset="0"/>
              </a:rPr>
              <a:t>Output 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Position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view_pos</a:t>
            </a:r>
            <a:r>
              <a:rPr lang="en-US" sz="28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(on screen)</a:t>
            </a: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Position corner=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world_manager.getView</a:t>
            </a:r>
            <a:r>
              <a:rPr lang="en-US" sz="22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().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getCorner</a:t>
            </a:r>
            <a:r>
              <a:rPr lang="en-US" sz="22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endParaRPr lang="en-US" sz="19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view_x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corner.getX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err="1">
                <a:latin typeface="Consolas" pitchFamily="49" charset="0"/>
                <a:cs typeface="Consolas" pitchFamily="49" charset="0"/>
              </a:rPr>
              <a:t>view_y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corner.getY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view_pos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world_pos.getX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 -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view_x</a:t>
            </a:r>
            <a:r>
              <a:rPr lang="en-US" sz="22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  				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world_pos.getY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() -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view_y</a:t>
            </a: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200" dirty="0" smtClean="0">
                <a:latin typeface="Consolas" pitchFamily="49" charset="0"/>
                <a:cs typeface="Consolas" pitchFamily="49" charset="0"/>
              </a:rPr>
              <a:t>return </a:t>
            </a:r>
            <a:r>
              <a:rPr lang="en-US" sz="2200" dirty="0" err="1" smtClean="0">
                <a:latin typeface="Consolas" pitchFamily="49" charset="0"/>
                <a:cs typeface="Consolas" pitchFamily="49" charset="0"/>
              </a:rPr>
              <a:t>view_pos</a:t>
            </a:r>
            <a:endParaRPr lang="en-US" sz="22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0663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GraphicsManager:drawCh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Get screen position from world position</a:t>
            </a:r>
          </a:p>
          <a:p>
            <a:pPr marL="0" indent="0">
              <a:buNone/>
            </a:pPr>
            <a:endParaRPr lang="en-US" sz="24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worldToView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world_pos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dirty="0" smtClean="0"/>
          </a:p>
          <a:p>
            <a:r>
              <a:rPr lang="en-US" dirty="0" smtClean="0"/>
              <a:t>Then, call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mvwaddch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normally but give it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screen_pos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/>
              <a:t>instead of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world_pos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endParaRPr lang="en-US" dirty="0" smtClean="0"/>
          </a:p>
          <a:p>
            <a:r>
              <a:rPr lang="en-US" dirty="0" smtClean="0"/>
              <a:t>Next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dd condition in </a:t>
            </a:r>
            <a:r>
              <a:rPr lang="en-US" dirty="0" err="1" smtClean="0"/>
              <a:t>WorldManager</a:t>
            </a:r>
            <a:r>
              <a:rPr lang="en-US" dirty="0" smtClean="0"/>
              <a:t> to call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draw() </a:t>
            </a:r>
            <a:r>
              <a:rPr lang="en-US" dirty="0" smtClean="0"/>
              <a:t>only when bounding box of object intersects view (next slide)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4189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WorldManager:draw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610600" cy="5105400"/>
          </a:xfrm>
        </p:spPr>
        <p:txBody>
          <a:bodyPr>
            <a:noAutofit/>
          </a:bodyPr>
          <a:lstStyle/>
          <a:p>
            <a:r>
              <a:rPr lang="en-US" sz="2800" dirty="0" smtClean="0"/>
              <a:t>Inside “altitude” loop</a:t>
            </a:r>
          </a:p>
          <a:p>
            <a:pPr marL="0" indent="0">
              <a:buNone/>
            </a:pPr>
            <a:endParaRPr lang="en-US" sz="1200" dirty="0" smtClean="0"/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bounding box is relative to </a:t>
            </a:r>
            <a:r>
              <a:rPr lang="en-US" sz="2000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</a:t>
            </a: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, so c</a:t>
            </a: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  <a:sym typeface="Wingdings" pitchFamily="2" charset="2"/>
              </a:rPr>
              <a:t>onvert to world </a:t>
            </a:r>
            <a:endParaRPr lang="en-US" sz="20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Position corner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box.getCorner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corner.setX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corner.getX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corner.setY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corner.getY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+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getY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box.setCorner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(corner)</a:t>
            </a:r>
          </a:p>
          <a:p>
            <a:pPr marL="0" indent="0">
              <a:buNone/>
            </a:pPr>
            <a:endParaRPr lang="en-US" sz="2000" dirty="0"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smtClean="0">
                <a:cs typeface="Consolas" pitchFamily="49" charset="0"/>
              </a:rPr>
              <a:t>(Note</a:t>
            </a:r>
            <a:r>
              <a:rPr lang="en-US" sz="2000" smtClean="0">
                <a:cs typeface="Consolas" pitchFamily="49" charset="0"/>
              </a:rPr>
              <a:t>: above could </a:t>
            </a:r>
            <a:r>
              <a:rPr lang="en-US" sz="2000" dirty="0" smtClean="0">
                <a:cs typeface="Consolas" pitchFamily="49" charset="0"/>
              </a:rPr>
              <a:t>be utility! 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0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getWorldBox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(Object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2000" dirty="0" smtClean="0">
                <a:cs typeface="Consolas" pitchFamily="49" charset="0"/>
              </a:rPr>
              <a:t>)</a:t>
            </a:r>
          </a:p>
          <a:p>
            <a:pPr marL="0" indent="0">
              <a:buNone/>
            </a:pP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only draw if the object would be visible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boxIntersectsBox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(box, view)  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-&gt; draw()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5400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Flushing 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Data written to file buffered in user space before going to disk</a:t>
            </a:r>
          </a:p>
          <a:p>
            <a:r>
              <a:rPr lang="en-US" dirty="0" smtClean="0"/>
              <a:t>If process terminates without file close, data not written. e.g.: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fprintf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fp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, “Doing stuff”);</a:t>
            </a:r>
          </a:p>
          <a:p>
            <a:pPr marL="457200" lvl="1" indent="0">
              <a:buNone/>
            </a:pPr>
            <a:r>
              <a:rPr lang="en-US" sz="2600" i="1" dirty="0" smtClean="0">
                <a:latin typeface="Consolas" pitchFamily="49" charset="0"/>
                <a:cs typeface="Consolas" pitchFamily="49" charset="0"/>
              </a:rPr>
              <a:t>// program crashes (e.g. </a:t>
            </a:r>
            <a:r>
              <a:rPr lang="en-US" sz="2600" i="1" dirty="0" err="1" smtClean="0">
                <a:latin typeface="Consolas" pitchFamily="49" charset="0"/>
                <a:cs typeface="Consolas" pitchFamily="49" charset="0"/>
              </a:rPr>
              <a:t>segfault</a:t>
            </a:r>
            <a:r>
              <a:rPr lang="en-US" sz="2600" i="1" dirty="0" smtClean="0">
                <a:latin typeface="Consolas" pitchFamily="49" charset="0"/>
                <a:cs typeface="Consolas" pitchFamily="49" charset="0"/>
              </a:rPr>
              <a:t>)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“Doing stuff” string passed, but won’t appear in file</a:t>
            </a:r>
          </a:p>
          <a:p>
            <a:r>
              <a:rPr lang="en-US" dirty="0" smtClean="0"/>
              <a:t>Can add option to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fflush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 after each write</a:t>
            </a:r>
          </a:p>
          <a:p>
            <a:pPr lvl="1"/>
            <a:r>
              <a:rPr lang="en-US" dirty="0" smtClean="0"/>
              <a:t>Data from all user-buffered data goes to OS</a:t>
            </a:r>
          </a:p>
          <a:p>
            <a:pPr lvl="1"/>
            <a:r>
              <a:rPr lang="en-US" dirty="0" smtClean="0"/>
              <a:t>Note, incurs overhead, so perhaps only when debugging </a:t>
            </a:r>
            <a:r>
              <a:rPr lang="en-US" dirty="0" smtClean="0">
                <a:sym typeface="Wingdings" pitchFamily="2" charset="2"/>
              </a:rPr>
              <a:t> remove for “gold master” release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Could “compile in” with 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#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ifdef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directives (see below)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0643467"/>
      </p:ext>
    </p:extLst>
  </p:cSld>
  <p:clrMapOvr>
    <a:masterClrMapping/>
  </p:clrMapOvr>
</p:sld>
</file>

<file path=ppt/slides/slide2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19400"/>
            <a:ext cx="8229600" cy="3306763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Object *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endParaRPr lang="en-US" dirty="0" smtClean="0"/>
          </a:p>
          <a:p>
            <a:r>
              <a:rPr lang="en-US" dirty="0" smtClean="0"/>
              <a:t>Allow game code to center view at specific point</a:t>
            </a:r>
          </a:p>
          <a:p>
            <a:r>
              <a:rPr lang="en-US" dirty="0" smtClean="0"/>
              <a:t>Indicate object to follow (centered)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447800"/>
            <a:ext cx="6867525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0773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WorldManager:setViewPosition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38400"/>
            <a:ext cx="8229600" cy="41910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make sure horizontal not out of world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x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view_pos.getX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–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()/2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x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boundary.Horizontal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x 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boundary.getHorizontal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()–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view.getHorizontal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(x &lt;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limit range to stay within world boundary</a:t>
            </a:r>
            <a:endParaRPr lang="en-US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x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make sure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vertical not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out of world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0" indent="0">
              <a:buNone/>
            </a:pP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set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y);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view.setCorner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863" y="914400"/>
            <a:ext cx="677227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9948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6250" y="85503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WorldManager:setViewFollowing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2393" y="2743200"/>
            <a:ext cx="8534400" cy="38099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0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turn “off” view following by making NULL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p_new_view_following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== NULL then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NULL</a:t>
            </a:r>
          </a:p>
          <a:p>
            <a:pPr marL="0" indent="0">
              <a:buNone/>
            </a:pPr>
            <a:r>
              <a:rPr lang="en-US" sz="20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return 0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end if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Iterate over all objects, make sure new </a:t>
            </a:r>
            <a:r>
              <a:rPr lang="en-US" sz="20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one </a:t>
            </a:r>
            <a:r>
              <a:rPr lang="en-US" sz="2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legitimate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   (if not found, return -1)</a:t>
            </a: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p_new_view_following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setViewPosition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return 0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93" y="1142999"/>
            <a:ext cx="9105900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8527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WorldManager:moveObject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successfully move (no collision) …</a:t>
            </a:r>
          </a:p>
          <a:p>
            <a:pPr marL="0" indent="0">
              <a:buNone/>
            </a:pPr>
            <a:endParaRPr lang="en-US" sz="2800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if 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 is following </a:t>
            </a:r>
            <a:r>
              <a:rPr lang="en-US" sz="2800" b="1" i="1" u="sng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this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object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,</a:t>
            </a:r>
            <a:b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adjust view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p_view_following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==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then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setViewPosition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-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end if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4702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Views – </a:t>
            </a:r>
            <a:br>
              <a:rPr lang="en-US" dirty="0" smtClean="0"/>
            </a:br>
            <a:r>
              <a:rPr lang="en-US" dirty="0" smtClean="0"/>
              <a:t>An Example of Game-Code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752600"/>
            <a:ext cx="8229600" cy="46482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Always keep the Hero centered in screen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Hero::move(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move hero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pos.getX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pos.getY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world_manager.moveObj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(this,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adjust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</a:t>
            </a:r>
            <a:endParaRPr lang="en-US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Box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world_manager.getView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Position corner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new_view.getCorner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corner.setY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corner.getY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dy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new_view.setCorner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(corner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world_manager.setView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new_view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3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Using Views – </a:t>
            </a:r>
            <a:br>
              <a:rPr lang="en-US" dirty="0"/>
            </a:br>
            <a:r>
              <a:rPr lang="en-US" dirty="0"/>
              <a:t>An Example of </a:t>
            </a:r>
            <a:r>
              <a:rPr lang="en-US" dirty="0" smtClean="0"/>
              <a:t>Engine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In game.cpp, make world larger</a:t>
            </a: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set world </a:t>
            </a: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boundaries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corner(0,0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Box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boundary(corner, 80, 50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world_manager.setBou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ndary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(boundary);</a:t>
            </a:r>
          </a:p>
          <a:p>
            <a:pPr marL="0" indent="0">
              <a:buNone/>
            </a:pP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00FF"/>
                </a:solidFill>
                <a:cs typeface="Consolas" pitchFamily="49" charset="0"/>
              </a:rPr>
              <a:t>In Hero.cpp constructor,  set to follow Hero</a:t>
            </a:r>
            <a:endParaRPr lang="en-US" dirty="0">
              <a:solidFill>
                <a:srgbClr val="0000FF"/>
              </a:solidFill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world_manager.setViewFollowing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(this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); </a:t>
            </a:r>
          </a:p>
        </p:txBody>
      </p:sp>
    </p:spTree>
    <p:extLst>
      <p:ext uri="{BB962C8B-B14F-4D97-AF65-F5344CB8AC3E}">
        <p14:creationId xmlns:p14="http://schemas.microsoft.com/office/powerpoint/2010/main" val="1200445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View Objects				(</a:t>
            </a:r>
            <a:r>
              <a:rPr lang="en-US" dirty="0" smtClean="0">
                <a:solidFill>
                  <a:srgbClr val="FF0000"/>
                </a:solidFill>
              </a:rPr>
              <a:t>next)</a:t>
            </a:r>
            <a:endParaRPr lang="en-US" dirty="0" smtClean="0"/>
          </a:p>
          <a:p>
            <a:r>
              <a:rPr lang="en-US" dirty="0" err="1" smtClean="0"/>
              <a:t>Misc</a:t>
            </a:r>
            <a:r>
              <a:rPr lang="en-US" dirty="0" smtClean="0"/>
              <a:t>					</a:t>
            </a:r>
          </a:p>
          <a:p>
            <a:pPr lvl="1"/>
            <a:r>
              <a:rPr lang="en-US" dirty="0" smtClean="0"/>
              <a:t>Velocity</a:t>
            </a:r>
          </a:p>
          <a:p>
            <a:pPr lvl="1"/>
            <a:r>
              <a:rPr lang="en-US" dirty="0" smtClean="0"/>
              <a:t>Catching ctrl-C</a:t>
            </a:r>
          </a:p>
          <a:p>
            <a:pPr lvl="1"/>
            <a:r>
              <a:rPr lang="en-US" dirty="0" smtClean="0"/>
              <a:t>Random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42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 Object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“Game” objects – things that interact with each other in the game world (e.g. Saucers, Bullets, Hero)</a:t>
            </a:r>
          </a:p>
          <a:p>
            <a:r>
              <a:rPr lang="en-US" dirty="0" smtClean="0"/>
              <a:t>“View” objects – things that don’t interact with game world objects and only display information to player (e.g. Score, Lives)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ViewObject</a:t>
            </a:r>
            <a:endParaRPr lang="en-US" dirty="0"/>
          </a:p>
          <a:p>
            <a:pPr lvl="1"/>
            <a:r>
              <a:rPr lang="en-US" dirty="0" smtClean="0"/>
              <a:t>Inherits from base Object class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2239970"/>
      </p:ext>
    </p:extLst>
  </p:cSld>
  <p:clrMapOvr>
    <a:masterClrMapping/>
  </p:clrMapOvr>
</p:sld>
</file>

<file path=ppt/slides/slide2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View Objects (1 of 2)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410575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45527" y="3124200"/>
            <a:ext cx="4307461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8000"/>
                </a:solidFill>
              </a:rPr>
              <a:t>// General location of </a:t>
            </a:r>
            <a:r>
              <a:rPr lang="en-US" i="1" dirty="0" err="1" smtClean="0">
                <a:solidFill>
                  <a:srgbClr val="008000"/>
                </a:solidFill>
              </a:rPr>
              <a:t>ViewObject</a:t>
            </a:r>
            <a:r>
              <a:rPr lang="en-US" i="1" dirty="0" smtClean="0">
                <a:solidFill>
                  <a:srgbClr val="008000"/>
                </a:solidFill>
              </a:rPr>
              <a:t> on screen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enum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ViewObjectLocation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TOP_LEFT,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TOP_CENTER,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TOP_RIGHT,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BOTTOM_LEFT,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BOTTOM_CENTER,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BOTTOM_RIGHT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1355078"/>
      </p:ext>
    </p:extLst>
  </p:cSld>
  <p:clrMapOvr>
    <a:masterClrMapping/>
  </p:clrMapOvr>
</p:sld>
</file>

<file path=ppt/slides/slide2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ViewObjects</a:t>
            </a:r>
            <a:r>
              <a:rPr lang="en-US" dirty="0" smtClean="0"/>
              <a:t> (2 of 2)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" y="1295400"/>
            <a:ext cx="814387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325732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Protected attributes: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Public methods: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905000"/>
            <a:ext cx="4057650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0"/>
            <a:ext cx="6292921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>
            <a:stCxn id="5123" idx="0"/>
          </p:cNvCxnSpPr>
          <p:nvPr/>
        </p:nvCxnSpPr>
        <p:spPr>
          <a:xfrm flipV="1">
            <a:off x="4518061" y="2895600"/>
            <a:ext cx="1882739" cy="914400"/>
          </a:xfrm>
          <a:prstGeom prst="straightConnector1">
            <a:avLst/>
          </a:prstGeom>
          <a:ln w="28575">
            <a:solidFill>
              <a:srgbClr val="FF0000"/>
            </a:solidFill>
            <a:headEnd type="stealt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448246" y="22860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Default is not to flush, but can change at start 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229350"/>
      </p:ext>
    </p:extLst>
  </p:cSld>
  <p:clrMapOvr>
    <a:masterClrMapping/>
  </p:clrMapOvr>
</p:sld>
</file>

<file path=ppt/slides/slide2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ViewObject:constructor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initialize Object attributes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setSolidness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(SPECTRAL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setAltitude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(MAX_ALTITUDE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setType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("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")</a:t>
            </a:r>
          </a:p>
          <a:p>
            <a:pPr marL="0" indent="0">
              <a:buNone/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initialize </a:t>
            </a:r>
            <a:r>
              <a:rPr lang="en-US" sz="2800" i="1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attributes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setValue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(0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setBorder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(true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setLocation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(TOP_CENTER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(COLOR_DEFAULT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endParaRPr lang="en-US" sz="28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register interest in view events (EVENTVIEW)</a:t>
            </a:r>
          </a:p>
          <a:p>
            <a:pPr marL="0" indent="0">
              <a:buNone/>
            </a:pP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registerInterest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(VIEW_EVENT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2202120"/>
      </p:ext>
    </p:extLst>
  </p:cSld>
  <p:clrMapOvr>
    <a:masterClrMapping/>
  </p:clrMapOvr>
</p:sld>
</file>

<file path=ppt/slides/slide2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 </a:t>
            </a:r>
            <a:r>
              <a:rPr lang="en-US" dirty="0" err="1" smtClean="0"/>
              <a:t>ViewObject:setLocation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181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600" i="1" dirty="0">
                <a:solidFill>
                  <a:srgbClr val="008000"/>
                </a:solidFill>
              </a:rPr>
              <a:t>// set position based on location 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8000"/>
                </a:solidFill>
              </a:rPr>
              <a:t>// </a:t>
            </a:r>
            <a:r>
              <a:rPr lang="en-US" sz="1600" i="1" dirty="0">
                <a:solidFill>
                  <a:srgbClr val="008000"/>
                </a:solidFill>
              </a:rPr>
              <a:t>if no border, shift closer to edge of screen </a:t>
            </a:r>
            <a:endParaRPr lang="en-US" sz="1600" i="1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switch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(location)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case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TOP_LEFT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p.setXY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world_manager.getView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* 1/6, 1);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? delta = 0 : delta = -1;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break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case </a:t>
            </a:r>
            <a:r>
              <a:rPr lang="en-US" sz="16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TOP_CENTER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p.setXY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world_manager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.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getView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* 3/6, 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? delta = 0 : delta = -1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break;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case </a:t>
            </a:r>
            <a:r>
              <a:rPr lang="en-US" sz="16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TOP_RIGHT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p.setXY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world_manager.setView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* 5/6, 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getBorder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? delta = 0 : delta = -1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break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;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600" i="1" dirty="0" smtClean="0">
                <a:solidFill>
                  <a:srgbClr val="008000"/>
                </a:solidFill>
              </a:rPr>
              <a:t>// same for bottom …</a:t>
            </a:r>
          </a:p>
          <a:p>
            <a:pPr marL="0" indent="0">
              <a:buNone/>
            </a:pP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p.setY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p.getY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+ delta);</a:t>
            </a:r>
            <a:r>
              <a:rPr lang="en-US" sz="1600" i="1" dirty="0">
                <a:solidFill>
                  <a:srgbClr val="008000"/>
                </a:solidFill>
              </a:rPr>
              <a:t> </a:t>
            </a:r>
            <a:r>
              <a:rPr lang="en-US" sz="1600" i="1" dirty="0" smtClean="0">
                <a:solidFill>
                  <a:srgbClr val="008000"/>
                </a:solidFill>
              </a:rPr>
              <a:t> // </a:t>
            </a:r>
            <a:r>
              <a:rPr lang="en-US" sz="1600" i="1" dirty="0">
                <a:solidFill>
                  <a:srgbClr val="008000"/>
                </a:solidFill>
              </a:rPr>
              <a:t>shift, as needed, based on </a:t>
            </a:r>
            <a:r>
              <a:rPr lang="en-US" sz="1600" i="1" dirty="0" smtClean="0">
                <a:solidFill>
                  <a:srgbClr val="008000"/>
                </a:solidFill>
              </a:rPr>
              <a:t>border</a:t>
            </a:r>
          </a:p>
          <a:p>
            <a:pPr marL="0" indent="0">
              <a:buNone/>
            </a:pP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setPosition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2975818"/>
      </p:ext>
    </p:extLst>
  </p:cSld>
  <p:clrMapOvr>
    <a:masterClrMapping/>
  </p:clrMapOvr>
</p:sld>
</file>

<file path=ppt/slides/slide2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ViewObject:draw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58200" cy="4525963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</a:rPr>
              <a:t>// Display </a:t>
            </a:r>
            <a:r>
              <a:rPr lang="en-US" i="1" dirty="0" err="1">
                <a:solidFill>
                  <a:srgbClr val="008000"/>
                </a:solidFill>
              </a:rPr>
              <a:t>view_string</a:t>
            </a:r>
            <a:r>
              <a:rPr lang="en-US" i="1" dirty="0">
                <a:solidFill>
                  <a:srgbClr val="008000"/>
                </a:solidFill>
              </a:rPr>
              <a:t> + value</a:t>
            </a:r>
            <a:r>
              <a:rPr lang="en-US" i="1" dirty="0"/>
              <a:t> </a:t>
            </a:r>
            <a:endParaRPr lang="en-US" i="1" dirty="0" smtClean="0"/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if has a border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temp_str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900" dirty="0">
                <a:latin typeface="Consolas" pitchFamily="49" charset="0"/>
                <a:cs typeface="Consolas" pitchFamily="49" charset="0"/>
              </a:rPr>
              <a:t>= " 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"+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getViewString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()+" "+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intToString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(value)+""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else </a:t>
            </a:r>
          </a:p>
          <a:p>
            <a:pPr marL="0" indent="0">
              <a:buNone/>
            </a:pP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temp_str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9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900" dirty="0" err="1">
                <a:latin typeface="Consolas" pitchFamily="49" charset="0"/>
                <a:cs typeface="Consolas" pitchFamily="49" charset="0"/>
              </a:rPr>
              <a:t>getViewString</a:t>
            </a:r>
            <a:r>
              <a:rPr lang="en-US" sz="2900" dirty="0">
                <a:latin typeface="Consolas" pitchFamily="49" charset="0"/>
                <a:cs typeface="Consolas" pitchFamily="49" charset="0"/>
              </a:rPr>
              <a:t>() + " " + 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intToString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(value)</a:t>
            </a:r>
          </a:p>
          <a:p>
            <a:pPr marL="0" indent="0">
              <a:buNone/>
            </a:pPr>
            <a:endParaRPr lang="en-US" dirty="0" smtClean="0">
              <a:solidFill>
                <a:srgbClr val="008000"/>
              </a:solidFill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</a:t>
            </a:r>
            <a:r>
              <a:rPr lang="en-US" i="1" dirty="0">
                <a:solidFill>
                  <a:srgbClr val="008000"/>
                </a:solidFill>
              </a:rPr>
              <a:t>Draw centered at </a:t>
            </a:r>
            <a:r>
              <a:rPr lang="en-US" i="1" dirty="0" smtClean="0">
                <a:solidFill>
                  <a:srgbClr val="008000"/>
                </a:solidFill>
              </a:rPr>
              <a:t>position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Position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viewToWorld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getPosition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graphics_manager.drawString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temp_str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					CENTER_JUSTIFIED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getColor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(border)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</a:rPr>
              <a:t> </a:t>
            </a:r>
            <a:r>
              <a:rPr lang="en-US" i="1" dirty="0" smtClean="0">
                <a:solidFill>
                  <a:srgbClr val="008000"/>
                </a:solidFill>
              </a:rPr>
              <a:t> // draw box around display</a:t>
            </a:r>
          </a:p>
        </p:txBody>
      </p:sp>
    </p:spTree>
    <p:extLst>
      <p:ext uri="{BB962C8B-B14F-4D97-AF65-F5344CB8AC3E}">
        <p14:creationId xmlns:p14="http://schemas.microsoft.com/office/powerpoint/2010/main" val="3483931364"/>
      </p:ext>
    </p:extLst>
  </p:cSld>
  <p:clrMapOvr>
    <a:masterClrMapping/>
  </p:clrMapOvr>
</p:sld>
</file>

<file path=ppt/slides/slide2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Extend </a:t>
            </a:r>
            <a:r>
              <a:rPr lang="en-US" dirty="0" err="1" smtClean="0"/>
              <a:t>WorldManager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ViewObject</a:t>
            </a:r>
            <a:r>
              <a:rPr lang="en-US" dirty="0" smtClean="0"/>
              <a:t> could be entirely in game code, not in engine</a:t>
            </a:r>
          </a:p>
          <a:p>
            <a:pPr lvl="1"/>
            <a:r>
              <a:rPr lang="en-US" dirty="0" smtClean="0"/>
              <a:t>Provided as a convenience</a:t>
            </a:r>
          </a:p>
          <a:p>
            <a:r>
              <a:rPr lang="en-US" dirty="0" smtClean="0"/>
              <a:t>One engine-specific component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::draw()</a:t>
            </a:r>
          </a:p>
          <a:p>
            <a:pPr lvl="1"/>
            <a:r>
              <a:rPr lang="en-US" dirty="0" smtClean="0">
                <a:latin typeface="Calibri" pitchFamily="34" charset="0"/>
                <a:cs typeface="Consolas" pitchFamily="49" charset="0"/>
                <a:sym typeface="Wingdings" pitchFamily="2" charset="2"/>
              </a:rPr>
              <a:t>Always draw </a:t>
            </a:r>
            <a:r>
              <a:rPr lang="en-US" dirty="0" err="1" smtClean="0">
                <a:latin typeface="Calibri" pitchFamily="34" charset="0"/>
                <a:cs typeface="Consolas" pitchFamily="49" charset="0"/>
                <a:sym typeface="Wingdings" pitchFamily="2" charset="2"/>
              </a:rPr>
              <a:t>ViewObjects</a:t>
            </a:r>
            <a:endParaRPr lang="en-US" dirty="0" smtClean="0">
              <a:latin typeface="Calibri" pitchFamily="34" charset="0"/>
              <a:cs typeface="Consolas" pitchFamily="49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Object in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viewport?</a:t>
            </a:r>
            <a:endParaRPr lang="en-US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boxIntersectsBox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(box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view)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||</a:t>
            </a: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// is </a:t>
            </a:r>
            <a:r>
              <a:rPr lang="en-US" i="1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?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dynamic_cast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&lt;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*&gt; 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then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p_temp_o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 draw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end if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7847475"/>
      </p:ext>
    </p:extLst>
  </p:cSld>
  <p:clrMapOvr>
    <a:masterClrMapping/>
  </p:clrMapOvr>
</p:sld>
</file>

<file path=ppt/slides/slide2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Receiving Events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EventView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657350"/>
            <a:ext cx="724852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5430" y="3048000"/>
            <a:ext cx="1343025" cy="148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662236"/>
      </p:ext>
    </p:extLst>
  </p:cSld>
  <p:clrMapOvr>
    <a:masterClrMapping/>
  </p:clrMapOvr>
</p:sld>
</file>

<file path=ppt/slides/slide2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ViewObject:eventHandler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See if this is a "view" event </a:t>
            </a:r>
            <a:endParaRPr lang="en-US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getType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== VIEW_EVENT)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p_ve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EventView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*)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see if this event is meant for this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object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getTag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==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getViewString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p_ve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getDelta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 </a:t>
            </a:r>
            <a:r>
              <a:rPr lang="en-US" dirty="0">
                <a:solidFill>
                  <a:srgbClr val="00B050"/>
                </a:solidFill>
                <a:latin typeface="Consolas" pitchFamily="49" charset="0"/>
                <a:cs typeface="Consolas" pitchFamily="49" charset="0"/>
              </a:rPr>
              <a:t>// a change in value 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setValue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getValue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p_ve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else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new value</a:t>
            </a:r>
            <a:endParaRPr lang="en-US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setValue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getValue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 else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return 0;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not handled</a:t>
            </a:r>
            <a:endParaRPr lang="en-US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5094010"/>
      </p:ext>
    </p:extLst>
  </p:cSld>
  <p:clrMapOvr>
    <a:masterClrMapping/>
  </p:clrMapOvr>
</p:sld>
</file>

<file path=ppt/slides/slide2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"/>
            <a:ext cx="8229600" cy="1143000"/>
          </a:xfrm>
        </p:spPr>
        <p:txBody>
          <a:bodyPr/>
          <a:lstStyle/>
          <a:p>
            <a:r>
              <a:rPr lang="en-US" dirty="0" smtClean="0"/>
              <a:t>Dynamic Cast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8150" y="1219200"/>
            <a:ext cx="7848600" cy="4525963"/>
          </a:xfrm>
        </p:spPr>
        <p:txBody>
          <a:bodyPr/>
          <a:lstStyle/>
          <a:p>
            <a:r>
              <a:rPr lang="en-US" dirty="0" smtClean="0"/>
              <a:t>Ensures that pointer cast is valid</a:t>
            </a:r>
          </a:p>
          <a:p>
            <a:r>
              <a:rPr lang="en-US" dirty="0" smtClean="0"/>
              <a:t>Only for derived to base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Requires RTTI to keep track of dynamic types</a:t>
            </a:r>
          </a:p>
          <a:p>
            <a:pPr lvl="1"/>
            <a:r>
              <a:rPr lang="en-US" dirty="0" smtClean="0"/>
              <a:t>Sometimes off by default in compiler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2286000"/>
            <a:ext cx="7658100" cy="193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7754343"/>
      </p:ext>
    </p:extLst>
  </p:cSld>
  <p:clrMapOvr>
    <a:masterClrMapping/>
  </p:clrMapOvr>
</p:sld>
</file>

<file path=ppt/slides/slide2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Make Object Destructors Virtual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Since will “delete” in </a:t>
            </a:r>
            <a:r>
              <a:rPr lang="en-US" dirty="0" err="1" smtClean="0"/>
              <a:t>WorldManager</a:t>
            </a:r>
            <a:r>
              <a:rPr lang="en-US" dirty="0" smtClean="0"/>
              <a:t> (at end of via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method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dirty="0" smtClean="0">
                <a:cs typeface="Consolas" pitchFamily="49" charset="0"/>
              </a:rPr>
              <a:t>), need to make sure right destructor is called</a:t>
            </a:r>
          </a:p>
          <a:p>
            <a:r>
              <a:rPr lang="en-US" dirty="0" smtClean="0">
                <a:cs typeface="Consolas" pitchFamily="49" charset="0"/>
                <a:sym typeface="Wingdings" pitchFamily="2" charset="2"/>
              </a:rPr>
              <a:t> Do this with “virtual” keyword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virtual ~Object();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	virtual ~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ViewObject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();</a:t>
            </a:r>
          </a:p>
          <a:p>
            <a:r>
              <a:rPr lang="en-US" dirty="0" smtClean="0">
                <a:cs typeface="Consolas" pitchFamily="49" charset="0"/>
                <a:sym typeface="Wingdings" pitchFamily="2" charset="2"/>
              </a:rPr>
              <a:t>Otherwise, only “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~Object()</a:t>
            </a:r>
            <a:r>
              <a:rPr lang="en-US" dirty="0" smtClean="0">
                <a:cs typeface="Consolas" pitchFamily="49" charset="0"/>
                <a:sym typeface="Wingdings" pitchFamily="2" charset="2"/>
              </a:rPr>
              <a:t>”called.</a:t>
            </a:r>
          </a:p>
          <a:p>
            <a:r>
              <a:rPr lang="en-US" dirty="0" smtClean="0">
                <a:cs typeface="Consolas" pitchFamily="49" charset="0"/>
                <a:sym typeface="Wingdings" pitchFamily="2" charset="2"/>
              </a:rPr>
              <a:t>Note, parent destructor called automatically  don’t call explicitly!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470232"/>
      </p:ext>
    </p:extLst>
  </p:cSld>
  <p:clrMapOvr>
    <a:masterClrMapping/>
  </p:clrMapOvr>
</p:sld>
</file>

<file path=ppt/slides/slide2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ViewObjects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2578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#define POINTS_STRING "</a:t>
            </a:r>
            <a:r>
              <a:rPr lang="en-US" sz="18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Points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"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sz="18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Points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 : public </a:t>
            </a:r>
            <a:r>
              <a:rPr lang="en-US" sz="18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sz="18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{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public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: Points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800" i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// constructor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setLocation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(TOP_CENTER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);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setViewString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(POINTS_STRING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); 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setColor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(COLOR_YELLOW);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Points::</a:t>
            </a:r>
            <a:r>
              <a:rPr lang="en-US" sz="1800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800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Event *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p_e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sz="1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 // </a:t>
            </a:r>
            <a:r>
              <a:rPr lang="en-US" sz="1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Parent handles event if score </a:t>
            </a:r>
            <a:r>
              <a:rPr lang="en-US" sz="1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update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if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ViewObject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p_e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))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{return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;}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800" dirty="0">
                <a:latin typeface="Consolas" pitchFamily="49" charset="0"/>
                <a:cs typeface="Consolas" pitchFamily="49" charset="0"/>
              </a:rPr>
            </a:b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8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8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 step, increment score </a:t>
            </a:r>
            <a:endParaRPr lang="en-US" sz="1800" i="1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if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p_e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800" dirty="0" err="1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() == STEP_EVENT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setValue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getValue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() +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1/30</a:t>
            </a:r>
            <a:r>
              <a:rPr lang="en-US" sz="1800" baseline="30000" dirty="0" smtClean="0">
                <a:latin typeface="Consolas" pitchFamily="49" charset="0"/>
                <a:cs typeface="Consolas" pitchFamily="49" charset="0"/>
              </a:rPr>
              <a:t>th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 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return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1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  <a:endParaRPr lang="en-US" sz="1800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8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743200" y="5486400"/>
            <a:ext cx="6048451" cy="95410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1400" b="1" i="0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cs typeface="Consolas" pitchFamily="49" charset="0"/>
              </a:rPr>
              <a:t>In Saucer destructor: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cs typeface="Consolas" pitchFamily="49" charset="0"/>
              </a:rPr>
              <a:t>// send "view" event with points to interested </a:t>
            </a:r>
            <a:r>
              <a:rPr kumimoji="0" lang="en-US" sz="1400" b="0" i="1" u="none" strike="noStrike" cap="none" normalizeH="0" baseline="0" dirty="0" err="1" smtClean="0">
                <a:ln>
                  <a:noFill/>
                </a:ln>
                <a:solidFill>
                  <a:srgbClr val="008000"/>
                </a:solidFill>
                <a:effectLst/>
                <a:latin typeface="Consolas" pitchFamily="49" charset="0"/>
                <a:cs typeface="Consolas" pitchFamily="49" charset="0"/>
              </a:rPr>
              <a:t>ViewObjects</a:t>
            </a:r>
            <a:r>
              <a:rPr kumimoji="0" lang="en-US" sz="1400" b="0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EventView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(POINTS_STRING, 10, true);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world_manager.onEvent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(&amp;</a:t>
            </a:r>
            <a:r>
              <a:rPr kumimoji="0" lang="en-US" sz="14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ev</a:t>
            </a: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Consolas" pitchFamily="49" charset="0"/>
                <a:cs typeface="Consolas" pitchFamily="49" charset="0"/>
              </a:rPr>
              <a:t>);</a:t>
            </a:r>
            <a:r>
              <a: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onsolas" pitchFamily="49" charset="0"/>
                <a:cs typeface="Consolas" pitchFamily="49" charset="0"/>
              </a:rPr>
              <a:t>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685461"/>
      </p:ext>
    </p:extLst>
  </p:cSld>
  <p:clrMapOvr>
    <a:masterClrMapping/>
  </p:clrMapOvr>
</p:sld>
</file>

<file path=ppt/slides/slide2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View Objects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Catching ctrl-C</a:t>
            </a:r>
          </a:p>
          <a:p>
            <a:pPr lvl="1"/>
            <a:r>
              <a:rPr lang="en-US" dirty="0" smtClean="0"/>
              <a:t>Random numbers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6138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Once-only Header 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LogManager</a:t>
            </a:r>
            <a:r>
              <a:rPr lang="en-US" dirty="0" smtClean="0"/>
              <a:t> used by many objects (status and debugging).  So, all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#include “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LogManager.h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r>
              <a:rPr lang="en-US" dirty="0" smtClean="0"/>
              <a:t>During compilation, header </a:t>
            </a:r>
            <a:r>
              <a:rPr lang="en-US" dirty="0"/>
              <a:t>file </a:t>
            </a:r>
            <a:r>
              <a:rPr lang="en-US" dirty="0" smtClean="0"/>
              <a:t>processed </a:t>
            </a:r>
            <a:r>
              <a:rPr lang="en-US" i="1" dirty="0" smtClean="0"/>
              <a:t>twice</a:t>
            </a:r>
            <a:endParaRPr lang="en-US" dirty="0" smtClean="0"/>
          </a:p>
          <a:p>
            <a:pPr lvl="1"/>
            <a:r>
              <a:rPr lang="en-US" dirty="0" smtClean="0"/>
              <a:t>Likely </a:t>
            </a:r>
            <a:r>
              <a:rPr lang="en-US" dirty="0"/>
              <a:t>to cause </a:t>
            </a:r>
            <a:r>
              <a:rPr lang="en-US" dirty="0" smtClean="0"/>
              <a:t>error</a:t>
            </a:r>
            <a:r>
              <a:rPr lang="en-US" dirty="0"/>
              <a:t>, e.g. when </a:t>
            </a:r>
            <a:r>
              <a:rPr lang="en-US" dirty="0" smtClean="0"/>
              <a:t>compiler </a:t>
            </a:r>
            <a:r>
              <a:rPr lang="en-US" dirty="0"/>
              <a:t>sees </a:t>
            </a:r>
            <a:r>
              <a:rPr lang="en-US" dirty="0" smtClean="0"/>
              <a:t> class definition twice</a:t>
            </a:r>
          </a:p>
          <a:p>
            <a:pPr lvl="1"/>
            <a:r>
              <a:rPr lang="en-US" dirty="0" smtClean="0"/>
              <a:t>Even </a:t>
            </a:r>
            <a:r>
              <a:rPr lang="en-US" dirty="0"/>
              <a:t>if </a:t>
            </a:r>
            <a:r>
              <a:rPr lang="en-US" dirty="0" smtClean="0"/>
              <a:t>does </a:t>
            </a:r>
            <a:r>
              <a:rPr lang="en-US" dirty="0"/>
              <a:t>not, </a:t>
            </a:r>
            <a:r>
              <a:rPr lang="en-US" dirty="0" smtClean="0"/>
              <a:t>wastes compile time</a:t>
            </a:r>
            <a:endParaRPr lang="en-US" dirty="0"/>
          </a:p>
          <a:p>
            <a:r>
              <a:rPr lang="en-US" dirty="0" smtClean="0"/>
              <a:t>Solution?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"</a:t>
            </a:r>
            <a:r>
              <a:rPr lang="en-US" dirty="0"/>
              <a:t>wrapper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ifndef</a:t>
            </a:r>
            <a:r>
              <a:rPr lang="en-US" dirty="0" smtClean="0"/>
              <a:t>"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71051"/>
      </p:ext>
    </p:extLst>
  </p:cSld>
  <p:clrMapOvr>
    <a:masterClrMapping/>
  </p:clrMapOvr>
</p:sld>
</file>

<file path=ppt/slides/slide2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Signal Handling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8006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Control-C causes termination without notice</a:t>
            </a:r>
          </a:p>
          <a:p>
            <a:pPr lvl="1"/>
            <a:r>
              <a:rPr lang="en-US" dirty="0" err="1" smtClean="0"/>
              <a:t>Logfiles</a:t>
            </a:r>
            <a:r>
              <a:rPr lang="en-US" dirty="0" smtClean="0"/>
              <a:t> open (data not flushed), windows in uncertain state (e.g. cursor off)</a:t>
            </a:r>
          </a:p>
          <a:p>
            <a:r>
              <a:rPr lang="en-US" dirty="0" smtClean="0"/>
              <a:t>Control-C </a:t>
            </a:r>
            <a:r>
              <a:rPr lang="en-US" dirty="0" smtClean="0">
                <a:sym typeface="Wingdings" pitchFamily="2" charset="2"/>
              </a:rPr>
              <a:t> Gracefully shutdown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Shutdown curses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Close </a:t>
            </a:r>
            <a:r>
              <a:rPr lang="en-US" dirty="0" err="1" smtClean="0">
                <a:sym typeface="Wingdings" pitchFamily="2" charset="2"/>
              </a:rPr>
              <a:t>logfile</a:t>
            </a:r>
            <a:endParaRPr lang="en-US" dirty="0" smtClean="0">
              <a:sym typeface="Wingdings" pitchFamily="2" charset="2"/>
            </a:endParaRPr>
          </a:p>
          <a:p>
            <a:r>
              <a:rPr lang="en-US" dirty="0" smtClean="0"/>
              <a:t>Linux/Unix (Cygwin)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/>
              <a:t>Windows use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SetConsoleCtrlHandler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 smtClean="0">
                <a:cs typeface="Consolas" pitchFamily="49" charset="0"/>
              </a:rPr>
              <a:t>Semantics: interrupt current execution and go to function</a:t>
            </a:r>
          </a:p>
          <a:p>
            <a:pPr lvl="1"/>
            <a:r>
              <a:rPr lang="en-US" dirty="0" smtClean="0">
                <a:cs typeface="Consolas" pitchFamily="49" charset="0"/>
              </a:rPr>
              <a:t>When function done, return (but can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exit()</a:t>
            </a:r>
            <a:r>
              <a:rPr lang="en-US" dirty="0" smtClean="0">
                <a:cs typeface="Consolas" pitchFamily="49" charset="0"/>
              </a:rPr>
              <a:t>)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18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GameManager:startUp</a:t>
            </a:r>
            <a:r>
              <a:rPr lang="en-US" dirty="0" smtClean="0"/>
              <a:t> – Unix (Cygwin, too)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382000" cy="50292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signal.h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sz="25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25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Catch </a:t>
            </a:r>
            <a:r>
              <a:rPr lang="en-US" sz="25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ctrl-C </a:t>
            </a:r>
            <a:r>
              <a:rPr lang="en-US" sz="25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(SIGINT) and </a:t>
            </a:r>
            <a:r>
              <a:rPr lang="en-US" sz="25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shutdown</a:t>
            </a:r>
            <a:endParaRPr lang="en-US" sz="25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 err="1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action.sa_handler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= (void(*)(</a:t>
            </a:r>
            <a:r>
              <a:rPr lang="en-US" sz="25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))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sigemptyset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(&amp;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action.sa_mask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action.sa_flags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= 0; </a:t>
            </a:r>
            <a:r>
              <a:rPr lang="en-US" sz="25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</a:t>
            </a:r>
            <a:r>
              <a:rPr lang="en-US" sz="2500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SA_RESTART, </a:t>
            </a:r>
            <a:r>
              <a:rPr lang="en-US" sz="25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resume 				// after done</a:t>
            </a:r>
            <a:endParaRPr lang="en-US" sz="25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sigaction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(SIGINT,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&amp;action</a:t>
            </a:r>
            <a:r>
              <a:rPr lang="en-US" sz="2500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NULL)</a:t>
            </a:r>
          </a:p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______________________</a:t>
            </a:r>
          </a:p>
          <a:p>
            <a:pPr marL="0" indent="0">
              <a:buNone/>
            </a:pPr>
            <a:endParaRPr lang="en-US" sz="2500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sz="2500" dirty="0" smtClean="0">
                <a:latin typeface="Consolas" pitchFamily="49" charset="0"/>
                <a:cs typeface="Consolas" pitchFamily="49" charset="0"/>
              </a:rPr>
              <a:t>(void) </a:t>
            </a:r>
            <a:r>
              <a:rPr lang="en-US" sz="25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 </a:t>
            </a:r>
            <a:r>
              <a:rPr lang="en-US" sz="25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GameManager.shutdown</a:t>
            </a:r>
            <a:r>
              <a:rPr lang="en-US" sz="25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endParaRPr lang="en-US" sz="25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76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Modify </a:t>
            </a:r>
            <a:r>
              <a:rPr lang="en-US" sz="3600" dirty="0" err="1" smtClean="0"/>
              <a:t>GameManager:startUp</a:t>
            </a:r>
            <a:r>
              <a:rPr lang="en-US" sz="3600" dirty="0" smtClean="0"/>
              <a:t> </a:t>
            </a:r>
            <a:r>
              <a:rPr lang="en-US" sz="3600" dirty="0"/>
              <a:t>- </a:t>
            </a:r>
            <a:r>
              <a:rPr lang="en-US" sz="3600" dirty="0" smtClean="0"/>
              <a:t>Windows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windows.h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Catch ctrl-C (SIGINT) and shutdown</a:t>
            </a:r>
          </a:p>
          <a:p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SetConsoleCtrlHandler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TRUE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_________________________________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BOOL WINAPI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doShutDown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(DWORD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ctrl_type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ctrl_type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== CTRL_C_EVENT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{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game_manager.shutDown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TRUE;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3800" dirty="0" smtClean="0">
                <a:cs typeface="Consolas" pitchFamily="49" charset="0"/>
              </a:rPr>
              <a:t>Also: CTRL_CLOSE_EVENT (program being closed), CTRL_LOGOFF_EVENT  (user is logging off), CTRL_SHUTDOWN_EVENT (system shutdown)</a:t>
            </a:r>
          </a:p>
          <a:p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9966081"/>
      </p:ext>
    </p:extLst>
  </p:cSld>
  <p:clrMapOvr>
    <a:masterClrMapping/>
  </p:clrMapOvr>
</p:sld>
</file>

<file path=ppt/slides/slide2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 Management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Using Sprites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Bounding Boxes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Camera Control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Misc</a:t>
            </a:r>
            <a:r>
              <a:rPr lang="en-US" dirty="0" smtClean="0"/>
              <a:t>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Catching ctrl-C</a:t>
            </a:r>
          </a:p>
          <a:p>
            <a:pPr lvl="1"/>
            <a:r>
              <a:rPr lang="en-US" i="1" u="sng" dirty="0" smtClean="0"/>
              <a:t>Random numbers</a:t>
            </a:r>
            <a:endParaRPr lang="en-US" i="1" u="sng" dirty="0"/>
          </a:p>
        </p:txBody>
      </p:sp>
    </p:spTree>
    <p:extLst>
      <p:ext uri="{BB962C8B-B14F-4D97-AF65-F5344CB8AC3E}">
        <p14:creationId xmlns:p14="http://schemas.microsoft.com/office/powerpoint/2010/main" val="3094899141"/>
      </p:ext>
    </p:extLst>
  </p:cSld>
  <p:clrMapOvr>
    <a:masterClrMapping/>
  </p:clrMapOvr>
</p:sld>
</file>

<file path=ppt/slides/slide2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353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Random Numbers and Games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2578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Many games make heavy use of random numbers</a:t>
            </a:r>
          </a:p>
          <a:p>
            <a:pPr lvl="1"/>
            <a:r>
              <a:rPr lang="en-US" dirty="0" smtClean="0"/>
              <a:t>Adds non-determinism to opponent choices, starting locations, etc.</a:t>
            </a:r>
          </a:p>
          <a:p>
            <a:r>
              <a:rPr lang="en-US" dirty="0" smtClean="0"/>
              <a:t>True randomness difficult for computers (can’t “roll dice”)</a:t>
            </a:r>
          </a:p>
          <a:p>
            <a:pPr lvl="1"/>
            <a:r>
              <a:rPr lang="en-US" dirty="0" smtClean="0"/>
              <a:t>Instead, </a:t>
            </a:r>
            <a:r>
              <a:rPr lang="en-US" i="1" dirty="0" err="1" smtClean="0">
                <a:solidFill>
                  <a:srgbClr val="008000"/>
                </a:solidFill>
              </a:rPr>
              <a:t>psuedo</a:t>
            </a:r>
            <a:r>
              <a:rPr lang="en-US" i="1" dirty="0" smtClean="0">
                <a:solidFill>
                  <a:srgbClr val="008000"/>
                </a:solidFill>
              </a:rPr>
              <a:t>-random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deterministic, but “looks” random to external tests</a:t>
            </a:r>
          </a:p>
          <a:p>
            <a:r>
              <a:rPr lang="en-US" dirty="0" smtClean="0"/>
              <a:t>Want function that produces </a:t>
            </a:r>
            <a:r>
              <a:rPr lang="en-US" dirty="0" err="1" smtClean="0"/>
              <a:t>psuedo</a:t>
            </a:r>
            <a:r>
              <a:rPr lang="en-US" dirty="0" smtClean="0"/>
              <a:t>-random sequence</a:t>
            </a:r>
          </a:p>
          <a:p>
            <a:r>
              <a:rPr lang="en-US" dirty="0" smtClean="0"/>
              <a:t>E.g. </a:t>
            </a:r>
            <a:r>
              <a:rPr lang="en-US" dirty="0" err="1" smtClean="0"/>
              <a:t>x</a:t>
            </a:r>
            <a:r>
              <a:rPr lang="en-US" baseline="-25000" dirty="0" err="1" smtClean="0"/>
              <a:t>n</a:t>
            </a:r>
            <a:r>
              <a:rPr lang="en-US" dirty="0" smtClean="0"/>
              <a:t> = 5x</a:t>
            </a:r>
            <a:r>
              <a:rPr lang="en-US" baseline="-25000" dirty="0" smtClean="0"/>
              <a:t>n-1</a:t>
            </a:r>
            <a:r>
              <a:rPr lang="en-US" dirty="0" smtClean="0"/>
              <a:t> + 1 mod 16 </a:t>
            </a:r>
          </a:p>
          <a:p>
            <a:r>
              <a:rPr lang="en-US" dirty="0" smtClean="0"/>
              <a:t>Say, </a:t>
            </a:r>
            <a:r>
              <a:rPr lang="en-US" dirty="0"/>
              <a:t>x</a:t>
            </a:r>
            <a:r>
              <a:rPr lang="en-US" baseline="-25000" dirty="0"/>
              <a:t>0</a:t>
            </a:r>
            <a:r>
              <a:rPr lang="en-US" dirty="0"/>
              <a:t> = </a:t>
            </a:r>
            <a:r>
              <a:rPr lang="en-US" dirty="0" smtClean="0"/>
              <a:t>5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x</a:t>
            </a:r>
            <a:r>
              <a:rPr lang="en-US" baseline="-25000" dirty="0" smtClean="0"/>
              <a:t>1</a:t>
            </a:r>
            <a:r>
              <a:rPr lang="en-US" dirty="0" smtClean="0"/>
              <a:t> = 5(5) + 1 mod 16 = 26 mod 16 = 10</a:t>
            </a:r>
          </a:p>
          <a:p>
            <a:r>
              <a:rPr lang="en-US" dirty="0" smtClean="0"/>
              <a:t>Sequence: 10, 3, 0, 1, 6, 15, 12, 13, 2, 11, 8, 9, 14 …</a:t>
            </a:r>
          </a:p>
          <a:p>
            <a:r>
              <a:rPr lang="en-US" dirty="0" smtClean="0"/>
              <a:t>Hard to figure out what is next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Looks pretty random! 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And could start with different </a:t>
            </a:r>
            <a:r>
              <a:rPr lang="en-US" dirty="0" smtClean="0"/>
              <a:t>x</a:t>
            </a:r>
            <a:r>
              <a:rPr lang="en-US" baseline="-25000" dirty="0" smtClean="0"/>
              <a:t>0</a:t>
            </a:r>
            <a:r>
              <a:rPr lang="en-US" dirty="0" smtClean="0"/>
              <a:t> (or “seed”)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917576"/>
      </p:ext>
    </p:extLst>
  </p:cSld>
  <p:clrMapOvr>
    <a:masterClrMapping/>
  </p:clrMapOvr>
</p:sld>
</file>

<file path=ppt/slides/slide2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(Old) Random Number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8056" y="1371600"/>
            <a:ext cx="8382000" cy="5181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static unsigned long next = 1;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state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Generate “random” number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myrand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(void)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  next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next * 1103515245 +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12345;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((unsigned)(next/65536) % 32768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Seed to get different starting point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mysrand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(unsigned seed)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next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seed;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_________________________________________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Note: with same seed will get same sequence!  Useful for reproducing</a:t>
            </a:r>
          </a:p>
          <a:p>
            <a:pPr marL="0" indent="0">
              <a:buNone/>
            </a:pPr>
            <a:r>
              <a:rPr lang="en-US" dirty="0" smtClean="0">
                <a:cs typeface="Consolas" pitchFamily="49" charset="0"/>
              </a:rPr>
              <a:t>Note: New are 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random() </a:t>
            </a:r>
            <a:r>
              <a:rPr lang="en-US" dirty="0" smtClean="0">
                <a:cs typeface="Consolas" pitchFamily="49" charset="0"/>
              </a:rPr>
              <a:t>and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srandom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()</a:t>
            </a:r>
            <a:endParaRPr lang="en-US" dirty="0">
              <a:solidFill>
                <a:srgbClr val="0000FF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72200" y="1978967"/>
            <a:ext cx="2822889" cy="461665"/>
          </a:xfrm>
          <a:prstGeom prst="rect">
            <a:avLst/>
          </a:prstGeom>
          <a:solidFill>
            <a:schemeClr val="bg1">
              <a:lumMod val="7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(Use mod/% to size 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28287051"/>
      </p:ext>
    </p:extLst>
  </p:cSld>
  <p:clrMapOvr>
    <a:masterClrMapping/>
  </p:clrMapOvr>
</p:sld>
</file>

<file path=ppt/slides/slide2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Modify </a:t>
            </a:r>
            <a:r>
              <a:rPr lang="en-US" dirty="0" err="1" smtClean="0"/>
              <a:t>GameManager:startUp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code uses 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random()</a:t>
            </a:r>
          </a:p>
          <a:p>
            <a:r>
              <a:rPr lang="en-US" dirty="0" smtClean="0"/>
              <a:t>Dragonfly only need to seed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srandom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Provide option for game-code seed</a:t>
            </a:r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Seed with </a:t>
            </a:r>
            <a:r>
              <a:rPr lang="en-US" dirty="0"/>
              <a:t>system </a:t>
            </a:r>
            <a:r>
              <a:rPr lang="en-US" dirty="0" smtClean="0"/>
              <a:t>time</a:t>
            </a:r>
            <a:r>
              <a:rPr lang="en-US" dirty="0"/>
              <a:t> </a:t>
            </a:r>
            <a:r>
              <a:rPr lang="en-US" dirty="0" smtClean="0"/>
              <a:t>(seconds since 1970)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srandom</a:t>
            </a:r>
            <a:r>
              <a:rPr lang="en-US" sz="2800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(time(NULL))</a:t>
            </a:r>
          </a:p>
          <a:p>
            <a:r>
              <a:rPr lang="en-US" sz="3500" dirty="0" smtClean="0">
                <a:cs typeface="Consolas" pitchFamily="49" charset="0"/>
              </a:rPr>
              <a:t>Includes needed: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time.h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r>
              <a:rPr lang="en-US" sz="2800" dirty="0" smtClean="0">
                <a:cs typeface="Consolas" pitchFamily="49" charset="0"/>
              </a:rPr>
              <a:t>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&lt;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stdlib.h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&gt;</a:t>
            </a:r>
            <a:endParaRPr lang="en-US" sz="2800" dirty="0">
              <a:latin typeface="Consolas" pitchFamily="49" charset="0"/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3163" y="2819400"/>
            <a:ext cx="6610350" cy="2152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87183934"/>
      </p:ext>
    </p:extLst>
  </p:cSld>
  <p:clrMapOvr>
    <a:masterClrMapping/>
  </p:clrMapOvr>
</p:sld>
</file>

<file path=ppt/slides/slide2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Ready for Dragonfly!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57200" y="140014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objects have Sprites</a:t>
            </a:r>
          </a:p>
          <a:p>
            <a:pPr lvl="1"/>
            <a:r>
              <a:rPr lang="en-US" dirty="0" smtClean="0"/>
              <a:t>Animation</a:t>
            </a:r>
          </a:p>
          <a:p>
            <a:r>
              <a:rPr lang="en-US" dirty="0" smtClean="0"/>
              <a:t>Game objects have bounding boxes</a:t>
            </a:r>
          </a:p>
          <a:p>
            <a:pPr lvl="1"/>
            <a:r>
              <a:rPr lang="en-US" dirty="0" smtClean="0"/>
              <a:t>Sprite sized</a:t>
            </a:r>
          </a:p>
          <a:p>
            <a:r>
              <a:rPr lang="en-US" dirty="0" smtClean="0"/>
              <a:t>Collisions for boxes</a:t>
            </a:r>
          </a:p>
          <a:p>
            <a:r>
              <a:rPr lang="en-US" dirty="0" smtClean="0"/>
              <a:t>View objects for display</a:t>
            </a:r>
          </a:p>
          <a:p>
            <a:pPr lvl="1"/>
            <a:r>
              <a:rPr lang="en-US" dirty="0" smtClean="0"/>
              <a:t>Have values, updatable via events</a:t>
            </a:r>
          </a:p>
          <a:p>
            <a:pPr lvl="1"/>
            <a:r>
              <a:rPr lang="en-US" dirty="0" smtClean="0"/>
              <a:t>HUD-type locations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48200" y="1400145"/>
            <a:ext cx="4038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Have camera </a:t>
            </a:r>
            <a:r>
              <a:rPr lang="en-US" dirty="0"/>
              <a:t>control for world</a:t>
            </a:r>
          </a:p>
          <a:p>
            <a:pPr lvl="1"/>
            <a:r>
              <a:rPr lang="en-US" dirty="0"/>
              <a:t>Subset of world</a:t>
            </a:r>
          </a:p>
          <a:p>
            <a:pPr lvl="1"/>
            <a:r>
              <a:rPr lang="en-US" dirty="0"/>
              <a:t>Move camera, display objects relative to world</a:t>
            </a:r>
          </a:p>
          <a:p>
            <a:r>
              <a:rPr lang="en-US" dirty="0" smtClean="0"/>
              <a:t>Game objects have velocity</a:t>
            </a:r>
          </a:p>
          <a:p>
            <a:pPr lvl="1"/>
            <a:r>
              <a:rPr lang="en-US" dirty="0" smtClean="0"/>
              <a:t>Automatic updating</a:t>
            </a:r>
          </a:p>
          <a:p>
            <a:r>
              <a:rPr lang="en-US" dirty="0" err="1" smtClean="0"/>
              <a:t>Misc</a:t>
            </a:r>
            <a:endParaRPr lang="en-US" dirty="0" smtClean="0"/>
          </a:p>
          <a:p>
            <a:pPr lvl="1"/>
            <a:r>
              <a:rPr lang="en-US" dirty="0" smtClean="0"/>
              <a:t>Support random seeds</a:t>
            </a:r>
          </a:p>
          <a:p>
            <a:pPr lvl="1"/>
            <a:r>
              <a:rPr lang="en-US" dirty="0" smtClean="0"/>
              <a:t>Handle ctrl-c</a:t>
            </a:r>
            <a:endParaRPr lang="en-US" dirty="0"/>
          </a:p>
        </p:txBody>
      </p:sp>
      <p:pic>
        <p:nvPicPr>
          <p:cNvPr id="4" name="Picture 2" descr="[Dragonfly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11430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1982559"/>
      </p:ext>
    </p:extLst>
  </p:cSld>
  <p:clrMapOvr>
    <a:masterClrMapping/>
  </p:clrMapOvr>
</p:sld>
</file>

<file path=ppt/slides/slide2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Scene Graphs					</a:t>
            </a:r>
            <a:r>
              <a:rPr lang="en-US" dirty="0" smtClean="0"/>
              <a:t>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/>
              <a:t>Frame Rate Display and Capture	</a:t>
            </a:r>
            <a:endParaRPr lang="en-US" dirty="0" smtClean="0"/>
          </a:p>
          <a:p>
            <a:r>
              <a:rPr lang="en-US" dirty="0" smtClean="0"/>
              <a:t>Splash Screen					</a:t>
            </a:r>
          </a:p>
          <a:p>
            <a:r>
              <a:rPr lang="en-US" dirty="0" smtClean="0"/>
              <a:t>Level Support</a:t>
            </a:r>
          </a:p>
          <a:p>
            <a:r>
              <a:rPr lang="en-US" dirty="0" smtClean="0"/>
              <a:t>Dynamic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777749"/>
      </p:ext>
    </p:extLst>
  </p:cSld>
  <p:clrMapOvr>
    <a:masterClrMapping/>
  </p:clrMapOvr>
</p:sld>
</file>

<file path=ppt/slides/slide2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(1)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Assume you want to </a:t>
            </a:r>
            <a:r>
              <a:rPr lang="en-US" dirty="0" err="1" smtClean="0"/>
              <a:t>SceneGraph</a:t>
            </a:r>
            <a:r>
              <a:rPr lang="en-US" dirty="0" smtClean="0"/>
              <a:t> for Dragonfly</a:t>
            </a:r>
          </a:p>
          <a:p>
            <a:r>
              <a:rPr lang="en-US" dirty="0" smtClean="0"/>
              <a:t>Support: Altitude</a:t>
            </a:r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Keep current levels, but have more efficient data structure</a:t>
            </a:r>
          </a:p>
          <a:p>
            <a:r>
              <a:rPr lang="en-US" dirty="0" smtClean="0"/>
              <a:t>Design </a:t>
            </a:r>
            <a:r>
              <a:rPr lang="en-US" dirty="0" err="1" smtClean="0"/>
              <a:t>SceneGraph</a:t>
            </a:r>
            <a:endParaRPr lang="en-US" dirty="0" smtClean="0"/>
          </a:p>
          <a:p>
            <a:pPr lvl="1"/>
            <a:r>
              <a:rPr lang="en-US" dirty="0" smtClean="0"/>
              <a:t>Attributes (data structures)?</a:t>
            </a:r>
          </a:p>
          <a:p>
            <a:pPr lvl="1"/>
            <a:r>
              <a:rPr lang="en-US" dirty="0" smtClean="0"/>
              <a:t>Methods?</a:t>
            </a:r>
          </a:p>
          <a:p>
            <a:r>
              <a:rPr lang="en-US" dirty="0" smtClean="0"/>
              <a:t>What existing code needs refactoring?</a:t>
            </a:r>
          </a:p>
        </p:txBody>
      </p:sp>
      <p:pic>
        <p:nvPicPr>
          <p:cNvPr id="4098" name="Picture 2" descr="Free Dragonfly Clip 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4049684" y="2286000"/>
            <a:ext cx="4950229" cy="1077218"/>
          </a:xfrm>
          <a:prstGeom prst="rect">
            <a:avLst/>
          </a:prstGeom>
          <a:solidFill>
            <a:schemeClr val="bg1">
              <a:lumMod val="7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for alt = -MAX_ALTITUDE to MAX_ALTITUDE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6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iterate </a:t>
            </a:r>
            <a:r>
              <a:rPr lang="en-US" sz="16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through all objects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if 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p_temp_go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getAltitude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== alt)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6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draw</a:t>
            </a:r>
          </a:p>
        </p:txBody>
      </p:sp>
    </p:spTree>
    <p:extLst>
      <p:ext uri="{BB962C8B-B14F-4D97-AF65-F5344CB8AC3E}">
        <p14:creationId xmlns:p14="http://schemas.microsoft.com/office/powerpoint/2010/main" val="421259664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Once-only Header Files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4419600"/>
            <a:ext cx="8229600" cy="2249978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Convention</a:t>
            </a:r>
            <a:r>
              <a:rPr lang="en-US" dirty="0"/>
              <a:t>: </a:t>
            </a:r>
            <a:endParaRPr lang="en-US" dirty="0" smtClean="0"/>
          </a:p>
          <a:p>
            <a:pPr lvl="1"/>
            <a:r>
              <a:rPr lang="en-US" dirty="0" smtClean="0"/>
              <a:t>User header file, name </a:t>
            </a:r>
            <a:r>
              <a:rPr lang="en-US" dirty="0"/>
              <a:t>should </a:t>
            </a:r>
            <a:r>
              <a:rPr lang="en-US" dirty="0" smtClean="0"/>
              <a:t>not begin </a:t>
            </a:r>
            <a:r>
              <a:rPr lang="en-US" dirty="0"/>
              <a:t>with </a:t>
            </a:r>
            <a:r>
              <a:rPr lang="en-US" dirty="0" smtClean="0"/>
              <a:t>_ (underline) </a:t>
            </a:r>
          </a:p>
          <a:p>
            <a:pPr lvl="1"/>
            <a:r>
              <a:rPr lang="en-US" dirty="0" smtClean="0"/>
              <a:t>System </a:t>
            </a:r>
            <a:r>
              <a:rPr lang="en-US" dirty="0"/>
              <a:t>header file, </a:t>
            </a:r>
            <a:r>
              <a:rPr lang="en-US" dirty="0" smtClean="0"/>
              <a:t>name should </a:t>
            </a:r>
            <a:r>
              <a:rPr lang="en-US" dirty="0"/>
              <a:t>begin </a:t>
            </a:r>
            <a:r>
              <a:rPr lang="en-US" dirty="0" smtClean="0"/>
              <a:t>with __ (double underline) [Used for </a:t>
            </a:r>
            <a:r>
              <a:rPr lang="en-US" dirty="0" smtClean="0">
                <a:solidFill>
                  <a:srgbClr val="009900"/>
                </a:solidFill>
              </a:rPr>
              <a:t>Dragonfly</a:t>
            </a:r>
            <a:r>
              <a:rPr lang="en-US" dirty="0" smtClean="0"/>
              <a:t>]</a:t>
            </a:r>
          </a:p>
          <a:p>
            <a:pPr lvl="1"/>
            <a:r>
              <a:rPr lang="en-US" dirty="0" smtClean="0"/>
              <a:t>Avoids conflicts </a:t>
            </a:r>
            <a:r>
              <a:rPr lang="en-US" dirty="0"/>
              <a:t>with user </a:t>
            </a:r>
            <a:r>
              <a:rPr lang="en-US" dirty="0" smtClean="0"/>
              <a:t>programs</a:t>
            </a:r>
          </a:p>
          <a:p>
            <a:pPr lvl="1"/>
            <a:r>
              <a:rPr lang="en-US" dirty="0" smtClean="0"/>
              <a:t>For all files, name should </a:t>
            </a:r>
            <a:r>
              <a:rPr lang="en-US" dirty="0"/>
              <a:t>contain </a:t>
            </a:r>
            <a:r>
              <a:rPr lang="en-US" dirty="0" smtClean="0"/>
              <a:t>filename and additional text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029200" y="1981200"/>
            <a:ext cx="3657600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File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foo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ifndef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FILE_FOO_SEEN</a:t>
            </a: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define FILE_FOO_SEEN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(the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entire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file)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!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FILE_FOO_SEEN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06433" y="1295400"/>
            <a:ext cx="4594167" cy="3124200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When header included first time, all is normal</a:t>
            </a:r>
          </a:p>
          <a:p>
            <a:pPr lvl="1"/>
            <a:r>
              <a:rPr lang="en-US" dirty="0" smtClean="0"/>
              <a:t>Defines 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FILE_FOO_SEEN</a:t>
            </a:r>
          </a:p>
          <a:p>
            <a:r>
              <a:rPr lang="en-US" dirty="0" smtClean="0"/>
              <a:t>When header included second time, 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FILE_FOO_SEEN</a:t>
            </a:r>
            <a:r>
              <a:rPr lang="en-US" dirty="0" smtClean="0"/>
              <a:t> defined</a:t>
            </a:r>
          </a:p>
          <a:p>
            <a:pPr lvl="1"/>
            <a:r>
              <a:rPr lang="en-US" dirty="0" smtClean="0"/>
              <a:t>Conditional is then </a:t>
            </a:r>
            <a:r>
              <a:rPr lang="en-US" i="1" dirty="0" smtClean="0"/>
              <a:t>false</a:t>
            </a:r>
          </a:p>
          <a:p>
            <a:pPr lvl="1"/>
            <a:r>
              <a:rPr lang="en-US" dirty="0" smtClean="0"/>
              <a:t>So, preprocessor skips entire contents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compiler will not see it twice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7408156"/>
      </p:ext>
    </p:extLst>
  </p:cSld>
  <p:clrMapOvr>
    <a:masterClrMapping/>
  </p:clrMapOvr>
</p:sld>
</file>

<file path=ppt/slides/slide2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Exercise </a:t>
            </a:r>
            <a:r>
              <a:rPr lang="en-US" dirty="0" smtClean="0"/>
              <a:t>(2)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</a:t>
            </a:r>
            <a:r>
              <a:rPr lang="en-US" dirty="0" err="1"/>
              <a:t>ViewObjects</a:t>
            </a:r>
            <a:r>
              <a:rPr lang="en-US" dirty="0"/>
              <a:t>  </a:t>
            </a:r>
            <a:r>
              <a:rPr lang="en-US" dirty="0">
                <a:sym typeface="Wingdings"/>
              </a:rPr>
              <a:t> what support should the Scene Graph provide?</a:t>
            </a:r>
          </a:p>
          <a:p>
            <a:endParaRPr lang="en-US" dirty="0"/>
          </a:p>
        </p:txBody>
      </p:sp>
      <p:pic>
        <p:nvPicPr>
          <p:cNvPr id="4" name="Picture 2" descr="Free Dragonfly Clip 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6918608"/>
      </p:ext>
    </p:extLst>
  </p:cSld>
  <p:clrMapOvr>
    <a:masterClrMapping/>
  </p:clrMapOvr>
</p:sld>
</file>

<file path=ppt/slides/slide2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(3)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7171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additional Scene Management functionality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More efficient collision detection</a:t>
            </a:r>
          </a:p>
          <a:p>
            <a:r>
              <a:rPr lang="en-US" dirty="0" smtClean="0"/>
              <a:t>Consider simple first (list), then advanced (grid)</a:t>
            </a:r>
          </a:p>
          <a:p>
            <a:r>
              <a:rPr lang="en-US" dirty="0" smtClean="0"/>
              <a:t>To support, what is needed …</a:t>
            </a:r>
          </a:p>
          <a:p>
            <a:pPr lvl="1"/>
            <a:r>
              <a:rPr lang="en-US" dirty="0" smtClean="0"/>
              <a:t>Attributes (data structures)?</a:t>
            </a:r>
          </a:p>
          <a:p>
            <a:pPr lvl="1"/>
            <a:r>
              <a:rPr lang="en-US" dirty="0" smtClean="0"/>
              <a:t>Methods?</a:t>
            </a:r>
          </a:p>
          <a:p>
            <a:r>
              <a:rPr lang="en-US" dirty="0" smtClean="0"/>
              <a:t>What existing code needs refactoring?</a:t>
            </a:r>
          </a:p>
        </p:txBody>
      </p:sp>
      <p:pic>
        <p:nvPicPr>
          <p:cNvPr id="4098" name="Picture 2" descr="Free Dragonfly Clip 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23791"/>
      </p:ext>
    </p:extLst>
  </p:cSld>
  <p:clrMapOvr>
    <a:masterClrMapping/>
  </p:clrMapOvr>
</p:sld>
</file>

<file path=ppt/slides/slide2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(4)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Consider </a:t>
            </a:r>
            <a:r>
              <a:rPr lang="en-US" dirty="0" smtClean="0"/>
              <a:t>more advanced scene management (grid) with position information</a:t>
            </a:r>
            <a:endParaRPr lang="en-US" dirty="0"/>
          </a:p>
          <a:p>
            <a:r>
              <a:rPr lang="en-US" dirty="0"/>
              <a:t>To support, what is needed …</a:t>
            </a:r>
          </a:p>
          <a:p>
            <a:pPr lvl="1"/>
            <a:r>
              <a:rPr lang="en-US" dirty="0"/>
              <a:t>Attributes (data structures)?</a:t>
            </a:r>
          </a:p>
          <a:p>
            <a:pPr lvl="1"/>
            <a:r>
              <a:rPr lang="en-US" dirty="0"/>
              <a:t>Methods?</a:t>
            </a:r>
          </a:p>
          <a:p>
            <a:r>
              <a:rPr lang="en-US" dirty="0"/>
              <a:t>What existing code needs refactoring?</a:t>
            </a:r>
          </a:p>
          <a:p>
            <a:endParaRPr lang="en-US" dirty="0"/>
          </a:p>
        </p:txBody>
      </p:sp>
      <p:pic>
        <p:nvPicPr>
          <p:cNvPr id="4" name="Picture 2" descr="Free Dragonfly Clip 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9253016"/>
      </p:ext>
    </p:extLst>
  </p:cSld>
  <p:clrMapOvr>
    <a:masterClrMapping/>
  </p:clrMapOvr>
</p:sld>
</file>

<file path=ppt/slides/slide2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 Exercise (5)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537171" cy="4953000"/>
          </a:xfrm>
        </p:spPr>
        <p:txBody>
          <a:bodyPr>
            <a:normAutofit/>
          </a:bodyPr>
          <a:lstStyle/>
          <a:p>
            <a:r>
              <a:rPr lang="en-US" dirty="0" smtClean="0"/>
              <a:t>Consider views with </a:t>
            </a:r>
            <a:r>
              <a:rPr lang="en-US" dirty="0" err="1" smtClean="0"/>
              <a:t>SceneManager</a:t>
            </a:r>
            <a:r>
              <a:rPr lang="en-US" dirty="0" smtClean="0"/>
              <a:t> grid</a:t>
            </a:r>
          </a:p>
          <a:p>
            <a:pPr lvl="1"/>
            <a:r>
              <a:rPr lang="en-US" dirty="0" smtClean="0"/>
              <a:t>How can grid be used for more efficient drawing with views?</a:t>
            </a:r>
          </a:p>
          <a:p>
            <a:pPr lvl="1"/>
            <a:r>
              <a:rPr lang="en-US" dirty="0" smtClean="0"/>
              <a:t>How to combine with altitude?</a:t>
            </a:r>
          </a:p>
          <a:p>
            <a:r>
              <a:rPr lang="en-US" dirty="0" smtClean="0"/>
              <a:t>Sketch out algorithm</a:t>
            </a:r>
          </a:p>
          <a:p>
            <a:endParaRPr lang="en-US" dirty="0"/>
          </a:p>
          <a:p>
            <a:r>
              <a:rPr lang="en-US" dirty="0" smtClean="0"/>
              <a:t>(See notes: SCENE.txt)</a:t>
            </a:r>
          </a:p>
          <a:p>
            <a:endParaRPr lang="en-US" dirty="0" smtClean="0"/>
          </a:p>
        </p:txBody>
      </p:sp>
      <p:pic>
        <p:nvPicPr>
          <p:cNvPr id="4098" name="Picture 2" descr="Free Dragonfly Clip Art 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76200"/>
            <a:ext cx="1221971" cy="1221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327113"/>
      </p:ext>
    </p:extLst>
  </p:cSld>
  <p:clrMapOvr>
    <a:masterClrMapping/>
  </p:clrMapOvr>
</p:sld>
</file>

<file path=ppt/slides/slide2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581"/>
            <a:ext cx="8229600" cy="1143000"/>
          </a:xfrm>
        </p:spPr>
        <p:txBody>
          <a:bodyPr/>
          <a:lstStyle/>
          <a:p>
            <a:r>
              <a:rPr lang="en-US" dirty="0" err="1" smtClean="0"/>
              <a:t>SceneGraph</a:t>
            </a:r>
            <a:r>
              <a:rPr lang="en-US" dirty="0" smtClean="0"/>
              <a:t>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endParaRPr lang="en-US" dirty="0">
              <a:solidFill>
                <a:srgbClr val="008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87" y="1219200"/>
            <a:ext cx="6248400" cy="197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68" y="3352800"/>
            <a:ext cx="6172200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Arrow Connector 3"/>
          <p:cNvCxnSpPr/>
          <p:nvPr/>
        </p:nvCxnSpPr>
        <p:spPr>
          <a:xfrm flipH="1">
            <a:off x="5181600" y="6019800"/>
            <a:ext cx="1676400" cy="38100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6902245" y="5573801"/>
            <a:ext cx="2057400" cy="646331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/>
              <a:t>Used when object attributes change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1892098"/>
      </p:ext>
    </p:extLst>
  </p:cSld>
  <p:clrMapOvr>
    <a:masterClrMapping/>
  </p:clrMapOvr>
</p:sld>
</file>

<file path=ppt/slides/slide2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SceneGraph</a:t>
            </a:r>
            <a:r>
              <a:rPr lang="en-US" dirty="0"/>
              <a:t>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-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to get Objects added to “right” list? Consider insert/remove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lvl="1"/>
            <a:r>
              <a:rPr lang="en-US" dirty="0" smtClean="0"/>
              <a:t>What attributes to pay attention to?</a:t>
            </a:r>
          </a:p>
          <a:p>
            <a:r>
              <a:rPr lang="en-US" dirty="0" smtClean="0"/>
              <a:t>What happens when attributes change? What is the issue?</a:t>
            </a:r>
          </a:p>
          <a:p>
            <a:r>
              <a:rPr lang="en-US" dirty="0" smtClean="0"/>
              <a:t>What assumptions can be made in designing a solution?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506298"/>
      </p:ext>
    </p:extLst>
  </p:cSld>
  <p:clrMapOvr>
    <a:masterClrMapping/>
  </p:clrMapOvr>
</p:sld>
</file>

<file path=ppt/slides/slide2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2561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SceneGraph:GameObjects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2561" y="1371600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Insert – add to right lists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game_objects.insert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  If solid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solid_game_objects.insert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  If visible  </a:t>
            </a:r>
            <a:r>
              <a:rPr lang="en-US" dirty="0" err="1" smtClean="0">
                <a:sym typeface="Wingdings" pitchFamily="2" charset="2"/>
              </a:rPr>
              <a:t>visible_game_object</a:t>
            </a:r>
            <a:r>
              <a:rPr lang="en-US" dirty="0" smtClean="0">
                <a:sym typeface="Wingdings" pitchFamily="2" charset="2"/>
              </a:rPr>
              <a:t>[altitude].insert()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008000"/>
                </a:solidFill>
                <a:sym typeface="Wingdings" pitchFamily="2" charset="2"/>
              </a:rPr>
              <a:t>// note!  check valid altitude else error</a:t>
            </a:r>
          </a:p>
          <a:p>
            <a:r>
              <a:rPr lang="en-US" dirty="0" smtClean="0">
                <a:sym typeface="Wingdings" pitchFamily="2" charset="2"/>
              </a:rPr>
              <a:t>Remove – delete from all lists (note, on update don’t know “old” values)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game_objects.remove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dirty="0" err="1" smtClean="0"/>
              <a:t>solid_game_objects.remove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  for </a:t>
            </a:r>
            <a:r>
              <a:rPr lang="en-US" dirty="0" err="1" smtClean="0"/>
              <a:t>visible_game_objects</a:t>
            </a:r>
            <a:r>
              <a:rPr lang="en-US" dirty="0" smtClean="0"/>
              <a:t>[altitude].remove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5987" y="6096000"/>
            <a:ext cx="3058722" cy="52322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ViewObjects</a:t>
            </a:r>
            <a:r>
              <a:rPr lang="en-US" sz="2800" dirty="0" smtClean="0"/>
              <a:t> similar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916075484"/>
      </p:ext>
    </p:extLst>
  </p:cSld>
  <p:clrMapOvr>
    <a:masterClrMapping/>
  </p:clrMapOvr>
</p:sld>
</file>

<file path=ppt/slides/slide2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81116"/>
            <a:ext cx="8229600" cy="1143000"/>
          </a:xfrm>
        </p:spPr>
        <p:txBody>
          <a:bodyPr/>
          <a:lstStyle/>
          <a:p>
            <a:r>
              <a:rPr lang="en-US" dirty="0" err="1" smtClean="0"/>
              <a:t>SceneGraph:updateObject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32935"/>
            <a:ext cx="8229600" cy="497266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Have Object.  Find out what type of object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dynamic cast</a:t>
            </a:r>
          </a:p>
          <a:p>
            <a:pPr marL="0" indent="0">
              <a:buNone/>
            </a:pPr>
            <a:r>
              <a:rPr lang="en-US" sz="2600" dirty="0" err="1" smtClean="0"/>
              <a:t>GameObject</a:t>
            </a:r>
            <a:r>
              <a:rPr lang="en-US" sz="2600" dirty="0" smtClean="0"/>
              <a:t> </a:t>
            </a:r>
            <a:r>
              <a:rPr lang="en-US" sz="2600" dirty="0"/>
              <a:t>*</a:t>
            </a:r>
            <a:r>
              <a:rPr lang="en-US" sz="2600" dirty="0" err="1"/>
              <a:t>p_go</a:t>
            </a:r>
            <a:r>
              <a:rPr lang="en-US" sz="2600" dirty="0"/>
              <a:t> = </a:t>
            </a:r>
            <a:r>
              <a:rPr lang="en-US" sz="2600" dirty="0" err="1" smtClean="0"/>
              <a:t>dynamic_cast</a:t>
            </a:r>
            <a:r>
              <a:rPr lang="en-US" sz="2600" dirty="0" smtClean="0"/>
              <a:t> &lt;</a:t>
            </a:r>
            <a:r>
              <a:rPr lang="en-US" sz="2600" dirty="0" err="1" smtClean="0"/>
              <a:t>GameObject</a:t>
            </a:r>
            <a:r>
              <a:rPr lang="en-US" sz="2600" dirty="0" smtClean="0"/>
              <a:t> </a:t>
            </a:r>
            <a:r>
              <a:rPr lang="en-US" sz="2600" dirty="0"/>
              <a:t>*&gt; (</a:t>
            </a:r>
            <a:r>
              <a:rPr lang="en-US" sz="2600" dirty="0" err="1"/>
              <a:t>p_o</a:t>
            </a:r>
            <a:r>
              <a:rPr lang="en-US" sz="2600" dirty="0"/>
              <a:t>);</a:t>
            </a:r>
          </a:p>
          <a:p>
            <a:pPr lvl="1"/>
            <a:r>
              <a:rPr lang="en-US" dirty="0" smtClean="0"/>
              <a:t>Will be NULL if not type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If </a:t>
            </a:r>
            <a:r>
              <a:rPr lang="en-US" dirty="0" err="1" smtClean="0"/>
              <a:t>GameObject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sz="2800" dirty="0" err="1" smtClean="0"/>
              <a:t>removeGameObject</a:t>
            </a:r>
            <a:r>
              <a:rPr lang="en-US" sz="2800" dirty="0" smtClean="0"/>
              <a:t> // remove from all lists</a:t>
            </a:r>
          </a:p>
          <a:p>
            <a:pPr marL="0" indent="0">
              <a:buNone/>
            </a:pPr>
            <a:r>
              <a:rPr lang="en-US" sz="2800" dirty="0"/>
              <a:t>	</a:t>
            </a:r>
            <a:r>
              <a:rPr lang="en-US" sz="2800" dirty="0" err="1" smtClean="0"/>
              <a:t>insertGameObject</a:t>
            </a:r>
            <a:r>
              <a:rPr lang="en-US" sz="2800" dirty="0" smtClean="0"/>
              <a:t> // add to right lists</a:t>
            </a:r>
          </a:p>
          <a:p>
            <a:pPr marL="0" indent="0">
              <a:buNone/>
            </a:pPr>
            <a:r>
              <a:rPr lang="en-US" sz="2600" dirty="0" err="1" smtClean="0"/>
              <a:t>ViewObject</a:t>
            </a:r>
            <a:r>
              <a:rPr lang="en-US" sz="2600" dirty="0" smtClean="0"/>
              <a:t> </a:t>
            </a:r>
            <a:r>
              <a:rPr lang="en-US" sz="2600" dirty="0"/>
              <a:t>*</a:t>
            </a:r>
            <a:r>
              <a:rPr lang="en-US" sz="2600" dirty="0" err="1" smtClean="0"/>
              <a:t>p_vo</a:t>
            </a:r>
            <a:r>
              <a:rPr lang="en-US" sz="2600" dirty="0" smtClean="0"/>
              <a:t> </a:t>
            </a:r>
            <a:r>
              <a:rPr lang="en-US" sz="2600" dirty="0"/>
              <a:t>= </a:t>
            </a:r>
            <a:r>
              <a:rPr lang="en-US" sz="2600" dirty="0" err="1"/>
              <a:t>dynamic_cast</a:t>
            </a:r>
            <a:r>
              <a:rPr lang="en-US" sz="2600" dirty="0"/>
              <a:t> </a:t>
            </a:r>
            <a:r>
              <a:rPr lang="en-US" sz="2600" dirty="0" smtClean="0"/>
              <a:t>&lt;</a:t>
            </a:r>
            <a:r>
              <a:rPr lang="en-US" sz="2600" dirty="0" err="1" smtClean="0"/>
              <a:t>ViewObject</a:t>
            </a:r>
            <a:r>
              <a:rPr lang="en-US" sz="2600" dirty="0" smtClean="0"/>
              <a:t> </a:t>
            </a:r>
            <a:r>
              <a:rPr lang="en-US" sz="2600" dirty="0"/>
              <a:t>*&gt; (</a:t>
            </a:r>
            <a:r>
              <a:rPr lang="en-US" sz="2600" dirty="0" err="1"/>
              <a:t>p_o</a:t>
            </a:r>
            <a:r>
              <a:rPr lang="en-US" sz="2600" dirty="0"/>
              <a:t>);</a:t>
            </a:r>
          </a:p>
          <a:p>
            <a:pPr marL="0" indent="0">
              <a:buNone/>
            </a:pPr>
            <a:r>
              <a:rPr lang="en-US" dirty="0" smtClean="0"/>
              <a:t>Else if </a:t>
            </a:r>
            <a:r>
              <a:rPr lang="en-US" dirty="0" err="1" smtClean="0"/>
              <a:t>ViewObject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…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224116"/>
            <a:ext cx="6674338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2387388"/>
      </p:ext>
    </p:extLst>
  </p:cSld>
  <p:clrMapOvr>
    <a:masterClrMapping/>
  </p:clrMapOvr>
</p:sld>
</file>

<file path=ppt/slides/slide2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Setting Object Attributes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Altitude? </a:t>
            </a:r>
          </a:p>
          <a:p>
            <a:pPr lvl="1"/>
            <a:r>
              <a:rPr lang="en-US" dirty="0" smtClean="0"/>
              <a:t>Make altitude private</a:t>
            </a:r>
          </a:p>
          <a:p>
            <a:pPr lvl="1"/>
            <a:r>
              <a:rPr lang="en-US" dirty="0" smtClean="0"/>
              <a:t>Update object in </a:t>
            </a:r>
            <a:r>
              <a:rPr lang="en-US" dirty="0" err="1" smtClean="0"/>
              <a:t>GameObject.setAltitude</a:t>
            </a:r>
            <a:r>
              <a:rPr lang="en-US" dirty="0" smtClean="0"/>
              <a:t>()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err="1"/>
              <a:t>GameObject.setAltitude</a:t>
            </a:r>
            <a:r>
              <a:rPr lang="en-US" dirty="0"/>
              <a:t>()</a:t>
            </a:r>
          </a:p>
          <a:p>
            <a:pPr lvl="1"/>
            <a:r>
              <a:rPr lang="en-US" dirty="0" smtClean="0"/>
              <a:t>Check if valid</a:t>
            </a:r>
          </a:p>
          <a:p>
            <a:pPr lvl="1"/>
            <a:r>
              <a:rPr lang="en-US" dirty="0" smtClean="0"/>
              <a:t>Tell </a:t>
            </a:r>
            <a:r>
              <a:rPr lang="en-US" dirty="0" err="1" smtClean="0"/>
              <a:t>WorldManager</a:t>
            </a:r>
            <a:r>
              <a:rPr lang="en-US" dirty="0" smtClean="0"/>
              <a:t> updated</a:t>
            </a:r>
            <a:r>
              <a:rPr lang="en-US" dirty="0"/>
              <a:t>, so </a:t>
            </a:r>
            <a:r>
              <a:rPr lang="en-US" dirty="0" smtClean="0"/>
              <a:t>can fix </a:t>
            </a:r>
            <a:r>
              <a:rPr lang="en-US" dirty="0" err="1"/>
              <a:t>SceneGraph</a:t>
            </a:r>
            <a:r>
              <a:rPr lang="en-US" dirty="0"/>
              <a:t> </a:t>
            </a:r>
            <a:endParaRPr lang="en-US" dirty="0" smtClean="0"/>
          </a:p>
          <a:p>
            <a:pPr marL="457200" lvl="1" indent="0">
              <a:buNone/>
            </a:pPr>
            <a:r>
              <a:rPr lang="en-US" dirty="0" err="1" smtClean="0"/>
              <a:t>world_manager.markForUpdate</a:t>
            </a:r>
            <a:r>
              <a:rPr lang="en-US" dirty="0" smtClean="0"/>
              <a:t>(this)</a:t>
            </a:r>
          </a:p>
          <a:p>
            <a:r>
              <a:rPr lang="en-US" dirty="0" smtClean="0"/>
              <a:t>Repeat for solidness (</a:t>
            </a:r>
            <a:r>
              <a:rPr lang="en-US" dirty="0" err="1" smtClean="0"/>
              <a:t>GameObject</a:t>
            </a:r>
            <a:r>
              <a:rPr lang="en-US" dirty="0" smtClean="0"/>
              <a:t>), </a:t>
            </a:r>
            <a:r>
              <a:rPr lang="en-US" dirty="0" err="1" smtClean="0"/>
              <a:t>visiblity</a:t>
            </a:r>
            <a:r>
              <a:rPr lang="en-US" dirty="0" smtClean="0"/>
              <a:t> (Object)</a:t>
            </a:r>
          </a:p>
          <a:p>
            <a:r>
              <a:rPr lang="en-US" dirty="0" smtClean="0"/>
              <a:t>Need to update </a:t>
            </a:r>
            <a:r>
              <a:rPr lang="en-US" dirty="0" err="1" smtClean="0"/>
              <a:t>WorldManager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markForUpdate</a:t>
            </a:r>
            <a:r>
              <a:rPr lang="en-US" dirty="0" smtClean="0">
                <a:sym typeface="Wingdings" pitchFamily="2" charset="2"/>
              </a:rPr>
              <a:t>() and update()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6122080"/>
      </p:ext>
    </p:extLst>
  </p:cSld>
  <p:clrMapOvr>
    <a:masterClrMapping/>
  </p:clrMapOvr>
</p:sld>
</file>

<file path=ppt/slides/slide2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Setting Object Attributes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600200"/>
            <a:ext cx="8610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What does </a:t>
            </a:r>
            <a:r>
              <a:rPr lang="en-US" dirty="0" err="1"/>
              <a:t>markForUpdate</a:t>
            </a:r>
            <a:r>
              <a:rPr lang="en-US" dirty="0"/>
              <a:t>() look like</a:t>
            </a:r>
            <a:r>
              <a:rPr lang="en-US" dirty="0" smtClean="0"/>
              <a:t>? </a:t>
            </a:r>
            <a:r>
              <a:rPr lang="en-US" dirty="0" smtClean="0">
                <a:sym typeface="Wingdings" pitchFamily="2" charset="2"/>
              </a:rPr>
              <a:t> a lot like </a:t>
            </a:r>
            <a:r>
              <a:rPr lang="en-US" dirty="0" err="1" smtClean="0">
                <a:sym typeface="Wingdings" pitchFamily="2" charset="2"/>
              </a:rPr>
              <a:t>markForDelete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/>
          </a:p>
          <a:p>
            <a:pPr lvl="1"/>
            <a:r>
              <a:rPr lang="en-US" dirty="0"/>
              <a:t>Check if already in (only add once)</a:t>
            </a:r>
          </a:p>
          <a:p>
            <a:pPr lvl="1"/>
            <a:r>
              <a:rPr lang="en-US" dirty="0"/>
              <a:t>Add to list of pending updates</a:t>
            </a:r>
          </a:p>
          <a:p>
            <a:r>
              <a:rPr lang="en-US" dirty="0"/>
              <a:t>Modify </a:t>
            </a:r>
            <a:r>
              <a:rPr lang="en-US" dirty="0" err="1"/>
              <a:t>WorldManager</a:t>
            </a:r>
            <a:r>
              <a:rPr lang="en-US" dirty="0"/>
              <a:t>::update</a:t>
            </a:r>
            <a:r>
              <a:rPr lang="en-US" dirty="0" smtClean="0"/>
              <a:t>() (at end, before deletions)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ObjectListIterator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ui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(&amp;updates)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for 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ui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. first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(); !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ui.isDone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();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ui.next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scene_graph.updateObject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ui.currentObject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())</a:t>
            </a:r>
          </a:p>
          <a:p>
            <a:pPr marL="457200" lvl="1" indent="0">
              <a:buNone/>
            </a:pP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updates.clear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</p:spTree>
    <p:extLst>
      <p:ext uri="{BB962C8B-B14F-4D97-AF65-F5344CB8AC3E}">
        <p14:creationId xmlns:p14="http://schemas.microsoft.com/office/powerpoint/2010/main" val="204836564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590800"/>
            <a:ext cx="2961104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 – Complete Header File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(MLC: needs updating)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14300"/>
            <a:ext cx="5791200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2302379"/>
      </p:ext>
    </p:extLst>
  </p:cSld>
  <p:clrMapOvr>
    <a:masterClrMapping/>
  </p:clrMapOvr>
</p:sld>
</file>

<file path=ppt/slides/slide2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Graphs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Frame Rate Display and Capture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Splash</a:t>
            </a:r>
          </a:p>
          <a:p>
            <a:r>
              <a:rPr lang="en-US" dirty="0" smtClean="0"/>
              <a:t>Level Support</a:t>
            </a:r>
          </a:p>
          <a:p>
            <a:r>
              <a:rPr lang="en-US" dirty="0" smtClean="0"/>
              <a:t>Dynamic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773241"/>
      </p:ext>
    </p:extLst>
  </p:cSld>
  <p:clrMapOvr>
    <a:masterClrMapping/>
  </p:clrMapOvr>
</p:sld>
</file>

<file path=ppt/slides/slide2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04800" y="152400"/>
            <a:ext cx="5638197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Frame Rate Display and Screen Capture in Games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frame rate</a:t>
            </a:r>
          </a:p>
          <a:p>
            <a:r>
              <a:rPr lang="en-US" dirty="0" smtClean="0"/>
              <a:t>Capture output</a:t>
            </a:r>
          </a:p>
          <a:p>
            <a:r>
              <a:rPr lang="en-US" dirty="0" smtClean="0"/>
              <a:t>Enable re-play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1030" name="Picture 6" descr="http://gyazo.com/a28e88f0a708f9f7b41a129e214abdcd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505200"/>
            <a:ext cx="3314700" cy="3000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myfunlab.com/digital/images/frap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7455" y="304800"/>
            <a:ext cx="2337784" cy="358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fifaonline2.iahgames.com/Images/News/Image/Fraps-ti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261363"/>
            <a:ext cx="2946400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 1"/>
          <p:cNvSpPr/>
          <p:nvPr/>
        </p:nvSpPr>
        <p:spPr>
          <a:xfrm>
            <a:off x="8453284" y="4107426"/>
            <a:ext cx="533400" cy="457200"/>
          </a:xfrm>
          <a:prstGeom prst="ellipse">
            <a:avLst/>
          </a:prstGeom>
          <a:noFill/>
          <a:ln w="5715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8485239" y="2971800"/>
            <a:ext cx="291690" cy="113562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79842228"/>
      </p:ext>
    </p:extLst>
  </p:cSld>
  <p:clrMapOvr>
    <a:masterClrMapping/>
  </p:clrMapOvr>
</p:sld>
</file>

<file path=ppt/slides/slide2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Frame Rate Display and Screen Capture </a:t>
            </a:r>
            <a:r>
              <a:rPr lang="en-US" dirty="0" smtClean="0"/>
              <a:t>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Monitor frame rate and capture output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Engine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Display frame rate (toggle hidden/visible)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Capture output (toggle on/off)</a:t>
            </a:r>
            <a:endParaRPr lang="en-US" dirty="0" smtClean="0"/>
          </a:p>
          <a:p>
            <a:r>
              <a:rPr lang="en-US" dirty="0" smtClean="0"/>
              <a:t>Re-play captured output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i="1" dirty="0" smtClean="0">
                <a:sym typeface="Wingdings" pitchFamily="2" charset="2"/>
              </a:rPr>
              <a:t>Player</a:t>
            </a:r>
          </a:p>
          <a:p>
            <a:pPr lvl="1"/>
            <a:r>
              <a:rPr lang="en-US" dirty="0" smtClean="0"/>
              <a:t>VCR-like controls (FF, RW, Pause)</a:t>
            </a:r>
            <a:endParaRPr lang="en-US" dirty="0"/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how to monitor frame rate?</a:t>
            </a:r>
          </a:p>
          <a:p>
            <a:r>
              <a:rPr lang="en-US" dirty="0" smtClean="0">
                <a:solidFill>
                  <a:srgbClr val="008000"/>
                </a:solidFill>
              </a:rPr>
              <a:t>Q: </a:t>
            </a:r>
            <a:r>
              <a:rPr lang="en-US" dirty="0" smtClean="0"/>
              <a:t>how to capture output?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743692"/>
      </p:ext>
    </p:extLst>
  </p:cSld>
  <p:clrMapOvr>
    <a:masterClrMapping/>
  </p:clrMapOvr>
</p:sld>
</file>

<file path=ppt/slides/slide2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 Capture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“Scrape” screen using curses</a:t>
            </a:r>
          </a:p>
          <a:p>
            <a:pPr lvl="1"/>
            <a:r>
              <a:rPr lang="en-US" dirty="0" smtClean="0"/>
              <a:t>Input character – “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inch()</a:t>
            </a:r>
            <a:r>
              <a:rPr lang="en-US" dirty="0" smtClean="0"/>
              <a:t>”, set of functions</a:t>
            </a:r>
          </a:p>
          <a:p>
            <a:r>
              <a:rPr lang="en-US" dirty="0" smtClean="0"/>
              <a:t>After </a:t>
            </a:r>
            <a:r>
              <a:rPr lang="en-US" sz="2900" dirty="0" err="1" smtClean="0">
                <a:latin typeface="Consolas" pitchFamily="49" charset="0"/>
                <a:cs typeface="Consolas" pitchFamily="49" charset="0"/>
              </a:rPr>
              <a:t>wrefresh</a:t>
            </a:r>
            <a:r>
              <a:rPr lang="en-US" sz="2900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Iterate over screen, width x height, calling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mvwinch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Write each character to file</a:t>
            </a:r>
          </a:p>
          <a:p>
            <a:r>
              <a:rPr lang="en-US" dirty="0" smtClean="0"/>
              <a:t>Header:</a:t>
            </a:r>
          </a:p>
          <a:p>
            <a:pPr lvl="1"/>
            <a:r>
              <a:rPr lang="en-US" dirty="0" smtClean="0"/>
              <a:t>Screen size (width, height) – both long integers</a:t>
            </a:r>
          </a:p>
          <a:p>
            <a:pPr lvl="1"/>
            <a:r>
              <a:rPr lang="en-US" dirty="0" smtClean="0"/>
              <a:t>[Could add: Frame time (in milliseconds)]</a:t>
            </a:r>
          </a:p>
          <a:p>
            <a:r>
              <a:rPr lang="en-US" dirty="0" smtClean="0"/>
              <a:t>Data:</a:t>
            </a:r>
          </a:p>
          <a:p>
            <a:pPr lvl="1"/>
            <a:r>
              <a:rPr lang="en-US" dirty="0" smtClean="0"/>
              <a:t>Characters to draw – long integers (allows storage of attributes, such as </a:t>
            </a:r>
            <a:r>
              <a:rPr lang="en-US" dirty="0" smtClean="0">
                <a:solidFill>
                  <a:srgbClr val="008000"/>
                </a:solidFill>
              </a:rPr>
              <a:t>color</a:t>
            </a:r>
            <a:r>
              <a:rPr lang="en-US" dirty="0" smtClean="0"/>
              <a:t>, </a:t>
            </a:r>
            <a:r>
              <a:rPr lang="en-US" b="1" dirty="0" smtClean="0"/>
              <a:t>bold</a:t>
            </a:r>
            <a:r>
              <a:rPr lang="en-US" dirty="0" smtClean="0"/>
              <a:t>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6265234"/>
      </p:ext>
    </p:extLst>
  </p:cSld>
  <p:clrMapOvr>
    <a:masterClrMapping/>
  </p:clrMapOvr>
</p:sld>
</file>

<file path=ppt/slides/slide2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Fraps – a </a:t>
            </a:r>
            <a:r>
              <a:rPr lang="en-US" dirty="0" err="1" smtClean="0"/>
              <a:t>ViewObject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" y="1752600"/>
            <a:ext cx="7715250" cy="421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52400"/>
            <a:ext cx="14859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4294968" y="4273034"/>
            <a:ext cx="4582332" cy="1131332"/>
            <a:chOff x="4294968" y="4126468"/>
            <a:chExt cx="4582332" cy="1131332"/>
          </a:xfrm>
        </p:grpSpPr>
        <p:sp>
          <p:nvSpPr>
            <p:cNvPr id="4" name="TextBox 3"/>
            <p:cNvSpPr txBox="1"/>
            <p:nvPr/>
          </p:nvSpPr>
          <p:spPr>
            <a:xfrm>
              <a:off x="4724400" y="4126468"/>
              <a:ext cx="39243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Note: “visibility” a property of Object</a:t>
              </a:r>
              <a:endParaRPr lang="en-US" dirty="0"/>
            </a:p>
          </p:txBody>
        </p:sp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4968" y="4495800"/>
              <a:ext cx="4550690" cy="6858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4572000" y="4191000"/>
              <a:ext cx="4305300" cy="1066800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49453052"/>
      </p:ext>
    </p:extLst>
  </p:cSld>
  <p:clrMapOvr>
    <a:masterClrMapping/>
  </p:clrMapOvr>
</p:sld>
</file>

<file path=ppt/slides/slide2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871" y="533400"/>
            <a:ext cx="6915150" cy="598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en-US" dirty="0" err="1" smtClean="0"/>
              <a:t>Fraps.h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8143017"/>
      </p:ext>
    </p:extLst>
  </p:cSld>
  <p:clrMapOvr>
    <a:masterClrMapping/>
  </p:clrMapOvr>
</p:sld>
</file>

<file path=ppt/slides/slide2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Fraps:Constructor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7400"/>
            <a:ext cx="8229600" cy="4343400"/>
          </a:xfrm>
        </p:spPr>
        <p:txBody>
          <a:bodyPr>
            <a:normAutofit fontScale="85000" lnSpcReduction="20000"/>
          </a:bodyPr>
          <a:lstStyle/>
          <a:p>
            <a:r>
              <a:rPr lang="en-US" dirty="0" err="1" smtClean="0"/>
              <a:t>screen_fp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 null 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This gets set this when opening file</a:t>
            </a:r>
          </a:p>
          <a:p>
            <a:r>
              <a:rPr lang="en-US" dirty="0" err="1" smtClean="0">
                <a:sym typeface="Wingdings" pitchFamily="2" charset="2"/>
              </a:rPr>
              <a:t>world_manager.registerInterest</a:t>
            </a:r>
            <a:r>
              <a:rPr lang="en-US" dirty="0" smtClean="0">
                <a:sym typeface="Wingdings" pitchFamily="2" charset="2"/>
              </a:rPr>
              <a:t>(STEP)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Every step, will computer frame rate</a:t>
            </a:r>
          </a:p>
          <a:p>
            <a:r>
              <a:rPr lang="en-US" dirty="0" err="1" smtClean="0">
                <a:sym typeface="Wingdings" pitchFamily="2" charset="2"/>
              </a:rPr>
              <a:t>input_manager.registerInterest</a:t>
            </a:r>
            <a:r>
              <a:rPr lang="en-US" dirty="0" smtClean="0">
                <a:sym typeface="Wingdings" pitchFamily="2" charset="2"/>
              </a:rPr>
              <a:t>(KEYBOARD)</a:t>
            </a:r>
          </a:p>
          <a:p>
            <a:r>
              <a:rPr lang="en-US" dirty="0" smtClean="0"/>
              <a:t>Set defaults</a:t>
            </a:r>
          </a:p>
          <a:p>
            <a:pPr lvl="1"/>
            <a:r>
              <a:rPr lang="en-US" dirty="0" err="1" smtClean="0"/>
              <a:t>setLocation</a:t>
            </a:r>
            <a:r>
              <a:rPr lang="en-US" dirty="0" smtClean="0"/>
              <a:t>(TOP_RIGHT)</a:t>
            </a:r>
          </a:p>
          <a:p>
            <a:pPr lvl="1"/>
            <a:r>
              <a:rPr lang="en-US" dirty="0" err="1" smtClean="0"/>
              <a:t>setViewString</a:t>
            </a:r>
            <a:r>
              <a:rPr lang="en-US" dirty="0" smtClean="0"/>
              <a:t>(FRAPS_STRING)</a:t>
            </a:r>
          </a:p>
          <a:p>
            <a:pPr lvl="1"/>
            <a:r>
              <a:rPr lang="en-US" dirty="0" err="1" smtClean="0"/>
              <a:t>setColor</a:t>
            </a:r>
            <a:r>
              <a:rPr lang="en-US" dirty="0" smtClean="0"/>
              <a:t>(COLOR_GREEN)</a:t>
            </a:r>
          </a:p>
          <a:p>
            <a:pPr lvl="1"/>
            <a:r>
              <a:rPr lang="en-US" dirty="0" err="1" smtClean="0"/>
              <a:t>setRecord</a:t>
            </a:r>
            <a:r>
              <a:rPr lang="en-US" dirty="0" smtClean="0"/>
              <a:t>(</a:t>
            </a:r>
            <a:r>
              <a:rPr lang="en-US" dirty="0" err="1" smtClean="0"/>
              <a:t>do_record</a:t>
            </a:r>
            <a:r>
              <a:rPr lang="en-US" dirty="0" smtClean="0"/>
              <a:t>)</a:t>
            </a:r>
          </a:p>
          <a:p>
            <a:pPr lvl="1"/>
            <a:r>
              <a:rPr lang="en-US" dirty="0" err="1" smtClean="0"/>
              <a:t>setValue</a:t>
            </a:r>
            <a:r>
              <a:rPr lang="en-US" dirty="0" smtClean="0"/>
              <a:t>(30)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248082"/>
            <a:ext cx="6248400" cy="647700"/>
          </a:xfrm>
          <a:prstGeom prst="rect">
            <a:avLst/>
          </a:prstGeom>
          <a:noFill/>
          <a:ln w="28575">
            <a:solidFill>
              <a:schemeClr val="tx1"/>
            </a:solidFill>
            <a:prstDash val="sys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1308478"/>
      </p:ext>
    </p:extLst>
  </p:cSld>
  <p:clrMapOvr>
    <a:masterClrMapping/>
  </p:clrMapOvr>
</p:sld>
</file>

<file path=ppt/slides/slide2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Fraps:doRecord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do_record</a:t>
            </a:r>
            <a:r>
              <a:rPr lang="en-US" dirty="0" smtClean="0"/>
              <a:t>)</a:t>
            </a:r>
          </a:p>
          <a:p>
            <a:pPr marL="457200" lvl="1" indent="0">
              <a:buNone/>
            </a:pPr>
            <a:r>
              <a:rPr lang="en-US" dirty="0" smtClean="0"/>
              <a:t>filename </a:t>
            </a:r>
            <a:r>
              <a:rPr lang="en-US" dirty="0" smtClean="0">
                <a:sym typeface="Wingdings" pitchFamily="2" charset="2"/>
              </a:rPr>
              <a:t> FRAPS_FILENAME + </a:t>
            </a:r>
            <a:r>
              <a:rPr lang="en-US" dirty="0" err="1" smtClean="0">
                <a:sym typeface="Wingdings" pitchFamily="2" charset="2"/>
              </a:rPr>
              <a:t>getTimeString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fopen</a:t>
            </a:r>
            <a:r>
              <a:rPr lang="en-US" dirty="0" smtClean="0">
                <a:sym typeface="Wingdings" pitchFamily="2" charset="2"/>
              </a:rPr>
              <a:t>(filename)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max_y</a:t>
            </a:r>
            <a:r>
              <a:rPr lang="en-US" dirty="0"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= </a:t>
            </a:r>
            <a:r>
              <a:rPr lang="en-US" dirty="0" err="1" smtClean="0">
                <a:sym typeface="Wingdings" pitchFamily="2" charset="2"/>
              </a:rPr>
              <a:t>graphics_manager.getVertical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max_x</a:t>
            </a:r>
            <a:r>
              <a:rPr lang="en-US" dirty="0" smtClean="0">
                <a:sym typeface="Wingdings" pitchFamily="2" charset="2"/>
              </a:rPr>
              <a:t> = </a:t>
            </a:r>
            <a:r>
              <a:rPr lang="en-US" dirty="0" err="1" smtClean="0">
                <a:sym typeface="Wingdings" pitchFamily="2" charset="2"/>
              </a:rPr>
              <a:t>graphics_manager.getHorizontal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fwrite</a:t>
            </a:r>
            <a:r>
              <a:rPr lang="en-US" dirty="0" smtClean="0">
                <a:sym typeface="Wingdings" pitchFamily="2" charset="2"/>
              </a:rPr>
              <a:t>(&amp;</a:t>
            </a:r>
            <a:r>
              <a:rPr lang="en-US" dirty="0" err="1" smtClean="0">
                <a:sym typeface="Wingdings" pitchFamily="2" charset="2"/>
              </a:rPr>
              <a:t>max_x</a:t>
            </a:r>
            <a:r>
              <a:rPr lang="en-US" dirty="0" smtClean="0">
                <a:sym typeface="Wingdings" pitchFamily="2" charset="2"/>
              </a:rPr>
              <a:t>, </a:t>
            </a:r>
            <a:r>
              <a:rPr lang="en-US" dirty="0" err="1" smtClean="0">
                <a:sym typeface="Wingdings" pitchFamily="2" charset="2"/>
              </a:rPr>
              <a:t>screen_fp</a:t>
            </a:r>
            <a:r>
              <a:rPr lang="en-US" dirty="0" smtClean="0">
                <a:sym typeface="Wingdings" pitchFamily="2" charset="2"/>
              </a:rPr>
              <a:t>); </a:t>
            </a:r>
            <a:r>
              <a:rPr lang="en-US" dirty="0" err="1" smtClean="0">
                <a:sym typeface="Wingdings" pitchFamily="2" charset="2"/>
              </a:rPr>
              <a:t>fwrite</a:t>
            </a:r>
            <a:r>
              <a:rPr lang="en-US" dirty="0" smtClean="0">
                <a:sym typeface="Wingdings" pitchFamily="2" charset="2"/>
              </a:rPr>
              <a:t>(&amp;</a:t>
            </a:r>
            <a:r>
              <a:rPr lang="en-US" dirty="0" err="1" smtClean="0">
                <a:sym typeface="Wingdings" pitchFamily="2" charset="2"/>
              </a:rPr>
              <a:t>max_y</a:t>
            </a:r>
            <a:r>
              <a:rPr lang="en-US" dirty="0" smtClean="0">
                <a:sym typeface="Wingdings" pitchFamily="2" charset="2"/>
              </a:rPr>
              <a:t>, screen </a:t>
            </a:r>
            <a:r>
              <a:rPr lang="en-US" dirty="0" err="1" smtClean="0">
                <a:sym typeface="Wingdings" pitchFamily="2" charset="2"/>
              </a:rPr>
              <a:t>fp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Else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fclose</a:t>
            </a:r>
            <a:r>
              <a:rPr lang="en-US" dirty="0" smtClean="0">
                <a:sym typeface="Wingdings" pitchFamily="2" charset="2"/>
              </a:rPr>
              <a:t>(</a:t>
            </a:r>
            <a:r>
              <a:rPr lang="en-US" dirty="0" err="1" smtClean="0">
                <a:sym typeface="Wingdings" pitchFamily="2" charset="2"/>
              </a:rPr>
              <a:t>screen_fp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marL="457200" lvl="1" indent="0">
              <a:buNone/>
            </a:pPr>
            <a:r>
              <a:rPr lang="en-US" dirty="0" err="1" smtClean="0">
                <a:sym typeface="Wingdings" pitchFamily="2" charset="2"/>
              </a:rPr>
              <a:t>screen_fp</a:t>
            </a:r>
            <a:r>
              <a:rPr lang="en-US" dirty="0" smtClean="0">
                <a:sym typeface="Wingdings" pitchFamily="2" charset="2"/>
              </a:rPr>
              <a:t> = NULL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0251465"/>
      </p:ext>
    </p:extLst>
  </p:cSld>
  <p:clrMapOvr>
    <a:masterClrMapping/>
  </p:clrMapOvr>
</p:sld>
</file>

<file path=ppt/slides/slide2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Fraps:eventHandler</a:t>
            </a:r>
            <a:r>
              <a:rPr lang="en-US" dirty="0" smtClean="0"/>
              <a:t>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5344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If </a:t>
            </a:r>
            <a:r>
              <a:rPr lang="en-US" dirty="0" err="1" smtClean="0"/>
              <a:t>ViewObject</a:t>
            </a:r>
            <a:r>
              <a:rPr lang="en-US" dirty="0" smtClean="0"/>
              <a:t>::</a:t>
            </a:r>
            <a:r>
              <a:rPr lang="en-US" dirty="0" err="1" smtClean="0"/>
              <a:t>eventHandler</a:t>
            </a:r>
            <a:r>
              <a:rPr lang="en-US" dirty="0" smtClean="0"/>
              <a:t>(</a:t>
            </a:r>
            <a:r>
              <a:rPr lang="en-US" dirty="0" err="1" smtClean="0"/>
              <a:t>p_e</a:t>
            </a:r>
            <a:r>
              <a:rPr lang="en-US" dirty="0" smtClean="0"/>
              <a:t>) </a:t>
            </a:r>
            <a:r>
              <a:rPr lang="en-US" dirty="0" smtClean="0">
                <a:sym typeface="Wingdings" pitchFamily="2" charset="2"/>
              </a:rPr>
              <a:t> return</a:t>
            </a:r>
          </a:p>
          <a:p>
            <a:r>
              <a:rPr lang="en-US" dirty="0" smtClean="0">
                <a:sym typeface="Wingdings" pitchFamily="2" charset="2"/>
              </a:rPr>
              <a:t>If keyboard event, switch (key)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Case 273 (f9)  </a:t>
            </a:r>
            <a:r>
              <a:rPr lang="en-US" dirty="0" err="1" smtClean="0">
                <a:sym typeface="Wingdings" pitchFamily="2" charset="2"/>
              </a:rPr>
              <a:t>setVisible</a:t>
            </a:r>
            <a:r>
              <a:rPr lang="en-US" dirty="0" smtClean="0">
                <a:sym typeface="Wingdings" pitchFamily="2" charset="2"/>
              </a:rPr>
              <a:t>(!</a:t>
            </a:r>
            <a:r>
              <a:rPr lang="en-US" dirty="0" err="1" smtClean="0">
                <a:sym typeface="Wingdings" pitchFamily="2" charset="2"/>
              </a:rPr>
              <a:t>isVisible</a:t>
            </a:r>
            <a:r>
              <a:rPr lang="en-US" dirty="0" smtClean="0">
                <a:sym typeface="Wingdings" pitchFamily="2" charset="2"/>
              </a:rPr>
              <a:t>())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Case 276 (f12)  </a:t>
            </a:r>
            <a:r>
              <a:rPr lang="en-US" dirty="0" err="1" smtClean="0">
                <a:sym typeface="Wingdings" pitchFamily="2" charset="2"/>
              </a:rPr>
              <a:t>setRecord</a:t>
            </a:r>
            <a:r>
              <a:rPr lang="en-US" dirty="0" smtClean="0">
                <a:sym typeface="Wingdings" pitchFamily="2" charset="2"/>
              </a:rPr>
              <a:t>(!</a:t>
            </a:r>
            <a:r>
              <a:rPr lang="en-US" dirty="0" err="1" smtClean="0">
                <a:sym typeface="Wingdings" pitchFamily="2" charset="2"/>
              </a:rPr>
              <a:t>do_record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If step event</a:t>
            </a:r>
          </a:p>
          <a:p>
            <a:pPr marL="457200" lvl="1" indent="0">
              <a:buNone/>
            </a:pPr>
            <a:r>
              <a:rPr lang="en-US" dirty="0" err="1">
                <a:sym typeface="Wingdings" pitchFamily="2" charset="2"/>
              </a:rPr>
              <a:t>max_y</a:t>
            </a:r>
            <a:r>
              <a:rPr lang="en-US" dirty="0">
                <a:sym typeface="Wingdings" pitchFamily="2" charset="2"/>
              </a:rPr>
              <a:t> = </a:t>
            </a:r>
            <a:r>
              <a:rPr lang="en-US" dirty="0" err="1">
                <a:sym typeface="Wingdings" pitchFamily="2" charset="2"/>
              </a:rPr>
              <a:t>graphics_manager.getVertical</a:t>
            </a:r>
            <a:r>
              <a:rPr lang="en-US" dirty="0">
                <a:sym typeface="Wingdings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US" dirty="0" err="1">
                <a:sym typeface="Wingdings" pitchFamily="2" charset="2"/>
              </a:rPr>
              <a:t>max_x</a:t>
            </a:r>
            <a:r>
              <a:rPr lang="en-US" dirty="0">
                <a:sym typeface="Wingdings" pitchFamily="2" charset="2"/>
              </a:rPr>
              <a:t> = </a:t>
            </a:r>
            <a:r>
              <a:rPr lang="en-US" dirty="0" err="1">
                <a:sym typeface="Wingdings" pitchFamily="2" charset="2"/>
              </a:rPr>
              <a:t>graphics_manager.getHorizontal</a:t>
            </a:r>
            <a:r>
              <a:rPr lang="en-US" dirty="0" smtClean="0">
                <a:sym typeface="Wingdings" pitchFamily="2" charset="2"/>
              </a:rPr>
              <a:t>()</a:t>
            </a:r>
          </a:p>
          <a:p>
            <a:pPr marL="457200" lvl="1" indent="0">
              <a:buNone/>
            </a:pPr>
            <a:r>
              <a:rPr lang="en-US" dirty="0" smtClean="0"/>
              <a:t>WINDOW </a:t>
            </a:r>
            <a:r>
              <a:rPr lang="en-US" dirty="0"/>
              <a:t>*win = </a:t>
            </a:r>
            <a:r>
              <a:rPr lang="en-US" dirty="0" err="1"/>
              <a:t>graphics_manager.getBackWindow</a:t>
            </a:r>
            <a:r>
              <a:rPr lang="en-US" dirty="0" smtClean="0"/>
              <a:t>()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                       </a:t>
            </a: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// NOTE!  New method^^^^^^^^^^^^^^</a:t>
            </a:r>
          </a:p>
          <a:p>
            <a:pPr lvl="1"/>
            <a:endParaRPr lang="en-US" i="1" dirty="0" smtClean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389872"/>
      </p:ext>
    </p:extLst>
  </p:cSld>
  <p:clrMapOvr>
    <a:masterClrMapping/>
  </p:clrMapOvr>
</p:sld>
</file>

<file path=ppt/slides/slide2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Fraps:eventHandler</a:t>
            </a:r>
            <a:r>
              <a:rPr lang="en-US" dirty="0"/>
              <a:t> </a:t>
            </a:r>
            <a:r>
              <a:rPr lang="en-US" dirty="0" smtClean="0"/>
              <a:t>(2 </a:t>
            </a:r>
            <a:r>
              <a:rPr lang="en-US" dirty="0"/>
              <a:t>of </a:t>
            </a:r>
            <a:r>
              <a:rPr lang="en-US" dirty="0" smtClean="0"/>
              <a:t>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“scrape” screen, row by row</a:t>
            </a:r>
          </a:p>
          <a:p>
            <a:pPr marL="0" indent="0">
              <a:buNone/>
            </a:pPr>
            <a:r>
              <a:rPr lang="en-US" dirty="0" smtClean="0"/>
              <a:t>for y = 1 to </a:t>
            </a:r>
            <a:r>
              <a:rPr lang="en-US" dirty="0" err="1" smtClean="0"/>
              <a:t>max_y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	for x = 1 to </a:t>
            </a:r>
            <a:r>
              <a:rPr lang="en-US" dirty="0" err="1" smtClean="0"/>
              <a:t>max_x</a:t>
            </a:r>
            <a:endParaRPr lang="en-US" dirty="0" smtClean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ch</a:t>
            </a:r>
            <a:r>
              <a:rPr lang="en-US" dirty="0" smtClean="0"/>
              <a:t> = </a:t>
            </a:r>
            <a:r>
              <a:rPr lang="en-US" dirty="0" err="1" smtClean="0"/>
              <a:t>mvwinch</a:t>
            </a:r>
            <a:r>
              <a:rPr lang="en-US" dirty="0" smtClean="0"/>
              <a:t>(win, y, x)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</a:t>
            </a:r>
            <a:r>
              <a:rPr lang="en-US" dirty="0" err="1" smtClean="0"/>
              <a:t>fwrite</a:t>
            </a:r>
            <a:r>
              <a:rPr lang="en-US" dirty="0" smtClean="0"/>
              <a:t>(</a:t>
            </a:r>
            <a:r>
              <a:rPr lang="en-US" dirty="0" err="1" smtClean="0"/>
              <a:t>ch</a:t>
            </a:r>
            <a:r>
              <a:rPr lang="en-US" dirty="0" smtClean="0"/>
              <a:t>, </a:t>
            </a:r>
            <a:r>
              <a:rPr lang="en-US" dirty="0" err="1" smtClean="0"/>
              <a:t>screen_fp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end </a:t>
            </a:r>
            <a:r>
              <a:rPr lang="en-US" i="1" dirty="0" smtClean="0">
                <a:solidFill>
                  <a:srgbClr val="008000"/>
                </a:solidFill>
              </a:rPr>
              <a:t>// for x</a:t>
            </a:r>
          </a:p>
          <a:p>
            <a:pPr marL="0" indent="0">
              <a:buNone/>
            </a:pPr>
            <a:r>
              <a:rPr lang="en-US" dirty="0" smtClean="0"/>
              <a:t>end </a:t>
            </a:r>
            <a:r>
              <a:rPr lang="en-US" i="1" dirty="0" smtClean="0">
                <a:solidFill>
                  <a:srgbClr val="008000"/>
                </a:solidFill>
              </a:rPr>
              <a:t>// for 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6186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Using the </a:t>
            </a:r>
            <a:r>
              <a:rPr lang="en-US" dirty="0" err="1" smtClean="0"/>
              <a:t>LogManager</a:t>
            </a:r>
            <a:r>
              <a:rPr lang="en-US" dirty="0" smtClean="0"/>
              <a:t> -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1066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Convention: class name, method name</a:t>
            </a:r>
          </a:p>
          <a:p>
            <a:pPr lvl="1"/>
            <a:r>
              <a:rPr lang="en-US" dirty="0" smtClean="0"/>
              <a:t>Ease of finding code when debugging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723900" y="5105400"/>
            <a:ext cx="7696200" cy="135421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*****************************************************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** Dragonfly version 1.2 **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07:53:30 Log Manager started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07:53:31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(): Current window set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07:53:31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(): max X is 80, max Y is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24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5196" y="2362200"/>
            <a:ext cx="7467600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 </a:t>
            </a:r>
            <a:r>
              <a:rPr lang="en-US" i="1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// 1 </a:t>
            </a:r>
            <a:r>
              <a:rPr lang="en-US" i="1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arg</a:t>
            </a:r>
            <a:endParaRPr lang="en-US" i="1" dirty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“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 Current window set”);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 </a:t>
            </a:r>
            <a:r>
              <a:rPr lang="en-US" i="1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// 3 </a:t>
            </a:r>
            <a:r>
              <a:rPr lang="en-US" i="1" dirty="0" err="1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args</a:t>
            </a:r>
            <a:endParaRPr lang="en-US" i="1" dirty="0" smtClean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"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GraphicsManager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startUp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(): max X is %d, max Y is %d",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       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max_x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max_y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0109201"/>
      </p:ext>
    </p:extLst>
  </p:cSld>
  <p:clrMapOvr>
    <a:masterClrMapping/>
  </p:clrMapOvr>
</p:sld>
</file>

<file path=ppt/slides/slide2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Fraps:eventHandler</a:t>
            </a:r>
            <a:r>
              <a:rPr lang="en-US" dirty="0"/>
              <a:t> </a:t>
            </a:r>
            <a:r>
              <a:rPr lang="en-US" dirty="0" smtClean="0"/>
              <a:t>(3 </a:t>
            </a:r>
            <a:r>
              <a:rPr lang="en-US" dirty="0"/>
              <a:t>of 3)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24400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Compute frame rate (can do to nearest 5 fps, or EWMA)</a:t>
            </a:r>
          </a:p>
          <a:p>
            <a:pPr marL="0" indent="0">
              <a:buNone/>
            </a:pPr>
            <a:r>
              <a:rPr lang="en-US" dirty="0" smtClean="0"/>
              <a:t>delta = </a:t>
            </a:r>
            <a:r>
              <a:rPr lang="en-US" dirty="0" err="1" smtClean="0"/>
              <a:t>clock.delta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smtClean="0"/>
              <a:t>If (delta &gt; 0)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/>
              <a:t>fr</a:t>
            </a:r>
            <a:r>
              <a:rPr lang="en-US" dirty="0" smtClean="0"/>
              <a:t> = 1000000 / delta()</a:t>
            </a:r>
          </a:p>
          <a:p>
            <a:pPr marL="0" indent="0">
              <a:buNone/>
            </a:pPr>
            <a:r>
              <a:rPr lang="en-US" dirty="0" err="1" smtClean="0"/>
              <a:t>setValue</a:t>
            </a:r>
            <a:r>
              <a:rPr lang="en-US" dirty="0" smtClean="0"/>
              <a:t>(</a:t>
            </a:r>
            <a:r>
              <a:rPr lang="en-US" dirty="0" err="1" smtClean="0"/>
              <a:t>fr</a:t>
            </a:r>
            <a:r>
              <a:rPr lang="en-US" dirty="0" smtClean="0"/>
              <a:t>)  </a:t>
            </a:r>
            <a:r>
              <a:rPr lang="en-US" i="1" dirty="0" smtClean="0">
                <a:solidFill>
                  <a:srgbClr val="008000"/>
                </a:solidFill>
              </a:rPr>
              <a:t>// </a:t>
            </a:r>
            <a:r>
              <a:rPr lang="en-US" i="1" dirty="0" err="1" smtClean="0">
                <a:solidFill>
                  <a:srgbClr val="008000"/>
                </a:solidFill>
              </a:rPr>
              <a:t>ViewObject</a:t>
            </a:r>
            <a:r>
              <a:rPr lang="en-US" i="1" dirty="0" smtClean="0">
                <a:solidFill>
                  <a:srgbClr val="008000"/>
                </a:solidFill>
              </a:rPr>
              <a:t> method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</a:rPr>
              <a:t>// color based on rate</a:t>
            </a:r>
          </a:p>
          <a:p>
            <a:pPr marL="0" indent="0">
              <a:buNone/>
            </a:pPr>
            <a:r>
              <a:rPr lang="en-US" dirty="0" err="1" smtClean="0"/>
              <a:t>setColor</a:t>
            </a:r>
            <a:r>
              <a:rPr lang="en-US" dirty="0" smtClean="0"/>
              <a:t>(GREEN)</a:t>
            </a:r>
          </a:p>
          <a:p>
            <a:pPr marL="0" indent="0">
              <a:buNone/>
            </a:pPr>
            <a:r>
              <a:rPr lang="en-US" dirty="0" smtClean="0"/>
              <a:t>if (</a:t>
            </a:r>
            <a:r>
              <a:rPr lang="en-US" dirty="0" err="1" smtClean="0"/>
              <a:t>fr</a:t>
            </a:r>
            <a:r>
              <a:rPr lang="en-US" dirty="0" smtClean="0"/>
              <a:t> &lt; 25)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setColor</a:t>
            </a:r>
            <a:r>
              <a:rPr lang="en-US" dirty="0" smtClean="0">
                <a:sym typeface="Wingdings" pitchFamily="2" charset="2"/>
              </a:rPr>
              <a:t>(YELLOW)</a:t>
            </a:r>
          </a:p>
          <a:p>
            <a:pPr marL="0" indent="0">
              <a:buNone/>
            </a:pPr>
            <a:r>
              <a:rPr lang="en-US" dirty="0">
                <a:sym typeface="Wingdings" pitchFamily="2" charset="2"/>
              </a:rPr>
              <a:t>i</a:t>
            </a:r>
            <a:r>
              <a:rPr lang="en-US" dirty="0" smtClean="0">
                <a:sym typeface="Wingdings" pitchFamily="2" charset="2"/>
              </a:rPr>
              <a:t>f (</a:t>
            </a:r>
            <a:r>
              <a:rPr lang="en-US" dirty="0" err="1" smtClean="0">
                <a:sym typeface="Wingdings" pitchFamily="2" charset="2"/>
              </a:rPr>
              <a:t>fr</a:t>
            </a:r>
            <a:r>
              <a:rPr lang="en-US" dirty="0" smtClean="0">
                <a:sym typeface="Wingdings" pitchFamily="2" charset="2"/>
              </a:rPr>
              <a:t> &lt; 15)  </a:t>
            </a:r>
            <a:r>
              <a:rPr lang="en-US" dirty="0" err="1" smtClean="0">
                <a:sym typeface="Wingdings" pitchFamily="2" charset="2"/>
              </a:rPr>
              <a:t>setColor</a:t>
            </a:r>
            <a:r>
              <a:rPr lang="en-US" dirty="0" smtClean="0">
                <a:sym typeface="Wingdings" pitchFamily="2" charset="2"/>
              </a:rPr>
              <a:t>(RED)</a:t>
            </a:r>
          </a:p>
          <a:p>
            <a:pPr marL="0" indent="0">
              <a:buNone/>
            </a:pPr>
            <a:endParaRPr lang="en-US" dirty="0" smtClean="0">
              <a:sym typeface="Wingdings" pitchFamily="2" charset="2"/>
            </a:endParaRPr>
          </a:p>
          <a:p>
            <a:pPr marL="0" indent="0">
              <a:buNone/>
            </a:pPr>
            <a:r>
              <a:rPr lang="en-US" i="1" dirty="0" smtClean="0">
                <a:solidFill>
                  <a:srgbClr val="008000"/>
                </a:solidFill>
                <a:sym typeface="Wingdings" pitchFamily="2" charset="2"/>
              </a:rPr>
              <a:t>// recording has different visual indicator</a:t>
            </a:r>
            <a:endParaRPr lang="en-US" i="1" dirty="0">
              <a:solidFill>
                <a:srgbClr val="008000"/>
              </a:solidFill>
              <a:sym typeface="Wingdings" pitchFamily="2" charset="2"/>
            </a:endParaRPr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if (</a:t>
            </a:r>
            <a:r>
              <a:rPr lang="en-US" dirty="0" err="1" smtClean="0">
                <a:sym typeface="Wingdings" pitchFamily="2" charset="2"/>
              </a:rPr>
              <a:t>do_record</a:t>
            </a:r>
            <a:r>
              <a:rPr lang="en-US" dirty="0" smtClean="0">
                <a:sym typeface="Wingdings" pitchFamily="2" charset="2"/>
              </a:rPr>
              <a:t>)  </a:t>
            </a:r>
            <a:r>
              <a:rPr lang="en-US" dirty="0" err="1" smtClean="0">
                <a:sym typeface="Wingdings" pitchFamily="2" charset="2"/>
              </a:rPr>
              <a:t>setColor</a:t>
            </a:r>
            <a:r>
              <a:rPr lang="en-US" dirty="0" smtClean="0">
                <a:sym typeface="Wingdings" pitchFamily="2" charset="2"/>
              </a:rPr>
              <a:t>(WHITE)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96689754"/>
      </p:ext>
    </p:extLst>
  </p:cSld>
  <p:clrMapOvr>
    <a:masterClrMapping/>
  </p:clrMapOvr>
</p:sld>
</file>

<file path=ppt/slides/slide2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Fraps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Header file</a:t>
            </a:r>
          </a:p>
          <a:p>
            <a:pPr marL="0" indent="0">
              <a:buNone/>
            </a:pPr>
            <a:r>
              <a:rPr lang="en-US" dirty="0" smtClean="0"/>
              <a:t>  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#include “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Fraps.h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”</a:t>
            </a:r>
          </a:p>
          <a:p>
            <a:r>
              <a:rPr lang="en-US" dirty="0" smtClean="0"/>
              <a:t>Before </a:t>
            </a:r>
            <a:r>
              <a:rPr lang="en-US" dirty="0" err="1" smtClean="0"/>
              <a:t>game_manager.run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3000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Add fraps</a:t>
            </a:r>
          </a:p>
          <a:p>
            <a:pPr marL="0" indent="0">
              <a:buNone/>
            </a:pPr>
            <a:r>
              <a:rPr lang="en-US" sz="3000" dirty="0">
                <a:latin typeface="Consolas" pitchFamily="49" charset="0"/>
                <a:cs typeface="Consolas" pitchFamily="49" charset="0"/>
              </a:rPr>
              <a:t>  Fraps *</a:t>
            </a:r>
            <a:r>
              <a:rPr lang="en-US" sz="3000" dirty="0" err="1">
                <a:latin typeface="Consolas" pitchFamily="49" charset="0"/>
                <a:cs typeface="Consolas" pitchFamily="49" charset="0"/>
              </a:rPr>
              <a:t>p_f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 = new Fraps(true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/>
              <a:t>If want to change defaults:</a:t>
            </a:r>
          </a:p>
          <a:p>
            <a:pPr marL="0" indent="0">
              <a:buNone/>
            </a:pPr>
            <a:r>
              <a:rPr lang="en-US" sz="30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Change settings</a:t>
            </a:r>
            <a:endParaRPr lang="en-US" sz="3000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dirty="0" err="1">
                <a:latin typeface="Consolas" pitchFamily="49" charset="0"/>
                <a:cs typeface="Consolas" pitchFamily="49" charset="0"/>
              </a:rPr>
              <a:t>p_f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3000" dirty="0" err="1">
                <a:latin typeface="Consolas" pitchFamily="49" charset="0"/>
                <a:cs typeface="Consolas" pitchFamily="49" charset="0"/>
              </a:rPr>
              <a:t>setLocation</a:t>
            </a:r>
            <a:r>
              <a:rPr lang="en-US" sz="3000" dirty="0">
                <a:latin typeface="Consolas" pitchFamily="49" charset="0"/>
                <a:cs typeface="Consolas" pitchFamily="49" charset="0"/>
              </a:rPr>
              <a:t>(TOP_CENTER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p_f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setRecord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(true)</a:t>
            </a:r>
          </a:p>
          <a:p>
            <a:r>
              <a:rPr lang="en-US" sz="3000" dirty="0" smtClean="0">
                <a:cs typeface="Consolas" pitchFamily="49" charset="0"/>
              </a:rPr>
              <a:t>Toggle: F9 to hide, F12 to record</a:t>
            </a:r>
            <a:endParaRPr lang="en-US" sz="3500" dirty="0" smtClean="0">
              <a:cs typeface="Consolas" pitchFamily="49" charset="0"/>
            </a:endParaRPr>
          </a:p>
          <a:p>
            <a:pPr marL="0" lvl="1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875630"/>
      </p:ext>
    </p:extLst>
  </p:cSld>
  <p:clrMapOvr>
    <a:masterClrMapping/>
  </p:clrMapOvr>
</p:sld>
</file>

<file path=ppt/slides/slide2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Fraps in Action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570704"/>
            <a:ext cx="7658100" cy="4432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4419600" y="914400"/>
            <a:ext cx="95250" cy="668594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016089" y="6168809"/>
            <a:ext cx="4807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www.youtube.com/watch?v=iXAlvxwiTwA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96345"/>
      </p:ext>
    </p:extLst>
  </p:cSld>
  <p:clrMapOvr>
    <a:masterClrMapping/>
  </p:clrMapOvr>
</p:sld>
</file>

<file path=ppt/slides/slide2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Fraps Player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054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Open file</a:t>
            </a:r>
          </a:p>
          <a:p>
            <a:r>
              <a:rPr lang="en-US" dirty="0" smtClean="0"/>
              <a:t>Read header (width, height)</a:t>
            </a:r>
          </a:p>
          <a:p>
            <a:r>
              <a:rPr lang="en-US" dirty="0"/>
              <a:t>Initialize curses</a:t>
            </a:r>
          </a:p>
          <a:p>
            <a:r>
              <a:rPr lang="en-US" dirty="0" smtClean="0"/>
              <a:t>Loop until done</a:t>
            </a:r>
          </a:p>
          <a:p>
            <a:pPr lvl="1"/>
            <a:r>
              <a:rPr lang="en-US" dirty="0" smtClean="0"/>
              <a:t>Erase old frame</a:t>
            </a:r>
          </a:p>
          <a:p>
            <a:pPr lvl="1"/>
            <a:r>
              <a:rPr lang="en-US" dirty="0" smtClean="0"/>
              <a:t>Read data</a:t>
            </a:r>
          </a:p>
          <a:p>
            <a:pPr lvl="1"/>
            <a:r>
              <a:rPr lang="en-US" dirty="0" smtClean="0"/>
              <a:t>Write on screen</a:t>
            </a:r>
          </a:p>
          <a:p>
            <a:pPr lvl="1"/>
            <a:r>
              <a:rPr lang="en-US" dirty="0" smtClean="0"/>
              <a:t>Refresh</a:t>
            </a:r>
          </a:p>
          <a:p>
            <a:pPr lvl="1"/>
            <a:r>
              <a:rPr lang="en-US" dirty="0" smtClean="0"/>
              <a:t>Get keyboard input</a:t>
            </a:r>
          </a:p>
          <a:p>
            <a:pPr lvl="1"/>
            <a:r>
              <a:rPr lang="en-US" dirty="0" smtClean="0"/>
              <a:t>Sleep</a:t>
            </a:r>
          </a:p>
          <a:p>
            <a:r>
              <a:rPr lang="en-US" dirty="0" smtClean="0"/>
              <a:t>VCR – type controls a bit extra</a:t>
            </a:r>
          </a:p>
          <a:p>
            <a:pPr lvl="1"/>
            <a:r>
              <a:rPr lang="en-US" dirty="0" smtClean="0"/>
              <a:t>Adjust sleep time</a:t>
            </a:r>
          </a:p>
          <a:p>
            <a:pPr lvl="1"/>
            <a:r>
              <a:rPr lang="en-US" dirty="0" smtClean="0"/>
              <a:t>Rewind file, as needed</a:t>
            </a:r>
          </a:p>
          <a:p>
            <a:r>
              <a:rPr lang="en-US" dirty="0"/>
              <a:t>See: </a:t>
            </a:r>
            <a:r>
              <a:rPr lang="en-US" sz="2300" dirty="0">
                <a:hlinkClick r:id="rId2"/>
              </a:rPr>
              <a:t>http://web.cs.wpi.edu/~</a:t>
            </a:r>
            <a:r>
              <a:rPr lang="en-US" sz="2300" dirty="0" smtClean="0">
                <a:hlinkClick r:id="rId2"/>
              </a:rPr>
              <a:t>claypool/misc/dragonfly/games/fraps-player/fraps-player.zip</a:t>
            </a:r>
            <a:r>
              <a:rPr lang="en-US" sz="2300" dirty="0" smtClean="0"/>
              <a:t> 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648379"/>
      </p:ext>
    </p:extLst>
  </p:cSld>
  <p:clrMapOvr>
    <a:masterClrMapping/>
  </p:clrMapOvr>
</p:sld>
</file>

<file path=ppt/slides/slide2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Graphs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Frame Rate Display and Capture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Splash Screen		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Level Support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1874031"/>
      </p:ext>
    </p:extLst>
  </p:cSld>
  <p:clrMapOvr>
    <a:masterClrMapping/>
  </p:clrMapOvr>
</p:sld>
</file>

<file path=ppt/slides/slide2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Splash Screen in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different about the Sprites for the Splash screen than for other sprites (e.g. Saucer’s)?</a:t>
            </a:r>
          </a:p>
          <a:p>
            <a:r>
              <a:rPr lang="en-US" dirty="0" smtClean="0"/>
              <a:t>Why are they done this way?</a:t>
            </a:r>
            <a:endParaRPr lang="en-US" dirty="0"/>
          </a:p>
          <a:p>
            <a:r>
              <a:rPr lang="en-US" dirty="0" smtClean="0"/>
              <a:t>What are the general elements needed?</a:t>
            </a:r>
          </a:p>
          <a:p>
            <a:pPr lvl="1"/>
            <a:r>
              <a:rPr lang="en-US" dirty="0" smtClean="0"/>
              <a:t>Splash (“</a:t>
            </a:r>
            <a:r>
              <a:rPr lang="en-US" dirty="0" err="1" smtClean="0"/>
              <a:t>Dragonfl</a:t>
            </a:r>
            <a:r>
              <a:rPr lang="en-US" dirty="0" smtClean="0"/>
              <a:t>”)</a:t>
            </a:r>
          </a:p>
          <a:p>
            <a:pPr lvl="1"/>
            <a:r>
              <a:rPr lang="en-US" dirty="0" err="1" smtClean="0"/>
              <a:t>SplashDragonfly</a:t>
            </a:r>
            <a:r>
              <a:rPr lang="en-US" dirty="0" smtClean="0"/>
              <a:t> (“y”)</a:t>
            </a:r>
          </a:p>
          <a:p>
            <a:pPr lvl="1"/>
            <a:r>
              <a:rPr lang="en-US" dirty="0" smtClean="0"/>
              <a:t>splash() utility</a:t>
            </a:r>
          </a:p>
        </p:txBody>
      </p:sp>
    </p:spTree>
    <p:extLst>
      <p:ext uri="{BB962C8B-B14F-4D97-AF65-F5344CB8AC3E}">
        <p14:creationId xmlns:p14="http://schemas.microsoft.com/office/powerpoint/2010/main" val="612090300"/>
      </p:ext>
    </p:extLst>
  </p:cSld>
  <p:clrMapOvr>
    <a:masterClrMapping/>
  </p:clrMapOvr>
</p:sld>
</file>

<file path=ppt/slides/slide2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Splash Screen in </a:t>
            </a:r>
            <a:r>
              <a:rPr lang="en-US" dirty="0">
                <a:solidFill>
                  <a:srgbClr val="008000"/>
                </a:solidFill>
              </a:rPr>
              <a:t>Dragonfly</a:t>
            </a:r>
            <a:r>
              <a:rPr lang="en-US" dirty="0"/>
              <a:t>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Splash</a:t>
            </a:r>
          </a:p>
          <a:p>
            <a:pPr lvl="1"/>
            <a:r>
              <a:rPr lang="en-US" dirty="0">
                <a:sym typeface="Wingdings" pitchFamily="2" charset="2"/>
              </a:rPr>
              <a:t>“load” sprite</a:t>
            </a:r>
          </a:p>
          <a:p>
            <a:pPr lvl="1"/>
            <a:r>
              <a:rPr lang="en-US" dirty="0">
                <a:sym typeface="Wingdings" pitchFamily="2" charset="2"/>
              </a:rPr>
              <a:t>Set velocity to get to center of screen in ½ second</a:t>
            </a:r>
          </a:p>
          <a:p>
            <a:pPr lvl="1"/>
            <a:r>
              <a:rPr lang="en-US" dirty="0">
                <a:sym typeface="Wingdings" pitchFamily="2" charset="2"/>
              </a:rPr>
              <a:t>If step  countdown to launch </a:t>
            </a:r>
            <a:r>
              <a:rPr lang="en-US" dirty="0" err="1" smtClean="0">
                <a:sym typeface="Wingdings" pitchFamily="2" charset="2"/>
              </a:rPr>
              <a:t>SplashDragonfly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If keyboard  </a:t>
            </a:r>
            <a:r>
              <a:rPr lang="en-US" dirty="0" smtClean="0">
                <a:sym typeface="Wingdings" pitchFamily="2" charset="2"/>
              </a:rPr>
              <a:t>exit by setting </a:t>
            </a:r>
            <a:r>
              <a:rPr lang="en-US" dirty="0" err="1" smtClean="0">
                <a:sym typeface="Wingdings" pitchFamily="2" charset="2"/>
              </a:rPr>
              <a:t>game_manager.gameOver</a:t>
            </a:r>
            <a:r>
              <a:rPr lang="en-US" dirty="0" smtClean="0">
                <a:sym typeface="Wingdings" pitchFamily="2" charset="2"/>
              </a:rPr>
              <a:t>(true)</a:t>
            </a:r>
            <a:endParaRPr lang="en-US" dirty="0"/>
          </a:p>
          <a:p>
            <a:r>
              <a:rPr lang="en-US" dirty="0" err="1" smtClean="0"/>
              <a:t>SplashDragonfly</a:t>
            </a:r>
            <a:endParaRPr lang="en-US" dirty="0" smtClean="0"/>
          </a:p>
          <a:p>
            <a:pPr lvl="1"/>
            <a:r>
              <a:rPr lang="en-US" dirty="0" smtClean="0"/>
              <a:t>“load” sprite</a:t>
            </a:r>
          </a:p>
          <a:p>
            <a:pPr lvl="1"/>
            <a:r>
              <a:rPr lang="en-US" dirty="0">
                <a:sym typeface="Wingdings" pitchFamily="2" charset="2"/>
              </a:rPr>
              <a:t>Set velocity to get to center of screen in </a:t>
            </a:r>
            <a:r>
              <a:rPr lang="en-US" dirty="0" smtClean="0">
                <a:sym typeface="Wingdings" pitchFamily="2" charset="2"/>
              </a:rPr>
              <a:t>1 second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step  countdown to exit </a:t>
            </a:r>
            <a:r>
              <a:rPr lang="en-US" dirty="0">
                <a:sym typeface="Wingdings" pitchFamily="2" charset="2"/>
              </a:rPr>
              <a:t>by setting </a:t>
            </a:r>
            <a:r>
              <a:rPr lang="en-US" dirty="0" err="1">
                <a:sym typeface="Wingdings" pitchFamily="2" charset="2"/>
              </a:rPr>
              <a:t>game_manager.gameOver</a:t>
            </a:r>
            <a:r>
              <a:rPr lang="en-US" dirty="0">
                <a:sym typeface="Wingdings" pitchFamily="2" charset="2"/>
              </a:rPr>
              <a:t>(true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If keyboard  exit </a:t>
            </a:r>
            <a:r>
              <a:rPr lang="en-US" dirty="0">
                <a:sym typeface="Wingdings" pitchFamily="2" charset="2"/>
              </a:rPr>
              <a:t>by setting </a:t>
            </a:r>
            <a:r>
              <a:rPr lang="en-US" dirty="0" err="1">
                <a:sym typeface="Wingdings" pitchFamily="2" charset="2"/>
              </a:rPr>
              <a:t>game_manager.gameOver</a:t>
            </a:r>
            <a:r>
              <a:rPr lang="en-US" dirty="0">
                <a:sym typeface="Wingdings" pitchFamily="2" charset="2"/>
              </a:rPr>
              <a:t>(true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r>
              <a:rPr lang="en-US" dirty="0" smtClean="0">
                <a:sym typeface="Wingdings" pitchFamily="2" charset="2"/>
              </a:rPr>
              <a:t>splash()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Make sure game manager started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new Splash</a:t>
            </a:r>
          </a:p>
          <a:p>
            <a:pPr lvl="1"/>
            <a:r>
              <a:rPr lang="en-US" dirty="0" err="1" smtClean="0">
                <a:sym typeface="Wingdings" pitchFamily="2" charset="2"/>
              </a:rPr>
              <a:t>Game_manager.run</a:t>
            </a:r>
            <a:r>
              <a:rPr lang="en-US" dirty="0" smtClean="0">
                <a:sym typeface="Wingdings" pitchFamily="2" charset="2"/>
              </a:rPr>
              <a:t>()</a:t>
            </a:r>
            <a:endParaRPr lang="en-US" dirty="0">
              <a:sym typeface="Wingdings" pitchFamily="2" charset="2"/>
            </a:endParaRP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6169939"/>
      </p:ext>
    </p:extLst>
  </p:cSld>
  <p:clrMapOvr>
    <a:masterClrMapping/>
  </p:clrMapOvr>
</p:sld>
</file>

<file path=ppt/slides/slide2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Graphs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Frame Rate Display and Capture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Splash Screen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Level Support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Dynamic Lists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15827"/>
      </p:ext>
    </p:extLst>
  </p:cSld>
  <p:clrMapOvr>
    <a:masterClrMapping/>
  </p:clrMapOvr>
</p:sld>
</file>

<file path=ppt/slides/slide2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Support (1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Ability to have separate levels or rooms</a:t>
            </a:r>
          </a:p>
          <a:p>
            <a:r>
              <a:rPr lang="en-US" dirty="0" smtClean="0"/>
              <a:t>Use for open menus, closing, etc.</a:t>
            </a:r>
          </a:p>
          <a:p>
            <a:r>
              <a:rPr lang="en-US" dirty="0" smtClean="0"/>
              <a:t>Main interactions of objects should be same</a:t>
            </a:r>
          </a:p>
          <a:p>
            <a:r>
              <a:rPr lang="en-US" dirty="0" smtClean="0"/>
              <a:t>Allow “</a:t>
            </a:r>
            <a:r>
              <a:rPr lang="en-US" dirty="0" err="1" smtClean="0"/>
              <a:t>populateWorld</a:t>
            </a:r>
            <a:r>
              <a:rPr lang="en-US" dirty="0" smtClean="0"/>
              <a:t>()” to setup all levels</a:t>
            </a:r>
          </a:p>
          <a:p>
            <a:pPr lvl="1"/>
            <a:r>
              <a:rPr lang="en-US" dirty="0" smtClean="0"/>
              <a:t>Then game runs through levels</a:t>
            </a:r>
          </a:p>
          <a:p>
            <a:pPr lvl="1"/>
            <a:r>
              <a:rPr lang="en-US" dirty="0" smtClean="0"/>
              <a:t>Contrast to </a:t>
            </a:r>
            <a:r>
              <a:rPr lang="en-US" dirty="0" err="1" smtClean="0"/>
              <a:t>SaucerShoot</a:t>
            </a:r>
            <a:r>
              <a:rPr lang="en-US" dirty="0" smtClean="0"/>
              <a:t> where one level “spawns” next</a:t>
            </a:r>
          </a:p>
          <a:p>
            <a:r>
              <a:rPr lang="en-US" dirty="0" smtClean="0"/>
              <a:t>Consider: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GameObjectList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game_objects</a:t>
            </a:r>
            <a:endParaRPr lang="en-US" sz="3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Q: How to extend to support levels?</a:t>
            </a:r>
          </a:p>
        </p:txBody>
      </p:sp>
    </p:spTree>
    <p:extLst>
      <p:ext uri="{BB962C8B-B14F-4D97-AF65-F5344CB8AC3E}">
        <p14:creationId xmlns:p14="http://schemas.microsoft.com/office/powerpoint/2010/main" val="3434874456"/>
      </p:ext>
    </p:extLst>
  </p:cSld>
  <p:clrMapOvr>
    <a:masterClrMapping/>
  </p:clrMapOvr>
</p:sld>
</file>

<file path=ppt/slides/slide2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Support (2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Array of each list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GameObjectList</a:t>
            </a:r>
            <a:r>
              <a:rPr lang="en-US" dirty="0" smtClean="0"/>
              <a:t> </a:t>
            </a:r>
            <a:r>
              <a:rPr lang="en-US" dirty="0" err="1" smtClean="0"/>
              <a:t>game_objects</a:t>
            </a:r>
            <a:r>
              <a:rPr lang="en-US" dirty="0" smtClean="0"/>
              <a:t>[MAX_LEVELS]</a:t>
            </a:r>
          </a:p>
          <a:p>
            <a:r>
              <a:rPr lang="en-US" dirty="0" smtClean="0"/>
              <a:t>Make level an attribute of </a:t>
            </a:r>
            <a:r>
              <a:rPr lang="en-US" dirty="0" err="1" smtClean="0"/>
              <a:t>WorldManager</a:t>
            </a:r>
            <a:r>
              <a:rPr lang="en-US" dirty="0" smtClean="0"/>
              <a:t> (or </a:t>
            </a:r>
            <a:r>
              <a:rPr lang="en-US" dirty="0" err="1" smtClean="0"/>
              <a:t>SceneGraph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int</a:t>
            </a:r>
            <a:r>
              <a:rPr lang="en-US" dirty="0" smtClean="0"/>
              <a:t> level</a:t>
            </a:r>
          </a:p>
          <a:p>
            <a:r>
              <a:rPr lang="en-US" dirty="0" smtClean="0"/>
              <a:t>Make methods to change levels</a:t>
            </a:r>
          </a:p>
          <a:p>
            <a:pPr lvl="1"/>
            <a:r>
              <a:rPr lang="en-US" dirty="0" smtClean="0"/>
              <a:t>E.g. </a:t>
            </a:r>
            <a:r>
              <a:rPr lang="en-US" dirty="0" err="1" smtClean="0"/>
              <a:t>WorldManager.setLevel</a:t>
            </a:r>
            <a:r>
              <a:rPr lang="en-US" dirty="0" smtClean="0"/>
              <a:t>(</a:t>
            </a:r>
            <a:r>
              <a:rPr lang="en-US" dirty="0" err="1" smtClean="0"/>
              <a:t>int</a:t>
            </a:r>
            <a:r>
              <a:rPr lang="en-US" dirty="0" smtClean="0"/>
              <a:t> </a:t>
            </a:r>
            <a:r>
              <a:rPr lang="en-US" dirty="0" err="1" smtClean="0"/>
              <a:t>new_level</a:t>
            </a:r>
            <a:r>
              <a:rPr lang="en-US" dirty="0" smtClean="0"/>
              <a:t>)</a:t>
            </a:r>
          </a:p>
          <a:p>
            <a:r>
              <a:rPr lang="en-US" dirty="0" smtClean="0"/>
              <a:t>Q: What about objects that want to stay around for multiple levels (e.g. Hero)?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99279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</a:t>
            </a:r>
          </a:p>
          <a:p>
            <a:r>
              <a:rPr lang="en-US" dirty="0" smtClean="0"/>
              <a:t>Managers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</a:t>
            </a:r>
          </a:p>
          <a:p>
            <a:r>
              <a:rPr lang="en-US" dirty="0" smtClean="0"/>
              <a:t>Game Management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393155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Controlling Verbosity Level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4267200" cy="3638967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Lots of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printfs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all over to fix and develop, so would be nice to leave them there</a:t>
            </a:r>
          </a:p>
          <a:p>
            <a:pPr lvl="1"/>
            <a:r>
              <a:rPr lang="en-US" dirty="0" smtClean="0"/>
              <a:t>Could be needed later!</a:t>
            </a:r>
          </a:p>
          <a:p>
            <a:pPr lvl="1"/>
            <a:r>
              <a:rPr lang="en-US" dirty="0" smtClean="0"/>
              <a:t>But </a:t>
            </a:r>
            <a:r>
              <a:rPr lang="en-US" i="1" dirty="0" smtClean="0"/>
              <a:t>noisy</a:t>
            </a:r>
          </a:p>
          <a:p>
            <a:r>
              <a:rPr lang="en-US" dirty="0" smtClean="0"/>
              <a:t>Can control via engine setting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>
                <a:sym typeface="Wingdings" pitchFamily="2" charset="2"/>
              </a:rPr>
              <a:t>v</a:t>
            </a:r>
            <a:r>
              <a:rPr lang="en-US" dirty="0" smtClean="0">
                <a:sym typeface="Wingdings" pitchFamily="2" charset="2"/>
              </a:rPr>
              <a:t>erbosity setting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77542" y="1828800"/>
            <a:ext cx="4490258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ot"/>
          </a:ln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g_verbosity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= 0;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user can </a:t>
            </a:r>
            <a:r>
              <a:rPr lang="en-US" sz="1600" i="1" dirty="0" err="1" smtClean="0">
                <a:latin typeface="Consolas" pitchFamily="49" charset="0"/>
                <a:cs typeface="Consolas" pitchFamily="49" charset="0"/>
              </a:rPr>
              <a:t>chnge</a:t>
            </a:r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verbosity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         char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fmt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, …) {</a:t>
            </a: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Only print when level high enough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 (</a:t>
            </a:r>
            <a:r>
              <a:rPr lang="en-US" sz="1600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g_verbosity</a:t>
            </a:r>
            <a:r>
              <a:rPr lang="en-US" sz="1600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&gt; verbosity)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va_list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…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39167"/>
            <a:ext cx="8229600" cy="1371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Verbosity level still has run-time overhead</a:t>
            </a:r>
          </a:p>
          <a:p>
            <a:pPr lvl="1"/>
            <a:r>
              <a:rPr lang="en-US" dirty="0" smtClean="0"/>
              <a:t>Can remove with conditional compilation</a:t>
            </a:r>
          </a:p>
        </p:txBody>
      </p:sp>
    </p:spTree>
    <p:extLst>
      <p:ext uri="{BB962C8B-B14F-4D97-AF65-F5344CB8AC3E}">
        <p14:creationId xmlns:p14="http://schemas.microsoft.com/office/powerpoint/2010/main" val="625498000"/>
      </p:ext>
    </p:extLst>
  </p:cSld>
  <p:clrMapOvr>
    <a:masterClrMapping/>
  </p:clrMapOvr>
</p:sld>
</file>

<file path=ppt/slides/slide3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Level Support </a:t>
            </a:r>
            <a:r>
              <a:rPr lang="en-US" dirty="0" smtClean="0"/>
              <a:t>(3 </a:t>
            </a:r>
            <a:r>
              <a:rPr lang="en-US" dirty="0"/>
              <a:t>of </a:t>
            </a:r>
            <a:r>
              <a:rPr lang="en-US" dirty="0" smtClean="0"/>
              <a:t>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Make level 0 “persistent” level</a:t>
            </a:r>
          </a:p>
          <a:p>
            <a:pPr lvl="1"/>
            <a:r>
              <a:rPr lang="en-US" dirty="0" smtClean="0"/>
              <a:t>Need to “add” this list to others</a:t>
            </a:r>
          </a:p>
          <a:p>
            <a:pPr lvl="2"/>
            <a:r>
              <a:rPr lang="en-US" dirty="0" smtClean="0"/>
              <a:t>E.g. </a:t>
            </a:r>
            <a:r>
              <a:rPr lang="en-US" dirty="0" err="1" smtClean="0"/>
              <a:t>WorldManager</a:t>
            </a:r>
            <a:r>
              <a:rPr lang="en-US" dirty="0" smtClean="0"/>
              <a:t>::</a:t>
            </a:r>
            <a:r>
              <a:rPr lang="en-US" dirty="0" err="1" smtClean="0"/>
              <a:t>getGameObjects</a:t>
            </a:r>
            <a:r>
              <a:rPr lang="en-US" dirty="0" smtClean="0"/>
              <a:t>() needs to return objects from current level and level 0</a:t>
            </a:r>
          </a:p>
          <a:p>
            <a:pPr lvl="2"/>
            <a:r>
              <a:rPr lang="en-US" dirty="0" smtClean="0"/>
              <a:t>Method “+” to </a:t>
            </a:r>
            <a:r>
              <a:rPr lang="en-US" dirty="0" err="1" smtClean="0"/>
              <a:t>ObjectList</a:t>
            </a:r>
            <a:r>
              <a:rPr lang="en-US" dirty="0" smtClean="0"/>
              <a:t>:</a:t>
            </a:r>
          </a:p>
          <a:p>
            <a:pPr marL="914400" lvl="2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ObjectList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operator+(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ObjectList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);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Need attribute for objects </a:t>
            </a:r>
            <a:r>
              <a:rPr lang="en-US" dirty="0" err="1" smtClean="0"/>
              <a:t>setPersistent</a:t>
            </a:r>
            <a:r>
              <a:rPr lang="en-US" dirty="0" smtClean="0"/>
              <a:t>()</a:t>
            </a:r>
          </a:p>
          <a:p>
            <a:pPr lvl="1"/>
            <a:r>
              <a:rPr lang="en-US" dirty="0" smtClean="0"/>
              <a:t>Moves object from current level to level 0 (and vice versa when not persistent)</a:t>
            </a:r>
          </a:p>
          <a:p>
            <a:r>
              <a:rPr lang="en-US" dirty="0" smtClean="0"/>
              <a:t>Q: Other code that needs refactoring?  What about Managers?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5612451"/>
      </p:ext>
    </p:extLst>
  </p:cSld>
  <p:clrMapOvr>
    <a:masterClrMapping/>
  </p:clrMapOvr>
</p:sld>
</file>

<file path=ppt/slides/slide3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Support (4 of 4)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Extend Manager base class to have levels</a:t>
            </a:r>
          </a:p>
          <a:p>
            <a:pPr lvl="1"/>
            <a:r>
              <a:rPr lang="en-US" dirty="0"/>
              <a:t> string </a:t>
            </a:r>
            <a:r>
              <a:rPr lang="en-US" dirty="0" smtClean="0"/>
              <a:t>event[MAX_LEVELS][MAX_EVENTS];</a:t>
            </a:r>
            <a:endParaRPr lang="en-US" dirty="0"/>
          </a:p>
          <a:p>
            <a:pPr lvl="1"/>
            <a:r>
              <a:rPr lang="en-US" dirty="0" smtClean="0"/>
              <a:t> </a:t>
            </a:r>
            <a:r>
              <a:rPr lang="en-US" dirty="0" err="1"/>
              <a:t>ObjectList</a:t>
            </a:r>
            <a:r>
              <a:rPr lang="en-US" dirty="0"/>
              <a:t> </a:t>
            </a:r>
            <a:r>
              <a:rPr lang="en-US" dirty="0" err="1" smtClean="0"/>
              <a:t>obj_list</a:t>
            </a:r>
            <a:r>
              <a:rPr lang="en-US" dirty="0" smtClean="0"/>
              <a:t>[MAX_LEVELS][MAX_EVENTS]</a:t>
            </a:r>
          </a:p>
          <a:p>
            <a:r>
              <a:rPr lang="en-US" dirty="0" smtClean="0"/>
              <a:t>Needs to get level from </a:t>
            </a:r>
            <a:r>
              <a:rPr lang="en-US" dirty="0" err="1" smtClean="0"/>
              <a:t>WorldManager</a:t>
            </a:r>
            <a:endParaRPr lang="en-US" dirty="0"/>
          </a:p>
          <a:p>
            <a:pPr lvl="1"/>
            <a:r>
              <a:rPr lang="en-US" dirty="0" err="1" smtClean="0"/>
              <a:t>world_manager.getLevel</a:t>
            </a:r>
            <a:r>
              <a:rPr lang="en-US" dirty="0" smtClean="0"/>
              <a:t>()</a:t>
            </a:r>
          </a:p>
          <a:p>
            <a:r>
              <a:rPr lang="en-US" dirty="0" err="1" smtClean="0"/>
              <a:t>onEvent</a:t>
            </a:r>
            <a:r>
              <a:rPr lang="en-US" dirty="0" smtClean="0"/>
              <a:t>() methods sent to registered objects at current level and level 0</a:t>
            </a:r>
          </a:p>
          <a:p>
            <a:r>
              <a:rPr lang="en-US" dirty="0" smtClean="0"/>
              <a:t>Q: What else?  Could add methods to move objects across levels, but game code can do this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world_manager.removeObject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(this)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world_manager.setLevel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new_level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world_manager.insertObject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(this)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57026"/>
      </p:ext>
    </p:extLst>
  </p:cSld>
  <p:clrMapOvr>
    <a:masterClrMapping/>
  </p:clrMapOvr>
</p:sld>
</file>

<file path=ppt/slides/slide3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Level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E.g. Saucer Shoot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4273443"/>
      </p:ext>
    </p:extLst>
  </p:cSld>
  <p:clrMapOvr>
    <a:masterClrMapping/>
  </p:clrMapOvr>
</p:sld>
</file>

<file path=ppt/slides/slide3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Support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to be somewhat careful in indexing code in Manager, </a:t>
            </a:r>
            <a:r>
              <a:rPr lang="en-US" dirty="0" err="1" smtClean="0"/>
              <a:t>WorldManager</a:t>
            </a:r>
            <a:r>
              <a:rPr lang="en-US" dirty="0" smtClean="0"/>
              <a:t> and </a:t>
            </a:r>
            <a:r>
              <a:rPr lang="en-US" dirty="0" err="1" smtClean="0"/>
              <a:t>SceneGraph</a:t>
            </a:r>
            <a:endParaRPr lang="en-US" dirty="0" smtClean="0"/>
          </a:p>
          <a:p>
            <a:pPr lvl="1"/>
            <a:r>
              <a:rPr lang="en-US" dirty="0" smtClean="0"/>
              <a:t>But compiler will help</a:t>
            </a:r>
          </a:p>
          <a:p>
            <a:r>
              <a:rPr lang="en-US" dirty="0" smtClean="0"/>
              <a:t>Makes code a bit harder to read ;(</a:t>
            </a:r>
          </a:p>
          <a:p>
            <a:r>
              <a:rPr lang="en-US" dirty="0" smtClean="0"/>
              <a:t>Quite a useful, flexible abstraction for game programmer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772730"/>
      </p:ext>
    </p:extLst>
  </p:cSld>
  <p:clrMapOvr>
    <a:masterClrMapping/>
  </p:clrMapOvr>
</p:sld>
</file>

<file path=ppt/slides/slide3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Scene Graphs	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Frame Rate Display and Capture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Splash Screen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Level Support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Dynamic Lists					(</a:t>
            </a:r>
            <a:r>
              <a:rPr lang="en-US" dirty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0428121"/>
      </p:ext>
    </p:extLst>
  </p:cSld>
  <p:clrMapOvr>
    <a:masterClrMapping/>
  </p:clrMapOvr>
</p:sld>
</file>

<file path=ppt/slides/slide3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Lists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err="1" smtClean="0"/>
              <a:t>ObjectLists</a:t>
            </a:r>
            <a:r>
              <a:rPr lang="en-US" dirty="0" smtClean="0"/>
              <a:t> are statically allocated</a:t>
            </a:r>
          </a:p>
          <a:p>
            <a:pPr lvl="1"/>
            <a:r>
              <a:rPr lang="en-US" dirty="0" smtClean="0"/>
              <a:t>Fixed size for </a:t>
            </a:r>
            <a:r>
              <a:rPr lang="en-US" dirty="0" err="1" smtClean="0"/>
              <a:t>SceneGraph</a:t>
            </a:r>
            <a:endParaRPr lang="en-US" dirty="0" smtClean="0"/>
          </a:p>
          <a:p>
            <a:pPr lvl="1"/>
            <a:r>
              <a:rPr lang="en-US" dirty="0" smtClean="0"/>
              <a:t>With levels, that size at each level</a:t>
            </a:r>
          </a:p>
          <a:p>
            <a:r>
              <a:rPr lang="en-US" dirty="0" smtClean="0"/>
              <a:t>Hopefully, big enough not to get full!</a:t>
            </a:r>
          </a:p>
          <a:p>
            <a:r>
              <a:rPr lang="en-US" dirty="0" smtClean="0"/>
              <a:t>And tough to maker bigger</a:t>
            </a:r>
          </a:p>
          <a:p>
            <a:pPr lvl="1"/>
            <a:r>
              <a:rPr lang="en-US" dirty="0" smtClean="0"/>
              <a:t>Limit to object size at compile time</a:t>
            </a:r>
          </a:p>
          <a:p>
            <a:pPr lvl="1"/>
            <a:r>
              <a:rPr lang="en-US" dirty="0" smtClean="0"/>
              <a:t>Bigger lists need to be copied/allocated each list operation (e.g. return list of 2 items)</a:t>
            </a:r>
          </a:p>
          <a:p>
            <a:r>
              <a:rPr lang="en-US" dirty="0" smtClean="0"/>
              <a:t>Is there a better way?</a:t>
            </a:r>
          </a:p>
          <a:p>
            <a:pPr lvl="1"/>
            <a:r>
              <a:rPr lang="en-US" dirty="0" smtClean="0"/>
              <a:t>Yes!  List small, but expand when needed</a:t>
            </a:r>
          </a:p>
          <a:p>
            <a:pPr lvl="1"/>
            <a:r>
              <a:rPr lang="en-US" dirty="0" smtClean="0"/>
              <a:t>Roughly, if needed, double list size</a:t>
            </a:r>
          </a:p>
        </p:txBody>
      </p:sp>
    </p:spTree>
    <p:extLst>
      <p:ext uri="{BB962C8B-B14F-4D97-AF65-F5344CB8AC3E}">
        <p14:creationId xmlns:p14="http://schemas.microsoft.com/office/powerpoint/2010/main" val="801621377"/>
      </p:ext>
    </p:extLst>
  </p:cSld>
  <p:clrMapOvr>
    <a:masterClrMapping/>
  </p:clrMapOvr>
</p:sld>
</file>

<file path=ppt/slides/slide3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Lists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 smtClean="0"/>
              <a:t>Make lists dynamically allocated (e.g. new)</a:t>
            </a:r>
          </a:p>
          <a:p>
            <a:r>
              <a:rPr lang="en-US" dirty="0" smtClean="0"/>
              <a:t>Declare list item as pointer to pointer</a:t>
            </a:r>
          </a:p>
          <a:p>
            <a:pPr lvl="1"/>
            <a:r>
              <a:rPr lang="en-US" dirty="0" smtClean="0"/>
              <a:t>Object **</a:t>
            </a:r>
            <a:r>
              <a:rPr lang="en-US" dirty="0" err="1" smtClean="0"/>
              <a:t>p_list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In constructor allocate memory</a:t>
            </a:r>
          </a:p>
          <a:p>
            <a:r>
              <a:rPr lang="en-US" dirty="0" smtClean="0"/>
              <a:t>Want to use </a:t>
            </a:r>
            <a:r>
              <a:rPr lang="en-US" dirty="0" err="1" smtClean="0"/>
              <a:t>realloc</a:t>
            </a:r>
            <a:r>
              <a:rPr lang="en-US" dirty="0" smtClean="0"/>
              <a:t>() (C++ doesn’t have)</a:t>
            </a:r>
          </a:p>
          <a:p>
            <a:pPr lvl="1"/>
            <a:r>
              <a:rPr lang="en-US" dirty="0" smtClean="0"/>
              <a:t>So use </a:t>
            </a:r>
            <a:r>
              <a:rPr lang="en-US" dirty="0" err="1" smtClean="0"/>
              <a:t>malloc</a:t>
            </a:r>
            <a:r>
              <a:rPr lang="en-US" dirty="0" smtClean="0"/>
              <a:t>()</a:t>
            </a:r>
          </a:p>
          <a:p>
            <a:pPr marL="0" indent="0">
              <a:buNone/>
            </a:pPr>
            <a:r>
              <a:rPr lang="en-US" dirty="0" err="1" smtClean="0"/>
              <a:t>p_item</a:t>
            </a:r>
            <a:r>
              <a:rPr lang="en-US" dirty="0" smtClean="0"/>
              <a:t> </a:t>
            </a:r>
            <a:r>
              <a:rPr lang="en-US" dirty="0"/>
              <a:t>= (Object **) </a:t>
            </a:r>
            <a:r>
              <a:rPr lang="en-US" dirty="0" err="1"/>
              <a:t>malloc</a:t>
            </a:r>
            <a:r>
              <a:rPr lang="en-US" dirty="0"/>
              <a:t>(</a:t>
            </a:r>
            <a:r>
              <a:rPr lang="en-US" dirty="0" err="1"/>
              <a:t>sizeof</a:t>
            </a:r>
            <a:r>
              <a:rPr lang="en-US" dirty="0"/>
              <a:t>(Object </a:t>
            </a:r>
            <a:r>
              <a:rPr lang="en-US" dirty="0" smtClean="0"/>
              <a:t>*));</a:t>
            </a:r>
          </a:p>
          <a:p>
            <a:r>
              <a:rPr lang="en-US" dirty="0" smtClean="0"/>
              <a:t>In insert(), if </a:t>
            </a:r>
            <a:r>
              <a:rPr lang="en-US" dirty="0" err="1" smtClean="0"/>
              <a:t>isFull</a:t>
            </a:r>
            <a:r>
              <a:rPr lang="en-US" dirty="0" smtClean="0"/>
              <a:t>() then allocate more space</a:t>
            </a:r>
          </a:p>
          <a:p>
            <a:pPr marL="0" indent="0">
              <a:buNone/>
            </a:pPr>
            <a:r>
              <a:rPr lang="en-US" dirty="0" smtClean="0"/>
              <a:t>Object </a:t>
            </a:r>
            <a:r>
              <a:rPr lang="en-US" dirty="0"/>
              <a:t>**</a:t>
            </a:r>
            <a:r>
              <a:rPr lang="en-US" dirty="0" err="1"/>
              <a:t>p_temp_item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 smtClean="0"/>
              <a:t>p_temp_item</a:t>
            </a:r>
            <a:r>
              <a:rPr lang="en-US" dirty="0" smtClean="0"/>
              <a:t> </a:t>
            </a:r>
            <a:r>
              <a:rPr lang="en-US" dirty="0"/>
              <a:t>= (Object **) </a:t>
            </a:r>
            <a:r>
              <a:rPr lang="en-US" dirty="0" err="1"/>
              <a:t>realloc</a:t>
            </a:r>
            <a:r>
              <a:rPr lang="en-US" dirty="0"/>
              <a:t>(</a:t>
            </a:r>
            <a:r>
              <a:rPr lang="en-US" dirty="0" err="1"/>
              <a:t>p_item</a:t>
            </a:r>
            <a:r>
              <a:rPr lang="en-US" dirty="0"/>
              <a:t>, 2 * </a:t>
            </a:r>
            <a:r>
              <a:rPr lang="en-US" dirty="0" err="1"/>
              <a:t>sizeof</a:t>
            </a:r>
            <a:r>
              <a:rPr lang="en-US" dirty="0"/>
              <a:t>(Object *) * </a:t>
            </a:r>
            <a:r>
              <a:rPr lang="en-US" dirty="0" err="1"/>
              <a:t>max_count</a:t>
            </a:r>
            <a:r>
              <a:rPr lang="en-US" dirty="0"/>
              <a:t>);</a:t>
            </a:r>
          </a:p>
          <a:p>
            <a:pPr marL="0" indent="0">
              <a:buNone/>
            </a:pPr>
            <a:r>
              <a:rPr lang="en-US" dirty="0" err="1" smtClean="0"/>
              <a:t>p_item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p_temp_item</a:t>
            </a:r>
            <a:r>
              <a:rPr lang="en-US" dirty="0"/>
              <a:t>;</a:t>
            </a:r>
          </a:p>
          <a:p>
            <a:pPr marL="0" indent="0">
              <a:buNone/>
            </a:pPr>
            <a:r>
              <a:rPr lang="en-US" dirty="0" err="1" smtClean="0"/>
              <a:t>max_count</a:t>
            </a:r>
            <a:r>
              <a:rPr lang="en-US" dirty="0" smtClean="0"/>
              <a:t> </a:t>
            </a:r>
            <a:r>
              <a:rPr lang="en-US" dirty="0"/>
              <a:t>*= 2;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8725380"/>
      </p:ext>
    </p:extLst>
  </p:cSld>
  <p:clrMapOvr>
    <a:masterClrMapping/>
  </p:clrMapOvr>
</p:sld>
</file>

<file path=ppt/slides/slide3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Dynamic Lists </a:t>
            </a:r>
            <a:r>
              <a:rPr lang="en-US" dirty="0" smtClean="0"/>
              <a:t>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715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Default copy and assignment “shallow”, so won’t copy dynamic memory (we want “deep”)</a:t>
            </a:r>
          </a:p>
          <a:p>
            <a:pPr marL="0" indent="0">
              <a:buNone/>
            </a:pPr>
            <a:r>
              <a:rPr lang="en-US" sz="3000" dirty="0" err="1"/>
              <a:t>ObjectList</a:t>
            </a:r>
            <a:r>
              <a:rPr lang="en-US" sz="3000" dirty="0"/>
              <a:t>::</a:t>
            </a:r>
            <a:r>
              <a:rPr lang="en-US" sz="3000" dirty="0" err="1"/>
              <a:t>ObjectList</a:t>
            </a:r>
            <a:r>
              <a:rPr lang="en-US" sz="3000" dirty="0"/>
              <a:t>(</a:t>
            </a:r>
            <a:r>
              <a:rPr lang="en-US" sz="3000" dirty="0" err="1"/>
              <a:t>const</a:t>
            </a:r>
            <a:r>
              <a:rPr lang="en-US" sz="3000" dirty="0"/>
              <a:t> </a:t>
            </a:r>
            <a:r>
              <a:rPr lang="en-US" sz="3000" dirty="0" err="1"/>
              <a:t>ObjectList</a:t>
            </a:r>
            <a:r>
              <a:rPr lang="en-US" sz="3000" dirty="0"/>
              <a:t> &amp;other);</a:t>
            </a:r>
          </a:p>
          <a:p>
            <a:pPr marL="0" indent="0">
              <a:buNone/>
            </a:pPr>
            <a:r>
              <a:rPr lang="en-US" sz="3000" dirty="0" err="1" smtClean="0"/>
              <a:t>ObjectList</a:t>
            </a:r>
            <a:r>
              <a:rPr lang="en-US" sz="3000" dirty="0" smtClean="0"/>
              <a:t> </a:t>
            </a:r>
            <a:r>
              <a:rPr lang="en-US" sz="3000" dirty="0"/>
              <a:t>&amp;operator=(</a:t>
            </a:r>
            <a:r>
              <a:rPr lang="en-US" sz="3000" dirty="0" err="1"/>
              <a:t>const</a:t>
            </a:r>
            <a:r>
              <a:rPr lang="en-US" sz="3000" dirty="0"/>
              <a:t> </a:t>
            </a:r>
            <a:r>
              <a:rPr lang="en-US" sz="3000" dirty="0" err="1"/>
              <a:t>ObjectList</a:t>
            </a:r>
            <a:r>
              <a:rPr lang="en-US" sz="3000" dirty="0"/>
              <a:t> &amp;</a:t>
            </a:r>
            <a:r>
              <a:rPr lang="en-US" sz="3000" dirty="0" err="1"/>
              <a:t>rhs</a:t>
            </a:r>
            <a:r>
              <a:rPr lang="en-US" sz="3000" dirty="0" smtClean="0"/>
              <a:t>);</a:t>
            </a:r>
          </a:p>
          <a:p>
            <a:r>
              <a:rPr lang="en-US" dirty="0" smtClean="0"/>
              <a:t>Copy - Deep copy</a:t>
            </a:r>
          </a:p>
          <a:p>
            <a:pPr marL="0" indent="0">
              <a:buNone/>
            </a:pPr>
            <a:r>
              <a:rPr lang="en-US" sz="2800" dirty="0" err="1" smtClean="0"/>
              <a:t>p_item</a:t>
            </a:r>
            <a:r>
              <a:rPr lang="en-US" sz="2800" dirty="0" smtClean="0"/>
              <a:t> </a:t>
            </a:r>
            <a:r>
              <a:rPr lang="en-US" sz="2800" dirty="0"/>
              <a:t>= (Object **) </a:t>
            </a:r>
            <a:r>
              <a:rPr lang="en-US" sz="2800" dirty="0" err="1"/>
              <a:t>malloc</a:t>
            </a:r>
            <a:r>
              <a:rPr lang="en-US" sz="2800" dirty="0"/>
              <a:t>(</a:t>
            </a:r>
            <a:r>
              <a:rPr lang="en-US" sz="2800" dirty="0" err="1"/>
              <a:t>sizeof</a:t>
            </a:r>
            <a:r>
              <a:rPr lang="en-US" sz="2800" dirty="0"/>
              <a:t>(Object *) * </a:t>
            </a:r>
            <a:r>
              <a:rPr lang="en-US" sz="2800" dirty="0" err="1"/>
              <a:t>other.max_count</a:t>
            </a:r>
            <a:r>
              <a:rPr lang="en-US" sz="2800" dirty="0"/>
              <a:t>);</a:t>
            </a:r>
          </a:p>
          <a:p>
            <a:pPr marL="0" indent="0">
              <a:buNone/>
            </a:pPr>
            <a:r>
              <a:rPr lang="en-US" sz="2800" dirty="0" err="1" smtClean="0"/>
              <a:t>memcpy</a:t>
            </a:r>
            <a:r>
              <a:rPr lang="en-US" sz="2800" dirty="0" smtClean="0"/>
              <a:t>(</a:t>
            </a:r>
            <a:r>
              <a:rPr lang="en-US" sz="2800" dirty="0" err="1" smtClean="0"/>
              <a:t>p_item</a:t>
            </a:r>
            <a:r>
              <a:rPr lang="en-US" sz="2800" dirty="0"/>
              <a:t>, </a:t>
            </a:r>
            <a:r>
              <a:rPr lang="en-US" sz="2800" dirty="0" err="1"/>
              <a:t>other.p_item</a:t>
            </a:r>
            <a:r>
              <a:rPr lang="en-US" sz="2800" dirty="0"/>
              <a:t>, </a:t>
            </a:r>
            <a:r>
              <a:rPr lang="en-US" sz="2800" dirty="0" err="1"/>
              <a:t>sizeof</a:t>
            </a:r>
            <a:r>
              <a:rPr lang="en-US" sz="2800" dirty="0"/>
              <a:t>(Object *) * </a:t>
            </a:r>
            <a:r>
              <a:rPr lang="en-US" sz="2800" dirty="0" err="1"/>
              <a:t>other.max_count</a:t>
            </a:r>
            <a:r>
              <a:rPr lang="en-US" sz="2800" dirty="0"/>
              <a:t>);</a:t>
            </a:r>
          </a:p>
          <a:p>
            <a:pPr marL="0" indent="0">
              <a:buNone/>
            </a:pPr>
            <a:r>
              <a:rPr lang="en-US" sz="2800" dirty="0" err="1" smtClean="0"/>
              <a:t>max_count</a:t>
            </a:r>
            <a:r>
              <a:rPr lang="en-US" sz="2800" dirty="0" smtClean="0"/>
              <a:t> </a:t>
            </a:r>
            <a:r>
              <a:rPr lang="en-US" sz="2800" dirty="0"/>
              <a:t>= </a:t>
            </a:r>
            <a:r>
              <a:rPr lang="en-US" sz="2800" dirty="0" err="1"/>
              <a:t>other.max_count</a:t>
            </a:r>
            <a:r>
              <a:rPr lang="en-US" sz="2800" dirty="0"/>
              <a:t>;</a:t>
            </a:r>
          </a:p>
          <a:p>
            <a:pPr marL="0" indent="0">
              <a:buNone/>
            </a:pPr>
            <a:r>
              <a:rPr lang="en-US" sz="2800" dirty="0" smtClean="0"/>
              <a:t>count </a:t>
            </a:r>
            <a:r>
              <a:rPr lang="en-US" sz="2800" dirty="0"/>
              <a:t>= </a:t>
            </a:r>
            <a:r>
              <a:rPr lang="en-US" sz="2800" dirty="0" err="1"/>
              <a:t>other.count</a:t>
            </a:r>
            <a:r>
              <a:rPr lang="en-US" sz="2800" dirty="0" smtClean="0"/>
              <a:t>;</a:t>
            </a:r>
          </a:p>
          <a:p>
            <a:r>
              <a:rPr lang="en-US" dirty="0" smtClean="0"/>
              <a:t>Assignment also needs:</a:t>
            </a:r>
          </a:p>
          <a:p>
            <a:pPr lvl="1"/>
            <a:r>
              <a:rPr lang="en-US" dirty="0" smtClean="0"/>
              <a:t>Check if not copy self</a:t>
            </a:r>
          </a:p>
          <a:p>
            <a:pPr lvl="1"/>
            <a:r>
              <a:rPr lang="en-US" dirty="0" smtClean="0"/>
              <a:t>Check if local memory allocated (then free)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731598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Compilation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6789" y="1295400"/>
            <a:ext cx="4953000" cy="3352800"/>
          </a:xfrm>
        </p:spPr>
        <p:txBody>
          <a:bodyPr>
            <a:normAutofit lnSpcReduction="10000"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#if, 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ifdef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 #</a:t>
            </a:r>
            <a:r>
              <a:rPr lang="en-US" sz="2800" dirty="0" err="1">
                <a:latin typeface="Consolas" pitchFamily="49" charset="0"/>
                <a:cs typeface="Consolas" pitchFamily="49" charset="0"/>
              </a:rPr>
              <a:t>ifndef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, #else, #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elif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, #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endif</a:t>
            </a:r>
            <a:endParaRPr lang="en-US" sz="28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Often used for platform-specific code</a:t>
            </a:r>
          </a:p>
          <a:p>
            <a:r>
              <a:rPr lang="en-US" dirty="0" smtClean="0"/>
              <a:t>Also, control verbosity and debug messages (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DEBUG1, DEBUG2</a:t>
            </a:r>
            <a:r>
              <a:rPr lang="en-US" dirty="0" smtClean="0"/>
              <a:t>…)</a:t>
            </a:r>
          </a:p>
        </p:txBody>
      </p:sp>
      <p:sp>
        <p:nvSpPr>
          <p:cNvPr id="4" name="Rectangle 3"/>
          <p:cNvSpPr/>
          <p:nvPr/>
        </p:nvSpPr>
        <p:spPr>
          <a:xfrm>
            <a:off x="5486400" y="1828800"/>
            <a:ext cx="3200400" cy="1477328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LINUX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</a:b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Linux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specific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code here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elif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WIN32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i="1" dirty="0">
                <a:latin typeface="Consolas" pitchFamily="49" charset="0"/>
                <a:cs typeface="Consolas" pitchFamily="49" charset="0"/>
              </a:rPr>
              <a:t>Windows specific code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/>
            </a:r>
            <a:br>
              <a:rPr lang="en-US" dirty="0">
                <a:latin typeface="Consolas" pitchFamily="49" charset="0"/>
                <a:cs typeface="Consolas" pitchFamily="49" charset="0"/>
              </a:rPr>
            </a:b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33400" y="4876800"/>
            <a:ext cx="7772400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ifdef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DEBUG1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log_manager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log_manager.writeLog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"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 will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delete object %d",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p_go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getId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endif</a:t>
            </a:r>
            <a:endParaRPr lang="en-US" dirty="0" smtClean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7121513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 Manager base class</a:t>
            </a:r>
          </a:p>
          <a:p>
            <a:r>
              <a:rPr lang="en-US" dirty="0" smtClean="0"/>
              <a:t>Create </a:t>
            </a:r>
            <a:r>
              <a:rPr lang="en-US" dirty="0" err="1" smtClean="0"/>
              <a:t>LogManager</a:t>
            </a:r>
            <a:r>
              <a:rPr lang="en-US" dirty="0" smtClean="0"/>
              <a:t> derived class</a:t>
            </a:r>
          </a:p>
          <a:p>
            <a:r>
              <a:rPr lang="en-US" dirty="0" smtClean="0"/>
              <a:t>Implement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writeLog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Test</a:t>
            </a:r>
          </a:p>
          <a:p>
            <a:r>
              <a:rPr lang="en-US" dirty="0" smtClean="0"/>
              <a:t>Implement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getTimeString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lvl="1"/>
            <a:r>
              <a:rPr lang="en-US" dirty="0" smtClean="0"/>
              <a:t>Test</a:t>
            </a:r>
          </a:p>
          <a:p>
            <a:r>
              <a:rPr lang="en-US" dirty="0" smtClean="0"/>
              <a:t>Make sure solid before going on</a:t>
            </a:r>
          </a:p>
          <a:p>
            <a:pPr lvl="1"/>
            <a:r>
              <a:rPr lang="en-US" dirty="0" smtClean="0"/>
              <a:t>Many of your other objects will use!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8484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Logfile</a:t>
            </a:r>
            <a:r>
              <a:rPr lang="en-US" dirty="0" smtClean="0"/>
              <a:t> Management	</a:t>
            </a:r>
            <a:r>
              <a:rPr lang="en-US" dirty="0"/>
              <a:t>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smtClean="0"/>
              <a:t>Game Management			(</a:t>
            </a:r>
            <a:r>
              <a:rPr lang="en-US" dirty="0" smtClean="0">
                <a:solidFill>
                  <a:srgbClr val="C0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Clock</a:t>
            </a:r>
          </a:p>
          <a:p>
            <a:pPr lvl="1"/>
            <a:r>
              <a:rPr lang="en-US" dirty="0" err="1" smtClean="0"/>
              <a:t>GameManager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66393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4611" y="274638"/>
            <a:ext cx="8229600" cy="1143000"/>
          </a:xfrm>
        </p:spPr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611" y="3352800"/>
            <a:ext cx="8229600" cy="2620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When does the above code get called?</a:t>
            </a:r>
          </a:p>
          <a:p>
            <a:r>
              <a:rPr lang="en-US" dirty="0" smtClean="0"/>
              <a:t>What is the above code doing?</a:t>
            </a:r>
          </a:p>
          <a:p>
            <a:r>
              <a:rPr lang="en-US" dirty="0" smtClean="0"/>
              <a:t>Saucers, and Bullets and Hero use 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moveObject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/>
              <a:t>… </a:t>
            </a:r>
          </a:p>
          <a:p>
            <a:r>
              <a:rPr lang="en-US" dirty="0" smtClean="0"/>
              <a:t>Should a Star? Why or why not?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solidFill>
                  <a:srgbClr val="0099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solidFill>
                <a:srgbClr val="0099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63616" y="1371600"/>
            <a:ext cx="8151590" cy="184665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void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Star::out()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world_manager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pos.setX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world_manager.getBoundary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getHorizontal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+ random()%20);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pos.setY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(random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%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world_manager.getBoundary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getVertical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setXVelocity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(-1.0 / (random()%10 + 1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));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/>
            </a:r>
            <a:br>
              <a:rPr lang="en-US" sz="1600" dirty="0">
                <a:latin typeface="Consolas" pitchFamily="49" charset="0"/>
                <a:cs typeface="Consolas" pitchFamily="49" charset="0"/>
              </a:rPr>
            </a:b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770578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Game Loop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324350"/>
            <a:ext cx="8229600" cy="1981199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Each iteration a “step” or a “tick”</a:t>
            </a:r>
          </a:p>
          <a:p>
            <a:r>
              <a:rPr lang="en-US" dirty="0" smtClean="0"/>
              <a:t>How fast will the above loop run?</a:t>
            </a:r>
          </a:p>
          <a:p>
            <a:pPr lvl="1"/>
            <a:r>
              <a:rPr lang="en-US" dirty="0" smtClean="0"/>
              <a:t>Note, early games just moved objects fixed amount each loop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On faster computers, objects moved faster!</a:t>
            </a:r>
            <a:endParaRPr lang="en-US" dirty="0" smtClean="0"/>
          </a:p>
          <a:p>
            <a:r>
              <a:rPr lang="en-US" dirty="0" smtClean="0"/>
              <a:t>How to slow it down?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90800" y="2313102"/>
            <a:ext cx="4743606" cy="1754326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While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(game not over)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Get input from keyboard/mouse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Update world state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Draw new screen to back buffer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 Swap back buffer to current buffer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371600"/>
            <a:ext cx="8229600" cy="800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The Game Manager “runs” the game: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77328" y="2699622"/>
            <a:ext cx="1676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10,000 foot view of game loop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483398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755"/>
            <a:ext cx="8229600" cy="1143000"/>
          </a:xfrm>
        </p:spPr>
        <p:txBody>
          <a:bodyPr/>
          <a:lstStyle/>
          <a:p>
            <a:r>
              <a:rPr lang="en-US" dirty="0" smtClean="0"/>
              <a:t>The Game Loop with Timing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581400"/>
            <a:ext cx="8229600" cy="2971800"/>
          </a:xfrm>
        </p:spPr>
        <p:txBody>
          <a:bodyPr>
            <a:normAutofit fontScale="70000" lnSpcReduction="20000"/>
          </a:bodyPr>
          <a:lstStyle/>
          <a:p>
            <a:r>
              <a:rPr lang="en-US" i="1" dirty="0" smtClean="0"/>
              <a:t>Frame rate </a:t>
            </a:r>
            <a:r>
              <a:rPr lang="en-US" dirty="0" smtClean="0"/>
              <a:t>is how often images updated to player </a:t>
            </a:r>
            <a:r>
              <a:rPr lang="en-US" dirty="0" smtClean="0">
                <a:sym typeface="Wingdings" pitchFamily="2" charset="2"/>
              </a:rPr>
              <a:t> Unit is Hertz (Hz) or frames per second (fps)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30 frames/second typically full-motion video</a:t>
            </a:r>
          </a:p>
          <a:p>
            <a:r>
              <a:rPr lang="en-US" dirty="0" smtClean="0">
                <a:sym typeface="Wingdings" pitchFamily="2" charset="2"/>
              </a:rPr>
              <a:t>Time between frames is </a:t>
            </a:r>
            <a:r>
              <a:rPr lang="en-US" i="1" dirty="0" smtClean="0">
                <a:sym typeface="Wingdings" pitchFamily="2" charset="2"/>
              </a:rPr>
              <a:t>frame time </a:t>
            </a:r>
            <a:r>
              <a:rPr lang="en-US" dirty="0" smtClean="0">
                <a:sym typeface="Wingdings" pitchFamily="2" charset="2"/>
              </a:rPr>
              <a:t>or </a:t>
            </a:r>
            <a:r>
              <a:rPr lang="en-US" i="1" dirty="0" smtClean="0">
                <a:sym typeface="Wingdings" pitchFamily="2" charset="2"/>
              </a:rPr>
              <a:t>delta time</a:t>
            </a:r>
          </a:p>
          <a:p>
            <a:r>
              <a:rPr lang="en-US" dirty="0" smtClean="0">
                <a:sym typeface="Wingdings" pitchFamily="2" charset="2"/>
              </a:rPr>
              <a:t>At 30 fps, frame time is 1/30 or 33.3 milliseconds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Milliseconds are a common unit for game engines</a:t>
            </a:r>
          </a:p>
          <a:p>
            <a:r>
              <a:rPr lang="en-US" dirty="0" smtClean="0">
                <a:sym typeface="Wingdings" pitchFamily="2" charset="2"/>
              </a:rPr>
              <a:t>Why do we care about frame rate?  Often drives game loop rate (not many reasons to go faster than full-motion video rate)</a:t>
            </a:r>
          </a:p>
          <a:p>
            <a:r>
              <a:rPr lang="en-US" dirty="0" smtClean="0">
                <a:sym typeface="Wingdings" pitchFamily="2" charset="2"/>
              </a:rPr>
              <a:t>Ok, how to measure computer time?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1011775"/>
            <a:ext cx="4743606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While (1) {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Get input from keyboard/mouse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Update world state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Draw new screen to back buffer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 Swap back buffer to current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buffer</a:t>
            </a:r>
          </a:p>
          <a:p>
            <a:r>
              <a:rPr lang="en-US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Measure how long last loop took</a:t>
            </a:r>
          </a:p>
          <a:p>
            <a:r>
              <a:rPr lang="en-US" i="1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 Sleep for (TARGET_TIME – elapsed)</a:t>
            </a:r>
            <a:endParaRPr lang="en-US" i="1" dirty="0">
              <a:solidFill>
                <a:srgbClr val="008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0" y="1981200"/>
            <a:ext cx="298754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But what is TARGET_TIME?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9184690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Computer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00600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ime()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returns seconds since Jan 1, 1970</a:t>
            </a:r>
          </a:p>
          <a:p>
            <a:pPr lvl="1"/>
            <a:r>
              <a:rPr lang="en-US" dirty="0" smtClean="0"/>
              <a:t>Resolution of 1 second.  Maybe fine for </a:t>
            </a:r>
            <a:r>
              <a:rPr lang="en-US" dirty="0" err="1" smtClean="0"/>
              <a:t>LogManager</a:t>
            </a:r>
            <a:r>
              <a:rPr lang="en-US" dirty="0" smtClean="0"/>
              <a:t>, but </a:t>
            </a:r>
            <a:r>
              <a:rPr lang="en-US" dirty="0"/>
              <a:t>f</a:t>
            </a:r>
            <a:r>
              <a:rPr lang="en-US" dirty="0" smtClean="0"/>
              <a:t>ar too coarse for game loop.</a:t>
            </a:r>
          </a:p>
          <a:p>
            <a:r>
              <a:rPr lang="en-US" dirty="0" smtClean="0"/>
              <a:t>Modern CPUs have high-resolution timer</a:t>
            </a:r>
          </a:p>
          <a:p>
            <a:pPr lvl="1"/>
            <a:r>
              <a:rPr lang="en-US" dirty="0" smtClean="0"/>
              <a:t>Hardware register that counts CPU cycles</a:t>
            </a:r>
          </a:p>
          <a:p>
            <a:pPr lvl="1"/>
            <a:r>
              <a:rPr lang="en-US" dirty="0" smtClean="0"/>
              <a:t>3 GHz processor, timer goes 3 billion times/sec, so resolution is 0.333 nanoseconds </a:t>
            </a:r>
            <a:r>
              <a:rPr lang="en-US" dirty="0" smtClean="0">
                <a:sym typeface="Wingdings" pitchFamily="2" charset="2"/>
              </a:rPr>
              <a:t> Plenty of precision!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64-bit architecture  wraps about every 195 years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32-bit architecture  every 1.4 seconds</a:t>
            </a:r>
            <a:endParaRPr lang="en-US" dirty="0" smtClean="0"/>
          </a:p>
          <a:p>
            <a:r>
              <a:rPr lang="en-US" dirty="0" smtClean="0">
                <a:sym typeface="Wingdings" pitchFamily="2" charset="2"/>
              </a:rPr>
              <a:t>System calls vary with platform.  e.g.: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Win32 AP 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QueryPerformanceCounter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to get value, and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QueryPerformanceFrequency</a:t>
            </a:r>
            <a:r>
              <a:rPr lang="en-US" sz="26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to get rate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Xbox 360 and PS3 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mftb</a:t>
            </a:r>
            <a:r>
              <a:rPr lang="en-US" dirty="0" smtClean="0">
                <a:sym typeface="Wingdings" pitchFamily="2" charset="2"/>
              </a:rPr>
              <a:t> (move from time base register)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Linux  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clock_gettime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 </a:t>
            </a:r>
            <a:r>
              <a:rPr lang="en-US" dirty="0" smtClean="0">
                <a:sym typeface="Wingdings" pitchFamily="2" charset="2"/>
              </a:rPr>
              <a:t>to get value (link with </a:t>
            </a: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–</a:t>
            </a:r>
            <a:r>
              <a:rPr lang="en-US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lrt</a:t>
            </a:r>
            <a:r>
              <a:rPr lang="en-US" dirty="0" smtClean="0">
                <a:sym typeface="Wingdings" pitchFamily="2" charset="2"/>
              </a:rPr>
              <a:t>)</a:t>
            </a:r>
          </a:p>
          <a:p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6890954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Measuring Computer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64-bit high precision, more than needed so 32-bit could be ok</a:t>
            </a:r>
          </a:p>
          <a:p>
            <a:pPr lvl="1"/>
            <a:r>
              <a:rPr lang="en-US" dirty="0" smtClean="0"/>
              <a:t>However, still want to measure 64-bit if wrapping a problem</a:t>
            </a:r>
          </a:p>
          <a:p>
            <a:pPr lvl="1"/>
            <a:r>
              <a:rPr lang="en-US" dirty="0" smtClean="0"/>
              <a:t>Typical unit of 1/300</a:t>
            </a:r>
            <a:r>
              <a:rPr lang="en-US" baseline="30000" dirty="0" smtClean="0"/>
              <a:t>th</a:t>
            </a:r>
            <a:r>
              <a:rPr lang="en-US" dirty="0" smtClean="0"/>
              <a:t> second is sometimes used (can slow down 30fps animation to 1/10</a:t>
            </a:r>
            <a:r>
              <a:rPr lang="en-US" baseline="30000" dirty="0" smtClean="0"/>
              <a:t>th</a:t>
            </a:r>
            <a:r>
              <a:rPr lang="en-US" dirty="0" smtClean="0"/>
              <a:t>, for example)</a:t>
            </a:r>
          </a:p>
          <a:p>
            <a:r>
              <a:rPr lang="en-US" dirty="0" smtClean="0"/>
              <a:t>Beware storing as floating point as distributes bits between mantissa and exponent so precision varies over time</a:t>
            </a:r>
          </a:p>
          <a:p>
            <a:r>
              <a:rPr lang="en-US" dirty="0" smtClean="0"/>
              <a:t>For debugging breakpoints, may want to put in check to see if “large” gap (then assume breakpoint) and not necessarily that a lot of game time should have passed</a:t>
            </a:r>
          </a:p>
          <a:p>
            <a:pPr lvl="1"/>
            <a:r>
              <a:rPr lang="en-US" dirty="0" smtClean="0"/>
              <a:t>Otherwise, traced debugging will see “jump” in game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3341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Engine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47800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Use </a:t>
            </a:r>
            <a:r>
              <a:rPr lang="en-US" dirty="0" smtClean="0"/>
              <a:t>accurate measure of time to </a:t>
            </a:r>
            <a:r>
              <a:rPr lang="en-US" dirty="0"/>
              <a:t>find elapsed time since last </a:t>
            </a:r>
            <a:r>
              <a:rPr lang="en-US" dirty="0" smtClean="0"/>
              <a:t>call</a:t>
            </a:r>
          </a:p>
          <a:p>
            <a:r>
              <a:rPr lang="en-US" dirty="0" smtClean="0"/>
              <a:t>Method:</a:t>
            </a:r>
          </a:p>
          <a:p>
            <a:pPr lvl="1"/>
            <a:r>
              <a:rPr lang="en-US" dirty="0" smtClean="0"/>
              <a:t>Time before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clock.delta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Do processing stuff (render, compute, etc.)</a:t>
            </a:r>
          </a:p>
          <a:p>
            <a:pPr lvl="1"/>
            <a:r>
              <a:rPr lang="en-US" dirty="0" smtClean="0"/>
              <a:t>Time after (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clock.split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Compute elapsed time (after – before)</a:t>
            </a:r>
            <a:endParaRPr lang="en-US" dirty="0"/>
          </a:p>
          <a:p>
            <a:pPr lvl="1"/>
            <a:r>
              <a:rPr lang="en-US" dirty="0" smtClean="0"/>
              <a:t>Can </a:t>
            </a:r>
            <a:r>
              <a:rPr lang="en-US" dirty="0"/>
              <a:t>then </a:t>
            </a:r>
            <a:r>
              <a:rPr lang="en-US" dirty="0" smtClean="0"/>
              <a:t>sleep/pause </a:t>
            </a:r>
            <a:r>
              <a:rPr lang="en-US" dirty="0"/>
              <a:t>for </a:t>
            </a:r>
            <a:r>
              <a:rPr lang="en-US" dirty="0" smtClean="0"/>
              <a:t>right amount (whatever is left)</a:t>
            </a:r>
            <a:endParaRPr lang="en-US" dirty="0"/>
          </a:p>
          <a:p>
            <a:pPr lvl="1"/>
            <a:r>
              <a:rPr lang="en-US" dirty="0"/>
              <a:t>Or “catch up” </a:t>
            </a:r>
            <a:r>
              <a:rPr lang="en-US" dirty="0" smtClean="0"/>
              <a:t>with object updates if </a:t>
            </a:r>
            <a:r>
              <a:rPr lang="en-US" dirty="0"/>
              <a:t>it took too </a:t>
            </a:r>
            <a:r>
              <a:rPr lang="en-US" dirty="0" smtClean="0"/>
              <a:t>long</a:t>
            </a:r>
          </a:p>
          <a:p>
            <a:r>
              <a:rPr lang="en-US" dirty="0" smtClean="0">
                <a:sym typeface="Wingdings" pitchFamily="2" charset="2"/>
              </a:rPr>
              <a:t> So, how to measure </a:t>
            </a:r>
            <a:r>
              <a:rPr lang="en-US" i="1" dirty="0" smtClean="0">
                <a:sym typeface="Wingdings" pitchFamily="2" charset="2"/>
              </a:rPr>
              <a:t>elapsed time?</a:t>
            </a:r>
            <a:r>
              <a:rPr lang="en-US" dirty="0" smtClean="0">
                <a:sym typeface="Wingdings" pitchFamily="2" charset="2"/>
              </a:rPr>
              <a:t> </a:t>
            </a:r>
            <a:r>
              <a:rPr lang="en-US" dirty="0">
                <a:sym typeface="Wingdings" pitchFamily="2" charset="2"/>
              </a:rPr>
              <a:t>O</a:t>
            </a:r>
            <a:r>
              <a:rPr lang="en-US" dirty="0" smtClean="0">
                <a:sym typeface="Wingdings" pitchFamily="2" charset="2"/>
              </a:rPr>
              <a:t>n Windows? Linux?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2086915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9040" y="4267200"/>
            <a:ext cx="7821107" cy="2163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is this code doing?</a:t>
            </a:r>
          </a:p>
          <a:p>
            <a:r>
              <a:rPr lang="en-US" dirty="0" smtClean="0"/>
              <a:t>What about the last line?</a:t>
            </a:r>
          </a:p>
          <a:p>
            <a:r>
              <a:rPr lang="en-US" dirty="0" smtClean="0"/>
              <a:t>What if the sprite is not found?  What code should be added?</a:t>
            </a:r>
            <a:endParaRPr lang="en-US" i="1" dirty="0"/>
          </a:p>
        </p:txBody>
      </p:sp>
      <p:sp>
        <p:nvSpPr>
          <p:cNvPr id="4" name="TextBox 3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 ____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752600"/>
            <a:ext cx="7952292" cy="1938992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ResourceManager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rm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ResourceManager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Sprite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p_temp_sprite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; 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p_temp_sprite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000" dirty="0" err="1">
                <a:latin typeface="Consolas" pitchFamily="49" charset="0"/>
                <a:cs typeface="Consolas" pitchFamily="49" charset="0"/>
              </a:rPr>
              <a:t>rm.getSprite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("ship"); 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setSprite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p_temp_sprite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 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endParaRPr lang="en-US" sz="20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 err="1" smtClean="0">
                <a:latin typeface="Consolas" pitchFamily="49" charset="0"/>
                <a:cs typeface="Consolas" pitchFamily="49" charset="0"/>
              </a:rPr>
              <a:t>setSpriteSlowdown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(3</a:t>
            </a:r>
            <a:r>
              <a:rPr lang="en-US" sz="2000" dirty="0">
                <a:latin typeface="Consolas" pitchFamily="49" charset="0"/>
                <a:cs typeface="Consolas" pitchFamily="49" charset="0"/>
              </a:rPr>
              <a:t>); </a:t>
            </a:r>
            <a:endParaRPr lang="en-US" sz="2000" dirty="0" smtClean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61881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763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Compute Elapsed Time – Linux (Cygwin)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76800"/>
          </a:xfr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// compile with -</a:t>
            </a:r>
            <a:r>
              <a:rPr lang="en-US" i="1" dirty="0" err="1">
                <a:latin typeface="Consolas" pitchFamily="49" charset="0"/>
                <a:cs typeface="Consolas" pitchFamily="49" charset="0"/>
              </a:rPr>
              <a:t>lrt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time.h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timespec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curr_ts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prev_ts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clock_gettime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(CLOCK_REALTIME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prev_ts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);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start timer</a:t>
            </a: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>
                <a:latin typeface="Consolas" pitchFamily="49" charset="0"/>
                <a:cs typeface="Consolas" pitchFamily="49" charset="0"/>
              </a:rPr>
              <a:t>// do something ... 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clock_gettime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(CLOCK_REALTIME, 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curr_ts</a:t>
            </a:r>
            <a:r>
              <a:rPr lang="en-US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);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stop timer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compute elapsed time in microseconds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latin typeface="Consolas" pitchFamily="49" charset="0"/>
                <a:cs typeface="Consolas" pitchFamily="49" charset="0"/>
              </a:rPr>
              <a:t>long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curr_ts.tv_sec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*1000000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curr_ts.tv_nsec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/1000;</a:t>
            </a:r>
          </a:p>
          <a:p>
            <a:pPr marL="0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prev_ts.tv_sec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*1000000 +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prev_ts.tv_nsec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/1000;</a:t>
            </a:r>
          </a:p>
          <a:p>
            <a:pPr marL="0" indent="0">
              <a:buNone/>
            </a:pPr>
            <a:endParaRPr lang="en-US" dirty="0" smtClean="0">
              <a:solidFill>
                <a:srgbClr val="003399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l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ong </a:t>
            </a:r>
            <a:r>
              <a:rPr lang="en-US" dirty="0" err="1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curr_microsec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- </a:t>
            </a:r>
            <a:r>
              <a:rPr lang="en-US" dirty="0" err="1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prev_microsec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;</a:t>
            </a:r>
            <a:endParaRPr lang="en-US" dirty="0">
              <a:solidFill>
                <a:srgbClr val="003399"/>
              </a:solidFill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7371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Compute Elapsed Time - Windows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01000" cy="4953000"/>
          </a:xfr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#include &lt;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iostream</a:t>
            </a: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#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include &lt;</a:t>
            </a:r>
            <a:r>
              <a:rPr lang="en-US" dirty="0" err="1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windows.h</a:t>
            </a:r>
            <a:r>
              <a:rPr lang="en-US" dirty="0">
                <a:solidFill>
                  <a:srgbClr val="FF0000"/>
                </a:solidFill>
                <a:latin typeface="Consolas" pitchFamily="49" charset="0"/>
                <a:cs typeface="Consolas" pitchFamily="49" charset="0"/>
              </a:rPr>
              <a:t>&gt; </a:t>
            </a:r>
            <a:endParaRPr lang="en-US" dirty="0" smtClean="0">
              <a:solidFill>
                <a:srgbClr val="FF0000"/>
              </a:solidFill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LARGE_INTEGER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frequency;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in ticks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per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second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LARGE_INTEGER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t1, t2;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in total ticks</a:t>
            </a:r>
          </a:p>
          <a:p>
            <a:pPr marL="0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</a:rPr>
              <a:t>double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;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in microseconds</a:t>
            </a: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QueryPerformanceFrequency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(&amp;frequency);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determine CPU </a:t>
            </a:r>
            <a:r>
              <a:rPr lang="en-US" i="1" dirty="0" err="1" smtClean="0">
                <a:latin typeface="Consolas" pitchFamily="49" charset="0"/>
                <a:cs typeface="Consolas" pitchFamily="49" charset="0"/>
              </a:rPr>
              <a:t>freq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QueryPerformanceCounter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(&amp;t1);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start timer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do something ... 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QueryPerformanceCounter</a:t>
            </a:r>
            <a:r>
              <a:rPr lang="en-US" dirty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(&amp;t2);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// stop timer </a:t>
            </a:r>
            <a:endParaRPr lang="en-US" i="1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marL="0" indent="0">
              <a:buNone/>
            </a:pPr>
            <a:r>
              <a:rPr lang="en-US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compute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elapsed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time in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microseconds</a:t>
            </a:r>
          </a:p>
          <a:p>
            <a:pPr marL="0" indent="0">
              <a:buNone/>
            </a:pPr>
            <a:r>
              <a:rPr lang="en-US" dirty="0" err="1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elapsed_time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= (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t2.QuadPart-t1.QuadPart) * 1000000.0 /               			</a:t>
            </a:r>
            <a:r>
              <a:rPr lang="en-US" dirty="0" err="1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frequency.QuadPart</a:t>
            </a:r>
            <a:r>
              <a:rPr lang="en-US" dirty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; </a:t>
            </a:r>
            <a:r>
              <a:rPr lang="en-US" dirty="0" smtClean="0">
                <a:solidFill>
                  <a:srgbClr val="003399"/>
                </a:solidFill>
                <a:latin typeface="Consolas" pitchFamily="49" charset="0"/>
                <a:cs typeface="Consolas" pitchFamily="49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1574082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57" y="20128"/>
            <a:ext cx="8229600" cy="1143000"/>
          </a:xfrm>
        </p:spPr>
        <p:txBody>
          <a:bodyPr/>
          <a:lstStyle/>
          <a:p>
            <a:r>
              <a:rPr lang="en-US" dirty="0" smtClean="0"/>
              <a:t>The Clock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2743200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Use </a:t>
            </a:r>
            <a:r>
              <a:rPr lang="en-US" dirty="0" smtClean="0"/>
              <a:t>to </a:t>
            </a:r>
            <a:r>
              <a:rPr lang="en-US" dirty="0"/>
              <a:t>find elapsed time since last </a:t>
            </a:r>
            <a:r>
              <a:rPr lang="en-US" dirty="0" smtClean="0"/>
              <a:t>call </a:t>
            </a:r>
          </a:p>
          <a:p>
            <a:pPr lvl="1"/>
            <a:r>
              <a:rPr lang="en-US" dirty="0" smtClean="0"/>
              <a:t>For </a:t>
            </a:r>
            <a:r>
              <a:rPr lang="en-US" dirty="0"/>
              <a:t>Dragonfly, this is sufficient</a:t>
            </a:r>
          </a:p>
          <a:p>
            <a:pPr lvl="1"/>
            <a:r>
              <a:rPr lang="en-US" dirty="0"/>
              <a:t>More general purpose could provide “game time” and allow time scaling</a:t>
            </a:r>
          </a:p>
          <a:p>
            <a:r>
              <a:rPr lang="en-US" dirty="0" smtClean="0"/>
              <a:t>Use to know how long game loop took</a:t>
            </a:r>
            <a:endParaRPr lang="en-US" dirty="0"/>
          </a:p>
          <a:p>
            <a:pPr lvl="1"/>
            <a:r>
              <a:rPr lang="en-US" dirty="0"/>
              <a:t>Can then </a:t>
            </a:r>
            <a:r>
              <a:rPr lang="en-US" dirty="0" smtClean="0"/>
              <a:t>pause/sleep </a:t>
            </a:r>
            <a:r>
              <a:rPr lang="en-US" dirty="0"/>
              <a:t>for the right </a:t>
            </a:r>
            <a:r>
              <a:rPr lang="en-US" dirty="0" smtClean="0"/>
              <a:t>amount (what is remaining of frame time/TARGET_TIME)</a:t>
            </a:r>
            <a:endParaRPr lang="en-US" dirty="0"/>
          </a:p>
          <a:p>
            <a:pPr lvl="1"/>
            <a:r>
              <a:rPr lang="en-US" dirty="0"/>
              <a:t>Or “catch up” if it took too </a:t>
            </a:r>
            <a:r>
              <a:rPr lang="en-US" dirty="0" smtClean="0"/>
              <a:t>long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143000"/>
            <a:ext cx="622935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42234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err="1" smtClean="0"/>
              <a:t>Clock.h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979097"/>
            <a:ext cx="6319274" cy="5731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34712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Additional Timing Topics </a:t>
            </a:r>
            <a:r>
              <a:rPr lang="en-US" dirty="0" smtClean="0"/>
              <a:t>(1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At end of game loop, need to sleep for whatever is remaining (elapsed – delta)</a:t>
            </a:r>
          </a:p>
          <a:p>
            <a:pPr lvl="1"/>
            <a:r>
              <a:rPr lang="en-US" dirty="0" smtClean="0"/>
              <a:t>Roughly, milliseconds of granularity</a:t>
            </a:r>
          </a:p>
          <a:p>
            <a:r>
              <a:rPr lang="en-US" dirty="0" smtClean="0"/>
              <a:t>On Linux/Unix (and Cygwin)</a:t>
            </a:r>
          </a:p>
          <a:p>
            <a:pPr lvl="1"/>
            <a:r>
              <a:rPr lang="en-US" dirty="0" err="1" smtClean="0">
                <a:latin typeface="Consolas" pitchFamily="49" charset="0"/>
                <a:cs typeface="Consolas" pitchFamily="49" charset="0"/>
              </a:rPr>
              <a:t>usleep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 </a:t>
            </a:r>
            <a:r>
              <a:rPr lang="en-US" dirty="0" smtClean="0">
                <a:sym typeface="Wingdings" pitchFamily="2" charset="2"/>
              </a:rPr>
              <a:t> microseconds (need &lt;</a:t>
            </a:r>
            <a:r>
              <a:rPr lang="en-US" dirty="0" err="1" smtClean="0">
                <a:sym typeface="Wingdings" pitchFamily="2" charset="2"/>
              </a:rPr>
              <a:t>unistd.h</a:t>
            </a:r>
            <a:r>
              <a:rPr lang="en-US" dirty="0" smtClean="0">
                <a:sym typeface="Wingdings" pitchFamily="2" charset="2"/>
              </a:rPr>
              <a:t>&gt;)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usleep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(20000)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// sleep for 20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millisec</a:t>
            </a:r>
            <a:endParaRPr lang="en-US" sz="2400" i="1" dirty="0" smtClean="0">
              <a:latin typeface="Consolas" pitchFamily="49" charset="0"/>
              <a:cs typeface="Consolas" pitchFamily="49" charset="0"/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On Windows</a:t>
            </a:r>
          </a:p>
          <a:p>
            <a:pPr lvl="1"/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Sleep() </a:t>
            </a:r>
            <a:r>
              <a:rPr lang="en-US" dirty="0" smtClean="0">
                <a:sym typeface="Wingdings" pitchFamily="2" charset="2"/>
              </a:rPr>
              <a:t> milliseconds (need &lt;</a:t>
            </a:r>
            <a:r>
              <a:rPr lang="en-US" dirty="0" err="1" smtClean="0">
                <a:sym typeface="Wingdings" pitchFamily="2" charset="2"/>
              </a:rPr>
              <a:t>windows.h</a:t>
            </a:r>
            <a:r>
              <a:rPr lang="en-US" dirty="0" smtClean="0">
                <a:sym typeface="Wingdings" pitchFamily="2" charset="2"/>
              </a:rPr>
              <a:t>&gt;)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e.g. </a:t>
            </a:r>
            <a:r>
              <a:rPr lang="en-US" sz="24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Sleep(20) </a:t>
            </a:r>
            <a:r>
              <a:rPr lang="en-US" sz="2400" i="1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// sleep for 20 </a:t>
            </a:r>
            <a:r>
              <a:rPr lang="en-US" sz="2400" i="1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millisec</a:t>
            </a:r>
            <a:endParaRPr lang="en-US" i="1" dirty="0" smtClean="0"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83878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Additional Timing Topics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8768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What happens if game engine cannot keep up (i.e. elapsed &gt; TARGET_TIME)?</a:t>
            </a:r>
          </a:p>
          <a:p>
            <a:pPr lvl="1"/>
            <a:r>
              <a:rPr lang="en-US" dirty="0" smtClean="0"/>
              <a:t>Generally, frame rate </a:t>
            </a:r>
            <a:r>
              <a:rPr lang="en-US" i="1" dirty="0" smtClean="0"/>
              <a:t>must</a:t>
            </a:r>
            <a:r>
              <a:rPr lang="en-US" dirty="0" smtClean="0"/>
              <a:t> go down</a:t>
            </a:r>
          </a:p>
          <a:p>
            <a:pPr lvl="1"/>
            <a:r>
              <a:rPr lang="en-US" dirty="0" smtClean="0"/>
              <a:t>But does game play (e.g. saucer speed)?</a:t>
            </a:r>
          </a:p>
          <a:p>
            <a:r>
              <a:rPr lang="en-US" dirty="0" smtClean="0"/>
              <a:t>Could have </a:t>
            </a:r>
            <a:r>
              <a:rPr lang="en-US" dirty="0" err="1" smtClean="0"/>
              <a:t>GameManager</a:t>
            </a:r>
            <a:r>
              <a:rPr lang="en-US" dirty="0" smtClean="0"/>
              <a:t> provide a “step” event more than once, as required</a:t>
            </a:r>
          </a:p>
          <a:p>
            <a:pPr lvl="1"/>
            <a:r>
              <a:rPr lang="en-US" dirty="0" smtClean="0"/>
              <a:t>But note, if step events are taking the most time, this could exacerbate problem!</a:t>
            </a:r>
          </a:p>
          <a:p>
            <a:r>
              <a:rPr lang="en-US" dirty="0" smtClean="0"/>
              <a:t>Could have elapsed time so object positions could be adjusted accordingly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= ((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 elapsed / TARGET) + 1</a:t>
            </a:r>
          </a:p>
          <a:p>
            <a:pPr marL="457200" lvl="1" indent="0">
              <a:buNone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position.setX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old_x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+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move_x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>
              <a:buFont typeface="Wingdings"/>
              <a:buChar char="à"/>
            </a:pPr>
            <a:r>
              <a:rPr lang="en-US" sz="3500" dirty="0" smtClean="0">
                <a:cs typeface="Consolas" pitchFamily="49" charset="0"/>
                <a:sym typeface="Wingdings" pitchFamily="2" charset="2"/>
              </a:rPr>
              <a:t>Could be provided by Clock class</a:t>
            </a:r>
          </a:p>
          <a:p>
            <a:pPr lvl="1">
              <a:buFont typeface="Arial" pitchFamily="34" charset="0"/>
              <a:buChar char="•"/>
            </a:pPr>
            <a:r>
              <a:rPr lang="en-US" sz="3100" dirty="0" smtClean="0">
                <a:cs typeface="Consolas" pitchFamily="49" charset="0"/>
                <a:sym typeface="Wingdings" pitchFamily="2" charset="2"/>
              </a:rPr>
              <a:t>But </a:t>
            </a:r>
            <a:r>
              <a:rPr lang="en-US" sz="3100" dirty="0" smtClean="0">
                <a:solidFill>
                  <a:srgbClr val="008000"/>
                </a:solidFill>
                <a:cs typeface="Consolas" pitchFamily="49" charset="0"/>
                <a:sym typeface="Wingdings" pitchFamily="2" charset="2"/>
              </a:rPr>
              <a:t>Dragonfly</a:t>
            </a:r>
            <a:r>
              <a:rPr lang="en-US" sz="3100" dirty="0" smtClean="0">
                <a:cs typeface="Consolas" pitchFamily="49" charset="0"/>
                <a:sym typeface="Wingdings" pitchFamily="2" charset="2"/>
              </a:rPr>
              <a:t> does not do this</a:t>
            </a:r>
          </a:p>
          <a:p>
            <a:pPr marL="0" indent="0">
              <a:buNone/>
            </a:pPr>
            <a:endParaRPr lang="en-US" sz="3500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012372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012" y="152400"/>
            <a:ext cx="8229600" cy="1143000"/>
          </a:xfrm>
        </p:spPr>
        <p:txBody>
          <a:bodyPr/>
          <a:lstStyle/>
          <a:p>
            <a:r>
              <a:rPr lang="en-US" dirty="0" err="1" smtClean="0"/>
              <a:t>GameManager</a:t>
            </a:r>
            <a:r>
              <a:rPr lang="en-US" dirty="0" smtClean="0"/>
              <a:t>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Method to execute (start) running game loop 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Method to startup/shutdown all other managers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 smtClean="0"/>
              <a:t>(As of now, just have </a:t>
            </a:r>
            <a:r>
              <a:rPr lang="en-US" dirty="0" err="1" smtClean="0"/>
              <a:t>LogManager</a:t>
            </a:r>
            <a:r>
              <a:rPr lang="en-US" dirty="0" smtClean="0"/>
              <a:t>)</a:t>
            </a:r>
          </a:p>
          <a:p>
            <a:pPr lvl="4"/>
            <a:endParaRPr lang="en-US" dirty="0" smtClean="0"/>
          </a:p>
          <a:p>
            <a:r>
              <a:rPr lang="en-US" dirty="0" smtClean="0"/>
              <a:t>Other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4" y="3048000"/>
            <a:ext cx="7515225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324" y="5804621"/>
            <a:ext cx="6315075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2800350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521895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GameManager</a:t>
            </a:r>
            <a:r>
              <a:rPr lang="en-US" dirty="0" smtClean="0"/>
              <a:t>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Ability for game code to indicate game is over: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When true, game loop should stop and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run() </a:t>
            </a:r>
            <a:r>
              <a:rPr lang="en-US" dirty="0" smtClean="0"/>
              <a:t>should return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0"/>
            <a:ext cx="4953000" cy="1057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010025"/>
            <a:ext cx="5457825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626947"/>
            <a:ext cx="298132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99810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Manager (3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“Helper” functions for game programmer</a:t>
            </a:r>
          </a:p>
          <a:p>
            <a:r>
              <a:rPr lang="en-US" dirty="0" smtClean="0"/>
              <a:t>Could set target frame time.  Public method:</a:t>
            </a:r>
          </a:p>
          <a:p>
            <a:endParaRPr lang="en-US" dirty="0" smtClean="0"/>
          </a:p>
          <a:p>
            <a:r>
              <a:rPr lang="en-US" dirty="0" smtClean="0"/>
              <a:t>May be useful to know target time</a:t>
            </a:r>
          </a:p>
          <a:p>
            <a:pPr lvl="1"/>
            <a:r>
              <a:rPr lang="en-US" dirty="0" smtClean="0"/>
              <a:t>Protected attribute</a:t>
            </a:r>
          </a:p>
          <a:p>
            <a:pPr lvl="1"/>
            <a:endParaRPr lang="en-US" dirty="0"/>
          </a:p>
          <a:p>
            <a:pPr lvl="1"/>
            <a:r>
              <a:rPr lang="en-US" dirty="0" smtClean="0"/>
              <a:t>Public method</a:t>
            </a:r>
          </a:p>
          <a:p>
            <a:pPr lvl="1"/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4419600"/>
            <a:ext cx="40576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5562600"/>
            <a:ext cx="243840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2743200"/>
            <a:ext cx="2628900" cy="542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33614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1371600" y="2743200"/>
            <a:ext cx="5715000" cy="1143000"/>
          </a:xfrm>
        </p:spPr>
        <p:txBody>
          <a:bodyPr/>
          <a:lstStyle/>
          <a:p>
            <a:r>
              <a:rPr lang="en-US" dirty="0" err="1" smtClean="0"/>
              <a:t>GameManager.h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0623"/>
            <a:ext cx="4714875" cy="6733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Oval 2"/>
          <p:cNvSpPr/>
          <p:nvPr/>
        </p:nvSpPr>
        <p:spPr>
          <a:xfrm>
            <a:off x="2667000" y="533400"/>
            <a:ext cx="1371600" cy="228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>
            <a:stCxn id="3" idx="6"/>
          </p:cNvCxnSpPr>
          <p:nvPr/>
        </p:nvCxnSpPr>
        <p:spPr>
          <a:xfrm>
            <a:off x="4038600" y="647700"/>
            <a:ext cx="3048000" cy="11430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7238999" y="577334"/>
            <a:ext cx="1680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Version number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362200" y="3962400"/>
            <a:ext cx="3962400" cy="53340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29887" y="3767435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Can flush log file</a:t>
            </a:r>
          </a:p>
          <a:p>
            <a:r>
              <a:rPr lang="en-US" dirty="0" smtClean="0"/>
              <a:t>(Random numbers later)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8" idx="3"/>
            <a:endCxn id="12" idx="1"/>
          </p:cNvCxnSpPr>
          <p:nvPr/>
        </p:nvCxnSpPr>
        <p:spPr>
          <a:xfrm>
            <a:off x="6324600" y="4229100"/>
            <a:ext cx="605287" cy="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10924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09468"/>
            <a:ext cx="344147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When is this method called?</a:t>
            </a:r>
          </a:p>
          <a:p>
            <a:r>
              <a:rPr lang="en-US" dirty="0" smtClean="0"/>
              <a:t>What is the code doing?  </a:t>
            </a:r>
          </a:p>
          <a:p>
            <a:r>
              <a:rPr lang="en-US" dirty="0" smtClean="0"/>
              <a:t>What other “events” might there be?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____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038600" y="1719532"/>
            <a:ext cx="4745614" cy="258532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Saucer::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(Event *e) {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if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(e-&gt;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getType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 == OUT_EVENT)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out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1;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return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0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 </a:t>
            </a:r>
          </a:p>
        </p:txBody>
      </p:sp>
    </p:spTree>
    <p:extLst>
      <p:ext uri="{BB962C8B-B14F-4D97-AF65-F5344CB8AC3E}">
        <p14:creationId xmlns:p14="http://schemas.microsoft.com/office/powerpoint/2010/main" val="11533013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Development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Create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Clock</a:t>
            </a:r>
            <a:r>
              <a:rPr lang="en-US" dirty="0" smtClean="0"/>
              <a:t> class</a:t>
            </a:r>
          </a:p>
          <a:p>
            <a:r>
              <a:rPr lang="en-US" dirty="0" smtClean="0"/>
              <a:t>Test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printf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,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cout</a:t>
            </a:r>
            <a:r>
              <a:rPr lang="en-US" dirty="0" smtClean="0"/>
              <a:t> for output</a:t>
            </a:r>
          </a:p>
          <a:p>
            <a:r>
              <a:rPr lang="en-US" dirty="0" smtClean="0"/>
              <a:t>Create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GameManager</a:t>
            </a:r>
            <a:r>
              <a:rPr lang="en-US" dirty="0" smtClean="0"/>
              <a:t> class</a:t>
            </a:r>
          </a:p>
          <a:p>
            <a:pPr lvl="1"/>
            <a:r>
              <a:rPr lang="en-US" dirty="0" err="1" smtClean="0"/>
              <a:t>Contructor</a:t>
            </a:r>
            <a:r>
              <a:rPr lang="en-US" dirty="0" smtClean="0"/>
              <a:t> starts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pPr lvl="1"/>
            <a:r>
              <a:rPr lang="en-US" dirty="0" smtClean="0"/>
              <a:t>Destructor stops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LogManager</a:t>
            </a:r>
            <a:endParaRPr lang="en-US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Implement game loop inside run</a:t>
            </a:r>
          </a:p>
          <a:p>
            <a:pPr lvl="1"/>
            <a:r>
              <a:rPr lang="en-US" dirty="0" smtClean="0"/>
              <a:t>Uses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Clock</a:t>
            </a:r>
          </a:p>
          <a:p>
            <a:r>
              <a:rPr lang="en-US" dirty="0" smtClean="0"/>
              <a:t>Test 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LogManager</a:t>
            </a:r>
            <a:r>
              <a:rPr lang="en-US" dirty="0" smtClean="0"/>
              <a:t> for output</a:t>
            </a:r>
          </a:p>
          <a:p>
            <a:r>
              <a:rPr lang="en-US" dirty="0" smtClean="0"/>
              <a:t>Add additional functionality</a:t>
            </a:r>
          </a:p>
          <a:p>
            <a:pPr lvl="1"/>
            <a:r>
              <a:rPr lang="en-US" dirty="0" smtClean="0"/>
              <a:t>Frame time</a:t>
            </a:r>
          </a:p>
          <a:p>
            <a:pPr lvl="1"/>
            <a:r>
              <a:rPr lang="en-US" dirty="0" smtClean="0"/>
              <a:t>Startup parameters (flush?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 </a:t>
            </a:r>
            <a:r>
              <a:rPr lang="en-US" dirty="0" err="1" smtClean="0"/>
              <a:t>boolean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Make sure solid before going on</a:t>
            </a:r>
          </a:p>
          <a:p>
            <a:pPr lvl="1"/>
            <a:r>
              <a:rPr lang="en-US" dirty="0" smtClean="0"/>
              <a:t>Will drive entire game!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55180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Saucer Shoot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Overview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Managers	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LogManager</a:t>
            </a:r>
            <a:r>
              <a:rPr lang="en-US" dirty="0" smtClean="0"/>
              <a:t>		</a:t>
            </a:r>
            <a:r>
              <a:rPr lang="en-US" dirty="0"/>
              <a:t>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/>
              <a:t>)</a:t>
            </a:r>
          </a:p>
          <a:p>
            <a:r>
              <a:rPr lang="en-US" dirty="0" smtClean="0"/>
              <a:t>The </a:t>
            </a:r>
            <a:r>
              <a:rPr lang="en-US" dirty="0" err="1" smtClean="0"/>
              <a:t>GameManager</a:t>
            </a:r>
            <a:r>
              <a:rPr lang="en-US" dirty="0" smtClean="0"/>
              <a:t>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8673791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(</a:t>
            </a:r>
            <a:r>
              <a:rPr lang="en-US" dirty="0">
                <a:solidFill>
                  <a:srgbClr val="CC0000"/>
                </a:solidFill>
              </a:rPr>
              <a:t>next</a:t>
            </a:r>
            <a:r>
              <a:rPr lang="en-US" dirty="0"/>
              <a:t>)</a:t>
            </a:r>
          </a:p>
          <a:p>
            <a:pPr lvl="1"/>
            <a:r>
              <a:rPr lang="en-US" dirty="0" smtClean="0"/>
              <a:t>Position</a:t>
            </a:r>
          </a:p>
          <a:p>
            <a:pPr lvl="1"/>
            <a:r>
              <a:rPr lang="en-US" dirty="0" smtClean="0"/>
              <a:t>Object</a:t>
            </a:r>
          </a:p>
          <a:p>
            <a:r>
              <a:rPr lang="en-US" dirty="0" smtClean="0"/>
              <a:t>The Game World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err="1" smtClean="0"/>
              <a:t>WorldManager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881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Game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Fundamental game programmer abstraction for items in game</a:t>
            </a:r>
          </a:p>
          <a:p>
            <a:pPr lvl="1"/>
            <a:r>
              <a:rPr lang="en-US" dirty="0" smtClean="0"/>
              <a:t>Opponents (e.g. Saucers)</a:t>
            </a:r>
          </a:p>
          <a:p>
            <a:pPr lvl="1"/>
            <a:r>
              <a:rPr lang="en-US" dirty="0" smtClean="0"/>
              <a:t>Player characters (e.g. Hero)</a:t>
            </a:r>
          </a:p>
          <a:p>
            <a:pPr lvl="1"/>
            <a:r>
              <a:rPr lang="en-US" dirty="0" smtClean="0"/>
              <a:t>Obstacles (e.g. Walls)</a:t>
            </a:r>
          </a:p>
          <a:p>
            <a:pPr lvl="1"/>
            <a:r>
              <a:rPr lang="en-US" dirty="0" smtClean="0"/>
              <a:t>Projectiles (e.g. Bullets)</a:t>
            </a:r>
          </a:p>
          <a:p>
            <a:pPr lvl="1"/>
            <a:r>
              <a:rPr lang="en-US" dirty="0" smtClean="0"/>
              <a:t>Other (e.g. Explosions, Score indicator, …)</a:t>
            </a:r>
          </a:p>
          <a:p>
            <a:r>
              <a:rPr lang="en-US" dirty="0" smtClean="0"/>
              <a:t>Game engine needs to access (e.g. to get position) and update (e.g. change position)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Core attribute is location in world, or </a:t>
            </a:r>
            <a:r>
              <a:rPr lang="en-US" i="1" dirty="0" smtClean="0">
                <a:sym typeface="Wingdings" pitchFamily="2" charset="2"/>
              </a:rPr>
              <a:t>position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398080478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Position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048000"/>
            <a:ext cx="4648200" cy="27432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By having a Position class rather than (</a:t>
            </a:r>
            <a:r>
              <a:rPr lang="en-US" sz="2400" dirty="0" err="1" smtClean="0"/>
              <a:t>x,y</a:t>
            </a:r>
            <a:r>
              <a:rPr lang="en-US" sz="2400" dirty="0" smtClean="0"/>
              <a:t>) integers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400" dirty="0" smtClean="0"/>
              <a:t>a game (or game engine) could inherit to add z coordinate </a:t>
            </a:r>
            <a:endParaRPr lang="en-US" sz="24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447800"/>
            <a:ext cx="3581400" cy="1390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924" y="2057400"/>
            <a:ext cx="3629025" cy="320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980962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304800" y="2514600"/>
            <a:ext cx="2362200" cy="11430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Position.h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762000"/>
            <a:ext cx="7304736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896631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Game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5626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Ability to set and get position</a:t>
            </a:r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Ability to set and get type (</a:t>
            </a:r>
            <a:r>
              <a:rPr lang="en-US" i="1" dirty="0" smtClean="0"/>
              <a:t>string</a:t>
            </a:r>
            <a:r>
              <a:rPr lang="en-US" dirty="0" smtClean="0"/>
              <a:t> for readability, flexibility)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Typically, set in constructor of specific object</a:t>
            </a:r>
          </a:p>
          <a:p>
            <a:pPr lvl="2"/>
            <a:r>
              <a:rPr lang="en-US" dirty="0" smtClean="0"/>
              <a:t>e.g.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Saucer::Saucer()</a:t>
            </a:r>
          </a:p>
          <a:p>
            <a:r>
              <a:rPr lang="en-US" dirty="0" smtClean="0">
                <a:cs typeface="Consolas" pitchFamily="49" charset="0"/>
              </a:rPr>
              <a:t>Ability to set and get id (globally unique)</a:t>
            </a:r>
          </a:p>
          <a:p>
            <a:pPr lvl="1"/>
            <a:endParaRPr lang="en-US" dirty="0" smtClean="0">
              <a:cs typeface="Consolas" pitchFamily="49" charset="0"/>
            </a:endParaRPr>
          </a:p>
          <a:p>
            <a:pPr lvl="1"/>
            <a:endParaRPr lang="en-US" dirty="0" smtClean="0">
              <a:cs typeface="Consolas" pitchFamily="49" charset="0"/>
            </a:endParaRPr>
          </a:p>
          <a:p>
            <a:pPr lvl="1"/>
            <a:r>
              <a:rPr lang="en-US" dirty="0" smtClean="0"/>
              <a:t>Set in </a:t>
            </a:r>
            <a:r>
              <a:rPr lang="en-US" dirty="0" err="1" smtClean="0"/>
              <a:t>WorldManager</a:t>
            </a:r>
            <a:r>
              <a:rPr lang="en-US" dirty="0" smtClean="0"/>
              <a:t> when object is loaded</a:t>
            </a:r>
          </a:p>
          <a:p>
            <a:r>
              <a:rPr lang="en-US" dirty="0" smtClean="0"/>
              <a:t>ID and type are mostly </a:t>
            </a:r>
            <a:r>
              <a:rPr lang="en-US" dirty="0"/>
              <a:t>useful for </a:t>
            </a:r>
            <a:r>
              <a:rPr lang="en-US" dirty="0" smtClean="0"/>
              <a:t>debugging, but may </a:t>
            </a:r>
            <a:r>
              <a:rPr lang="en-US" dirty="0"/>
              <a:t>have other uses from game programmer perspective</a:t>
            </a:r>
          </a:p>
          <a:p>
            <a:r>
              <a:rPr lang="en-US" dirty="0" smtClean="0"/>
              <a:t>Will have other attributes later</a:t>
            </a:r>
          </a:p>
          <a:p>
            <a:pPr lvl="1"/>
            <a:r>
              <a:rPr lang="en-US" dirty="0" smtClean="0"/>
              <a:t>E.g. altitude, solidness, sprite, bounding boxes…</a:t>
            </a:r>
          </a:p>
          <a:p>
            <a:r>
              <a:rPr lang="en-US" dirty="0" smtClean="0"/>
              <a:t>Note: name class “Object”</a:t>
            </a:r>
          </a:p>
          <a:p>
            <a:pPr lvl="1"/>
            <a:r>
              <a:rPr lang="en-US" dirty="0" smtClean="0"/>
              <a:t>Will derive two types – </a:t>
            </a:r>
            <a:r>
              <a:rPr lang="en-US" dirty="0" err="1" smtClean="0"/>
              <a:t>GameObjects</a:t>
            </a:r>
            <a:r>
              <a:rPr lang="en-US" dirty="0" smtClean="0"/>
              <a:t> and </a:t>
            </a:r>
            <a:r>
              <a:rPr lang="en-US" dirty="0" err="1" smtClean="0"/>
              <a:t>ViewObjects</a:t>
            </a:r>
            <a:r>
              <a:rPr lang="en-US" dirty="0" smtClean="0"/>
              <a:t> later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524000"/>
            <a:ext cx="3343275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6341" y="2362200"/>
            <a:ext cx="3105150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3963350"/>
            <a:ext cx="2295525" cy="447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30730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 smtClean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Lists of game objects</a:t>
            </a:r>
            <a:endParaRPr lang="en-US" dirty="0"/>
          </a:p>
          <a:p>
            <a:pPr lvl="1"/>
            <a:r>
              <a:rPr lang="en-US" dirty="0" smtClean="0"/>
              <a:t>Updating </a:t>
            </a:r>
            <a:r>
              <a:rPr lang="en-US" dirty="0"/>
              <a:t>g</a:t>
            </a:r>
            <a:r>
              <a:rPr lang="en-US" dirty="0" smtClean="0"/>
              <a:t>ame objects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err="1" smtClean="0"/>
              <a:t>WorldManager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29417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does the header file for the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</a:t>
            </a:r>
            <a:r>
              <a:rPr lang="en-US" dirty="0" smtClean="0"/>
              <a:t> class look like?</a:t>
            </a:r>
          </a:p>
          <a:p>
            <a:r>
              <a:rPr lang="en-US" dirty="0" smtClean="0"/>
              <a:t>Is a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Manager.cpp </a:t>
            </a:r>
            <a:r>
              <a:rPr lang="en-US" dirty="0" smtClean="0"/>
              <a:t>file needed? Why or why not?</a:t>
            </a:r>
          </a:p>
          <a:p>
            <a:r>
              <a:rPr lang="en-US" dirty="0" smtClean="0"/>
              <a:t>Any other methods suggested?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46803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Lists of Game Objects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19200"/>
            <a:ext cx="8229600" cy="50292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Different kinds of lists might want.  e.g. </a:t>
            </a:r>
          </a:p>
          <a:p>
            <a:pPr lvl="1"/>
            <a:r>
              <a:rPr lang="en-US" dirty="0" smtClean="0"/>
              <a:t>List of all solid objects</a:t>
            </a:r>
          </a:p>
          <a:p>
            <a:pPr lvl="1"/>
            <a:r>
              <a:rPr lang="en-US" dirty="0" smtClean="0"/>
              <a:t>List of all objects within radius of explosion</a:t>
            </a:r>
          </a:p>
          <a:p>
            <a:pPr lvl="1"/>
            <a:r>
              <a:rPr lang="en-US" dirty="0" smtClean="0"/>
              <a:t>List of all Saucer objects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 will store, respond to queries</a:t>
            </a:r>
          </a:p>
          <a:p>
            <a:r>
              <a:rPr lang="en-US" dirty="0" smtClean="0"/>
              <a:t>Lists should be efficient (e.g. avoid copying objects)</a:t>
            </a:r>
          </a:p>
          <a:p>
            <a:r>
              <a:rPr lang="en-US" dirty="0" smtClean="0"/>
              <a:t>Updating objects in lists should update objects in game world</a:t>
            </a:r>
          </a:p>
          <a:p>
            <a:r>
              <a:rPr lang="en-US" dirty="0" smtClean="0"/>
              <a:t>In general, libraries could be an option (e.g. STL list class)</a:t>
            </a:r>
          </a:p>
          <a:p>
            <a:pPr lvl="1"/>
            <a:r>
              <a:rPr lang="en-US" dirty="0" smtClean="0"/>
              <a:t>But, for 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, want to understand implementation implications of object lists since </a:t>
            </a:r>
            <a:r>
              <a:rPr lang="en-US" i="1" dirty="0" smtClean="0"/>
              <a:t>significant</a:t>
            </a:r>
            <a:r>
              <a:rPr lang="en-US" dirty="0" smtClean="0"/>
              <a:t> impact on performance </a:t>
            </a:r>
            <a:r>
              <a:rPr lang="en-US" dirty="0" smtClean="0">
                <a:sym typeface="Wingdings" pitchFamily="2" charset="2"/>
              </a:rPr>
              <a:t> build your own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86165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Saucer Shoot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00400"/>
            <a:ext cx="8229600" cy="29257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When is the above code called? </a:t>
            </a:r>
          </a:p>
          <a:p>
            <a:r>
              <a:rPr lang="en-US" dirty="0" smtClean="0"/>
              <a:t>What is it doing?</a:t>
            </a:r>
          </a:p>
          <a:p>
            <a:r>
              <a:rPr lang="en-US" dirty="0" smtClean="0"/>
              <a:t>Why not just have the game engine “unregister” automatically?</a:t>
            </a:r>
          </a:p>
          <a:p>
            <a:pPr lvl="1"/>
            <a:r>
              <a:rPr lang="en-US" dirty="0" smtClean="0"/>
              <a:t>Hint: think about tradeoffs for convenience vs. system cost!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14400" y="1719532"/>
            <a:ext cx="7869814" cy="120032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>
                <a:latin typeface="Consolas" pitchFamily="49" charset="0"/>
                <a:cs typeface="Consolas" pitchFamily="49" charset="0"/>
              </a:rPr>
              <a:t>Hero::~Hero() { 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input_manager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InputManager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input_manager.unregisterInterest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(this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, KEYBOARD_EVENT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____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73015386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/>
              <a:t>Lists of Game Objects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143000"/>
            <a:ext cx="8229600" cy="1143000"/>
          </a:xfrm>
        </p:spPr>
        <p:txBody>
          <a:bodyPr>
            <a:normAutofit fontScale="92500"/>
          </a:bodyPr>
          <a:lstStyle/>
          <a:p>
            <a:r>
              <a:rPr lang="en-US" sz="2800" dirty="0"/>
              <a:t>Different </a:t>
            </a:r>
            <a:r>
              <a:rPr lang="en-US" sz="2800" dirty="0" smtClean="0"/>
              <a:t>implementation choices </a:t>
            </a:r>
            <a:r>
              <a:rPr lang="en-US" sz="2800" dirty="0"/>
              <a:t>possible, but suggest array for ease of </a:t>
            </a:r>
            <a:r>
              <a:rPr lang="en-US" sz="2800" dirty="0" smtClean="0"/>
              <a:t>implementation.  Integer example below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3886199" y="2266662"/>
            <a:ext cx="1957587" cy="646331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item[MAX];</a:t>
            </a:r>
          </a:p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count;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38198" y="3117502"/>
            <a:ext cx="2717411" cy="92333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Consolas" pitchFamily="49" charset="0"/>
                <a:cs typeface="Consolas" pitchFamily="49" charset="0"/>
              </a:rPr>
              <a:t>Constructor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():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count = 0;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// same for </a:t>
            </a:r>
            <a:r>
              <a:rPr lang="en-US" b="1" i="1" dirty="0" smtClean="0">
                <a:latin typeface="Consolas" pitchFamily="49" charset="0"/>
                <a:cs typeface="Consolas" pitchFamily="49" charset="0"/>
              </a:rPr>
              <a:t>clear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()</a:t>
            </a:r>
            <a:endParaRPr lang="en-US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38200" y="4267200"/>
            <a:ext cx="2717411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insert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x) {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  // check if room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if (count == MAX)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return false;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item[count] = x;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count++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67200" y="3117502"/>
            <a:ext cx="4490332" cy="3416320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b="1" dirty="0" smtClean="0">
                <a:latin typeface="Consolas" pitchFamily="49" charset="0"/>
                <a:cs typeface="Consolas" pitchFamily="49" charset="0"/>
              </a:rPr>
              <a:t>remove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x)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for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=0;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&lt;count;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++)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if (item[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 == x) {</a:t>
            </a:r>
          </a:p>
          <a:p>
            <a:r>
              <a:rPr lang="en-US" i="1" dirty="0" smtClean="0">
                <a:latin typeface="Consolas" pitchFamily="49" charset="0"/>
                <a:cs typeface="Consolas" pitchFamily="49" charset="0"/>
              </a:rPr>
              <a:t>      // found so scoot </a:t>
            </a:r>
            <a:r>
              <a:rPr lang="en-US" i="1" dirty="0">
                <a:latin typeface="Consolas" pitchFamily="49" charset="0"/>
                <a:cs typeface="Consolas" pitchFamily="49" charset="0"/>
              </a:rPr>
              <a:t>over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for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j=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 j&lt;count; j++) 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    item[j] </a:t>
            </a:r>
            <a:r>
              <a:rPr lang="en-US" smtClean="0">
                <a:latin typeface="Consolas" pitchFamily="49" charset="0"/>
                <a:cs typeface="Consolas" pitchFamily="49" charset="0"/>
              </a:rPr>
              <a:t>= item[j+1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count--;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  return true;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found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return false; </a:t>
            </a:r>
            <a:r>
              <a:rPr lang="en-US" i="1" dirty="0" smtClean="0">
                <a:latin typeface="Consolas" pitchFamily="49" charset="0"/>
                <a:cs typeface="Consolas" pitchFamily="49" charset="0"/>
              </a:rPr>
              <a:t>// not found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39466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err="1" smtClean="0"/>
              <a:t>ObjectList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14400"/>
            <a:ext cx="8610600" cy="21336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Will have </a:t>
            </a:r>
            <a:r>
              <a:rPr lang="en-US" sz="2800" i="1" dirty="0" smtClean="0"/>
              <a:t>pointers</a:t>
            </a:r>
            <a:r>
              <a:rPr lang="en-US" sz="2800" dirty="0" smtClean="0"/>
              <a:t> to game Objects (Q: why pointers?)</a:t>
            </a:r>
          </a:p>
          <a:p>
            <a:endParaRPr lang="en-US" sz="2800" dirty="0"/>
          </a:p>
          <a:p>
            <a:endParaRPr lang="en-US" sz="2800" dirty="0" smtClean="0"/>
          </a:p>
          <a:p>
            <a:r>
              <a:rPr lang="en-US" sz="2800" dirty="0" smtClean="0"/>
              <a:t>Public methods:</a:t>
            </a:r>
          </a:p>
          <a:p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447799"/>
            <a:ext cx="3667125" cy="110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971800"/>
            <a:ext cx="6505575" cy="346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931716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4513" y="114300"/>
            <a:ext cx="5514975" cy="66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 rot="16200000">
            <a:off x="-1219200" y="3200400"/>
            <a:ext cx="4191000" cy="1143000"/>
          </a:xfrm>
        </p:spPr>
        <p:txBody>
          <a:bodyPr>
            <a:normAutofit/>
          </a:bodyPr>
          <a:lstStyle/>
          <a:p>
            <a:r>
              <a:rPr lang="en-US" dirty="0" err="1" smtClean="0"/>
              <a:t>ObjectList.h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53200" y="3134264"/>
            <a:ext cx="25124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 smtClean="0">
                <a:sym typeface="Wingdings" pitchFamily="2" charset="2"/>
              </a:rPr>
              <a:t>Iterator</a:t>
            </a:r>
          </a:p>
          <a:p>
            <a:pPr algn="ctr"/>
            <a:r>
              <a:rPr lang="en-US" sz="2000" dirty="0" smtClean="0">
                <a:sym typeface="Wingdings" pitchFamily="2" charset="2"/>
              </a:rPr>
              <a:t>Q: what is an iterator?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1905000" y="2276445"/>
            <a:ext cx="3276600" cy="4001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>
            <a:stCxn id="6" idx="3"/>
          </p:cNvCxnSpPr>
          <p:nvPr/>
        </p:nvCxnSpPr>
        <p:spPr>
          <a:xfrm>
            <a:off x="5181600" y="2476500"/>
            <a:ext cx="1978325" cy="775658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ounded Rectangle 7"/>
          <p:cNvSpPr/>
          <p:nvPr/>
        </p:nvSpPr>
        <p:spPr>
          <a:xfrm>
            <a:off x="1801573" y="838200"/>
            <a:ext cx="2084627" cy="3239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Arrow Connector 8"/>
          <p:cNvCxnSpPr/>
          <p:nvPr/>
        </p:nvCxnSpPr>
        <p:spPr>
          <a:xfrm flipV="1">
            <a:off x="3886200" y="914400"/>
            <a:ext cx="2514600" cy="7712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170762" y="646212"/>
            <a:ext cx="218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ym typeface="Wingdings" pitchFamily="2" charset="2"/>
              </a:rPr>
              <a:t>Needed for forward reference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26657404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Iterators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Iterators “know” how to traverse through container class</a:t>
            </a:r>
          </a:p>
          <a:p>
            <a:pPr lvl="1"/>
            <a:r>
              <a:rPr lang="en-US" dirty="0" smtClean="0"/>
              <a:t>Decouples container implementation with traversal</a:t>
            </a:r>
            <a:endParaRPr lang="en-US" dirty="0"/>
          </a:p>
          <a:p>
            <a:r>
              <a:rPr lang="en-US" dirty="0" smtClean="0"/>
              <a:t>Can have more than one instance for given list, each keeping position</a:t>
            </a:r>
          </a:p>
          <a:p>
            <a:r>
              <a:rPr lang="en-US" dirty="0" smtClean="0"/>
              <a:t>Note, adding or deleting to list while iterating may cause unexpected results</a:t>
            </a:r>
          </a:p>
          <a:p>
            <a:pPr lvl="1"/>
            <a:r>
              <a:rPr lang="en-US" dirty="0" smtClean="0"/>
              <a:t>Should not “crash”, but may skip items</a:t>
            </a:r>
          </a:p>
          <a:p>
            <a:r>
              <a:rPr lang="en-US" dirty="0" smtClean="0"/>
              <a:t>Steps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 smtClean="0"/>
              <a:t>Understand container class (e.g.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Stack</a:t>
            </a:r>
            <a:r>
              <a:rPr lang="en-US" dirty="0" smtClean="0"/>
              <a:t>)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 smtClean="0"/>
              <a:t>Design </a:t>
            </a:r>
            <a:r>
              <a:rPr lang="en-US" dirty="0"/>
              <a:t>an </a:t>
            </a:r>
            <a:r>
              <a:rPr lang="en-US" dirty="0" smtClean="0"/>
              <a:t>iterator </a:t>
            </a:r>
            <a:r>
              <a:rPr lang="en-US" dirty="0"/>
              <a:t>class for </a:t>
            </a:r>
            <a:r>
              <a:rPr lang="en-US" dirty="0" smtClean="0"/>
              <a:t>container</a:t>
            </a:r>
            <a:r>
              <a:rPr lang="en-US" dirty="0"/>
              <a:t> class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 smtClean="0"/>
              <a:t>Add iterator materials</a:t>
            </a:r>
          </a:p>
          <a:p>
            <a:pPr marL="1371600" lvl="2" indent="-514350" fontAlgn="base">
              <a:buFont typeface="+mj-lt"/>
              <a:buAutoNum type="alphaLcParenR"/>
            </a:pPr>
            <a:r>
              <a:rPr lang="en-US" dirty="0" smtClean="0"/>
              <a:t>Iterator as friend</a:t>
            </a:r>
          </a:p>
          <a:p>
            <a:pPr marL="1371600" lvl="2" indent="-514350" fontAlgn="base">
              <a:buFont typeface="+mj-lt"/>
              <a:buAutoNum type="alphaLcParenR"/>
            </a:pPr>
            <a:r>
              <a:rPr lang="en-US" dirty="0" err="1" smtClean="0">
                <a:latin typeface="Consolas" pitchFamily="49" charset="0"/>
                <a:cs typeface="Consolas" pitchFamily="49" charset="0"/>
              </a:rPr>
              <a:t>createIterator</a:t>
            </a:r>
            <a:r>
              <a:rPr lang="en-US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dirty="0">
                <a:cs typeface="Consolas" pitchFamily="49" charset="0"/>
              </a:rPr>
              <a:t> </a:t>
            </a:r>
            <a:r>
              <a:rPr lang="en-US" dirty="0" smtClean="0"/>
              <a:t>method for container</a:t>
            </a:r>
            <a:r>
              <a:rPr lang="en-US" dirty="0"/>
              <a:t> class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Clients </a:t>
            </a:r>
            <a:r>
              <a:rPr lang="en-US" dirty="0" smtClean="0"/>
              <a:t>ask container object to </a:t>
            </a:r>
            <a:r>
              <a:rPr lang="en-US" dirty="0"/>
              <a:t>create </a:t>
            </a:r>
            <a:r>
              <a:rPr lang="en-US" dirty="0" smtClean="0"/>
              <a:t>iterator</a:t>
            </a:r>
            <a:r>
              <a:rPr lang="en-US" dirty="0"/>
              <a:t> object</a:t>
            </a:r>
          </a:p>
          <a:p>
            <a:pPr marL="971550" lvl="1" indent="-514350" fontAlgn="base">
              <a:buFont typeface="+mj-lt"/>
              <a:buAutoNum type="arabicPeriod"/>
            </a:pPr>
            <a:r>
              <a:rPr lang="en-US" dirty="0"/>
              <a:t>Clients use  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first(),</a:t>
            </a:r>
            <a:r>
              <a:rPr lang="en-US" sz="2600" dirty="0"/>
              <a:t> </a:t>
            </a:r>
            <a:r>
              <a:rPr lang="en-US" sz="2600" dirty="0" err="1">
                <a:latin typeface="Consolas" pitchFamily="49" charset="0"/>
                <a:cs typeface="Consolas" pitchFamily="49" charset="0"/>
              </a:rPr>
              <a:t>isDone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(),</a:t>
            </a:r>
            <a:r>
              <a:rPr lang="en-US" sz="2600" dirty="0"/>
              <a:t> 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next(), </a:t>
            </a:r>
            <a:r>
              <a:rPr lang="en-US" dirty="0" smtClean="0"/>
              <a:t>and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currentItem</a:t>
            </a:r>
            <a:r>
              <a:rPr lang="en-US" sz="26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/>
              <a:t> </a:t>
            </a:r>
            <a:r>
              <a:rPr lang="en-US" dirty="0" smtClean="0"/>
              <a:t>to access</a:t>
            </a:r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03412580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r>
              <a:rPr lang="en-US" dirty="0" smtClean="0"/>
              <a:t>Example: Stack Iterator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2400" y="3733800"/>
            <a:ext cx="4343400" cy="310854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Stack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i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items[10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];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public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Stack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 - 1;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push(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in) { items[++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] = in;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pop()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items[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--];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isEmpty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(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== - 1);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 // Step 3. </a:t>
            </a:r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Add </a:t>
            </a:r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iterator material</a:t>
            </a:r>
            <a:endParaRPr lang="en-US" sz="1400" i="1" dirty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friend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createIterator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  return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new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this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8215" y="914400"/>
            <a:ext cx="5029200" cy="246221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</a:t>
            </a:r>
            <a:r>
              <a:rPr lang="en-US" sz="14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Step 2. </a:t>
            </a:r>
            <a:r>
              <a:rPr lang="en-US" sz="14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Design an "iterator" </a:t>
            </a:r>
            <a:endParaRPr lang="en-US" sz="1400" i="1" dirty="0" smtClean="0">
              <a:solidFill>
                <a:srgbClr val="C000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class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class </a:t>
            </a:r>
            <a:r>
              <a:rPr lang="en-US" sz="1400" b="1" dirty="0" err="1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Stack *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index;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public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: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const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Stack *s)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{ </a:t>
            </a:r>
            <a:r>
              <a:rPr lang="en-US" sz="1400" dirty="0" err="1" smtClean="0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= s;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 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first() { index = 0; }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void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next() { index++; } </a:t>
            </a:r>
            <a:endParaRPr lang="en-US" sz="14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400" b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isDone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index ==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-&gt;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sp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+ 1;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currentItem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() { </a:t>
            </a:r>
            <a:r>
              <a:rPr lang="en-US" sz="1400" b="1" dirty="0">
                <a:latin typeface="Consolas" pitchFamily="49" charset="0"/>
                <a:cs typeface="Consolas" pitchFamily="49" charset="0"/>
              </a:rPr>
              <a:t>return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stk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-&gt;items[index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]; }</a:t>
            </a:r>
          </a:p>
          <a:p>
            <a:r>
              <a:rPr lang="en-US" sz="1400" dirty="0" smtClean="0">
                <a:latin typeface="Consolas" pitchFamily="49" charset="0"/>
                <a:cs typeface="Consolas" pitchFamily="49" charset="0"/>
              </a:rPr>
              <a:t>};</a:t>
            </a:r>
            <a:endParaRPr lang="en-US" sz="14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9943" y="2909977"/>
            <a:ext cx="3550972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Stack s; </a:t>
            </a:r>
          </a:p>
          <a:p>
            <a:r>
              <a:rPr lang="en-US" sz="16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Step 4. Create iterator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StackIter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(&amp;s);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// Step 5. Use iterator</a:t>
            </a:r>
          </a:p>
          <a:p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si.first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w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hile (!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si.isDone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item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si.currentItem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si.next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907" y="3426023"/>
            <a:ext cx="518950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 // Step </a:t>
            </a:r>
            <a:r>
              <a:rPr lang="en-US" sz="1600" i="1" dirty="0" smtClean="0">
                <a:solidFill>
                  <a:srgbClr val="C00000"/>
                </a:solidFill>
                <a:latin typeface="Consolas" pitchFamily="49" charset="0"/>
                <a:cs typeface="Consolas" pitchFamily="49" charset="0"/>
              </a:rPr>
              <a:t>1. Understand your container class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5832486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ObjectListIterator</a:t>
            </a:r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371600"/>
            <a:ext cx="3389247" cy="14366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7132" y="3194102"/>
            <a:ext cx="6586268" cy="27113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5815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-2095500" y="2857500"/>
            <a:ext cx="6248400" cy="1143000"/>
          </a:xfrm>
        </p:spPr>
        <p:txBody>
          <a:bodyPr/>
          <a:lstStyle/>
          <a:p>
            <a:r>
              <a:rPr lang="en-US" dirty="0" err="1" smtClean="0"/>
              <a:t>ObjectListIterator.h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04800"/>
            <a:ext cx="6324600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ounded Rectangle 3"/>
          <p:cNvSpPr/>
          <p:nvPr/>
        </p:nvSpPr>
        <p:spPr>
          <a:xfrm>
            <a:off x="1801573" y="1715988"/>
            <a:ext cx="2084627" cy="323910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3886200" y="1792188"/>
            <a:ext cx="2514600" cy="77129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70762" y="1524000"/>
            <a:ext cx="21864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>
                <a:sym typeface="Wingdings" pitchFamily="2" charset="2"/>
              </a:rPr>
              <a:t>Needed for forward reference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520098044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Updating Game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Games are … dynamic</a:t>
            </a:r>
            <a:r>
              <a:rPr lang="en-US" dirty="0"/>
              <a:t>, </a:t>
            </a:r>
            <a:r>
              <a:rPr lang="en-US" dirty="0" smtClean="0"/>
              <a:t>real-time</a:t>
            </a:r>
            <a:r>
              <a:rPr lang="en-US" dirty="0"/>
              <a:t>, </a:t>
            </a:r>
            <a:r>
              <a:rPr lang="en-US" dirty="0" smtClean="0"/>
              <a:t>agent-based computer simulation</a:t>
            </a:r>
            <a:endParaRPr lang="en-US" dirty="0"/>
          </a:p>
          <a:p>
            <a:pPr lvl="1"/>
            <a:r>
              <a:rPr lang="en-US" dirty="0"/>
              <a:t>Well researched Computer Science </a:t>
            </a:r>
            <a:r>
              <a:rPr lang="en-US" dirty="0" smtClean="0"/>
              <a:t>topic</a:t>
            </a:r>
            <a:endParaRPr lang="en-US" dirty="0"/>
          </a:p>
          <a:p>
            <a:r>
              <a:rPr lang="en-US" dirty="0" smtClean="0"/>
              <a:t>As a developer, you can study wider </a:t>
            </a:r>
            <a:r>
              <a:rPr lang="en-US" dirty="0"/>
              <a:t>field</a:t>
            </a:r>
          </a:p>
          <a:p>
            <a:pPr lvl="1"/>
            <a:r>
              <a:rPr lang="en-US" i="1" dirty="0"/>
              <a:t>Agent-based simulations</a:t>
            </a:r>
          </a:p>
          <a:p>
            <a:pPr lvl="1"/>
            <a:r>
              <a:rPr lang="en-US" i="1" dirty="0"/>
              <a:t>Discrete-event simulations</a:t>
            </a:r>
          </a:p>
          <a:p>
            <a:r>
              <a:rPr lang="en-US" dirty="0" smtClean="0"/>
              <a:t>For now, concentrate on updating </a:t>
            </a:r>
            <a:r>
              <a:rPr lang="en-US" i="1" dirty="0" smtClean="0"/>
              <a:t>game objects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7685270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Updating Game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86800" cy="5105400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Every engine updates game objects – one of its core functionalities, provides interaction:</a:t>
            </a:r>
          </a:p>
          <a:p>
            <a:pPr lvl="1"/>
            <a:r>
              <a:rPr lang="en-US" dirty="0" smtClean="0"/>
              <a:t>Makes game dynamic – objects can change (e.g. state, position)</a:t>
            </a:r>
          </a:p>
          <a:p>
            <a:pPr lvl="1"/>
            <a:r>
              <a:rPr lang="en-US" dirty="0" smtClean="0"/>
              <a:t>Makes game interactive – can respond to player input</a:t>
            </a:r>
          </a:p>
          <a:p>
            <a:r>
              <a:rPr lang="en-US" dirty="0" smtClean="0"/>
              <a:t>While representation at given time is </a:t>
            </a:r>
            <a:r>
              <a:rPr lang="en-US" i="1" dirty="0" smtClean="0"/>
              <a:t>static</a:t>
            </a:r>
            <a:r>
              <a:rPr lang="en-US" dirty="0" smtClean="0"/>
              <a:t>, can think of world as </a:t>
            </a:r>
            <a:r>
              <a:rPr lang="en-US" i="1" dirty="0" smtClean="0"/>
              <a:t>dynamic</a:t>
            </a:r>
            <a:r>
              <a:rPr lang="en-US" dirty="0" smtClean="0"/>
              <a:t>, where game engine samples</a:t>
            </a:r>
          </a:p>
          <a:p>
            <a:pPr lvl="1"/>
            <a:r>
              <a:rPr lang="en-US" dirty="0" smtClean="0"/>
              <a:t>S</a:t>
            </a:r>
            <a:r>
              <a:rPr lang="en-US" i="1" baseline="-25000" dirty="0" smtClean="0">
                <a:solidFill>
                  <a:srgbClr val="009900"/>
                </a:solidFill>
              </a:rPr>
              <a:t>i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) denotes state of object </a:t>
            </a:r>
            <a:r>
              <a:rPr lang="en-US" i="1" dirty="0" err="1" smtClean="0">
                <a:solidFill>
                  <a:srgbClr val="009900"/>
                </a:solidFill>
              </a:rPr>
              <a:t>i</a:t>
            </a:r>
            <a:r>
              <a:rPr lang="en-US" i="1" dirty="0" smtClean="0"/>
              <a:t> </a:t>
            </a:r>
            <a:r>
              <a:rPr lang="en-US" dirty="0" smtClean="0"/>
              <a:t>a time 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This helps conceptually when engine cannot “keep up”</a:t>
            </a:r>
          </a:p>
          <a:p>
            <a:r>
              <a:rPr lang="en-US" dirty="0" smtClean="0"/>
              <a:t>So, update is determining current state </a:t>
            </a:r>
            <a:r>
              <a:rPr lang="en-US" dirty="0"/>
              <a:t>S</a:t>
            </a:r>
            <a:r>
              <a:rPr lang="en-US" i="1" baseline="-25000" dirty="0">
                <a:solidFill>
                  <a:srgbClr val="009900"/>
                </a:solidFill>
              </a:rPr>
              <a:t>i</a:t>
            </a:r>
            <a:r>
              <a:rPr lang="en-US" dirty="0"/>
              <a:t>(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/>
              <a:t>)</a:t>
            </a:r>
            <a:r>
              <a:rPr lang="en-US" dirty="0" smtClean="0"/>
              <a:t> given state at previous time, S</a:t>
            </a:r>
            <a:r>
              <a:rPr lang="en-US" i="1" baseline="-25000" dirty="0" smtClean="0">
                <a:solidFill>
                  <a:srgbClr val="009900"/>
                </a:solidFill>
              </a:rPr>
              <a:t>i</a:t>
            </a:r>
            <a:r>
              <a:rPr lang="en-US" dirty="0" smtClean="0"/>
              <a:t>(</a:t>
            </a:r>
            <a:r>
              <a:rPr lang="en-US" i="1" dirty="0" smtClean="0">
                <a:solidFill>
                  <a:srgbClr val="FF0000"/>
                </a:solidFill>
              </a:rPr>
              <a:t>t </a:t>
            </a:r>
            <a:r>
              <a:rPr lang="en-US" i="1" dirty="0" smtClean="0"/>
              <a:t>-</a:t>
            </a:r>
            <a:r>
              <a:rPr lang="el-GR" dirty="0">
                <a:solidFill>
                  <a:srgbClr val="FF0000"/>
                </a:solidFill>
              </a:rPr>
              <a:t> Δ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Clock should provide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</a:p>
          <a:p>
            <a:pPr lvl="1"/>
            <a:r>
              <a:rPr lang="en-US" dirty="0" smtClean="0"/>
              <a:t>(Dragonfly assumes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>
                <a:solidFill>
                  <a:srgbClr val="FF0000"/>
                </a:solidFill>
              </a:rPr>
              <a:t>t</a:t>
            </a:r>
            <a:r>
              <a:rPr lang="en-US" dirty="0" smtClean="0"/>
              <a:t> is constant, 33 </a:t>
            </a:r>
            <a:r>
              <a:rPr lang="en-US" dirty="0" err="1" smtClean="0"/>
              <a:t>ms</a:t>
            </a:r>
            <a:r>
              <a:rPr lang="en-US" dirty="0" smtClean="0"/>
              <a:t> default)</a:t>
            </a:r>
          </a:p>
          <a:p>
            <a:pPr lvl="1"/>
            <a:r>
              <a:rPr lang="en-US" dirty="0" smtClean="0"/>
              <a:t>(Dragonfly assumes engine can always “keep up”)</a:t>
            </a:r>
          </a:p>
        </p:txBody>
      </p:sp>
      <p:pic>
        <p:nvPicPr>
          <p:cNvPr id="4" name="Picture 3" descr="Free Dragonfly Clip Art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721419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29366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Approach (1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458200" cy="51054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Iterate over game object collection, calling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</a:p>
          <a:p>
            <a:pPr lvl="1"/>
            <a:r>
              <a:rPr lang="en-US" sz="24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400" dirty="0" smtClean="0">
                <a:cs typeface="Consolas" pitchFamily="49" charset="0"/>
              </a:rPr>
              <a:t> </a:t>
            </a:r>
            <a:r>
              <a:rPr lang="en-US" dirty="0" smtClean="0"/>
              <a:t>declared in base object, declared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virtual</a:t>
            </a:r>
          </a:p>
          <a:p>
            <a:r>
              <a:rPr lang="en-US" dirty="0" smtClean="0"/>
              <a:t>Do this once per game loop (i.e. once per frame)</a:t>
            </a:r>
          </a:p>
          <a:p>
            <a:r>
              <a:rPr lang="en-US" dirty="0" smtClean="0"/>
              <a:t>Derived game objects (e.g. Saucer) provide custom implementation of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to do what they need</a:t>
            </a:r>
          </a:p>
          <a:p>
            <a:r>
              <a:rPr lang="en-US" dirty="0" smtClean="0"/>
              <a:t>Pass in </a:t>
            </a:r>
            <a:r>
              <a:rPr lang="el-GR" dirty="0">
                <a:solidFill>
                  <a:srgbClr val="FF0000"/>
                </a:solidFill>
              </a:rPr>
              <a:t>Δ</a:t>
            </a:r>
            <a:r>
              <a:rPr lang="en-US" i="1" dirty="0" smtClean="0">
                <a:solidFill>
                  <a:srgbClr val="FF0000"/>
                </a:solidFill>
              </a:rPr>
              <a:t>t</a:t>
            </a:r>
            <a:r>
              <a:rPr lang="en-US" dirty="0" smtClean="0"/>
              <a:t> so objects know how much time has passed</a:t>
            </a:r>
          </a:p>
          <a:p>
            <a:pPr marL="0" indent="0" algn="ctr">
              <a:buNone/>
            </a:pP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virtual void </a:t>
            </a:r>
            <a:r>
              <a:rPr lang="en-US" sz="3000" b="1" dirty="0" smtClean="0">
                <a:latin typeface="Consolas" pitchFamily="49" charset="0"/>
                <a:cs typeface="Consolas" pitchFamily="49" charset="0"/>
              </a:rPr>
              <a:t>Update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30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l-GR" sz="2800" dirty="0" smtClean="0"/>
              <a:t>Δ</a:t>
            </a:r>
            <a:r>
              <a:rPr lang="en-US" sz="3000" dirty="0" smtClean="0">
                <a:latin typeface="Consolas" pitchFamily="49" charset="0"/>
                <a:cs typeface="Consolas" pitchFamily="49" charset="0"/>
              </a:rPr>
              <a:t>t)</a:t>
            </a:r>
          </a:p>
          <a:p>
            <a:pPr lvl="1"/>
            <a:r>
              <a:rPr lang="en-US" dirty="0" smtClean="0"/>
              <a:t>(Again, Dragonfly assumes this is constant so </a:t>
            </a:r>
            <a:r>
              <a:rPr lang="el-GR" sz="2400" dirty="0"/>
              <a:t>Δ</a:t>
            </a:r>
            <a:r>
              <a:rPr lang="en-US" dirty="0" smtClean="0">
                <a:cs typeface="Consolas" pitchFamily="49" charset="0"/>
              </a:rPr>
              <a:t>t </a:t>
            </a:r>
            <a:r>
              <a:rPr lang="en-US" dirty="0" smtClean="0"/>
              <a:t>not passed)</a:t>
            </a:r>
          </a:p>
          <a:p>
            <a:r>
              <a:rPr lang="en-US" dirty="0" smtClean="0"/>
              <a:t>Note</a:t>
            </a:r>
            <a:r>
              <a:rPr lang="en-US" dirty="0"/>
              <a:t>, </a:t>
            </a:r>
            <a:r>
              <a:rPr lang="en-US" sz="2800" dirty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800" dirty="0">
                <a:cs typeface="Consolas" pitchFamily="49" charset="0"/>
              </a:rPr>
              <a:t> </a:t>
            </a:r>
            <a:r>
              <a:rPr lang="en-US" dirty="0"/>
              <a:t>could </a:t>
            </a:r>
            <a:r>
              <a:rPr lang="en-US" dirty="0" smtClean="0"/>
              <a:t>pass to </a:t>
            </a:r>
            <a:r>
              <a:rPr lang="en-US" dirty="0"/>
              <a:t>component objects, too</a:t>
            </a:r>
          </a:p>
          <a:p>
            <a:pPr lvl="1"/>
            <a:r>
              <a:rPr lang="en-US" dirty="0"/>
              <a:t>E.g.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400" dirty="0">
                <a:cs typeface="Consolas" pitchFamily="49" charset="0"/>
              </a:rPr>
              <a:t> </a:t>
            </a:r>
            <a:r>
              <a:rPr lang="en-US" dirty="0" smtClean="0"/>
              <a:t>to car sends it to riders </a:t>
            </a:r>
            <a:r>
              <a:rPr lang="en-US" dirty="0"/>
              <a:t>and mounted </a:t>
            </a:r>
            <a:r>
              <a:rPr lang="en-US" dirty="0" smtClean="0"/>
              <a:t>gun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562600"/>
            <a:ext cx="71928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Seems ok, right?  But the devil is in the details </a:t>
            </a:r>
            <a:r>
              <a:rPr lang="en-US" sz="2800" dirty="0" smtClean="0"/>
              <a:t>…</a:t>
            </a:r>
            <a:endParaRPr lang="en-US" sz="2800" dirty="0"/>
          </a:p>
        </p:txBody>
      </p:sp>
      <p:pic>
        <p:nvPicPr>
          <p:cNvPr id="5" name="Picture 4" descr="Free Dragonfly Clip Art 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672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5587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366068"/>
            <a:ext cx="8001000" cy="2852302"/>
          </a:xfrm>
        </p:spPr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/>
              <a:t> here?  What is it set to initially?</a:t>
            </a:r>
          </a:p>
          <a:p>
            <a:r>
              <a:rPr lang="en-US" dirty="0" smtClean="0"/>
              <a:t>What is happening when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/>
              <a:t> is 0?</a:t>
            </a:r>
          </a:p>
          <a:p>
            <a:r>
              <a:rPr lang="en-US" dirty="0" smtClean="0"/>
              <a:t>Why not just call own destructor? i.e.</a:t>
            </a:r>
          </a:p>
          <a:p>
            <a:pPr marL="457200" lvl="1" indent="0">
              <a:buNone/>
            </a:pPr>
            <a:r>
              <a:rPr lang="en-US" sz="2600" dirty="0">
                <a:latin typeface="Consolas" pitchFamily="49" charset="0"/>
                <a:cs typeface="Consolas" pitchFamily="49" charset="0"/>
              </a:rPr>
              <a:t>t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his-&gt;~Saucer()</a:t>
            </a:r>
            <a:endParaRPr lang="en-US" sz="2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800" y="1244755"/>
            <a:ext cx="7848600" cy="203132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void Explosion::step()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--;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time_to_live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&lt;= 0){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&amp;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=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world_manager.markForDelete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(this);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  <a:endParaRPr lang="en-US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772400" y="304800"/>
            <a:ext cx="101181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latin typeface="Courier New" pitchFamily="49" charset="0"/>
                <a:cs typeface="Courier New" pitchFamily="49" charset="0"/>
              </a:rPr>
              <a:t> </a:t>
            </a:r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____</a:t>
            </a:r>
          </a:p>
          <a:p>
            <a:r>
              <a:rPr lang="en-US" b="1" dirty="0" smtClean="0">
                <a:solidFill>
                  <a:srgbClr val="008000"/>
                </a:solidFill>
                <a:latin typeface="Courier New" pitchFamily="49" charset="0"/>
                <a:cs typeface="Courier New" pitchFamily="49" charset="0"/>
              </a:rPr>
              <a:t>/__o_\</a:t>
            </a:r>
          </a:p>
          <a:p>
            <a:endParaRPr lang="en-US" b="1" dirty="0">
              <a:solidFill>
                <a:srgbClr val="008000"/>
              </a:solidFill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304800"/>
            <a:ext cx="73609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\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~==-</a:t>
            </a:r>
          </a:p>
          <a:p>
            <a:r>
              <a:rPr lang="en-US" b="1" dirty="0" smtClean="0">
                <a:solidFill>
                  <a:srgbClr val="003399"/>
                </a:solidFill>
                <a:latin typeface="Courier New" pitchFamily="49" charset="0"/>
                <a:cs typeface="Courier New" pitchFamily="49" charset="0"/>
              </a:rPr>
              <a:t>/</a:t>
            </a:r>
          </a:p>
        </p:txBody>
      </p:sp>
    </p:spTree>
    <p:extLst>
      <p:ext uri="{BB962C8B-B14F-4D97-AF65-F5344CB8AC3E}">
        <p14:creationId xmlns:p14="http://schemas.microsoft.com/office/powerpoint/2010/main" val="27377521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Approach (2 of 3)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Note, game world manager has subsystems that operate on behalf of objects</a:t>
            </a:r>
          </a:p>
          <a:p>
            <a:pPr lvl="1"/>
            <a:r>
              <a:rPr lang="en-US" dirty="0" smtClean="0"/>
              <a:t>Animate, emit particle effects, play audio, compute collisions …</a:t>
            </a:r>
          </a:p>
          <a:p>
            <a:r>
              <a:rPr lang="en-US" dirty="0" smtClean="0"/>
              <a:t>Each has internal state, too, that is updated over time</a:t>
            </a:r>
          </a:p>
          <a:p>
            <a:pPr lvl="1"/>
            <a:r>
              <a:rPr lang="en-US" dirty="0" smtClean="0"/>
              <a:t>Once or a few times per frame</a:t>
            </a:r>
          </a:p>
          <a:p>
            <a:r>
              <a:rPr lang="en-US" dirty="0" smtClean="0"/>
              <a:t>Could do these subsystem updates in 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>
                <a:cs typeface="Consolas" pitchFamily="49" charset="0"/>
              </a:rPr>
              <a:t>for each object</a:t>
            </a:r>
            <a:endParaRPr lang="en-US" dirty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6432065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/>
              <a:t>Simple </a:t>
            </a:r>
            <a:r>
              <a:rPr lang="en-US" dirty="0" smtClean="0"/>
              <a:t>Approach (3 of 3)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8929" y="1156156"/>
            <a:ext cx="4557971" cy="2800767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virtual void Tank::Update(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state of tank itself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moveTank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rotateTurret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fireCannon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low-level engine subsystems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p_audioSystem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73782" y="1385455"/>
            <a:ext cx="4112023" cy="206210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inputManager.getUserInput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clock.getDelta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for each game object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iterator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graphicsManager.swapBuffers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04800" y="4082935"/>
            <a:ext cx="45672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So, what’s wrong with above?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/>
              <a:t>Most engine subsystems operate in batched </a:t>
            </a:r>
            <a:r>
              <a:rPr lang="en-US" sz="2400" dirty="0" smtClean="0"/>
              <a:t>mode  </a:t>
            </a:r>
            <a:r>
              <a:rPr lang="en-US" sz="2400" dirty="0" smtClean="0">
                <a:sym typeface="Wingdings" pitchFamily="2" charset="2"/>
              </a:rPr>
              <a:t> c</a:t>
            </a:r>
            <a:r>
              <a:rPr lang="en-US" sz="2400" dirty="0" smtClean="0"/>
              <a:t>onsider rendering subsystem, for efficiency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e.g. </a:t>
            </a:r>
            <a:r>
              <a:rPr lang="en-US" sz="2000" dirty="0"/>
              <a:t>i</a:t>
            </a:r>
            <a:r>
              <a:rPr lang="en-US" sz="2000" dirty="0" smtClean="0"/>
              <a:t>f do all render operations at once, can cull occluded objects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756900" y="4421488"/>
            <a:ext cx="432890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Also, order may matter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dirty="0" smtClean="0"/>
              <a:t>E.g. can’t compute cat skeleton position until know human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So, efficiency and functionality demand alternate solution!</a:t>
            </a:r>
          </a:p>
          <a:p>
            <a:pPr marL="800100" lvl="1" indent="-342900">
              <a:buFont typeface="Arial" pitchFamily="34" charset="0"/>
              <a:buChar char="•"/>
            </a:pPr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089172" y="786824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(1)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9793" y="971490"/>
            <a:ext cx="4427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(2)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15539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Simple Fix for Batch Updates (1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Engine allows all objects to request rendering services in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dirty="0" smtClean="0">
                <a:cs typeface="Consolas" pitchFamily="49" charset="0"/>
              </a:rPr>
              <a:t>, </a:t>
            </a:r>
            <a:r>
              <a:rPr lang="en-US" dirty="0" smtClean="0"/>
              <a:t>but rendering itself is deferred</a:t>
            </a:r>
          </a:p>
          <a:p>
            <a:pPr marL="0" indent="0" algn="ctr">
              <a:buNone/>
            </a:pPr>
            <a:r>
              <a:rPr lang="en-US" dirty="0" smtClean="0"/>
              <a:t>(next slide)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648200" y="1676400"/>
            <a:ext cx="4224233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irtual void Tank::Update(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update the tank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moveTank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rotateTurret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fireCannon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control properties, but do</a:t>
            </a: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</a:t>
            </a:r>
            <a:r>
              <a:rPr lang="en-US" sz="1600" b="1" i="1" dirty="0" smtClean="0">
                <a:latin typeface="Consolas" pitchFamily="49" charset="0"/>
                <a:cs typeface="Consolas" pitchFamily="49" charset="0"/>
              </a:rPr>
              <a:t>not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update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didExplode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PlayAnimation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(“explosion”);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isVisbile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Activate();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p_renderingSystem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Show()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88413922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Simple Fix for Batch </a:t>
            </a:r>
            <a:r>
              <a:rPr lang="en-US" dirty="0" smtClean="0"/>
              <a:t>Updates (2 of 2)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038600" cy="46783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Game loop now updates subsystems at once</a:t>
            </a:r>
          </a:p>
          <a:p>
            <a:r>
              <a:rPr lang="en-US" dirty="0" smtClean="0"/>
              <a:t>Benefits</a:t>
            </a:r>
          </a:p>
          <a:p>
            <a:pPr lvl="1"/>
            <a:r>
              <a:rPr lang="en-US" dirty="0" smtClean="0"/>
              <a:t>Better cache coherency</a:t>
            </a:r>
          </a:p>
          <a:p>
            <a:pPr lvl="1"/>
            <a:r>
              <a:rPr lang="en-US" dirty="0" smtClean="0"/>
              <a:t>Minimal duplication of computations</a:t>
            </a:r>
          </a:p>
          <a:p>
            <a:pPr lvl="1"/>
            <a:r>
              <a:rPr lang="en-US" dirty="0" smtClean="0"/>
              <a:t>Reduced re-allocation of resources (used by subsystems when invoked)</a:t>
            </a:r>
          </a:p>
          <a:p>
            <a:pPr lvl="1"/>
            <a:r>
              <a:rPr lang="en-US" dirty="0" smtClean="0"/>
              <a:t>Efficient pipelining</a:t>
            </a:r>
          </a:p>
          <a:p>
            <a:pPr lvl="2"/>
            <a:r>
              <a:rPr lang="en-US" dirty="0" smtClean="0"/>
              <a:t>Most render systems can pipeline if pipe filled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1828800"/>
            <a:ext cx="4112023" cy="4031873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inputManager.getUserInput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clock.getDelta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objects update themselves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for each game object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iterator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// then update subsystems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p_audioSystem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Update(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</a:t>
            </a:r>
          </a:p>
          <a:p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graphicsManager.swapBuffers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5844720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Adding Support for Phased Updates (1 of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915400" cy="20574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Engine systems may have dependencies</a:t>
            </a:r>
          </a:p>
          <a:p>
            <a:pPr lvl="1"/>
            <a:r>
              <a:rPr lang="en-US" dirty="0" smtClean="0"/>
              <a:t>e.g. Physics </a:t>
            </a:r>
            <a:r>
              <a:rPr lang="en-US" dirty="0"/>
              <a:t>m</a:t>
            </a:r>
            <a:r>
              <a:rPr lang="en-US" dirty="0" smtClean="0"/>
              <a:t>anager may need to go first before can apply rag-doll physics animation</a:t>
            </a:r>
          </a:p>
          <a:p>
            <a:r>
              <a:rPr lang="en-US" dirty="0" smtClean="0"/>
              <a:t>And subsystems may need to run more than once</a:t>
            </a:r>
          </a:p>
          <a:p>
            <a:pPr lvl="1"/>
            <a:r>
              <a:rPr lang="en-US" dirty="0" smtClean="0"/>
              <a:t>e.g. Ragdoll physics before physics simulation and then after collisions</a:t>
            </a:r>
          </a:p>
          <a:p>
            <a:pPr lvl="1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05000" y="3429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3998" y="2971800"/>
            <a:ext cx="6244017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then update subsystems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CalculateIntermediatePoses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p_physicsEngine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Simulate(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DetectResolveCollisions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7200" y="5526345"/>
            <a:ext cx="7747463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sz="2400" dirty="0" smtClean="0"/>
              <a:t>Game objects may need to add 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Update()</a:t>
            </a:r>
            <a:r>
              <a:rPr lang="en-US" sz="2000" dirty="0" smtClean="0">
                <a:cs typeface="Consolas" pitchFamily="49" charset="0"/>
              </a:rPr>
              <a:t> </a:t>
            </a:r>
            <a:r>
              <a:rPr lang="en-US" sz="2400" dirty="0" smtClean="0"/>
              <a:t>information more than once 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000" dirty="0" smtClean="0"/>
              <a:t>E.g. before each Ragdoll computation and after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630755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/>
              <a:t>Adding Support for Phased </a:t>
            </a:r>
            <a:r>
              <a:rPr lang="en-US" sz="3600" dirty="0" smtClean="0"/>
              <a:t>Updates (2 of 2)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534400" cy="9906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Provide “hooks” for game objects to have multiple updates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1447800"/>
            <a:ext cx="6244017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game loop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while(1)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for each game object 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gameObject.PreAnimUpdate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p_animationSystem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CalculateIntermediatePoses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for each game object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gameObject.PostAnimUpdate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p_physicsEngine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Simulate(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p_collisionSystem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DetectResolveCollisions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p_ragDollSystem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ApplySkeletons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for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each game object 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gameObject.FinalUpdate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dt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88273" y="6248400"/>
            <a:ext cx="7753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(Note: iterating over all objects multiple times can be expensive </a:t>
            </a:r>
            <a:r>
              <a:rPr lang="en-US" dirty="0" smtClean="0">
                <a:sym typeface="Wingdings" pitchFamily="2" charset="2"/>
              </a:rPr>
              <a:t> we’ll fix later)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101950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Beware “One Frame Off” Bugs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525963"/>
          </a:xfrm>
        </p:spPr>
        <p:txBody>
          <a:bodyPr/>
          <a:lstStyle/>
          <a:p>
            <a:r>
              <a:rPr lang="en-US" dirty="0" smtClean="0"/>
              <a:t>Abstract idea has all objects simultaneously updated each step</a:t>
            </a:r>
          </a:p>
          <a:p>
            <a:pPr lvl="1"/>
            <a:r>
              <a:rPr lang="en-US" dirty="0" smtClean="0"/>
              <a:t>In practice, happens serially</a:t>
            </a:r>
          </a:p>
          <a:p>
            <a:r>
              <a:rPr lang="en-US" dirty="0" smtClean="0"/>
              <a:t>Can cause confusion and source of bugs if objects query each other</a:t>
            </a:r>
          </a:p>
          <a:p>
            <a:pPr lvl="1"/>
            <a:r>
              <a:rPr lang="en-US" dirty="0" smtClean="0"/>
              <a:t>E.g. B looks at A for own velocity.  May depend if A has been updated or not.  May need to specify </a:t>
            </a:r>
            <a:r>
              <a:rPr lang="en-US" i="1" dirty="0" smtClean="0"/>
              <a:t>when</a:t>
            </a:r>
            <a:r>
              <a:rPr lang="en-US" dirty="0" smtClean="0"/>
              <a:t> via timestamp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143000" y="5562600"/>
            <a:ext cx="6781800" cy="707886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The states of all game objects are consistent </a:t>
            </a:r>
            <a:r>
              <a:rPr lang="en-US" sz="2000" i="1" dirty="0" smtClean="0"/>
              <a:t>before</a:t>
            </a:r>
            <a:r>
              <a:rPr lang="en-US" sz="2000" dirty="0" smtClean="0"/>
              <a:t> and </a:t>
            </a:r>
            <a:r>
              <a:rPr lang="en-US" sz="2000" i="1" dirty="0" smtClean="0"/>
              <a:t>after </a:t>
            </a:r>
            <a:r>
              <a:rPr lang="en-US" sz="2000" dirty="0" smtClean="0"/>
              <a:t>the update loop, but they may be inconsistent </a:t>
            </a:r>
            <a:r>
              <a:rPr lang="en-US" sz="2000" i="1" dirty="0" smtClean="0"/>
              <a:t>during</a:t>
            </a:r>
            <a:r>
              <a:rPr lang="en-US" sz="2000" dirty="0" smtClean="0"/>
              <a:t> it.</a:t>
            </a:r>
          </a:p>
        </p:txBody>
      </p:sp>
    </p:spTree>
    <p:extLst>
      <p:ext uri="{BB962C8B-B14F-4D97-AF65-F5344CB8AC3E}">
        <p14:creationId xmlns:p14="http://schemas.microsoft.com/office/powerpoint/2010/main" val="291378676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Events					(</a:t>
            </a:r>
            <a:r>
              <a:rPr lang="en-US" dirty="0">
                <a:solidFill>
                  <a:srgbClr val="CC0000"/>
                </a:solidFill>
              </a:rPr>
              <a:t>next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WorldManager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2051039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Games are </a:t>
            </a:r>
            <a:r>
              <a:rPr lang="en-US" dirty="0" smtClean="0"/>
              <a:t>inherently </a:t>
            </a:r>
            <a:r>
              <a:rPr lang="en-US" i="1" dirty="0" smtClean="0"/>
              <a:t>event-driven</a:t>
            </a:r>
            <a:endParaRPr lang="en-US" i="1" dirty="0"/>
          </a:p>
          <a:p>
            <a:r>
              <a:rPr lang="en-US" dirty="0" smtClean="0"/>
              <a:t>An </a:t>
            </a:r>
            <a:r>
              <a:rPr lang="en-US" i="1" dirty="0" smtClean="0"/>
              <a:t>event</a:t>
            </a:r>
            <a:r>
              <a:rPr lang="en-US" dirty="0" smtClean="0"/>
              <a:t> is anything that happens that an object may need to take note of</a:t>
            </a:r>
          </a:p>
          <a:p>
            <a:pPr lvl="1"/>
            <a:r>
              <a:rPr lang="en-US" dirty="0" smtClean="0"/>
              <a:t>e.g. explosion, pickup health pack, run into enemy</a:t>
            </a:r>
          </a:p>
          <a:p>
            <a:r>
              <a:rPr lang="en-US" dirty="0" smtClean="0"/>
              <a:t>Generally, engine must</a:t>
            </a:r>
          </a:p>
          <a:p>
            <a:pPr marL="457200" lvl="1" indent="0">
              <a:buNone/>
            </a:pPr>
            <a:r>
              <a:rPr lang="en-US" dirty="0" smtClean="0"/>
              <a:t>A) Notify interested objects</a:t>
            </a:r>
          </a:p>
          <a:p>
            <a:pPr marL="457200" lvl="1" indent="0">
              <a:buNone/>
            </a:pPr>
            <a:r>
              <a:rPr lang="en-US" dirty="0" smtClean="0"/>
              <a:t>B) Arrange for those objects to respond</a:t>
            </a:r>
            <a:endParaRPr lang="en-US" dirty="0"/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Call this </a:t>
            </a:r>
            <a:r>
              <a:rPr lang="en-US" i="1" dirty="0" smtClean="0">
                <a:sym typeface="Wingdings" pitchFamily="2" charset="2"/>
              </a:rPr>
              <a:t>event handling</a:t>
            </a:r>
          </a:p>
          <a:p>
            <a:r>
              <a:rPr lang="en-US" dirty="0" smtClean="0"/>
              <a:t>Different objects respond in different ways (or not at all)</a:t>
            </a:r>
          </a:p>
          <a:p>
            <a:r>
              <a:rPr lang="en-US" dirty="0" smtClean="0"/>
              <a:t>So, how to manage event handling?</a:t>
            </a:r>
          </a:p>
        </p:txBody>
      </p:sp>
    </p:spTree>
    <p:extLst>
      <p:ext uri="{BB962C8B-B14F-4D97-AF65-F5344CB8AC3E}">
        <p14:creationId xmlns:p14="http://schemas.microsoft.com/office/powerpoint/2010/main" val="2219699120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76200"/>
            <a:ext cx="8229600" cy="1143000"/>
          </a:xfrm>
        </p:spPr>
        <p:txBody>
          <a:bodyPr/>
          <a:lstStyle/>
          <a:p>
            <a:r>
              <a:rPr lang="en-US" dirty="0" smtClean="0"/>
              <a:t>Simple Approach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152400" y="1143001"/>
            <a:ext cx="3733800" cy="3352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Notify game object that event occurs by calling method in each object</a:t>
            </a:r>
          </a:p>
          <a:p>
            <a:r>
              <a:rPr lang="en-US" dirty="0" smtClean="0"/>
              <a:t>e.g. explosion, send event to all objects within radius</a:t>
            </a:r>
          </a:p>
          <a:p>
            <a:pPr lvl="1"/>
            <a:r>
              <a:rPr lang="en-US" dirty="0" smtClean="0"/>
              <a:t>virtual function named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onExplosion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886200" y="1143000"/>
            <a:ext cx="5257800" cy="3352800"/>
          </a:xfr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void Explosion::Update() {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// …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explosion_went_off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GameObjectList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; 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g_world.getObjectsInSphere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damage_radius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, &amp;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);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for (each object in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damaged_objects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)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    </a:t>
            </a:r>
            <a:r>
              <a:rPr lang="en-US" sz="1800" dirty="0" err="1" smtClean="0">
                <a:latin typeface="Consolas" pitchFamily="49" charset="0"/>
                <a:cs typeface="Consolas" pitchFamily="49" charset="0"/>
              </a:rPr>
              <a:t>object.onExplosion</a:t>
            </a: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(*this);</a:t>
            </a:r>
          </a:p>
          <a:p>
            <a:pPr marL="0" indent="0">
              <a:buNone/>
            </a:pPr>
            <a:r>
              <a:rPr lang="en-US" sz="18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pPr marL="0" indent="0">
              <a:buNone/>
            </a:pPr>
            <a:r>
              <a:rPr lang="en-US" sz="18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7" name="Content Placeholder 4"/>
          <p:cNvSpPr txBox="1">
            <a:spLocks/>
          </p:cNvSpPr>
          <p:nvPr/>
        </p:nvSpPr>
        <p:spPr>
          <a:xfrm>
            <a:off x="228600" y="4495800"/>
            <a:ext cx="8763000" cy="21336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100" i="1" dirty="0" smtClean="0"/>
              <a:t>Statically typed late binding</a:t>
            </a:r>
          </a:p>
          <a:p>
            <a:pPr lvl="1"/>
            <a:r>
              <a:rPr lang="en-US" sz="2600" dirty="0" smtClean="0"/>
              <a:t>“Late binding” since compiler doesn’t know which </a:t>
            </a:r>
            <a:r>
              <a:rPr lang="en-US" sz="2600" dirty="0" smtClean="0">
                <a:sym typeface="Wingdings" pitchFamily="2" charset="2"/>
              </a:rPr>
              <a:t> only known at runtime</a:t>
            </a:r>
          </a:p>
          <a:p>
            <a:pPr lvl="1"/>
            <a:r>
              <a:rPr lang="en-US" sz="2600" dirty="0" smtClean="0">
                <a:sym typeface="Wingdings" pitchFamily="2" charset="2"/>
              </a:rPr>
              <a:t>“Statically typed” since knows which type when object known</a:t>
            </a:r>
          </a:p>
          <a:p>
            <a:pPr lvl="2"/>
            <a:r>
              <a:rPr lang="en-US" sz="2300" dirty="0" smtClean="0">
                <a:sym typeface="Wingdings" pitchFamily="2" charset="2"/>
              </a:rPr>
              <a:t>E.g. Tank  Tank::</a:t>
            </a:r>
            <a:r>
              <a:rPr lang="en-US" sz="2300" dirty="0" err="1" smtClean="0">
                <a:sym typeface="Wingdings" pitchFamily="2" charset="2"/>
              </a:rPr>
              <a:t>onExplosion</a:t>
            </a:r>
            <a:r>
              <a:rPr lang="en-US" sz="2300" dirty="0" smtClean="0">
                <a:sym typeface="Wingdings" pitchFamily="2" charset="2"/>
              </a:rPr>
              <a:t>(), Crate  </a:t>
            </a:r>
            <a:r>
              <a:rPr lang="en-US" sz="2300" dirty="0" err="1" smtClean="0">
                <a:sym typeface="Wingdings" pitchFamily="2" charset="2"/>
              </a:rPr>
              <a:t>Crate:onExplosion</a:t>
            </a:r>
            <a:r>
              <a:rPr lang="en-US" sz="2300" dirty="0" smtClean="0">
                <a:sym typeface="Wingdings" pitchFamily="2" charset="2"/>
              </a:rPr>
              <a:t>()</a:t>
            </a:r>
          </a:p>
          <a:p>
            <a:pPr marL="0" indent="0" algn="ctr">
              <a:buNone/>
            </a:pPr>
            <a:r>
              <a:rPr lang="en-US" sz="3100" dirty="0" smtClean="0">
                <a:sym typeface="Wingdings" pitchFamily="2" charset="2"/>
              </a:rPr>
              <a:t>So, what’s the problem?</a:t>
            </a:r>
            <a:endParaRPr lang="en-US" sz="3100" dirty="0" smtClean="0"/>
          </a:p>
        </p:txBody>
      </p:sp>
    </p:spTree>
    <p:extLst>
      <p:ext uri="{BB962C8B-B14F-4D97-AF65-F5344CB8AC3E}">
        <p14:creationId xmlns:p14="http://schemas.microsoft.com/office/powerpoint/2010/main" val="40647191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C++: Do Not Explicitly Call Destructor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82296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if allocated via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 (as in Saucer Shoot)?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Remember,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delete p</a:t>
            </a:r>
            <a:r>
              <a:rPr lang="en-US" sz="2800" dirty="0" smtClean="0">
                <a:cs typeface="Consolas" pitchFamily="49" charset="0"/>
              </a:rPr>
              <a:t> </a:t>
            </a:r>
            <a:r>
              <a:rPr lang="en-US" dirty="0" smtClean="0"/>
              <a:t>does two things</a:t>
            </a:r>
          </a:p>
          <a:p>
            <a:pPr lvl="1"/>
            <a:r>
              <a:rPr lang="en-US" dirty="0" smtClean="0"/>
              <a:t>Calls destructor code</a:t>
            </a:r>
          </a:p>
          <a:p>
            <a:pPr lvl="1"/>
            <a:r>
              <a:rPr lang="en-US" dirty="0" err="1" smtClean="0"/>
              <a:t>Deallocates</a:t>
            </a:r>
            <a:r>
              <a:rPr lang="en-US" dirty="0" smtClean="0"/>
              <a:t> memory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8913" y="1981200"/>
            <a:ext cx="6535190" cy="707886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Bob *p = new Bob();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p-&gt;~Bob();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should you do this?</a:t>
            </a:r>
            <a:endParaRPr lang="en-US" sz="2000" i="1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41075" y="4803164"/>
            <a:ext cx="6535190" cy="1015663"/>
          </a:xfrm>
          <a:prstGeom prst="rect">
            <a:avLst/>
          </a:prstGeom>
          <a:solidFill>
            <a:schemeClr val="bg1">
              <a:lumMod val="85000"/>
            </a:schemeClr>
          </a:solidFill>
          <a:ln w="12700">
            <a:solidFill>
              <a:schemeClr val="tx1"/>
            </a:solidFill>
            <a:prstDash val="sysDash"/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Bob *p = new Bob();</a:t>
            </a:r>
          </a:p>
          <a:p>
            <a:r>
              <a:rPr lang="en-US" sz="2000" dirty="0" smtClean="0">
                <a:latin typeface="Consolas" pitchFamily="49" charset="0"/>
                <a:cs typeface="Consolas" pitchFamily="49" charset="0"/>
              </a:rPr>
              <a:t>…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  <a:p>
            <a:r>
              <a:rPr lang="en-US" sz="2000" dirty="0">
                <a:latin typeface="Consolas" pitchFamily="49" charset="0"/>
                <a:cs typeface="Consolas" pitchFamily="49" charset="0"/>
              </a:rPr>
              <a:t>d</a:t>
            </a:r>
            <a:r>
              <a:rPr lang="en-US" sz="2000" dirty="0" smtClean="0">
                <a:latin typeface="Consolas" pitchFamily="49" charset="0"/>
                <a:cs typeface="Consolas" pitchFamily="49" charset="0"/>
              </a:rPr>
              <a:t>elete p;  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// </a:t>
            </a:r>
            <a:r>
              <a:rPr lang="en-US" sz="2000" i="1" dirty="0" err="1" smtClean="0">
                <a:latin typeface="Consolas" pitchFamily="49" charset="0"/>
                <a:cs typeface="Consolas" pitchFamily="49" charset="0"/>
              </a:rPr>
              <a:t>automagically</a:t>
            </a:r>
            <a:r>
              <a:rPr lang="en-US" sz="2000" i="1" dirty="0" smtClean="0">
                <a:latin typeface="Consolas" pitchFamily="49" charset="0"/>
                <a:cs typeface="Consolas" pitchFamily="49" charset="0"/>
              </a:rPr>
              <a:t> calls p-&gt;~Bob()</a:t>
            </a:r>
          </a:p>
        </p:txBody>
      </p:sp>
    </p:spTree>
    <p:extLst>
      <p:ext uri="{BB962C8B-B14F-4D97-AF65-F5344CB8AC3E}">
        <p14:creationId xmlns:p14="http://schemas.microsoft.com/office/powerpoint/2010/main" val="2142735068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Statically-Typed is Inflexible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Base object must declare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onExplosion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(),</a:t>
            </a:r>
            <a:r>
              <a:rPr lang="en-US" dirty="0" smtClean="0">
                <a:cs typeface="Consolas" pitchFamily="49" charset="0"/>
              </a:rPr>
              <a:t> </a:t>
            </a:r>
            <a:r>
              <a:rPr lang="en-US" dirty="0" smtClean="0"/>
              <a:t>even if not all objects will use</a:t>
            </a:r>
          </a:p>
          <a:p>
            <a:pPr lvl="1"/>
            <a:r>
              <a:rPr lang="en-US" dirty="0" smtClean="0"/>
              <a:t>In fact, in many games, there may be no explosions!</a:t>
            </a:r>
          </a:p>
          <a:p>
            <a:r>
              <a:rPr lang="en-US" dirty="0" smtClean="0"/>
              <a:t>Worse </a:t>
            </a:r>
            <a:r>
              <a:rPr lang="en-US" dirty="0" smtClean="0">
                <a:sym typeface="Wingdings" pitchFamily="2" charset="2"/>
              </a:rPr>
              <a:t> base object must declare virtual functions for </a:t>
            </a:r>
            <a:r>
              <a:rPr lang="en-US" i="1" dirty="0" smtClean="0">
                <a:sym typeface="Wingdings" pitchFamily="2" charset="2"/>
              </a:rPr>
              <a:t>all possible events </a:t>
            </a:r>
            <a:r>
              <a:rPr lang="en-US" dirty="0" smtClean="0">
                <a:sym typeface="Wingdings" pitchFamily="2" charset="2"/>
              </a:rPr>
              <a:t>in game!</a:t>
            </a:r>
          </a:p>
          <a:p>
            <a:r>
              <a:rPr lang="en-US" dirty="0" smtClean="0">
                <a:sym typeface="Wingdings" pitchFamily="2" charset="2"/>
              </a:rPr>
              <a:t>Makes difficult to add new events since must be known at engine compile time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Can’t make events in game code or even with World editor</a:t>
            </a:r>
          </a:p>
          <a:p>
            <a:r>
              <a:rPr lang="en-US" dirty="0" smtClean="0">
                <a:sym typeface="Wingdings" pitchFamily="2" charset="2"/>
              </a:rPr>
              <a:t>Need </a:t>
            </a:r>
            <a:r>
              <a:rPr lang="en-US" i="1" dirty="0" smtClean="0">
                <a:sym typeface="Wingdings" pitchFamily="2" charset="2"/>
              </a:rPr>
              <a:t>dynamically typed </a:t>
            </a:r>
            <a:r>
              <a:rPr lang="en-US" dirty="0" smtClean="0">
                <a:sym typeface="Wingdings" pitchFamily="2" charset="2"/>
              </a:rPr>
              <a:t>late binding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Some languages support natively (e.g. C# delegates)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Others (e.g. C++) must implement manually</a:t>
            </a:r>
          </a:p>
          <a:p>
            <a:r>
              <a:rPr lang="en-US" dirty="0" smtClean="0">
                <a:sym typeface="Wingdings" pitchFamily="2" charset="2"/>
              </a:rPr>
              <a:t>How to implement? </a:t>
            </a:r>
          </a:p>
          <a:p>
            <a:pPr marL="457200" lvl="1" indent="0">
              <a:buNone/>
            </a:pPr>
            <a:r>
              <a:rPr lang="en-US" dirty="0" smtClean="0">
                <a:sym typeface="Wingdings" pitchFamily="2" charset="2"/>
              </a:rPr>
              <a:t> add notion of function call in object and pass object around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Often called </a:t>
            </a:r>
            <a:r>
              <a:rPr lang="en-US" i="1" dirty="0" smtClean="0">
                <a:sym typeface="Wingdings" pitchFamily="2" charset="2"/>
              </a:rPr>
              <a:t>message passing</a:t>
            </a:r>
          </a:p>
          <a:p>
            <a:endParaRPr lang="en-US" dirty="0" smtClean="0"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9912939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Encapsulating Event in Object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4175" y="1447800"/>
            <a:ext cx="4040188" cy="639762"/>
          </a:xfrm>
        </p:spPr>
        <p:txBody>
          <a:bodyPr/>
          <a:lstStyle/>
          <a:p>
            <a:r>
              <a:rPr lang="en-US" dirty="0" smtClean="0"/>
              <a:t>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384175" y="2087562"/>
            <a:ext cx="4040188" cy="3951288"/>
          </a:xfrm>
        </p:spPr>
        <p:txBody>
          <a:bodyPr>
            <a:normAutofit fontScale="92500" lnSpcReduction="20000"/>
          </a:bodyPr>
          <a:lstStyle/>
          <a:p>
            <a:r>
              <a:rPr lang="en-US" sz="2400" i="1" dirty="0" smtClean="0"/>
              <a:t>Type</a:t>
            </a:r>
            <a:r>
              <a:rPr lang="en-US" sz="2400" dirty="0" smtClean="0"/>
              <a:t> (e.g. explosion, health pack, collision …)</a:t>
            </a:r>
          </a:p>
          <a:p>
            <a:r>
              <a:rPr lang="en-US" sz="2400" i="1" dirty="0" smtClean="0"/>
              <a:t>Arguments</a:t>
            </a:r>
            <a:r>
              <a:rPr lang="en-US" sz="2400" dirty="0" smtClean="0"/>
              <a:t> (e.g. damage, healing, with what …)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r>
              <a:rPr lang="en-US" sz="2400" dirty="0" smtClean="0"/>
              <a:t>Could implement </a:t>
            </a:r>
            <a:r>
              <a:rPr lang="en-US" sz="2400" dirty="0" err="1" smtClean="0"/>
              <a:t>args</a:t>
            </a:r>
            <a:r>
              <a:rPr lang="en-US" sz="2400" dirty="0" smtClean="0"/>
              <a:t> as linked list</a:t>
            </a:r>
          </a:p>
          <a:p>
            <a:r>
              <a:rPr lang="en-US" sz="2400" dirty="0" err="1" smtClean="0"/>
              <a:t>Args</a:t>
            </a:r>
            <a:r>
              <a:rPr lang="en-US" sz="2400" dirty="0" smtClean="0"/>
              <a:t> may have various types</a:t>
            </a:r>
          </a:p>
          <a:p>
            <a:endParaRPr lang="en-US" sz="2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572000" y="1447800"/>
            <a:ext cx="4041775" cy="639762"/>
          </a:xfrm>
        </p:spPr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"/>
          </p:nvPr>
        </p:nvSpPr>
        <p:spPr>
          <a:xfrm>
            <a:off x="4270375" y="2087561"/>
            <a:ext cx="4724399" cy="4302125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Single event handler</a:t>
            </a:r>
          </a:p>
          <a:p>
            <a:pPr lvl="1"/>
            <a:r>
              <a:rPr lang="en-US" dirty="0" smtClean="0"/>
              <a:t>Since type encapsulated, only method needed is</a:t>
            </a:r>
          </a:p>
          <a:p>
            <a:pPr marL="457200" lvl="1" indent="0">
              <a:buNone/>
            </a:pPr>
            <a:r>
              <a:rPr lang="en-US" sz="1600" dirty="0">
                <a:latin typeface="Consolas" pitchFamily="49" charset="0"/>
                <a:cs typeface="Consolas" pitchFamily="49" charset="0"/>
              </a:rPr>
              <a:t>v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irtual void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(Event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);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dirty="0" smtClean="0"/>
              <a:t>Persistence</a:t>
            </a:r>
          </a:p>
          <a:p>
            <a:pPr lvl="1"/>
            <a:r>
              <a:rPr lang="en-US" dirty="0" smtClean="0"/>
              <a:t>Event data can be retained say, in queue, and handled later</a:t>
            </a:r>
          </a:p>
          <a:p>
            <a:r>
              <a:rPr lang="en-US" dirty="0" smtClean="0"/>
              <a:t>Blind forwarding</a:t>
            </a:r>
          </a:p>
          <a:p>
            <a:pPr lvl="1"/>
            <a:r>
              <a:rPr lang="en-US" dirty="0" smtClean="0"/>
              <a:t>An object can pass along event without even “knowing” what it does (the engine does this!)</a:t>
            </a:r>
          </a:p>
          <a:p>
            <a:pPr lvl="1"/>
            <a:r>
              <a:rPr lang="en-US" dirty="0" smtClean="0"/>
              <a:t>E.g. “dismount” event can be passed by vehicle to all occupants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827520" y="3494087"/>
            <a:ext cx="2844048" cy="1477328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struct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Event {</a:t>
            </a:r>
          </a:p>
          <a:p>
            <a:r>
              <a:rPr lang="en-US" dirty="0" smtClean="0">
                <a:latin typeface="Consolas" pitchFamily="49" charset="0"/>
                <a:cs typeface="Consolas" pitchFamily="49" charset="0"/>
              </a:rPr>
              <a:t> 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type;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num_args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EventArg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args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[MAX];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49544" y="6248400"/>
            <a:ext cx="4460388" cy="369332"/>
          </a:xfrm>
          <a:prstGeom prst="rect">
            <a:avLst/>
          </a:prstGeom>
          <a:noFill/>
          <a:ln w="1270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Note, this is also called the </a:t>
            </a:r>
            <a:r>
              <a:rPr lang="en-US" i="1" dirty="0" smtClean="0"/>
              <a:t>Command</a:t>
            </a:r>
            <a:r>
              <a:rPr lang="en-US" dirty="0" smtClean="0"/>
              <a:t> pattern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46705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Types (1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199" y="1600200"/>
            <a:ext cx="8052499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One approach is to match each </a:t>
            </a:r>
          </a:p>
          <a:p>
            <a:pPr marL="0" indent="0">
              <a:buNone/>
            </a:pPr>
            <a:r>
              <a:rPr lang="en-US" dirty="0" smtClean="0"/>
              <a:t>type to integer</a:t>
            </a:r>
          </a:p>
          <a:p>
            <a:pPr lvl="1"/>
            <a:r>
              <a:rPr lang="en-US" dirty="0" smtClean="0"/>
              <a:t>Simple and efficient (integers are</a:t>
            </a:r>
          </a:p>
          <a:p>
            <a:pPr marL="457200" lvl="1" indent="0">
              <a:buNone/>
            </a:pPr>
            <a:r>
              <a:rPr lang="en-US" dirty="0" smtClean="0"/>
              <a:t> fast)</a:t>
            </a:r>
          </a:p>
          <a:p>
            <a:r>
              <a:rPr lang="en-US" dirty="0" smtClean="0"/>
              <a:t>Problem</a:t>
            </a:r>
          </a:p>
          <a:p>
            <a:pPr lvl="1"/>
            <a:r>
              <a:rPr lang="en-US" dirty="0" smtClean="0"/>
              <a:t>Events are hard-coded, meaning adding new events hard</a:t>
            </a:r>
          </a:p>
          <a:p>
            <a:pPr lvl="1"/>
            <a:r>
              <a:rPr lang="en-US" dirty="0" smtClean="0"/>
              <a:t>Enumerators are indices so order dependent</a:t>
            </a:r>
          </a:p>
          <a:p>
            <a:pPr lvl="2"/>
            <a:r>
              <a:rPr lang="en-US" dirty="0" smtClean="0"/>
              <a:t>If someone adds one in the middle data stored in files gets messed up</a:t>
            </a:r>
          </a:p>
          <a:p>
            <a:r>
              <a:rPr lang="en-US" dirty="0" smtClean="0"/>
              <a:t>This works usually for small demos but doesn’t scale well</a:t>
            </a:r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248400" y="1295400"/>
            <a:ext cx="2337499" cy="2308324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Consolas" pitchFamily="49" charset="0"/>
                <a:cs typeface="Consolas" pitchFamily="49" charset="0"/>
              </a:rPr>
              <a:t>enum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EventType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{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LEVEL_STARTED;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PLAYER_SPAWNED;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ENEMY_SPOTTED;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EXPLOSION;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BULLET_HIT: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36733206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Event Types (2 of 2)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Encode via strings (e.g. 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string 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event_type</a:t>
            </a:r>
            <a:r>
              <a:rPr lang="en-US" dirty="0" smtClean="0"/>
              <a:t>)</a:t>
            </a:r>
          </a:p>
          <a:p>
            <a:r>
              <a:rPr lang="en-US" dirty="0" smtClean="0"/>
              <a:t>Good:</a:t>
            </a:r>
          </a:p>
          <a:p>
            <a:pPr lvl="1"/>
            <a:r>
              <a:rPr lang="en-US" dirty="0" smtClean="0"/>
              <a:t>Totally free form (e.g. “explosion” or “collision” or “boss ate my lunch”) so easy to add</a:t>
            </a:r>
          </a:p>
          <a:p>
            <a:pPr lvl="1"/>
            <a:r>
              <a:rPr lang="en-US" dirty="0" smtClean="0"/>
              <a:t>Dynamic – can be parsed at run-time, nothing pre-bound</a:t>
            </a:r>
            <a:endParaRPr lang="en-US" dirty="0"/>
          </a:p>
          <a:p>
            <a:r>
              <a:rPr lang="en-US" dirty="0" smtClean="0"/>
              <a:t>Bad:</a:t>
            </a:r>
          </a:p>
          <a:p>
            <a:pPr lvl="1"/>
            <a:r>
              <a:rPr lang="en-US" dirty="0" smtClean="0"/>
              <a:t>Potential name conflicts (e.g. game code inadvertently uses same name as engine code)</a:t>
            </a:r>
          </a:p>
          <a:p>
            <a:pPr lvl="1"/>
            <a:r>
              <a:rPr lang="en-US" dirty="0" smtClean="0"/>
              <a:t>Events would fail if simple typo (compiler could not catch)</a:t>
            </a:r>
          </a:p>
          <a:p>
            <a:pPr lvl="1"/>
            <a:r>
              <a:rPr lang="en-US" dirty="0" smtClean="0"/>
              <a:t>Strings “expensive” compared to integers</a:t>
            </a:r>
          </a:p>
          <a:p>
            <a:r>
              <a:rPr lang="en-US" dirty="0" smtClean="0"/>
              <a:t>Overall, extreme flexibility makes worth risk by many engines</a:t>
            </a:r>
          </a:p>
        </p:txBody>
      </p:sp>
    </p:spTree>
    <p:extLst>
      <p:ext uri="{BB962C8B-B14F-4D97-AF65-F5344CB8AC3E}">
        <p14:creationId xmlns:p14="http://schemas.microsoft.com/office/powerpoint/2010/main" val="52507505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Types as Strings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help avoid problems, can build tools</a:t>
            </a:r>
          </a:p>
          <a:p>
            <a:pPr lvl="1"/>
            <a:r>
              <a:rPr lang="en-US" dirty="0" smtClean="0"/>
              <a:t>Central dbase of all event types </a:t>
            </a:r>
            <a:r>
              <a:rPr lang="en-US" dirty="0" smtClean="0">
                <a:sym typeface="Wingdings" pitchFamily="2" charset="2"/>
              </a:rPr>
              <a:t> GUI used to add new types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Conflicts automatically detected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When adding event, could “paste” in automatically, to avoid human typing errors</a:t>
            </a:r>
          </a:p>
          <a:p>
            <a:r>
              <a:rPr lang="en-US" dirty="0" smtClean="0">
                <a:sym typeface="Wingdings" pitchFamily="2" charset="2"/>
              </a:rPr>
              <a:t>While setting up such tools good, significant development “cost” should be considered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1650541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 Arguments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Easiest is have new type of event class for each unique event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Objects get parent Event, but can check type to see if this is, say, an “explosion event” </a:t>
            </a:r>
            <a:r>
              <a:rPr lang="en-US" dirty="0" smtClean="0">
                <a:sym typeface="Wingdings" pitchFamily="2" charset="2"/>
              </a:rPr>
              <a:t> if so, Object is </a:t>
            </a:r>
            <a:r>
              <a:rPr lang="en-US" dirty="0" err="1" smtClean="0">
                <a:sym typeface="Wingdings" pitchFamily="2" charset="2"/>
              </a:rPr>
              <a:t>ExplosionEvent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038600" y="2819400"/>
            <a:ext cx="4336444" cy="1323439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class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ExplosionEvent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: public Event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float damage;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point center;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float radius;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59782449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Chain of Responsibility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Game objects often dependent upon each other </a:t>
            </a:r>
          </a:p>
          <a:p>
            <a:pPr lvl="1"/>
            <a:r>
              <a:rPr lang="en-US" dirty="0" smtClean="0"/>
              <a:t>E.g. “dismount” event passed to cavalry needs to go to rider only</a:t>
            </a:r>
          </a:p>
          <a:p>
            <a:pPr lvl="1"/>
            <a:r>
              <a:rPr lang="en-US" dirty="0" smtClean="0"/>
              <a:t>E.g. “heal” event given to soldier does not need to go to backpack</a:t>
            </a:r>
          </a:p>
          <a:p>
            <a:r>
              <a:rPr lang="en-US" dirty="0" smtClean="0"/>
              <a:t>Can draw graph of relationship</a:t>
            </a:r>
          </a:p>
          <a:p>
            <a:pPr lvl="1"/>
            <a:r>
              <a:rPr lang="en-US" dirty="0" smtClean="0"/>
              <a:t>E.g. Vehicle </a:t>
            </a:r>
            <a:r>
              <a:rPr lang="en-US" dirty="0" smtClean="0">
                <a:sym typeface="Wingdings" pitchFamily="2" charset="2"/>
              </a:rPr>
              <a:t> Soldier  Backpack  Pistol</a:t>
            </a:r>
          </a:p>
          <a:p>
            <a:r>
              <a:rPr lang="en-US" dirty="0" smtClean="0">
                <a:sym typeface="Wingdings" pitchFamily="2" charset="2"/>
              </a:rPr>
              <a:t>May want to pass events along from one in chain to another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Passing stops at end of chain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Passing stops if event is “consumed”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9797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52400"/>
            <a:ext cx="8229600" cy="1143000"/>
          </a:xfrm>
        </p:spPr>
        <p:txBody>
          <a:bodyPr/>
          <a:lstStyle/>
          <a:p>
            <a:r>
              <a:rPr lang="en-US" dirty="0"/>
              <a:t>Chain of Responsibility </a:t>
            </a:r>
            <a:r>
              <a:rPr lang="en-US" dirty="0" smtClean="0"/>
              <a:t>(2 </a:t>
            </a:r>
            <a:r>
              <a:rPr lang="en-US" dirty="0"/>
              <a:t>of 2)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19200" y="1219200"/>
            <a:ext cx="6580648" cy="452431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virtual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bool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SomeObject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::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(Event *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 {</a:t>
            </a:r>
          </a:p>
          <a:p>
            <a:endParaRPr lang="en-US" sz="1600" i="1" dirty="0" smtClean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call base class’ handler first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BaseClass:onEvent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))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true;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if base consumed, we are done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endParaRPr lang="en-US" sz="1600" dirty="0">
              <a:latin typeface="Consolas" pitchFamily="49" charset="0"/>
              <a:cs typeface="Consolas" pitchFamily="49" charset="0"/>
            </a:endParaRPr>
          </a:p>
          <a:p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  // Now try to handle the event myself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== EVENT_ATTACK)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respondToAttack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getAttackInfo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false;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ok to forward to others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 else if 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 == EVENT_HEALTH_PACK)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addHealth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p_event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-&gt; 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getHealthPack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().</a:t>
            </a:r>
            <a:r>
              <a:rPr lang="en-US" sz="1600" dirty="0" err="1" smtClean="0">
                <a:latin typeface="Consolas" pitchFamily="49" charset="0"/>
                <a:cs typeface="Consolas" pitchFamily="49" charset="0"/>
              </a:rPr>
              <a:t>getHealth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());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true; 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 consumed event, so don’t forward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} … else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 return false; </a:t>
            </a:r>
            <a:r>
              <a:rPr lang="en-US" sz="1600" i="1" dirty="0" smtClean="0">
                <a:latin typeface="Consolas" pitchFamily="49" charset="0"/>
                <a:cs typeface="Consolas" pitchFamily="49" charset="0"/>
              </a:rPr>
              <a:t>// I didn’t recognize this event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}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  <a:endParaRPr lang="en-US" sz="1600" dirty="0"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42805" y="6019800"/>
            <a:ext cx="693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(Almost right </a:t>
            </a:r>
            <a:r>
              <a:rPr lang="en-US" dirty="0" smtClean="0">
                <a:sym typeface="Wingdings" pitchFamily="2" charset="2"/>
              </a:rPr>
              <a:t> a</a:t>
            </a:r>
            <a:r>
              <a:rPr lang="en-US" dirty="0" smtClean="0"/>
              <a:t>ctually, need to </a:t>
            </a:r>
            <a:r>
              <a:rPr lang="en-US" dirty="0" err="1" smtClean="0"/>
              <a:t>upcast</a:t>
            </a:r>
            <a:r>
              <a:rPr lang="en-US" dirty="0" smtClean="0"/>
              <a:t> the event call – see later slides)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885721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Events in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1137112"/>
            <a:ext cx="4443411" cy="2590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Engine has base class</a:t>
            </a:r>
          </a:p>
          <a:p>
            <a:r>
              <a:rPr lang="en-US" dirty="0" smtClean="0"/>
              <a:t>Type is a string</a:t>
            </a:r>
          </a:p>
          <a:p>
            <a:pPr lvl="1"/>
            <a:r>
              <a:rPr lang="en-US" dirty="0" smtClean="0"/>
              <a:t>Flexible for game programmer to define however meaningful</a:t>
            </a:r>
          </a:p>
          <a:p>
            <a:pPr lvl="2"/>
            <a:r>
              <a:rPr lang="en-US" dirty="0"/>
              <a:t>e</a:t>
            </a:r>
            <a:r>
              <a:rPr lang="en-US" dirty="0" smtClean="0"/>
              <a:t>.g. NUKE_EVENT == “nuke”</a:t>
            </a:r>
          </a:p>
          <a:p>
            <a:pPr lvl="1"/>
            <a:r>
              <a:rPr lang="en-US" dirty="0" smtClean="0"/>
              <a:t>Note: 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using namespace </a:t>
            </a:r>
            <a:r>
              <a:rPr lang="en-US" sz="1900" dirty="0" err="1" smtClean="0">
                <a:latin typeface="Consolas" pitchFamily="49" charset="0"/>
                <a:cs typeface="Consolas" pitchFamily="49" charset="0"/>
              </a:rPr>
              <a:t>std</a:t>
            </a:r>
            <a:r>
              <a:rPr lang="en-US" sz="1900" dirty="0" smtClean="0">
                <a:latin typeface="Consolas" pitchFamily="49" charset="0"/>
                <a:cs typeface="Consolas" pitchFamily="49" charset="0"/>
              </a:rPr>
              <a:t>;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3852603"/>
            <a:ext cx="3324225" cy="2486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199" y="1422862"/>
            <a:ext cx="3171825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4876799" y="1188374"/>
            <a:ext cx="0" cy="5124450"/>
          </a:xfrm>
          <a:prstGeom prst="line">
            <a:avLst/>
          </a:prstGeom>
          <a:ln w="19050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629400" y="1188374"/>
            <a:ext cx="9827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Event.h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96251570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Events in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/>
          <a:lstStyle/>
          <a:p>
            <a:r>
              <a:rPr lang="en-US" dirty="0" smtClean="0"/>
              <a:t>Specific events inherit from it</a:t>
            </a:r>
          </a:p>
          <a:p>
            <a:r>
              <a:rPr lang="en-US" dirty="0" smtClean="0"/>
              <a:t>Engine defines a few used by most games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Will define most as needed, but do </a:t>
            </a:r>
            <a:r>
              <a:rPr lang="en-US" dirty="0" err="1" smtClean="0"/>
              <a:t>EventStep</a:t>
            </a:r>
            <a:r>
              <a:rPr lang="en-US" dirty="0" smtClean="0"/>
              <a:t> now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124200"/>
            <a:ext cx="7410450" cy="1133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53820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Destructors and Dragonfly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call destructor explicitly!</a:t>
            </a:r>
          </a:p>
          <a:p>
            <a:r>
              <a:rPr lang="en-US" dirty="0" smtClean="0"/>
              <a:t>For memory allocated by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new</a:t>
            </a:r>
            <a:r>
              <a:rPr lang="en-US" dirty="0" smtClean="0"/>
              <a:t>, use 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delete</a:t>
            </a:r>
            <a:r>
              <a:rPr lang="en-US" dirty="0" smtClean="0"/>
              <a:t> when possible</a:t>
            </a:r>
          </a:p>
          <a:p>
            <a:r>
              <a:rPr lang="en-US" dirty="0" smtClean="0"/>
              <a:t>For game engine (</a:t>
            </a:r>
            <a:r>
              <a:rPr lang="en-US" dirty="0" smtClean="0">
                <a:solidFill>
                  <a:srgbClr val="008000"/>
                </a:solidFill>
              </a:rPr>
              <a:t>Dragonfly</a:t>
            </a:r>
            <a:r>
              <a:rPr lang="en-US" dirty="0" smtClean="0"/>
              <a:t>), want engine to release memory</a:t>
            </a:r>
          </a:p>
          <a:p>
            <a:pPr lvl="1"/>
            <a:r>
              <a:rPr lang="en-US" dirty="0" smtClean="0"/>
              <a:t>Use 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::</a:t>
            </a:r>
            <a:r>
              <a:rPr lang="en-US" dirty="0" err="1" smtClean="0"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 smtClean="0">
                <a:latin typeface="Consolas" pitchFamily="49" charset="0"/>
                <a:cs typeface="Consolas" pitchFamily="49" charset="0"/>
              </a:rPr>
              <a:t>()</a:t>
            </a:r>
          </a:p>
          <a:p>
            <a:pPr marL="457200" lvl="1" indent="0">
              <a:buNone/>
            </a:pPr>
            <a:r>
              <a:rPr lang="en-US" dirty="0" smtClean="0">
                <a:cs typeface="Consolas" pitchFamily="49" charset="0"/>
                <a:sym typeface="Wingdings" pitchFamily="2" charset="2"/>
              </a:rPr>
              <a:t> Engine will release next game step</a:t>
            </a:r>
            <a:endParaRPr lang="en-US" dirty="0" smtClean="0"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5480742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 Event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304800" y="1524000"/>
            <a:ext cx="3810000" cy="4525963"/>
          </a:xfrm>
        </p:spPr>
        <p:txBody>
          <a:bodyPr/>
          <a:lstStyle/>
          <a:p>
            <a:r>
              <a:rPr lang="en-US" dirty="0" smtClean="0"/>
              <a:t>Generated by </a:t>
            </a:r>
            <a:r>
              <a:rPr lang="en-US" dirty="0" err="1" smtClean="0"/>
              <a:t>GameManager</a:t>
            </a:r>
            <a:r>
              <a:rPr lang="en-US" dirty="0" smtClean="0"/>
              <a:t> every game loop</a:t>
            </a:r>
          </a:p>
          <a:p>
            <a:pPr lvl="1"/>
            <a:r>
              <a:rPr lang="en-US" dirty="0" smtClean="0"/>
              <a:t>Send to all (interested) game Objects</a:t>
            </a:r>
          </a:p>
          <a:p>
            <a:r>
              <a:rPr lang="en-US" dirty="0" smtClean="0">
                <a:sym typeface="Wingdings" pitchFamily="2" charset="2"/>
              </a:rPr>
              <a:t>Constructor just sets type to STEP_EVENT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175" y="1828800"/>
            <a:ext cx="4743450" cy="391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18632" y="1460453"/>
            <a:ext cx="145732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err="1" smtClean="0"/>
              <a:t>EventStep.h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1805587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-76200" y="76200"/>
            <a:ext cx="57912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Runtime Type Casting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76200" y="1447800"/>
            <a:ext cx="4953000" cy="52352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sym typeface="Wingdings" pitchFamily="2" charset="2"/>
              </a:rPr>
              <a:t>Want to convert Event to </a:t>
            </a:r>
            <a:r>
              <a:rPr lang="en-US" dirty="0" err="1" smtClean="0">
                <a:sym typeface="Wingdings" pitchFamily="2" charset="2"/>
              </a:rPr>
              <a:t>EventStep</a:t>
            </a:r>
            <a:endParaRPr lang="en-US" dirty="0" smtClean="0">
              <a:sym typeface="Wingdings" pitchFamily="2" charset="2"/>
            </a:endParaRPr>
          </a:p>
          <a:p>
            <a:pPr lvl="1"/>
            <a:r>
              <a:rPr lang="en-US" dirty="0" smtClean="0">
                <a:sym typeface="Wingdings" pitchFamily="2" charset="2"/>
              </a:rPr>
              <a:t>If Event handler in game code (e.g. Saucer.cpp)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/>
              <a:t>C++ strongly typed </a:t>
            </a:r>
            <a:r>
              <a:rPr lang="en-US" dirty="0" smtClean="0">
                <a:sym typeface="Wingdings" pitchFamily="2" charset="2"/>
              </a:rPr>
              <a:t> conversion to another type needs to be made explicit</a:t>
            </a:r>
            <a:endParaRPr lang="en-US" dirty="0">
              <a:sym typeface="Wingdings" pitchFamily="2" charset="2"/>
            </a:endParaRPr>
          </a:p>
          <a:p>
            <a:r>
              <a:rPr lang="en-US" dirty="0" smtClean="0">
                <a:sym typeface="Wingdings" pitchFamily="2" charset="2"/>
              </a:rPr>
              <a:t>Note, can lead to run-time errors that are syntactically correct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Objects not compatible, so</a:t>
            </a:r>
          </a:p>
          <a:p>
            <a:pPr marL="914400" lvl="2" indent="0">
              <a:buNone/>
            </a:pP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padd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-&gt;result()</a:t>
            </a:r>
          </a:p>
          <a:p>
            <a:pPr marL="457200" lvl="1" indent="0">
              <a:buNone/>
            </a:pPr>
            <a:r>
              <a:rPr lang="en-US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 </a:t>
            </a:r>
            <a:r>
              <a:rPr lang="en-US" dirty="0" smtClean="0">
                <a:sym typeface="Wingdings" pitchFamily="2" charset="2"/>
              </a:rPr>
              <a:t>run-time error</a:t>
            </a:r>
          </a:p>
          <a:p>
            <a:r>
              <a:rPr lang="en-US" dirty="0" smtClean="0">
                <a:sym typeface="Wingdings" pitchFamily="2" charset="2"/>
              </a:rPr>
              <a:t>Different modifiers to casting can help prevent errors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We’ll just discuss static cast</a:t>
            </a:r>
          </a:p>
          <a:p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7922946"/>
              </p:ext>
            </p:extLst>
          </p:nvPr>
        </p:nvGraphicFramePr>
        <p:xfrm>
          <a:off x="5867400" y="228600"/>
          <a:ext cx="1600200" cy="1066800"/>
        </p:xfrm>
        <a:graphic>
          <a:graphicData uri="http://schemas.openxmlformats.org/drawingml/2006/table">
            <a:tbl>
              <a:tblPr/>
              <a:tblGrid>
                <a:gridCol w="1600200"/>
              </a:tblGrid>
              <a:tr h="990600">
                <a:tc>
                  <a:txBody>
                    <a:bodyPr/>
                    <a:lstStyle/>
                    <a:p>
                      <a:pPr fontAlgn="t"/>
                      <a:r>
                        <a:rPr lang="en-US" sz="1600" i="0" dirty="0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short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 a=2000; </a:t>
                      </a:r>
                      <a:endParaRPr lang="en-US" sz="1600" dirty="0" smtClean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fontAlgn="t"/>
                      <a:r>
                        <a:rPr lang="en-US" sz="1600" i="0" dirty="0" err="1" smtClean="0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int</a:t>
                      </a:r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 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b; </a:t>
                      </a:r>
                      <a:endParaRPr lang="en-US" sz="1600" dirty="0" smtClean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  <a:p>
                      <a:pPr fontAlgn="t"/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b 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= (</a:t>
                      </a:r>
                      <a:r>
                        <a:rPr lang="en-US" sz="1600" i="0" dirty="0" err="1">
                          <a:solidFill>
                            <a:srgbClr val="0000B0"/>
                          </a:solidFill>
                          <a:effectLst/>
                          <a:latin typeface="Consolas" pitchFamily="49" charset="0"/>
                          <a:cs typeface="Consolas" pitchFamily="49" charset="0"/>
                        </a:rPr>
                        <a:t>int</a:t>
                      </a:r>
                      <a:r>
                        <a:rPr lang="en-US" sz="1600" dirty="0">
                          <a:effectLst/>
                          <a:latin typeface="Consolas" pitchFamily="49" charset="0"/>
                          <a:cs typeface="Consolas" pitchFamily="49" charset="0"/>
                        </a:rPr>
                        <a:t>) </a:t>
                      </a:r>
                      <a:r>
                        <a:rPr lang="en-US" sz="1600" dirty="0" smtClean="0">
                          <a:effectLst/>
                          <a:latin typeface="Consolas" pitchFamily="49" charset="0"/>
                          <a:cs typeface="Consolas" pitchFamily="49" charset="0"/>
                        </a:rPr>
                        <a:t>a;</a:t>
                      </a:r>
                      <a:endParaRPr lang="en-US" sz="1600" dirty="0">
                        <a:effectLst/>
                        <a:latin typeface="Consolas" pitchFamily="49" charset="0"/>
                        <a:cs typeface="Consolas" pitchFamily="49" charset="0"/>
                      </a:endParaRPr>
                    </a:p>
                  </a:txBody>
                  <a:tcPr>
                    <a:lnL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0C0D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FEFFF"/>
                    </a:solidFill>
                  </a:tcPr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457200" y="36798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447800"/>
            <a:ext cx="35814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4899660" y="5451894"/>
            <a:ext cx="4145280" cy="1231106"/>
          </a:xfrm>
          <a:prstGeom prst="rect">
            <a:avLst/>
          </a:prstGeom>
          <a:ln w="12700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400" dirty="0" err="1">
                <a:latin typeface="Consolas" pitchFamily="49" charset="0"/>
                <a:cs typeface="Consolas" pitchFamily="49" charset="0"/>
              </a:rPr>
              <a:t>dynamic_cast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(expression)</a:t>
            </a:r>
            <a:br>
              <a:rPr lang="en-US" sz="1400" dirty="0">
                <a:latin typeface="Consolas" pitchFamily="49" charset="0"/>
                <a:cs typeface="Consolas" pitchFamily="49" charset="0"/>
              </a:rPr>
            </a:br>
            <a:r>
              <a:rPr lang="en-US" sz="1400" b="1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static_cast</a:t>
            </a:r>
            <a:r>
              <a:rPr lang="en-US" sz="1400" b="1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400" b="1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&gt; (expression)</a:t>
            </a:r>
            <a:br>
              <a:rPr lang="en-US" sz="1400" b="1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</a:br>
            <a:r>
              <a:rPr lang="en-US" sz="1400" dirty="0" err="1">
                <a:latin typeface="Consolas" pitchFamily="49" charset="0"/>
                <a:cs typeface="Consolas" pitchFamily="49" charset="0"/>
              </a:rPr>
              <a:t>reinterpret_cast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 &lt;</a:t>
            </a:r>
            <a:r>
              <a:rPr lang="en-US" sz="1400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dirty="0">
                <a:latin typeface="Consolas" pitchFamily="49" charset="0"/>
                <a:cs typeface="Consolas" pitchFamily="49" charset="0"/>
              </a:rPr>
              <a:t>&gt; (expression</a:t>
            </a:r>
            <a:r>
              <a:rPr lang="en-US" sz="1400" dirty="0" smtClean="0">
                <a:latin typeface="Consolas" pitchFamily="49" charset="0"/>
                <a:cs typeface="Consolas" pitchFamily="49" charset="0"/>
              </a:rPr>
              <a:t>)</a:t>
            </a: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/>
            </a:r>
            <a:br>
              <a:rPr lang="en-US" sz="1600" dirty="0"/>
            </a:br>
            <a:r>
              <a:rPr lang="en-US" sz="1600" dirty="0"/>
              <a:t>Usage: 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(</a:t>
            </a:r>
            <a:r>
              <a:rPr lang="en-US" sz="1400" i="1" dirty="0" err="1">
                <a:latin typeface="Consolas" pitchFamily="49" charset="0"/>
                <a:cs typeface="Consolas" pitchFamily="49" charset="0"/>
              </a:rPr>
              <a:t>new_type</a:t>
            </a:r>
            <a:r>
              <a:rPr lang="en-US" sz="1400" i="1" dirty="0">
                <a:latin typeface="Consolas" pitchFamily="49" charset="0"/>
                <a:cs typeface="Consolas" pitchFamily="49" charset="0"/>
              </a:rPr>
              <a:t>) expression</a:t>
            </a:r>
            <a:endParaRPr lang="en-US" sz="1600" i="1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9113775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37381"/>
            <a:ext cx="8229600" cy="1143000"/>
          </a:xfrm>
        </p:spPr>
        <p:txBody>
          <a:bodyPr/>
          <a:lstStyle/>
          <a:p>
            <a:r>
              <a:rPr lang="en-US" dirty="0" smtClean="0"/>
              <a:t>Static Cast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372709" y="1447800"/>
            <a:ext cx="3152997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Conversions between related classes</a:t>
            </a:r>
          </a:p>
          <a:p>
            <a:pPr lvl="1"/>
            <a:r>
              <a:rPr lang="en-US" i="1" dirty="0" smtClean="0"/>
              <a:t>derived to base</a:t>
            </a:r>
          </a:p>
          <a:p>
            <a:pPr lvl="1"/>
            <a:r>
              <a:rPr lang="en-US" i="1" dirty="0" smtClean="0"/>
              <a:t>base to derived</a:t>
            </a:r>
          </a:p>
          <a:p>
            <a:r>
              <a:rPr lang="en-US" dirty="0" smtClean="0"/>
              <a:t>In </a:t>
            </a:r>
            <a:r>
              <a:rPr lang="en-US" dirty="0" smtClean="0">
                <a:solidFill>
                  <a:srgbClr val="009900"/>
                </a:solidFill>
              </a:rPr>
              <a:t>Dragonfly</a:t>
            </a:r>
            <a:r>
              <a:rPr lang="en-US" dirty="0" smtClean="0"/>
              <a:t>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Game code event handler to cast to right event object once know type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036" y="1066800"/>
            <a:ext cx="5200650" cy="1009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725508" y="2522112"/>
            <a:ext cx="5009705" cy="255454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none">
            <a:spAutoFit/>
          </a:bodyPr>
          <a:lstStyle/>
          <a:p>
            <a:r>
              <a:rPr lang="en-US" sz="1600" dirty="0" err="1">
                <a:latin typeface="Consolas" pitchFamily="49" charset="0"/>
                <a:cs typeface="Consolas" pitchFamily="49" charset="0"/>
              </a:rPr>
              <a:t>int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 Bullet::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(Event *e)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 if 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(e-&gt;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getType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() == COLLISION_EVENT) {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*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p_collision_event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= </a:t>
            </a:r>
            <a:endParaRPr lang="en-US" sz="1600" dirty="0" smtClean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      </a:t>
            </a:r>
            <a:r>
              <a:rPr lang="en-US" sz="1600" dirty="0" err="1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static_cast</a:t>
            </a:r>
            <a:r>
              <a:rPr lang="en-US" sz="16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&lt;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*&gt; (e);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hit(</a:t>
            </a:r>
            <a:r>
              <a:rPr lang="en-US" sz="1600" dirty="0" err="1">
                <a:latin typeface="Consolas" pitchFamily="49" charset="0"/>
                <a:cs typeface="Consolas" pitchFamily="49" charset="0"/>
              </a:rPr>
              <a:t>p_collision_event</a:t>
            </a:r>
            <a:r>
              <a:rPr lang="en-US" sz="1600" dirty="0">
                <a:latin typeface="Consolas" pitchFamily="49" charset="0"/>
                <a:cs typeface="Consolas" pitchFamily="49" charset="0"/>
              </a:rPr>
              <a:t>);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  return 1;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}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latin typeface="Consolas" pitchFamily="49" charset="0"/>
                <a:cs typeface="Consolas" pitchFamily="49" charset="0"/>
              </a:rPr>
              <a:t> …</a:t>
            </a:r>
          </a:p>
          <a:p>
            <a:r>
              <a:rPr lang="en-US" sz="1600" dirty="0">
                <a:latin typeface="Consolas" pitchFamily="49" charset="0"/>
                <a:cs typeface="Consolas" pitchFamily="49" charset="0"/>
              </a:rPr>
              <a:t>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6553" y="2148624"/>
            <a:ext cx="12601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Bullet.cpp</a:t>
            </a:r>
            <a:endParaRPr lang="en-US" sz="2000" b="1" dirty="0"/>
          </a:p>
        </p:txBody>
      </p:sp>
      <p:sp>
        <p:nvSpPr>
          <p:cNvPr id="8" name="Rectangle 7"/>
          <p:cNvSpPr/>
          <p:nvPr/>
        </p:nvSpPr>
        <p:spPr>
          <a:xfrm>
            <a:off x="3744849" y="5638800"/>
            <a:ext cx="4990364" cy="584775"/>
          </a:xfrm>
          <a:prstGeom prst="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  <a:prstDash val="sysDash"/>
          </a:ln>
        </p:spPr>
        <p:txBody>
          <a:bodyPr wrap="square">
            <a:spAutoFit/>
          </a:bodyPr>
          <a:lstStyle/>
          <a:p>
            <a:r>
              <a:rPr lang="en-US" sz="1600" dirty="0" err="1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*</a:t>
            </a:r>
            <a:r>
              <a:rPr lang="en-US" sz="1600" dirty="0" err="1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p_collision_event</a:t>
            </a:r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= </a:t>
            </a:r>
            <a:endParaRPr lang="en-US" sz="1600" dirty="0" smtClean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  <a:p>
            <a:r>
              <a:rPr lang="en-US" sz="1600" dirty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sz="16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      (</a:t>
            </a:r>
            <a:r>
              <a:rPr lang="en-US" sz="1600" dirty="0" err="1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EventCollision</a:t>
            </a:r>
            <a:r>
              <a:rPr lang="en-US" sz="1600" dirty="0" smtClean="0">
                <a:solidFill>
                  <a:srgbClr val="009900"/>
                </a:solidFill>
                <a:latin typeface="Consolas" pitchFamily="49" charset="0"/>
                <a:cs typeface="Consolas" pitchFamily="49" charset="0"/>
              </a:rPr>
              <a:t> *) e;</a:t>
            </a:r>
            <a:endParaRPr lang="en-US" sz="1600" dirty="0">
              <a:solidFill>
                <a:srgbClr val="009900"/>
              </a:solidFill>
              <a:latin typeface="Consolas" pitchFamily="49" charset="0"/>
              <a:cs typeface="Consolas" pitchFamily="49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744849" y="5269468"/>
            <a:ext cx="3670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Equivalent to C-style, traditional cast: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263456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Ok, What Do We Have?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Game objects </a:t>
            </a:r>
          </a:p>
          <a:p>
            <a:r>
              <a:rPr lang="en-US" dirty="0" smtClean="0"/>
              <a:t>Lists of game objects</a:t>
            </a:r>
          </a:p>
          <a:p>
            <a:r>
              <a:rPr lang="en-US" dirty="0" smtClean="0"/>
              <a:t>Iterators for game objects</a:t>
            </a:r>
          </a:p>
          <a:p>
            <a:r>
              <a:rPr lang="en-US" dirty="0" smtClean="0"/>
              <a:t>Events</a:t>
            </a:r>
          </a:p>
          <a:p>
            <a:r>
              <a:rPr lang="en-US" dirty="0" smtClean="0"/>
              <a:t>Means of passing them to game objects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smtClean="0"/>
              <a:t>Ready for World Manager!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9190278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 – Part II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Game Objects				</a:t>
            </a:r>
            <a:r>
              <a:rPr lang="en-US" dirty="0" smtClean="0"/>
              <a:t>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  <a:endParaRPr lang="en-US" dirty="0"/>
          </a:p>
          <a:p>
            <a:r>
              <a:rPr lang="en-US" dirty="0" smtClean="0"/>
              <a:t>The Game World			(</a:t>
            </a:r>
            <a:r>
              <a:rPr lang="en-US" dirty="0" smtClean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Events					(</a:t>
            </a:r>
            <a:r>
              <a:rPr lang="en-US" dirty="0">
                <a:solidFill>
                  <a:srgbClr val="008000"/>
                </a:solidFill>
              </a:rPr>
              <a:t>done</a:t>
            </a:r>
            <a:r>
              <a:rPr lang="en-US" dirty="0" smtClean="0"/>
              <a:t>)</a:t>
            </a:r>
          </a:p>
          <a:p>
            <a:r>
              <a:rPr lang="en-US" dirty="0" err="1" smtClean="0"/>
              <a:t>WorldManager</a:t>
            </a:r>
            <a:r>
              <a:rPr lang="en-US" dirty="0" smtClean="0"/>
              <a:t>			(</a:t>
            </a:r>
            <a:r>
              <a:rPr lang="en-US" dirty="0" smtClean="0">
                <a:solidFill>
                  <a:srgbClr val="FF0000"/>
                </a:solidFill>
              </a:rPr>
              <a:t>next</a:t>
            </a:r>
            <a:r>
              <a:rPr lang="en-US" dirty="0" smtClean="0"/>
              <a:t>)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585610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Saucer Shoot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this?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</a:t>
            </a:r>
            <a:r>
              <a:rPr lang="en-US" sz="2800" dirty="0" err="1" smtClean="0">
                <a:latin typeface="Consolas" pitchFamily="49" charset="0"/>
                <a:cs typeface="Consolas" pitchFamily="49" charset="0"/>
              </a:rPr>
              <a:t>populateWorld</a:t>
            </a: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() {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  …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  new Saucer;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  …</a:t>
            </a:r>
          </a:p>
          <a:p>
            <a:pPr marL="0" indent="0">
              <a:buNone/>
            </a:pPr>
            <a:r>
              <a:rPr lang="en-US" sz="2800" dirty="0" smtClean="0">
                <a:latin typeface="Consolas" pitchFamily="49" charset="0"/>
                <a:cs typeface="Consolas" pitchFamily="49" charset="0"/>
              </a:rPr>
              <a:t>	}</a:t>
            </a:r>
          </a:p>
          <a:p>
            <a:r>
              <a:rPr lang="en-US" sz="2800" dirty="0" smtClean="0">
                <a:cs typeface="Consolas" pitchFamily="49" charset="0"/>
              </a:rPr>
              <a:t>Why didn’t we grab the Saucer pointer?  Isn’t there a memory leak?</a:t>
            </a:r>
            <a:endParaRPr lang="en-US" sz="2800" dirty="0">
              <a:cs typeface="Consolas" pitchFamily="49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113791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203" y="22167"/>
            <a:ext cx="8229600" cy="1143000"/>
          </a:xfrm>
        </p:spPr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 (1 of 2)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439189" y="1066800"/>
            <a:ext cx="4040188" cy="639762"/>
          </a:xfrm>
        </p:spPr>
        <p:txBody>
          <a:bodyPr/>
          <a:lstStyle/>
          <a:p>
            <a:r>
              <a:rPr lang="en-US" dirty="0" smtClean="0"/>
              <a:t>Dragonfly Egg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439189" y="1706562"/>
            <a:ext cx="4040188" cy="3951288"/>
          </a:xfrm>
        </p:spPr>
        <p:txBody>
          <a:bodyPr>
            <a:normAutofit/>
          </a:bodyPr>
          <a:lstStyle/>
          <a:p>
            <a:r>
              <a:rPr lang="en-US" dirty="0" smtClean="0"/>
              <a:t>Manages game objects</a:t>
            </a:r>
          </a:p>
          <a:p>
            <a:pPr lvl="1"/>
            <a:r>
              <a:rPr lang="en-US" dirty="0" smtClean="0"/>
              <a:t>Insert, Remove, Move…</a:t>
            </a:r>
          </a:p>
          <a:p>
            <a:r>
              <a:rPr lang="en-US" dirty="0" smtClean="0"/>
              <a:t>Provides “step” events to objects</a:t>
            </a:r>
          </a:p>
          <a:p>
            <a:endParaRPr lang="en-US" dirty="0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7014" y="1066800"/>
            <a:ext cx="4041775" cy="639762"/>
          </a:xfrm>
        </p:spPr>
        <p:txBody>
          <a:bodyPr/>
          <a:lstStyle/>
          <a:p>
            <a:r>
              <a:rPr lang="en-US" dirty="0" smtClean="0"/>
              <a:t>Later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7014" y="1706562"/>
            <a:ext cx="4041775" cy="3951288"/>
          </a:xfrm>
        </p:spPr>
        <p:txBody>
          <a:bodyPr/>
          <a:lstStyle/>
          <a:p>
            <a:r>
              <a:rPr lang="en-US" dirty="0"/>
              <a:t>Also manages world attributes (size, view, etc.)</a:t>
            </a:r>
          </a:p>
          <a:p>
            <a:r>
              <a:rPr lang="en-US" dirty="0"/>
              <a:t>Organizes drawing of objects</a:t>
            </a:r>
          </a:p>
          <a:p>
            <a:r>
              <a:rPr lang="en-US" dirty="0"/>
              <a:t>Provides “collision” and “</a:t>
            </a:r>
            <a:r>
              <a:rPr lang="en-US" dirty="0" err="1"/>
              <a:t>outofbounds</a:t>
            </a:r>
            <a:r>
              <a:rPr lang="en-US" dirty="0"/>
              <a:t>” events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1" y="4389437"/>
            <a:ext cx="60293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8989" y="3113087"/>
            <a:ext cx="1581150" cy="1304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01" y="5356138"/>
            <a:ext cx="6848475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7200496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WorldManager</a:t>
            </a:r>
            <a:r>
              <a:rPr lang="en-US" dirty="0" smtClean="0"/>
              <a:t> (2 of 2)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" y="2531572"/>
            <a:ext cx="2962275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609600" y="1389611"/>
            <a:ext cx="4457700" cy="876300"/>
            <a:chOff x="609600" y="1389611"/>
            <a:chExt cx="4457700" cy="876300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1389611"/>
              <a:ext cx="4457700" cy="876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19200" y="1807543"/>
              <a:ext cx="3835160" cy="4286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1219200" y="2874472"/>
            <a:ext cx="6923883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ObjectList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getAllObjects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(void)</a:t>
            </a:r>
          </a:p>
          <a:p>
            <a:r>
              <a:rPr lang="en-US" dirty="0"/>
              <a:t>	</a:t>
            </a:r>
            <a:r>
              <a:rPr lang="en-US" dirty="0" smtClean="0"/>
              <a:t>Return a list of all game world objects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insertObject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(Object *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p_o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Add object to game world</a:t>
            </a:r>
          </a:p>
          <a:p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removeObject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(Object *</a:t>
            </a:r>
            <a:r>
              <a:rPr lang="en-US" dirty="0" err="1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p_o</a:t>
            </a:r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)</a:t>
            </a:r>
          </a:p>
          <a:p>
            <a:r>
              <a:rPr lang="en-US" dirty="0"/>
              <a:t>	</a:t>
            </a:r>
            <a:r>
              <a:rPr lang="en-US" dirty="0" smtClean="0"/>
              <a:t>Remove object from game world</a:t>
            </a:r>
          </a:p>
          <a:p>
            <a:r>
              <a:rPr lang="en-US" dirty="0" smtClean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void update()</a:t>
            </a:r>
          </a:p>
          <a:p>
            <a:r>
              <a:rPr lang="en-US" dirty="0"/>
              <a:t>	</a:t>
            </a:r>
            <a:r>
              <a:rPr lang="en-US" dirty="0" smtClean="0"/>
              <a:t>Update world, sending step event to all objects</a:t>
            </a:r>
          </a:p>
          <a:p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int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markForDelete</a:t>
            </a:r>
            <a:r>
              <a:rPr lang="en-US" dirty="0">
                <a:solidFill>
                  <a:srgbClr val="0000FF"/>
                </a:solidFill>
                <a:latin typeface="Consolas" pitchFamily="49" charset="0"/>
                <a:cs typeface="Consolas" pitchFamily="49" charset="0"/>
              </a:rPr>
              <a:t>()</a:t>
            </a:r>
          </a:p>
          <a:p>
            <a:r>
              <a:rPr lang="en-US" dirty="0"/>
              <a:t>	Indicate object is to be deleted at end of current game update</a:t>
            </a:r>
          </a:p>
          <a:p>
            <a:r>
              <a:rPr lang="en-US" dirty="0"/>
              <a:t>	Return 0 if ok, else -</a:t>
            </a:r>
            <a:r>
              <a:rPr lang="en-US" dirty="0" smtClean="0"/>
              <a:t>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826250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229600" cy="1143000"/>
          </a:xfrm>
        </p:spPr>
        <p:txBody>
          <a:bodyPr/>
          <a:lstStyle/>
          <a:p>
            <a:r>
              <a:rPr lang="en-US" dirty="0" smtClean="0"/>
              <a:t>Modifications to Game Object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95400"/>
            <a:ext cx="8610600" cy="5181600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Needs </a:t>
            </a:r>
            <a:r>
              <a:rPr lang="en-US" dirty="0" err="1" smtClean="0"/>
              <a:t>eventHandler</a:t>
            </a:r>
            <a:r>
              <a:rPr lang="en-US" dirty="0"/>
              <a:t> </a:t>
            </a:r>
            <a:r>
              <a:rPr lang="en-US" dirty="0" smtClean="0">
                <a:sym typeface="Wingdings" pitchFamily="2" charset="2"/>
              </a:rPr>
              <a:t></a:t>
            </a:r>
            <a:endParaRPr lang="en-US" dirty="0" smtClean="0"/>
          </a:p>
          <a:p>
            <a:pPr lvl="1"/>
            <a:r>
              <a:rPr lang="en-US" dirty="0" smtClean="0"/>
              <a:t>Virtual so derived classes can redefine</a:t>
            </a:r>
          </a:p>
          <a:p>
            <a:pPr lvl="1"/>
            <a:r>
              <a:rPr lang="en-US" dirty="0" smtClean="0"/>
              <a:t>Return 0 if ignored, else return 1</a:t>
            </a:r>
          </a:p>
          <a:p>
            <a:pPr lvl="1"/>
            <a:r>
              <a:rPr lang="en-US" dirty="0" smtClean="0"/>
              <a:t>Default is to ignore everything</a:t>
            </a:r>
          </a:p>
          <a:p>
            <a:r>
              <a:rPr lang="en-US" dirty="0" smtClean="0"/>
              <a:t>Need to modify constructor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game_world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game_world.insertObject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(this);</a:t>
            </a:r>
          </a:p>
          <a:p>
            <a:r>
              <a:rPr lang="en-US" dirty="0" smtClean="0"/>
              <a:t>Need to modify destructor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&amp;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game_world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 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= </a:t>
            </a: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WorldManager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::</a:t>
            </a:r>
            <a:r>
              <a:rPr lang="en-US" sz="2400" dirty="0" err="1">
                <a:latin typeface="Consolas" pitchFamily="49" charset="0"/>
                <a:cs typeface="Consolas" pitchFamily="49" charset="0"/>
              </a:rPr>
              <a:t>getInstance</a:t>
            </a:r>
            <a:r>
              <a:rPr lang="en-US" sz="2400" dirty="0">
                <a:latin typeface="Consolas" pitchFamily="49" charset="0"/>
                <a:cs typeface="Consolas" pitchFamily="49" charset="0"/>
              </a:rPr>
              <a:t>();</a:t>
            </a:r>
          </a:p>
          <a:p>
            <a:pPr marL="457200" lvl="1" indent="0">
              <a:buNone/>
            </a:pPr>
            <a:r>
              <a:rPr lang="en-US" sz="2400" dirty="0" err="1" smtClean="0">
                <a:latin typeface="Consolas" pitchFamily="49" charset="0"/>
                <a:cs typeface="Consolas" pitchFamily="49" charset="0"/>
              </a:rPr>
              <a:t>game_world.removeObject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(this);</a:t>
            </a:r>
          </a:p>
          <a:p>
            <a:r>
              <a:rPr lang="en-US" dirty="0" smtClean="0">
                <a:cs typeface="Consolas" pitchFamily="49" charset="0"/>
              </a:rPr>
              <a:t>Remember in Saucer Shoot?</a:t>
            </a:r>
          </a:p>
          <a:p>
            <a:pPr marL="457200" lvl="1" indent="0">
              <a:buNone/>
            </a:pPr>
            <a:r>
              <a:rPr lang="en-US" sz="2400" dirty="0">
                <a:latin typeface="Consolas" pitchFamily="49" charset="0"/>
                <a:cs typeface="Consolas" pitchFamily="49" charset="0"/>
              </a:rPr>
              <a:t>new Saucer</a:t>
            </a:r>
            <a:r>
              <a:rPr lang="en-US" sz="2400" dirty="0" smtClean="0">
                <a:latin typeface="Consolas" pitchFamily="49" charset="0"/>
                <a:cs typeface="Consolas" pitchFamily="49" charset="0"/>
              </a:rPr>
              <a:t>;  </a:t>
            </a:r>
            <a:r>
              <a:rPr lang="en-US" sz="2400" i="1" dirty="0" smtClean="0">
                <a:solidFill>
                  <a:srgbClr val="008000"/>
                </a:solidFill>
                <a:latin typeface="Consolas" pitchFamily="49" charset="0"/>
                <a:cs typeface="Consolas" pitchFamily="49" charset="0"/>
              </a:rPr>
              <a:t>// without grabbing return value</a:t>
            </a:r>
          </a:p>
          <a:p>
            <a:pPr marL="457200" lvl="1" indent="0">
              <a:buNone/>
            </a:pPr>
            <a:r>
              <a:rPr lang="en-US" dirty="0" smtClean="0">
                <a:cs typeface="Consolas" pitchFamily="49" charset="0"/>
                <a:sym typeface="Wingdings" pitchFamily="2" charset="2"/>
              </a:rPr>
              <a:t> </a:t>
            </a:r>
            <a:r>
              <a:rPr lang="en-US" dirty="0" smtClean="0">
                <a:cs typeface="Consolas" pitchFamily="49" charset="0"/>
              </a:rPr>
              <a:t>Now you know how</a:t>
            </a:r>
            <a:endParaRPr lang="en-US" dirty="0">
              <a:cs typeface="Consolas" pitchFamily="49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371600"/>
            <a:ext cx="43942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9013052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Need for Deferred Deletion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8980" y="13578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Each step of game loop, iterate over all objects </a:t>
            </a:r>
            <a:r>
              <a:rPr lang="en-US" dirty="0" smtClean="0">
                <a:sym typeface="Wingdings" pitchFamily="2" charset="2"/>
              </a:rPr>
              <a:t> send “step” event</a:t>
            </a:r>
          </a:p>
          <a:p>
            <a:r>
              <a:rPr lang="en-US" dirty="0" smtClean="0">
                <a:sym typeface="Wingdings" pitchFamily="2" charset="2"/>
              </a:rPr>
              <a:t>An object may be tempted to delete itself or another</a:t>
            </a:r>
            <a:endParaRPr lang="en-US" dirty="0" smtClean="0"/>
          </a:p>
          <a:p>
            <a:pPr lvl="1"/>
            <a:r>
              <a:rPr lang="en-US" dirty="0" smtClean="0"/>
              <a:t>e.g. when a collision occurs</a:t>
            </a:r>
          </a:p>
          <a:p>
            <a:pPr lvl="1"/>
            <a:r>
              <a:rPr lang="en-US" dirty="0" smtClean="0"/>
              <a:t>e.g. after a fixed amount of time</a:t>
            </a:r>
          </a:p>
          <a:p>
            <a:r>
              <a:rPr lang="en-US" dirty="0" smtClean="0"/>
              <a:t>But may be in the middle of iteration!  Other object may still act</a:t>
            </a:r>
            <a:r>
              <a:rPr lang="en-US" dirty="0"/>
              <a:t> </a:t>
            </a:r>
            <a:r>
              <a:rPr lang="en-US" dirty="0" smtClean="0"/>
              <a:t>on same event</a:t>
            </a:r>
          </a:p>
          <a:p>
            <a:pPr lvl="1"/>
            <a:r>
              <a:rPr lang="en-US" dirty="0" smtClean="0"/>
              <a:t>e.g. for collision, </a:t>
            </a:r>
            <a:r>
              <a:rPr lang="en-US" sz="2600" dirty="0" err="1" smtClean="0">
                <a:latin typeface="Consolas" pitchFamily="49" charset="0"/>
                <a:cs typeface="Consolas" pitchFamily="49" charset="0"/>
              </a:rPr>
              <a:t>eventHandler</a:t>
            </a:r>
            <a:r>
              <a:rPr lang="en-US" sz="2600" dirty="0" smtClean="0">
                <a:latin typeface="Consolas" pitchFamily="49" charset="0"/>
                <a:cs typeface="Consolas" pitchFamily="49" charset="0"/>
              </a:rPr>
              <a:t>()</a:t>
            </a:r>
            <a:r>
              <a:rPr lang="en-US" sz="2600" dirty="0" smtClean="0">
                <a:cs typeface="Consolas" pitchFamily="49" charset="0"/>
              </a:rPr>
              <a:t> </a:t>
            </a:r>
            <a:r>
              <a:rPr lang="en-US" dirty="0" smtClean="0"/>
              <a:t>for both objects called, even if one “deletes” another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5180" y="5955909"/>
            <a:ext cx="8337795" cy="461665"/>
          </a:xfrm>
          <a:prstGeom prst="rect">
            <a:avLst/>
          </a:prstGeom>
          <a:noFill/>
          <a:ln w="19050">
            <a:solidFill>
              <a:schemeClr val="tx1"/>
            </a:solidFill>
            <a:prstDash val="sysDash"/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Implement deferred deletion </a:t>
            </a:r>
            <a:r>
              <a:rPr lang="en-US" sz="2400" dirty="0" smtClean="0">
                <a:sym typeface="Wingdings" pitchFamily="2" charset="2"/>
              </a:rPr>
              <a:t> 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WorldManager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::</a:t>
            </a:r>
            <a:r>
              <a:rPr lang="en-US" sz="2000" dirty="0" err="1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markForDelete</a:t>
            </a:r>
            <a:r>
              <a:rPr lang="en-US" sz="2000" dirty="0" smtClean="0">
                <a:latin typeface="Consolas" pitchFamily="49" charset="0"/>
                <a:cs typeface="Consolas" pitchFamily="49" charset="0"/>
                <a:sym typeface="Wingdings" pitchFamily="2" charset="2"/>
              </a:rPr>
              <a:t>()</a:t>
            </a:r>
            <a:endParaRPr lang="en-US" sz="2000" dirty="0">
              <a:latin typeface="Consolas" pitchFamily="49" charset="0"/>
              <a:cs typeface="Consolas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06252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18960</TotalTime>
  <Words>15614</Words>
  <Application>Microsoft Office PowerPoint</Application>
  <PresentationFormat>On-screen Show (4:3)</PresentationFormat>
  <Paragraphs>3055</Paragraphs>
  <Slides>307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307</vt:i4>
      </vt:variant>
    </vt:vector>
  </HeadingPairs>
  <TitlesOfParts>
    <vt:vector size="309" baseType="lpstr">
      <vt:lpstr>Office Theme</vt:lpstr>
      <vt:lpstr>Equation</vt:lpstr>
      <vt:lpstr>Dragonfly</vt:lpstr>
      <vt:lpstr>Goals</vt:lpstr>
      <vt:lpstr>Outline – Part I</vt:lpstr>
      <vt:lpstr>Saucer Shoot</vt:lpstr>
      <vt:lpstr>Saucer Shoot</vt:lpstr>
      <vt:lpstr>Saucer Shoot</vt:lpstr>
      <vt:lpstr>Saucer Shoot</vt:lpstr>
      <vt:lpstr>C++: Do Not Explicitly Call Destructor</vt:lpstr>
      <vt:lpstr>Destructors and Dragonfly</vt:lpstr>
      <vt:lpstr>Outline – Part I</vt:lpstr>
      <vt:lpstr>Dragonfly Game Engine</vt:lpstr>
      <vt:lpstr>Dragonfly Classes</vt:lpstr>
      <vt:lpstr>Engine Support Systems - Managers</vt:lpstr>
      <vt:lpstr>Managers in C++: Global Variables?</vt:lpstr>
      <vt:lpstr>Managers in C++: Static Variables?</vt:lpstr>
      <vt:lpstr>Managers: C++ Singletons</vt:lpstr>
      <vt:lpstr>The Manager Interface</vt:lpstr>
      <vt:lpstr>Outline – Part I</vt:lpstr>
      <vt:lpstr>Game Engine Messages</vt:lpstr>
      <vt:lpstr>The LogManager - Functionality</vt:lpstr>
      <vt:lpstr>General Purpose Output</vt:lpstr>
      <vt:lpstr>General Purpose Output</vt:lpstr>
      <vt:lpstr>Nicely Formatted Time String</vt:lpstr>
      <vt:lpstr>Flushing Output</vt:lpstr>
      <vt:lpstr>The LogManager</vt:lpstr>
      <vt:lpstr>Once-only Header Files</vt:lpstr>
      <vt:lpstr>Once-only Header Files</vt:lpstr>
      <vt:lpstr>The LogManager – Complete Header File  (MLC: needs updating)</vt:lpstr>
      <vt:lpstr>Using the LogManager - Example</vt:lpstr>
      <vt:lpstr>Controlling Verbosity Level</vt:lpstr>
      <vt:lpstr>Conditional Compilation</vt:lpstr>
      <vt:lpstr>Development</vt:lpstr>
      <vt:lpstr>Outline – Part I</vt:lpstr>
      <vt:lpstr>Saucer Shoot</vt:lpstr>
      <vt:lpstr>The Game Loop</vt:lpstr>
      <vt:lpstr>The Game Loop with Timing</vt:lpstr>
      <vt:lpstr>Measuring Computer Time</vt:lpstr>
      <vt:lpstr>Measuring Computer Time</vt:lpstr>
      <vt:lpstr>Game Engine Need</vt:lpstr>
      <vt:lpstr>Compute Elapsed Time – Linux (Cygwin)</vt:lpstr>
      <vt:lpstr>Compute Elapsed Time - Windows</vt:lpstr>
      <vt:lpstr>The Clock Class</vt:lpstr>
      <vt:lpstr>Clock.h</vt:lpstr>
      <vt:lpstr>Additional Timing Topics (1 of 2)</vt:lpstr>
      <vt:lpstr>Additional Timing Topics (2 of 2)</vt:lpstr>
      <vt:lpstr>GameManager (1 of 3)</vt:lpstr>
      <vt:lpstr>GameManager (2 of 3)</vt:lpstr>
      <vt:lpstr>Game Manager (3 of 3)</vt:lpstr>
      <vt:lpstr>GameManager.h</vt:lpstr>
      <vt:lpstr>Development</vt:lpstr>
      <vt:lpstr>Outline – Part I</vt:lpstr>
      <vt:lpstr>Outline – Part II</vt:lpstr>
      <vt:lpstr>Game Objects</vt:lpstr>
      <vt:lpstr>Position Class</vt:lpstr>
      <vt:lpstr>Position.h</vt:lpstr>
      <vt:lpstr>Game Object</vt:lpstr>
      <vt:lpstr>Outline – Part II</vt:lpstr>
      <vt:lpstr>REVIEW</vt:lpstr>
      <vt:lpstr>Lists of Game Objects (1 of 2)</vt:lpstr>
      <vt:lpstr>Lists of Game Objects (2 of 2)</vt:lpstr>
      <vt:lpstr>ObjectList</vt:lpstr>
      <vt:lpstr>ObjectList.h</vt:lpstr>
      <vt:lpstr>Iterators</vt:lpstr>
      <vt:lpstr>Example: Stack Iterator</vt:lpstr>
      <vt:lpstr>ObjectListIterator</vt:lpstr>
      <vt:lpstr>ObjectListIterator.h</vt:lpstr>
      <vt:lpstr>Updating Game World</vt:lpstr>
      <vt:lpstr>Updating Game Objects</vt:lpstr>
      <vt:lpstr>Simple Approach (1 of 3)</vt:lpstr>
      <vt:lpstr>Simple Approach (2 of 3)</vt:lpstr>
      <vt:lpstr>Simple Approach (3 of 3)</vt:lpstr>
      <vt:lpstr>Simple Fix for Batch Updates (1 of 2)</vt:lpstr>
      <vt:lpstr>Simple Fix for Batch Updates (2 of 2)</vt:lpstr>
      <vt:lpstr>Adding Support for Phased Updates (1 of 2)</vt:lpstr>
      <vt:lpstr>Adding Support for Phased Updates (2 of 2)</vt:lpstr>
      <vt:lpstr>Beware “One Frame Off” Bugs</vt:lpstr>
      <vt:lpstr>Outline – Part II</vt:lpstr>
      <vt:lpstr>Events</vt:lpstr>
      <vt:lpstr>Simple Approach</vt:lpstr>
      <vt:lpstr>Statically-Typed is Inflexible</vt:lpstr>
      <vt:lpstr>Encapsulating Event in Object</vt:lpstr>
      <vt:lpstr>Event Types (1 of 2)</vt:lpstr>
      <vt:lpstr>Event Types (2 of 2)</vt:lpstr>
      <vt:lpstr>Event Types as Strings</vt:lpstr>
      <vt:lpstr>Event Arguments</vt:lpstr>
      <vt:lpstr>Chain of Responsibility (1 of 2)</vt:lpstr>
      <vt:lpstr>Chain of Responsibility (2 of 2)</vt:lpstr>
      <vt:lpstr>Events in Dragonfly</vt:lpstr>
      <vt:lpstr>Events in Dragonfly</vt:lpstr>
      <vt:lpstr>Step Event</vt:lpstr>
      <vt:lpstr>Runtime Type Casting</vt:lpstr>
      <vt:lpstr>Static Cast</vt:lpstr>
      <vt:lpstr>Ok, What Do We Have?</vt:lpstr>
      <vt:lpstr>Outline – Part II</vt:lpstr>
      <vt:lpstr>Saucer Shoot</vt:lpstr>
      <vt:lpstr>WorldManager (1 of 2)</vt:lpstr>
      <vt:lpstr>WorldManager (2 of 2)</vt:lpstr>
      <vt:lpstr>Modifications to Game Object</vt:lpstr>
      <vt:lpstr>Need for Deferred Deletion</vt:lpstr>
      <vt:lpstr>WorldManager:markForDelete</vt:lpstr>
      <vt:lpstr>WorldManager:update</vt:lpstr>
      <vt:lpstr>WorldManager:update  Pseudo code</vt:lpstr>
      <vt:lpstr>Ready for Dragonfly Egg!</vt:lpstr>
      <vt:lpstr>Outline – Part III</vt:lpstr>
      <vt:lpstr>Only Getting Some Events</vt:lpstr>
      <vt:lpstr>Indicating Interest in Events</vt:lpstr>
      <vt:lpstr>Interest Management in Manager</vt:lpstr>
      <vt:lpstr>Manager:registerInterest  Pseudo code</vt:lpstr>
      <vt:lpstr>Other Manager Functions</vt:lpstr>
      <vt:lpstr>Extend Object to Register Interest</vt:lpstr>
      <vt:lpstr>Extensions to Object</vt:lpstr>
      <vt:lpstr>Outline – Part III</vt:lpstr>
      <vt:lpstr>Curses History</vt:lpstr>
      <vt:lpstr>Text-based Graphics with Curses</vt:lpstr>
      <vt:lpstr>Enabling Curses</vt:lpstr>
      <vt:lpstr>Defined in Curses</vt:lpstr>
      <vt:lpstr>Starting Up</vt:lpstr>
      <vt:lpstr>Using Curses</vt:lpstr>
      <vt:lpstr>Life is Better with Color</vt:lpstr>
      <vt:lpstr>Drawing with Curses</vt:lpstr>
      <vt:lpstr>Managing Graphics</vt:lpstr>
      <vt:lpstr>GraphicsManager</vt:lpstr>
      <vt:lpstr>GraphicsManager.h</vt:lpstr>
      <vt:lpstr>GraphicsManager.h</vt:lpstr>
      <vt:lpstr>GraphicsManager:startUp</vt:lpstr>
      <vt:lpstr>GraphicsManager:drawCh</vt:lpstr>
      <vt:lpstr>GraphicsManager:swapBuffers</vt:lpstr>
      <vt:lpstr>Using the GraphicsManager (1 of 2)</vt:lpstr>
      <vt:lpstr>Using the GraphicsManager (2 of 2)</vt:lpstr>
      <vt:lpstr>Outline – Part III</vt:lpstr>
      <vt:lpstr>The Need to Manage Input</vt:lpstr>
      <vt:lpstr>Input Workflow</vt:lpstr>
      <vt:lpstr>Input Map</vt:lpstr>
      <vt:lpstr>Managing Input</vt:lpstr>
      <vt:lpstr>Checking startUp Status</vt:lpstr>
      <vt:lpstr>Curses for Game-Type Input (1 of 2)</vt:lpstr>
      <vt:lpstr>Curses for Game-Type Input (2 of 2)</vt:lpstr>
      <vt:lpstr>InputManager</vt:lpstr>
      <vt:lpstr>InputManager:startUp</vt:lpstr>
      <vt:lpstr>InputManager:ShutDown</vt:lpstr>
      <vt:lpstr>InputManager:getInput</vt:lpstr>
      <vt:lpstr>InputManager:isValid</vt:lpstr>
      <vt:lpstr>Using the InputManager</vt:lpstr>
      <vt:lpstr>EventKeyboard</vt:lpstr>
      <vt:lpstr>EventKeyboard.h</vt:lpstr>
      <vt:lpstr>EventMouse</vt:lpstr>
      <vt:lpstr>EventMouse.h</vt:lpstr>
      <vt:lpstr>Extend Object to registerInterest()</vt:lpstr>
      <vt:lpstr>Outline – Part III</vt:lpstr>
      <vt:lpstr>Velocity</vt:lpstr>
      <vt:lpstr>Extend Object</vt:lpstr>
      <vt:lpstr>Object:getXVelocityStep</vt:lpstr>
      <vt:lpstr>Update WorldManager:update</vt:lpstr>
      <vt:lpstr>Using Velocity - Example</vt:lpstr>
      <vt:lpstr>Outline – Part III</vt:lpstr>
      <vt:lpstr>Saucer Shoot</vt:lpstr>
      <vt:lpstr>Collision Detection</vt:lpstr>
      <vt:lpstr>Overlap Testing</vt:lpstr>
      <vt:lpstr>Overlap Testing: Collision Time</vt:lpstr>
      <vt:lpstr>Overlap Testing: Limitations</vt:lpstr>
      <vt:lpstr>Intersection Testing</vt:lpstr>
      <vt:lpstr>Dealing with Complexity</vt:lpstr>
      <vt:lpstr>Complex Geometry: Bounding Volume  (1 of 3)</vt:lpstr>
      <vt:lpstr>Complex Geometry: Bounding Volume  (2 of 3)</vt:lpstr>
      <vt:lpstr>Complex Geometry: Bounding Volume  (3 of 3)</vt:lpstr>
      <vt:lpstr>Complex Geometry: Minkowski Sum (1 of 2)</vt:lpstr>
      <vt:lpstr>Complex Geometry: Minkowski Sum  (2 of 2)</vt:lpstr>
      <vt:lpstr>Reduced Collision Tests: Partitioning</vt:lpstr>
      <vt:lpstr>Reduced Collision Tests: Plane Sweep</vt:lpstr>
      <vt:lpstr>Collision Resolution (1 of 2)</vt:lpstr>
      <vt:lpstr>Collision Resolution (2 of 2)</vt:lpstr>
      <vt:lpstr>Collision Detection Summary</vt:lpstr>
      <vt:lpstr>Collisions in Dragonfly</vt:lpstr>
      <vt:lpstr>Collidable Entities</vt:lpstr>
      <vt:lpstr>Extend Object</vt:lpstr>
      <vt:lpstr>EventCollision</vt:lpstr>
      <vt:lpstr>Collision.h</vt:lpstr>
      <vt:lpstr>Extend WorldManager</vt:lpstr>
      <vt:lpstr>WorldManager:positionsIntersect</vt:lpstr>
      <vt:lpstr>WorldManager:isCollision</vt:lpstr>
      <vt:lpstr>WorldManager:moveObject</vt:lpstr>
      <vt:lpstr>Outline – Part III</vt:lpstr>
      <vt:lpstr>World Boundaries</vt:lpstr>
      <vt:lpstr>EventOut</vt:lpstr>
      <vt:lpstr>Generating “Out of Bounds” Events</vt:lpstr>
      <vt:lpstr>Outline – Part III</vt:lpstr>
      <vt:lpstr>Drawing in Layers</vt:lpstr>
      <vt:lpstr>Implementing Altitude in Dragonfly</vt:lpstr>
      <vt:lpstr>Outline – Part III</vt:lpstr>
      <vt:lpstr>Ready for Dragonfly Naiad!</vt:lpstr>
      <vt:lpstr>Outline – Part IV</vt:lpstr>
      <vt:lpstr>Managing Resources</vt:lpstr>
      <vt:lpstr>Off-line Resource Management</vt:lpstr>
      <vt:lpstr>Resource Database</vt:lpstr>
      <vt:lpstr>Dealing with Data Size</vt:lpstr>
      <vt:lpstr>Asset Conditioning (Tool Chain)</vt:lpstr>
      <vt:lpstr>Outline – Part IV</vt:lpstr>
      <vt:lpstr>Runtime Resource Management</vt:lpstr>
      <vt:lpstr>Runtime Resource Management </vt:lpstr>
      <vt:lpstr>Resource Management in Dragonfly</vt:lpstr>
      <vt:lpstr>Frames</vt:lpstr>
      <vt:lpstr>Frame</vt:lpstr>
      <vt:lpstr>Frame.h</vt:lpstr>
      <vt:lpstr>Sprite</vt:lpstr>
      <vt:lpstr>Sprite Class</vt:lpstr>
      <vt:lpstr>Sprite.h</vt:lpstr>
      <vt:lpstr>Sprite: Constructor</vt:lpstr>
      <vt:lpstr>Sprite:addFrame</vt:lpstr>
      <vt:lpstr>Sprite:getFrame</vt:lpstr>
      <vt:lpstr>ResourceManager</vt:lpstr>
      <vt:lpstr>Reading Sprite from File</vt:lpstr>
      <vt:lpstr>ResourceManager:loadSprite</vt:lpstr>
      <vt:lpstr>Basic File Reading in C++</vt:lpstr>
      <vt:lpstr>ResourceManager:loadSprite –  Helper Function</vt:lpstr>
      <vt:lpstr>ResourceManager:loadSprite –  Helper Function</vt:lpstr>
      <vt:lpstr>ResourceManager:loadSprite –  Helper Function</vt:lpstr>
      <vt:lpstr>ResourceManager:getSprite</vt:lpstr>
      <vt:lpstr>Outline – Part IV</vt:lpstr>
      <vt:lpstr>Extend GraphicsManager </vt:lpstr>
      <vt:lpstr>Extend Object with Sprites</vt:lpstr>
      <vt:lpstr>Object: Drawing Sprites (1 of 4)</vt:lpstr>
      <vt:lpstr>Object: Drawing Sprites (2 of 4)</vt:lpstr>
      <vt:lpstr>Object: Drawing Sprites (3 of 4)</vt:lpstr>
      <vt:lpstr>Object: Drawing Sprites (4 of 4)</vt:lpstr>
      <vt:lpstr>Outline – Part IV</vt:lpstr>
      <vt:lpstr>Boxes</vt:lpstr>
      <vt:lpstr>Box</vt:lpstr>
      <vt:lpstr>Box.h</vt:lpstr>
      <vt:lpstr>Extend Object “Size” to Box</vt:lpstr>
      <vt:lpstr>Boxes for Collisions</vt:lpstr>
      <vt:lpstr>Utility Functions</vt:lpstr>
      <vt:lpstr>Outline – Part IV</vt:lpstr>
      <vt:lpstr>Boxes for Boundaries</vt:lpstr>
      <vt:lpstr>Extend/Modify WorldManager</vt:lpstr>
      <vt:lpstr>Modify GameManager:startUp</vt:lpstr>
      <vt:lpstr>Views</vt:lpstr>
      <vt:lpstr>Utility: worldToView</vt:lpstr>
      <vt:lpstr>Modify GraphicsManager:drawCh</vt:lpstr>
      <vt:lpstr>Modify WorldManager:draw</vt:lpstr>
      <vt:lpstr>Extend WorldManager</vt:lpstr>
      <vt:lpstr>WorldManager:setViewPosition</vt:lpstr>
      <vt:lpstr>WorldManager:setViewFollowing</vt:lpstr>
      <vt:lpstr>Modify WorldManager:moveObject</vt:lpstr>
      <vt:lpstr>Using Views –  An Example of Game-Code control</vt:lpstr>
      <vt:lpstr>Using Views –  An Example of Engine Control</vt:lpstr>
      <vt:lpstr>Outline – Part IV</vt:lpstr>
      <vt:lpstr>Different Object Types</vt:lpstr>
      <vt:lpstr>View Objects (1 of 2)</vt:lpstr>
      <vt:lpstr>ViewObjects (2 of 2)</vt:lpstr>
      <vt:lpstr>ViewObject:constructor</vt:lpstr>
      <vt:lpstr> ViewObject:setLocation</vt:lpstr>
      <vt:lpstr>ViewObject:draw</vt:lpstr>
      <vt:lpstr>Extend WorldManager</vt:lpstr>
      <vt:lpstr>Receiving Events  EventView</vt:lpstr>
      <vt:lpstr>ViewObject:eventHandler</vt:lpstr>
      <vt:lpstr>Dynamic Cast</vt:lpstr>
      <vt:lpstr>Make Object Destructors Virtual</vt:lpstr>
      <vt:lpstr>Using ViewObjects  Points</vt:lpstr>
      <vt:lpstr>Outline – Part IV</vt:lpstr>
      <vt:lpstr>The Need for Signal Handling</vt:lpstr>
      <vt:lpstr>Modify GameManager:startUp – Unix (Cygwin, too)</vt:lpstr>
      <vt:lpstr>Modify GameManager:startUp - Windows</vt:lpstr>
      <vt:lpstr>Outline – Part IV</vt:lpstr>
      <vt:lpstr>Random Numbers and Games</vt:lpstr>
      <vt:lpstr>(Old) Random Number Functions</vt:lpstr>
      <vt:lpstr>Modify GameManager:startUp</vt:lpstr>
      <vt:lpstr>Ready for Dragonfly!</vt:lpstr>
      <vt:lpstr>Part V</vt:lpstr>
      <vt:lpstr>Group Exercise (1)</vt:lpstr>
      <vt:lpstr>Group Exercise (2)</vt:lpstr>
      <vt:lpstr>Group Exercise (3)</vt:lpstr>
      <vt:lpstr>Group Exercise (4)</vt:lpstr>
      <vt:lpstr>Group Exercise (5)</vt:lpstr>
      <vt:lpstr>SceneGraph in Dragonfly</vt:lpstr>
      <vt:lpstr>SceneGraph in Dragonfly - Discussion</vt:lpstr>
      <vt:lpstr>SceneGraph:GameObjects</vt:lpstr>
      <vt:lpstr>SceneGraph:updateObject</vt:lpstr>
      <vt:lpstr>Setting Object Attributes (1 of 2)</vt:lpstr>
      <vt:lpstr>Setting Object Attributes (2 of 2)</vt:lpstr>
      <vt:lpstr>Part V</vt:lpstr>
      <vt:lpstr>Frame Rate Display and Screen Capture in Games</vt:lpstr>
      <vt:lpstr>Frame Rate Display and Screen Capture in Dragonfly</vt:lpstr>
      <vt:lpstr>Screen Capture in Dragonfly</vt:lpstr>
      <vt:lpstr>Fraps – a ViewObject</vt:lpstr>
      <vt:lpstr>Fraps.h</vt:lpstr>
      <vt:lpstr>Fraps:Constructor</vt:lpstr>
      <vt:lpstr>Fraps:doRecord</vt:lpstr>
      <vt:lpstr>Fraps:eventHandler (1 of 3)</vt:lpstr>
      <vt:lpstr>Fraps:eventHandler (2 of 3)</vt:lpstr>
      <vt:lpstr>Fraps:eventHandler (3 of 3)</vt:lpstr>
      <vt:lpstr>Using Fraps</vt:lpstr>
      <vt:lpstr>Fraps in Action</vt:lpstr>
      <vt:lpstr>Fraps Player</vt:lpstr>
      <vt:lpstr>Part V</vt:lpstr>
      <vt:lpstr>Splash Screen in Dragonfly (1 of 2)</vt:lpstr>
      <vt:lpstr>Splash Screen in Dragonfly (2 of 2)</vt:lpstr>
      <vt:lpstr>Part V</vt:lpstr>
      <vt:lpstr>Level Support (1 of 4)</vt:lpstr>
      <vt:lpstr>Level Support (2 of 4)</vt:lpstr>
      <vt:lpstr>Level Support (3 of 4)</vt:lpstr>
      <vt:lpstr>Level Support (4 of 4)</vt:lpstr>
      <vt:lpstr>Using Level Support</vt:lpstr>
      <vt:lpstr>Level Support Summary</vt:lpstr>
      <vt:lpstr>Part V</vt:lpstr>
      <vt:lpstr>Dynamic Lists (1 of 3)</vt:lpstr>
      <vt:lpstr>Dynamic Lists (2 of 3)</vt:lpstr>
      <vt:lpstr>Dynamic Lists (3 of 3)</vt:lpstr>
    </vt:vector>
  </TitlesOfParts>
  <Company>Worcester Polytechnic Institute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Dragonfly</dc:title>
  <dc:creator>Mark Claypool</dc:creator>
  <cp:lastModifiedBy>Mark Claypool</cp:lastModifiedBy>
  <cp:revision>788</cp:revision>
  <cp:lastPrinted>2013-04-03T20:48:31Z</cp:lastPrinted>
  <dcterms:created xsi:type="dcterms:W3CDTF">2012-01-15T16:01:55Z</dcterms:created>
  <dcterms:modified xsi:type="dcterms:W3CDTF">2013-04-03T20:48:51Z</dcterms:modified>
</cp:coreProperties>
</file>