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5" r:id="rId5"/>
    <p:sldId id="271" r:id="rId6"/>
    <p:sldId id="272" r:id="rId7"/>
    <p:sldId id="276" r:id="rId8"/>
    <p:sldId id="273"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ypool, Mark L." initials="CM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008000"/>
    <a:srgbClr val="FF99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7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3-30T20:02:35.768" idx="1">
    <p:pos x="5146" y="1364"/>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32501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2673159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0490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4EDA9B-59F3-4F57-988B-0C8D480B9095}"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38962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4EDA9B-59F3-4F57-988B-0C8D480B9095}"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44792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4EDA9B-59F3-4F57-988B-0C8D480B9095}"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79047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4EDA9B-59F3-4F57-988B-0C8D480B9095}" type="datetimeFigureOut">
              <a:rPr lang="en-US" smtClean="0"/>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9807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4EDA9B-59F3-4F57-988B-0C8D480B9095}" type="datetimeFigureOut">
              <a:rPr lang="en-US" smtClean="0"/>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52082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EDA9B-59F3-4F57-988B-0C8D480B9095}" type="datetimeFigureOut">
              <a:rPr lang="en-US" smtClean="0"/>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41186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EDA9B-59F3-4F57-988B-0C8D480B9095}"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74573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4EDA9B-59F3-4F57-988B-0C8D480B9095}"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135DE4-1C71-4D64-9EC6-224453EBB7B8}" type="slidenum">
              <a:rPr lang="en-US" smtClean="0"/>
              <a:t>‹#›</a:t>
            </a:fld>
            <a:endParaRPr lang="en-US"/>
          </a:p>
        </p:txBody>
      </p:sp>
    </p:spTree>
    <p:extLst>
      <p:ext uri="{BB962C8B-B14F-4D97-AF65-F5344CB8AC3E}">
        <p14:creationId xmlns:p14="http://schemas.microsoft.com/office/powerpoint/2010/main" val="161990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EDA9B-59F3-4F57-988B-0C8D480B9095}" type="datetimeFigureOut">
              <a:rPr lang="en-US" smtClean="0"/>
              <a:t>3/31/2016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35DE4-1C71-4D64-9EC6-224453EBB7B8}" type="slidenum">
              <a:rPr lang="en-US" smtClean="0"/>
              <a:t>‹#›</a:t>
            </a:fld>
            <a:endParaRPr lang="en-US"/>
          </a:p>
        </p:txBody>
      </p:sp>
    </p:spTree>
    <p:extLst>
      <p:ext uri="{BB962C8B-B14F-4D97-AF65-F5344CB8AC3E}">
        <p14:creationId xmlns:p14="http://schemas.microsoft.com/office/powerpoint/2010/main" val="3841593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Behavior%20Tree%20Quick%20Start%20Gui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q6vTg2roI6k"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ocs.unrealengine.com/latest/images/Engine/AI/BehaviorTrees/QuickStart/11/fullGraph.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orums.unrealengine.com/showthread.php?3471-Victor-s-Behaviour-tree-basic-zombie(C-Blueprints)-TUTORIAL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Behavior Tree</a:t>
            </a:r>
            <a:endParaRPr lang="en-US" dirty="0"/>
          </a:p>
        </p:txBody>
      </p:sp>
      <p:sp>
        <p:nvSpPr>
          <p:cNvPr id="3" name="Subtitle 2"/>
          <p:cNvSpPr>
            <a:spLocks noGrp="1"/>
          </p:cNvSpPr>
          <p:nvPr>
            <p:ph type="subTitle" idx="1"/>
          </p:nvPr>
        </p:nvSpPr>
        <p:spPr/>
        <p:txBody>
          <a:bodyPr/>
          <a:lstStyle/>
          <a:p>
            <a:r>
              <a:rPr lang="en-US" dirty="0" smtClean="0">
                <a:solidFill>
                  <a:srgbClr val="0070C0"/>
                </a:solidFill>
              </a:rPr>
              <a:t>IMGD 4000</a:t>
            </a:r>
          </a:p>
          <a:p>
            <a:endParaRPr lang="en-US" dirty="0">
              <a:solidFill>
                <a:srgbClr val="0070C0"/>
              </a:solidFill>
            </a:endParaRPr>
          </a:p>
          <a:p>
            <a:r>
              <a:rPr lang="en-US" dirty="0" smtClean="0">
                <a:solidFill>
                  <a:schemeClr val="tx1"/>
                </a:solidFill>
              </a:rPr>
              <a:t>Due: </a:t>
            </a:r>
            <a:r>
              <a:rPr lang="en-US" dirty="0" smtClean="0">
                <a:solidFill>
                  <a:srgbClr val="0070C0"/>
                </a:solidFill>
              </a:rPr>
              <a:t>April 7</a:t>
            </a:r>
            <a:r>
              <a:rPr lang="en-US" baseline="30000" dirty="0" smtClean="0">
                <a:solidFill>
                  <a:srgbClr val="0070C0"/>
                </a:solidFill>
              </a:rPr>
              <a:t>th</a:t>
            </a:r>
            <a:r>
              <a:rPr lang="en-US" dirty="0" smtClean="0">
                <a:solidFill>
                  <a:srgbClr val="0070C0"/>
                </a:solidFill>
              </a:rPr>
              <a:t>, 11:59pm</a:t>
            </a:r>
            <a:endParaRPr lang="en-US" dirty="0">
              <a:solidFill>
                <a:srgbClr val="0070C0"/>
              </a:solidFill>
            </a:endParaRPr>
          </a:p>
        </p:txBody>
      </p:sp>
    </p:spTree>
    <p:extLst>
      <p:ext uri="{BB962C8B-B14F-4D97-AF65-F5344CB8AC3E}">
        <p14:creationId xmlns:p14="http://schemas.microsoft.com/office/powerpoint/2010/main" val="2389796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Rubric</a:t>
            </a:r>
            <a:endParaRPr lang="en-US" dirty="0"/>
          </a:p>
        </p:txBody>
      </p:sp>
      <p:sp>
        <p:nvSpPr>
          <p:cNvPr id="3" name="Content Placeholder 2"/>
          <p:cNvSpPr>
            <a:spLocks noGrp="1"/>
          </p:cNvSpPr>
          <p:nvPr>
            <p:ph idx="1"/>
          </p:nvPr>
        </p:nvSpPr>
        <p:spPr>
          <a:xfrm>
            <a:off x="381000" y="1219200"/>
            <a:ext cx="8229600" cy="4876800"/>
          </a:xfrm>
        </p:spPr>
        <p:txBody>
          <a:bodyPr>
            <a:noAutofit/>
          </a:bodyPr>
          <a:lstStyle/>
          <a:p>
            <a:r>
              <a:rPr lang="en-US" sz="1800" b="1" dirty="0">
                <a:solidFill>
                  <a:srgbClr val="008000"/>
                </a:solidFill>
              </a:rPr>
              <a:t>100-90</a:t>
            </a:r>
            <a:r>
              <a:rPr lang="en-US" sz="1800" dirty="0">
                <a:solidFill>
                  <a:srgbClr val="008000"/>
                </a:solidFill>
              </a:rPr>
              <a:t>. </a:t>
            </a:r>
            <a:r>
              <a:rPr lang="en-US" sz="1800" dirty="0"/>
              <a:t>The submission clearly meets requirements. The basic behavior in the tutorial is clearly visible. The extension (game or other behavior) is demonstrable and robust.</a:t>
            </a:r>
          </a:p>
          <a:p>
            <a:r>
              <a:rPr lang="en-US" sz="1800" b="1" dirty="0">
                <a:solidFill>
                  <a:srgbClr val="008000"/>
                </a:solidFill>
              </a:rPr>
              <a:t>89-80</a:t>
            </a:r>
            <a:r>
              <a:rPr lang="en-US" sz="1800" dirty="0">
                <a:solidFill>
                  <a:srgbClr val="008000"/>
                </a:solidFill>
              </a:rPr>
              <a:t>. </a:t>
            </a:r>
            <a:r>
              <a:rPr lang="en-US" sz="1800" dirty="0"/>
              <a:t>The submission meets requirements. The basic behavior in the tutorial is clearly visible. The extension (game or other behavior) is not complete and/or not robust.</a:t>
            </a:r>
          </a:p>
          <a:p>
            <a:r>
              <a:rPr lang="en-US" sz="1800" b="1" dirty="0">
                <a:solidFill>
                  <a:srgbClr val="996633"/>
                </a:solidFill>
              </a:rPr>
              <a:t>79-70</a:t>
            </a:r>
            <a:r>
              <a:rPr lang="en-US" sz="1800" dirty="0">
                <a:solidFill>
                  <a:srgbClr val="996633"/>
                </a:solidFill>
              </a:rPr>
              <a:t>. </a:t>
            </a:r>
            <a:r>
              <a:rPr lang="en-US" sz="1800" dirty="0"/>
              <a:t>The submission barely meets requirements. The submission meets requirements. The basic behavior in the tutorial is somewhat functional, but not complete. The extension (game or other behavior) is not started.</a:t>
            </a:r>
          </a:p>
          <a:p>
            <a:r>
              <a:rPr lang="en-US" sz="1800" b="1" dirty="0">
                <a:solidFill>
                  <a:srgbClr val="C00000"/>
                </a:solidFill>
              </a:rPr>
              <a:t>69-60</a:t>
            </a:r>
            <a:r>
              <a:rPr lang="en-US" sz="1800" dirty="0">
                <a:solidFill>
                  <a:srgbClr val="C00000"/>
                </a:solidFill>
              </a:rPr>
              <a:t>. </a:t>
            </a:r>
            <a:r>
              <a:rPr lang="en-US" sz="1800" dirty="0"/>
              <a:t>The submission fails to meet some requirements. The basic behavior in the tutorial is not functional, but aspects of the tutorial are evident through inspection. The extension (game or other behavior) is not started.</a:t>
            </a:r>
          </a:p>
          <a:p>
            <a:r>
              <a:rPr lang="en-US" sz="1800" b="1" dirty="0">
                <a:solidFill>
                  <a:srgbClr val="C00000"/>
                </a:solidFill>
              </a:rPr>
              <a:t>59-0</a:t>
            </a:r>
            <a:r>
              <a:rPr lang="en-US" sz="1800" dirty="0"/>
              <a:t>. The submission fails to meet requirements. The submission fails to meet some requirements. The basic behavior in the tutorial is not functional and aspects of the tutorial are not started nor working. The extension (game or other behavior) is not started.</a:t>
            </a:r>
          </a:p>
          <a:p>
            <a:pPr marL="0" indent="0">
              <a:buNone/>
            </a:pPr>
            <a:endParaRPr lang="en-US" sz="1800" dirty="0"/>
          </a:p>
        </p:txBody>
      </p:sp>
    </p:spTree>
    <p:extLst>
      <p:ext uri="{BB962C8B-B14F-4D97-AF65-F5344CB8AC3E}">
        <p14:creationId xmlns:p14="http://schemas.microsoft.com/office/powerpoint/2010/main" val="255418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Implement basic behavior tree </a:t>
            </a:r>
          </a:p>
          <a:p>
            <a:pPr lvl="1"/>
            <a:r>
              <a:rPr lang="en-US" dirty="0" smtClean="0"/>
              <a:t>Useful for achieving simple (and advanced) AI behavior</a:t>
            </a:r>
          </a:p>
          <a:p>
            <a:pPr lvl="1"/>
            <a:r>
              <a:rPr lang="en-US" dirty="0" smtClean="0"/>
              <a:t>Built in to UE4, so especially good for UE games</a:t>
            </a:r>
          </a:p>
          <a:p>
            <a:endParaRPr lang="en-US" dirty="0" smtClean="0"/>
          </a:p>
          <a:p>
            <a:pPr>
              <a:buClr>
                <a:schemeClr val="tx1"/>
              </a:buClr>
            </a:pPr>
            <a:r>
              <a:rPr lang="en-US" dirty="0" smtClean="0"/>
              <a:t>Complete Behavior Tree Quick Start</a:t>
            </a:r>
          </a:p>
          <a:p>
            <a:pPr>
              <a:buClr>
                <a:schemeClr val="tx1"/>
              </a:buClr>
            </a:pPr>
            <a:r>
              <a:rPr lang="en-US" dirty="0" smtClean="0"/>
              <a:t>Extend for “A” grade</a:t>
            </a:r>
          </a:p>
          <a:p>
            <a:pPr>
              <a:buClr>
                <a:schemeClr val="tx1"/>
              </a:buClr>
            </a:pPr>
            <a:endParaRPr lang="en-US" dirty="0" smtClean="0"/>
          </a:p>
          <a:p>
            <a:pPr>
              <a:buClr>
                <a:schemeClr val="tx1"/>
              </a:buClr>
            </a:pPr>
            <a:r>
              <a:rPr lang="en-US" dirty="0" smtClean="0"/>
              <a:t>Done </a:t>
            </a:r>
            <a:r>
              <a:rPr lang="en-US" i="1" dirty="0"/>
              <a:t>solo</a:t>
            </a:r>
            <a:r>
              <a:rPr lang="en-US" dirty="0"/>
              <a:t>, in </a:t>
            </a:r>
            <a:r>
              <a:rPr lang="en-US" dirty="0" smtClean="0"/>
              <a:t>UE4</a:t>
            </a:r>
            <a:endParaRPr lang="en-US" dirty="0"/>
          </a:p>
          <a:p>
            <a:pPr>
              <a:buClr>
                <a:schemeClr val="tx1"/>
              </a:buClr>
            </a:pPr>
            <a:endParaRPr lang="en-US" dirty="0" smtClean="0"/>
          </a:p>
        </p:txBody>
      </p:sp>
      <p:pic>
        <p:nvPicPr>
          <p:cNvPr id="5" name="Picture 4" descr="https://encrypted-tbn2.gstatic.com/images?q=tbn:ANd9GcTUTPHBnMr5CVZF5JlN9XcCnWRn8QmLMVPtGew1iSmjde-Tj9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5334000"/>
            <a:ext cx="660400" cy="6604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ttps://encrypted-tbn2.gstatic.com/images?q=tbn:ANd9GcTUTPHBnMr5CVZF5JlN9XcCnWRn8QmLMVPtGew1iSmjde-Tj9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2743200"/>
            <a:ext cx="660400" cy="66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603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(1 of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Complete </a:t>
            </a:r>
            <a:r>
              <a:rPr lang="en-US" dirty="0" smtClean="0">
                <a:hlinkClick r:id="rId2" action="ppaction://hlinkfile"/>
              </a:rPr>
              <a:t>Behavior Tree Quick Start Guide</a:t>
            </a:r>
            <a:r>
              <a:rPr lang="en-US" dirty="0" smtClean="0"/>
              <a:t> </a:t>
            </a:r>
          </a:p>
          <a:p>
            <a:endParaRPr lang="en-US" dirty="0" smtClean="0"/>
          </a:p>
          <a:p>
            <a:endParaRPr lang="en-US" dirty="0"/>
          </a:p>
          <a:p>
            <a:endParaRPr lang="en-US" dirty="0" smtClean="0"/>
          </a:p>
          <a:p>
            <a:endParaRPr lang="en-US" dirty="0" smtClean="0"/>
          </a:p>
          <a:p>
            <a:r>
              <a:rPr lang="en-US" dirty="0" smtClean="0"/>
              <a:t>Provides</a:t>
            </a:r>
          </a:p>
          <a:p>
            <a:pPr lvl="1"/>
            <a:r>
              <a:rPr lang="en-US" dirty="0" smtClean="0"/>
              <a:t>Environment with 2 avatars</a:t>
            </a:r>
          </a:p>
          <a:p>
            <a:pPr lvl="1"/>
            <a:r>
              <a:rPr lang="en-US" dirty="0" smtClean="0"/>
              <a:t>Player controls one, AI the other</a:t>
            </a:r>
          </a:p>
          <a:p>
            <a:pPr lvl="1"/>
            <a:r>
              <a:rPr lang="en-US" dirty="0" smtClean="0"/>
              <a:t>Player close &amp; AI line of sight, AI chases</a:t>
            </a:r>
          </a:p>
          <a:p>
            <a:pPr lvl="1"/>
            <a:r>
              <a:rPr lang="en-US" dirty="0" smtClean="0"/>
              <a:t>Player breaks line of sight, AI returns</a:t>
            </a:r>
          </a:p>
          <a:p>
            <a:pPr lvl="1"/>
            <a:endParaRPr lang="en-US" dirty="0" smtClean="0"/>
          </a:p>
          <a:p>
            <a:endParaRPr lang="en-US" dirty="0"/>
          </a:p>
        </p:txBody>
      </p:sp>
      <p:sp>
        <p:nvSpPr>
          <p:cNvPr id="4" name="TextBox 3"/>
          <p:cNvSpPr txBox="1"/>
          <p:nvPr/>
        </p:nvSpPr>
        <p:spPr>
          <a:xfrm>
            <a:off x="1295400" y="2362200"/>
            <a:ext cx="6172200" cy="1200329"/>
          </a:xfrm>
          <a:prstGeom prst="rect">
            <a:avLst/>
          </a:prstGeom>
          <a:noFill/>
          <a:ln w="19050">
            <a:solidFill>
              <a:schemeClr val="tx1"/>
            </a:solidFill>
            <a:prstDash val="sysDot"/>
          </a:ln>
        </p:spPr>
        <p:txBody>
          <a:bodyPr wrap="square" rtlCol="0">
            <a:spAutoFit/>
          </a:bodyPr>
          <a:lstStyle/>
          <a:p>
            <a:r>
              <a:rPr lang="en-US" dirty="0"/>
              <a:t>"The Behavior Tree Quick Start Guide walks you through the process of creating a </a:t>
            </a:r>
            <a:r>
              <a:rPr lang="en-US" dirty="0" err="1"/>
              <a:t>NavMesh</a:t>
            </a:r>
            <a:r>
              <a:rPr lang="en-US" dirty="0"/>
              <a:t>, creating an AI Controller, creating a Character that will be controlled by that AI Controller, and creating all the parts necessary for a simple Behavior Tree." </a:t>
            </a:r>
          </a:p>
        </p:txBody>
      </p:sp>
    </p:spTree>
    <p:extLst>
      <p:ext uri="{BB962C8B-B14F-4D97-AF65-F5344CB8AC3E}">
        <p14:creationId xmlns:p14="http://schemas.microsoft.com/office/powerpoint/2010/main" val="3583238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Details (2 of 3)</a:t>
            </a:r>
            <a:endParaRPr lang="en-US"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0012" y="1600200"/>
            <a:ext cx="6605587" cy="3767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3268366" y="5638800"/>
            <a:ext cx="2400722" cy="307777"/>
          </a:xfrm>
          <a:prstGeom prst="rect">
            <a:avLst/>
          </a:prstGeom>
          <a:ln w="19050">
            <a:solidFill>
              <a:schemeClr val="tx1"/>
            </a:solidFill>
            <a:prstDash val="sysDot"/>
          </a:ln>
        </p:spPr>
        <p:txBody>
          <a:bodyPr wrap="none">
            <a:spAutoFit/>
          </a:bodyPr>
          <a:lstStyle/>
          <a:p>
            <a:r>
              <a:rPr lang="en-US" sz="1400" dirty="0">
                <a:hlinkClick r:id="rId3"/>
              </a:rPr>
              <a:t>https://</a:t>
            </a:r>
            <a:r>
              <a:rPr lang="en-US" sz="1400" dirty="0" smtClean="0">
                <a:hlinkClick r:id="rId3"/>
              </a:rPr>
              <a:t>youtu.be/q6vTg2roI6k</a:t>
            </a:r>
            <a:r>
              <a:rPr lang="en-US" sz="1400" dirty="0" smtClean="0"/>
              <a:t> </a:t>
            </a:r>
            <a:endParaRPr lang="en-US" sz="1400" dirty="0"/>
          </a:p>
        </p:txBody>
      </p:sp>
    </p:spTree>
    <p:extLst>
      <p:ext uri="{BB962C8B-B14F-4D97-AF65-F5344CB8AC3E}">
        <p14:creationId xmlns:p14="http://schemas.microsoft.com/office/powerpoint/2010/main" val="2375573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(3 of 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Successful completion of above earns “</a:t>
            </a:r>
            <a:r>
              <a:rPr lang="en-US" dirty="0" smtClean="0">
                <a:solidFill>
                  <a:srgbClr val="008000"/>
                </a:solidFill>
              </a:rPr>
              <a:t>B</a:t>
            </a:r>
            <a:r>
              <a:rPr lang="en-US" dirty="0" smtClean="0"/>
              <a:t>”</a:t>
            </a:r>
          </a:p>
          <a:p>
            <a:r>
              <a:rPr lang="en-US" dirty="0" smtClean="0"/>
              <a:t>To achieve an “</a:t>
            </a:r>
            <a:r>
              <a:rPr lang="en-US" dirty="0" smtClean="0">
                <a:solidFill>
                  <a:srgbClr val="008000"/>
                </a:solidFill>
              </a:rPr>
              <a:t>A</a:t>
            </a:r>
            <a:r>
              <a:rPr lang="en-US" dirty="0" smtClean="0"/>
              <a:t>” pick one of following</a:t>
            </a:r>
          </a:p>
          <a:p>
            <a:pPr lvl="1"/>
            <a:r>
              <a:rPr lang="en-US" b="1" dirty="0" smtClean="0"/>
              <a:t>Game</a:t>
            </a:r>
            <a:r>
              <a:rPr lang="en-US" dirty="0" smtClean="0"/>
              <a:t>.  Make basic game, with win/loss conditions (e.g.,  hide and seek with timer).</a:t>
            </a:r>
          </a:p>
          <a:p>
            <a:pPr lvl="1"/>
            <a:r>
              <a:rPr lang="en-US" b="1" dirty="0" smtClean="0"/>
              <a:t>Search</a:t>
            </a:r>
            <a:r>
              <a:rPr lang="en-US" dirty="0"/>
              <a:t>. </a:t>
            </a:r>
            <a:r>
              <a:rPr lang="en-US" dirty="0" smtClean="0"/>
              <a:t> Rather </a:t>
            </a:r>
            <a:r>
              <a:rPr lang="en-US" dirty="0"/>
              <a:t>than just going </a:t>
            </a:r>
            <a:r>
              <a:rPr lang="en-US" dirty="0" smtClean="0"/>
              <a:t>last </a:t>
            </a:r>
            <a:r>
              <a:rPr lang="en-US" dirty="0"/>
              <a:t>known location, </a:t>
            </a:r>
            <a:r>
              <a:rPr lang="en-US" dirty="0" smtClean="0"/>
              <a:t> AI wander before going home.</a:t>
            </a:r>
          </a:p>
          <a:p>
            <a:pPr lvl="1"/>
            <a:r>
              <a:rPr lang="en-US" b="1" dirty="0" smtClean="0"/>
              <a:t>Wander</a:t>
            </a:r>
            <a:r>
              <a:rPr lang="en-US" dirty="0"/>
              <a:t>. </a:t>
            </a:r>
            <a:r>
              <a:rPr lang="en-US" dirty="0" smtClean="0"/>
              <a:t> Rather than stand around at home, the AI could wander near home.</a:t>
            </a:r>
          </a:p>
          <a:p>
            <a:pPr lvl="1"/>
            <a:r>
              <a:rPr lang="en-US" b="1" dirty="0" smtClean="0"/>
              <a:t>Patrol</a:t>
            </a:r>
            <a:r>
              <a:rPr lang="en-US" dirty="0"/>
              <a:t>. Rather than waiting around </a:t>
            </a:r>
            <a:r>
              <a:rPr lang="en-US" dirty="0" smtClean="0"/>
              <a:t>home, patrol between 2+ locations.</a:t>
            </a:r>
          </a:p>
          <a:p>
            <a:pPr lvl="1"/>
            <a:r>
              <a:rPr lang="en-US" b="1" dirty="0" smtClean="0"/>
              <a:t>Attack</a:t>
            </a:r>
            <a:r>
              <a:rPr lang="en-US" dirty="0"/>
              <a:t>. </a:t>
            </a:r>
            <a:r>
              <a:rPr lang="en-US" dirty="0" smtClean="0"/>
              <a:t>Not just chase, but collide for damage.  Need some indicator/message of hit and consequence (e.g., health).</a:t>
            </a:r>
            <a:endParaRPr lang="en-US" dirty="0"/>
          </a:p>
          <a:p>
            <a:r>
              <a:rPr lang="en-US" dirty="0" smtClean="0"/>
              <a:t>Be prepared to:</a:t>
            </a:r>
          </a:p>
          <a:p>
            <a:pPr lvl="1"/>
            <a:r>
              <a:rPr lang="en-US" dirty="0" smtClean="0"/>
              <a:t>Demo project</a:t>
            </a:r>
          </a:p>
          <a:p>
            <a:pPr lvl="1"/>
            <a:r>
              <a:rPr lang="en-US" dirty="0" smtClean="0"/>
              <a:t>Answer questions about code</a:t>
            </a:r>
            <a:endParaRPr lang="en-US" dirty="0"/>
          </a:p>
        </p:txBody>
      </p:sp>
    </p:spTree>
    <p:extLst>
      <p:ext uri="{BB962C8B-B14F-4D97-AF65-F5344CB8AC3E}">
        <p14:creationId xmlns:p14="http://schemas.microsoft.com/office/powerpoint/2010/main" val="829034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 (1 of 2)</a:t>
            </a:r>
            <a:endParaRPr lang="en-US" dirty="0"/>
          </a:p>
        </p:txBody>
      </p:sp>
      <p:sp>
        <p:nvSpPr>
          <p:cNvPr id="3" name="Content Placeholder 2"/>
          <p:cNvSpPr>
            <a:spLocks noGrp="1"/>
          </p:cNvSpPr>
          <p:nvPr>
            <p:ph idx="1"/>
          </p:nvPr>
        </p:nvSpPr>
        <p:spPr>
          <a:xfrm>
            <a:off x="489531" y="1219200"/>
            <a:ext cx="8229600" cy="4525963"/>
          </a:xfrm>
        </p:spPr>
        <p:txBody>
          <a:bodyPr/>
          <a:lstStyle/>
          <a:p>
            <a:r>
              <a:rPr lang="en-US" dirty="0" smtClean="0"/>
              <a:t>Warning! Tested UE v4.9 (Windows)</a:t>
            </a:r>
          </a:p>
          <a:p>
            <a:pPr lvl="1"/>
            <a:r>
              <a:rPr lang="en-US" dirty="0" smtClean="0"/>
              <a:t>YMMV for other versions</a:t>
            </a:r>
          </a:p>
          <a:p>
            <a:pPr lvl="1"/>
            <a:r>
              <a:rPr lang="en-US" dirty="0" smtClean="0"/>
              <a:t>Assets provided for v4.9</a:t>
            </a:r>
          </a:p>
          <a:p>
            <a:r>
              <a:rPr lang="en-US" dirty="0" smtClean="0"/>
              <a:t>Assets provided</a:t>
            </a:r>
          </a:p>
          <a:p>
            <a:pPr lvl="1"/>
            <a:r>
              <a:rPr lang="en-US" dirty="0" smtClean="0"/>
              <a:t>Step #11,  sub-step #5 (</a:t>
            </a:r>
            <a:r>
              <a:rPr lang="en-US" dirty="0" err="1" smtClean="0">
                <a:solidFill>
                  <a:srgbClr val="0070C0"/>
                </a:solidFill>
              </a:rPr>
              <a:t>AgroCheck</a:t>
            </a:r>
            <a:r>
              <a:rPr lang="en-US" dirty="0" smtClean="0"/>
              <a:t>)</a:t>
            </a:r>
          </a:p>
          <a:p>
            <a:pPr lvl="1"/>
            <a:r>
              <a:rPr lang="en-US" dirty="0" smtClean="0"/>
              <a:t>Download zip, extract to “Content/” folder</a:t>
            </a:r>
          </a:p>
          <a:p>
            <a:pPr lvl="1"/>
            <a:endParaRPr lang="en-US" dirty="0" smtClean="0"/>
          </a:p>
        </p:txBody>
      </p:sp>
      <p:sp>
        <p:nvSpPr>
          <p:cNvPr id="4" name="TextBox 3"/>
          <p:cNvSpPr txBox="1"/>
          <p:nvPr/>
        </p:nvSpPr>
        <p:spPr>
          <a:xfrm>
            <a:off x="304800" y="1295400"/>
            <a:ext cx="184731" cy="369332"/>
          </a:xfrm>
          <a:prstGeom prst="rect">
            <a:avLst/>
          </a:prstGeom>
          <a:noFill/>
        </p:spPr>
        <p:txBody>
          <a:bodyPr wrap="none" rtlCol="0">
            <a:spAutoFit/>
          </a:bodyPr>
          <a:lstStyle/>
          <a:p>
            <a:endParaRPr lang="en-US" dirty="0"/>
          </a:p>
        </p:txBody>
      </p:sp>
      <p:pic>
        <p:nvPicPr>
          <p:cNvPr id="1026" name="Picture 2" descr="https://docs.unrealengine.com/latest/images/Engine/AI/BehaviorTrees/QuickStart/11/fullGraph.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8204" y="4724400"/>
            <a:ext cx="6739088"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3931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 (2 of 2)</a:t>
            </a:r>
            <a:endParaRPr lang="en-US" dirty="0"/>
          </a:p>
        </p:txBody>
      </p:sp>
      <p:sp>
        <p:nvSpPr>
          <p:cNvPr id="3" name="Content Placeholder 2"/>
          <p:cNvSpPr>
            <a:spLocks noGrp="1"/>
          </p:cNvSpPr>
          <p:nvPr>
            <p:ph idx="1"/>
          </p:nvPr>
        </p:nvSpPr>
        <p:spPr/>
        <p:txBody>
          <a:bodyPr>
            <a:normAutofit/>
          </a:bodyPr>
          <a:lstStyle/>
          <a:p>
            <a:r>
              <a:rPr lang="en-US" dirty="0" smtClean="0"/>
              <a:t>Ditto for</a:t>
            </a:r>
          </a:p>
          <a:p>
            <a:pPr lvl="1"/>
            <a:r>
              <a:rPr lang="en-US" dirty="0" smtClean="0"/>
              <a:t>Step #12, sub-step #5 (</a:t>
            </a:r>
            <a:r>
              <a:rPr lang="en-US" dirty="0" err="1" smtClean="0">
                <a:solidFill>
                  <a:srgbClr val="0070C0"/>
                </a:solidFill>
              </a:rPr>
              <a:t>RapidMoveTo</a:t>
            </a:r>
            <a:r>
              <a:rPr lang="en-US" dirty="0" smtClean="0"/>
              <a:t>)</a:t>
            </a:r>
          </a:p>
          <a:p>
            <a:pPr lvl="1"/>
            <a:r>
              <a:rPr lang="en-US" dirty="0" smtClean="0"/>
              <a:t>Step #13, sub-step #6 (</a:t>
            </a:r>
            <a:r>
              <a:rPr lang="en-US" dirty="0" err="1" smtClean="0">
                <a:solidFill>
                  <a:srgbClr val="0070C0"/>
                </a:solidFill>
              </a:rPr>
              <a:t>CloseEnough</a:t>
            </a:r>
            <a:r>
              <a:rPr lang="en-US" dirty="0" smtClean="0"/>
              <a:t>)</a:t>
            </a:r>
          </a:p>
          <a:p>
            <a:r>
              <a:rPr lang="en-US" dirty="0" smtClean="0"/>
              <a:t>If make own, add variables first!</a:t>
            </a:r>
          </a:p>
          <a:p>
            <a:pPr lvl="1"/>
            <a:r>
              <a:rPr lang="en-US" dirty="0" smtClean="0"/>
              <a:t>Otherwise, some options not available</a:t>
            </a:r>
          </a:p>
          <a:p>
            <a:r>
              <a:rPr lang="en-US" dirty="0" smtClean="0"/>
              <a:t>C++ and Behavior tree? See:</a:t>
            </a:r>
          </a:p>
          <a:p>
            <a:pPr lvl="1"/>
            <a:r>
              <a:rPr lang="en-US" dirty="0" smtClean="0">
                <a:hlinkClick r:id="rId2"/>
              </a:rPr>
              <a:t>Victor's Behavior tree basic zombie</a:t>
            </a:r>
            <a:r>
              <a:rPr lang="en-US" dirty="0" smtClean="0"/>
              <a:t> </a:t>
            </a:r>
            <a:endParaRPr lang="en-US" dirty="0"/>
          </a:p>
        </p:txBody>
      </p:sp>
    </p:spTree>
    <p:extLst>
      <p:ext uri="{BB962C8B-B14F-4D97-AF65-F5344CB8AC3E}">
        <p14:creationId xmlns:p14="http://schemas.microsoft.com/office/powerpoint/2010/main" val="1250637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Executable (online, with URL)</a:t>
            </a:r>
          </a:p>
          <a:p>
            <a:r>
              <a:rPr lang="en-US" dirty="0" smtClean="0"/>
              <a:t>Code (.</a:t>
            </a:r>
            <a:r>
              <a:rPr lang="en-US" dirty="0" err="1" smtClean="0"/>
              <a:t>cpp</a:t>
            </a:r>
            <a:r>
              <a:rPr lang="en-US" dirty="0" smtClean="0"/>
              <a:t>, .h, screenshots of blueprints)</a:t>
            </a:r>
          </a:p>
          <a:p>
            <a:pPr marL="0" indent="0">
              <a:buNone/>
            </a:pPr>
            <a:endParaRPr lang="en-US" dirty="0" smtClean="0"/>
          </a:p>
          <a:p>
            <a:pPr marL="0" indent="0">
              <a:buNone/>
            </a:pPr>
            <a:r>
              <a:rPr lang="en-US" dirty="0" smtClean="0">
                <a:sym typeface="Wingdings" panose="05000000000000000000" pitchFamily="2" charset="2"/>
              </a:rPr>
              <a:t> Instruct Assist</a:t>
            </a:r>
          </a:p>
          <a:p>
            <a:pPr marL="0" indent="0">
              <a:buNone/>
            </a:pPr>
            <a:endParaRPr lang="en-US" dirty="0" smtClean="0"/>
          </a:p>
          <a:p>
            <a:r>
              <a:rPr lang="en-US" dirty="0" smtClean="0"/>
              <a:t>Schedule demo</a:t>
            </a:r>
          </a:p>
          <a:p>
            <a:pPr lvl="1"/>
            <a:r>
              <a:rPr lang="en-US" dirty="0" smtClean="0"/>
              <a:t>15 Minutes</a:t>
            </a:r>
          </a:p>
          <a:p>
            <a:pPr lvl="1"/>
            <a:r>
              <a:rPr lang="en-US" dirty="0" smtClean="0"/>
              <a:t>Show project working</a:t>
            </a:r>
          </a:p>
          <a:p>
            <a:pPr lvl="1"/>
            <a:r>
              <a:rPr lang="en-US" dirty="0" smtClean="0"/>
              <a:t>Answer questions about code</a:t>
            </a:r>
            <a:endParaRPr lang="en-US" dirty="0"/>
          </a:p>
        </p:txBody>
      </p:sp>
    </p:spTree>
    <p:extLst>
      <p:ext uri="{BB962C8B-B14F-4D97-AF65-F5344CB8AC3E}">
        <p14:creationId xmlns:p14="http://schemas.microsoft.com/office/powerpoint/2010/main" val="266193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a:bodyPr>
          <a:lstStyle/>
          <a:p>
            <a:r>
              <a:rPr lang="en-US" dirty="0" smtClean="0"/>
              <a:t>Basic Behavior</a:t>
            </a:r>
            <a:r>
              <a:rPr lang="en-US" dirty="0" smtClean="0">
                <a:solidFill>
                  <a:srgbClr val="008000"/>
                </a:solidFill>
              </a:rPr>
              <a:t>		85%</a:t>
            </a:r>
          </a:p>
          <a:p>
            <a:r>
              <a:rPr lang="en-US" dirty="0" smtClean="0"/>
              <a:t>Extension	</a:t>
            </a:r>
            <a:r>
              <a:rPr lang="en-US" dirty="0" smtClean="0">
                <a:solidFill>
                  <a:srgbClr val="008000"/>
                </a:solidFill>
              </a:rPr>
              <a:t>	15%</a:t>
            </a:r>
            <a:endParaRPr lang="en-US" dirty="0" smtClean="0">
              <a:solidFill>
                <a:srgbClr val="008000"/>
              </a:solidFill>
            </a:endParaRPr>
          </a:p>
        </p:txBody>
      </p:sp>
    </p:spTree>
    <p:extLst>
      <p:ext uri="{BB962C8B-B14F-4D97-AF65-F5344CB8AC3E}">
        <p14:creationId xmlns:p14="http://schemas.microsoft.com/office/powerpoint/2010/main" val="3599680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599</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Project Behavior Tree</vt:lpstr>
      <vt:lpstr>Overview</vt:lpstr>
      <vt:lpstr>Details (1 of 3)</vt:lpstr>
      <vt:lpstr>Details (2 of 3)</vt:lpstr>
      <vt:lpstr>Details (3 of 3)</vt:lpstr>
      <vt:lpstr>Hints (1 of 2)</vt:lpstr>
      <vt:lpstr>Hint (2 of 2)</vt:lpstr>
      <vt:lpstr>Submission</vt:lpstr>
      <vt:lpstr>Grading</vt:lpstr>
      <vt:lpstr>Rubric</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IMGD 4000</dc:title>
  <dc:creator>Mark Claypool</dc:creator>
  <cp:lastModifiedBy>Mark Claypool</cp:lastModifiedBy>
  <cp:revision>36</cp:revision>
  <dcterms:created xsi:type="dcterms:W3CDTF">2015-03-16T22:41:41Z</dcterms:created>
  <dcterms:modified xsi:type="dcterms:W3CDTF">2016-03-31T08:34:37Z</dcterms:modified>
</cp:coreProperties>
</file>