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3" r:id="rId5"/>
    <p:sldId id="269" r:id="rId6"/>
    <p:sldId id="267"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99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8" d="100"/>
          <a:sy n="158" d="100"/>
        </p:scale>
        <p:origin x="-217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2501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267315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0490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8962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EDA9B-59F3-4F57-988B-0C8D480B9095}"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479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EDA9B-59F3-4F57-988B-0C8D480B9095}"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9047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EDA9B-59F3-4F57-988B-0C8D480B9095}"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980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EDA9B-59F3-4F57-988B-0C8D480B9095}"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52082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EDA9B-59F3-4F57-988B-0C8D480B9095}"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1186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4573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61990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EDA9B-59F3-4F57-988B-0C8D480B9095}" type="datetimeFigureOut">
              <a:rPr lang="en-US" smtClean="0"/>
              <a:t>4/11/2016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35DE4-1C71-4D64-9EC6-224453EBB7B8}" type="slidenum">
              <a:rPr lang="en-US" smtClean="0"/>
              <a:t>‹#›</a:t>
            </a:fld>
            <a:endParaRPr lang="en-US"/>
          </a:p>
        </p:txBody>
      </p:sp>
    </p:spTree>
    <p:extLst>
      <p:ext uri="{BB962C8B-B14F-4D97-AF65-F5344CB8AC3E}">
        <p14:creationId xmlns:p14="http://schemas.microsoft.com/office/powerpoint/2010/main" val="384159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eb.cs.wpi.edu/~imgd4000/d15/slides/millington-3.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050" y="714891"/>
            <a:ext cx="7772400" cy="1470025"/>
          </a:xfrm>
        </p:spPr>
        <p:txBody>
          <a:bodyPr/>
          <a:lstStyle/>
          <a:p>
            <a:r>
              <a:rPr lang="en-US" dirty="0" smtClean="0"/>
              <a:t>The Firing Solution</a:t>
            </a:r>
            <a:endParaRPr lang="en-US" dirty="0"/>
          </a:p>
        </p:txBody>
      </p:sp>
      <p:sp>
        <p:nvSpPr>
          <p:cNvPr id="3" name="Subtitle 2"/>
          <p:cNvSpPr>
            <a:spLocks noGrp="1"/>
          </p:cNvSpPr>
          <p:nvPr>
            <p:ph type="subTitle" idx="1"/>
          </p:nvPr>
        </p:nvSpPr>
        <p:spPr>
          <a:xfrm>
            <a:off x="36250" y="2057400"/>
            <a:ext cx="9144000" cy="1752600"/>
          </a:xfrm>
        </p:spPr>
        <p:txBody>
          <a:bodyPr>
            <a:normAutofit/>
          </a:bodyPr>
          <a:lstStyle/>
          <a:p>
            <a:r>
              <a:rPr lang="en-US" dirty="0" smtClean="0">
                <a:solidFill>
                  <a:srgbClr val="0070C0"/>
                </a:solidFill>
              </a:rPr>
              <a:t>IMGD 4000</a:t>
            </a:r>
          </a:p>
          <a:p>
            <a:endParaRPr lang="en-US" dirty="0">
              <a:solidFill>
                <a:srgbClr val="0070C0"/>
              </a:solidFill>
            </a:endParaRPr>
          </a:p>
          <a:p>
            <a:r>
              <a:rPr lang="en-US" dirty="0" smtClean="0">
                <a:solidFill>
                  <a:schemeClr val="tx1"/>
                </a:solidFill>
              </a:rPr>
              <a:t>Due: </a:t>
            </a:r>
            <a:r>
              <a:rPr lang="en-US" dirty="0" smtClean="0">
                <a:solidFill>
                  <a:srgbClr val="0070C0"/>
                </a:solidFill>
              </a:rPr>
              <a:t>April 21</a:t>
            </a:r>
            <a:r>
              <a:rPr lang="en-US" baseline="30000" dirty="0" smtClean="0">
                <a:solidFill>
                  <a:srgbClr val="0070C0"/>
                </a:solidFill>
              </a:rPr>
              <a:t>st</a:t>
            </a:r>
            <a:r>
              <a:rPr lang="en-US" dirty="0" smtClean="0">
                <a:solidFill>
                  <a:srgbClr val="0070C0"/>
                </a:solidFill>
              </a:rPr>
              <a:t>, </a:t>
            </a:r>
            <a:r>
              <a:rPr lang="en-US" dirty="0" smtClean="0">
                <a:solidFill>
                  <a:srgbClr val="0070C0"/>
                </a:solidFill>
              </a:rPr>
              <a:t>11:59pm</a:t>
            </a:r>
            <a:endParaRPr lang="en-US" dirty="0">
              <a:solidFill>
                <a:srgbClr val="0070C0"/>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0648" y="4419600"/>
            <a:ext cx="2795479" cy="1769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979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Goal: Practice </a:t>
            </a:r>
            <a:r>
              <a:rPr lang="en-US" dirty="0"/>
              <a:t>coding </a:t>
            </a:r>
            <a:r>
              <a:rPr lang="en-US" dirty="0" smtClean="0"/>
              <a:t>simple </a:t>
            </a:r>
            <a:r>
              <a:rPr lang="en-US" dirty="0"/>
              <a:t>kinematics-based behavior using vectors in </a:t>
            </a:r>
            <a:r>
              <a:rPr lang="en-US" dirty="0" smtClean="0"/>
              <a:t>UE4</a:t>
            </a:r>
          </a:p>
          <a:p>
            <a:r>
              <a:rPr lang="en-US" dirty="0" smtClean="0"/>
              <a:t>Make simple demonstration of cannon hitting target</a:t>
            </a:r>
          </a:p>
          <a:p>
            <a:pPr lvl="1"/>
            <a:r>
              <a:rPr lang="en-US" dirty="0" smtClean="0"/>
              <a:t>Cannon speed fixed</a:t>
            </a:r>
          </a:p>
          <a:p>
            <a:pPr lvl="1"/>
            <a:r>
              <a:rPr lang="en-US" dirty="0" smtClean="0"/>
              <a:t>Target moveable</a:t>
            </a:r>
          </a:p>
          <a:p>
            <a:pPr lvl="1"/>
            <a:r>
              <a:rPr lang="en-US" dirty="0" smtClean="0"/>
              <a:t>Cannon vector automatic to hit </a:t>
            </a:r>
          </a:p>
          <a:p>
            <a:r>
              <a:rPr lang="en-US" dirty="0" smtClean="0"/>
              <a:t>Extend – game or dodge behavior</a:t>
            </a:r>
          </a:p>
          <a:p>
            <a:r>
              <a:rPr lang="en-US" dirty="0" smtClean="0"/>
              <a:t>Done </a:t>
            </a:r>
            <a:r>
              <a:rPr lang="en-US" i="1" dirty="0" smtClean="0"/>
              <a:t>solo</a:t>
            </a:r>
            <a:r>
              <a:rPr lang="en-US" dirty="0" smtClean="0"/>
              <a:t> </a:t>
            </a:r>
          </a:p>
        </p:txBody>
      </p:sp>
      <p:pic>
        <p:nvPicPr>
          <p:cNvPr id="5" name="Picture 4" descr="https://encrypted-tbn2.gstatic.com/images?q=tbn:ANd9GcTUTPHBnMr5CVZF5JlN9XcCnWRn8QmLMVPtGew1iSmjde-Tj9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947" y="457200"/>
            <a:ext cx="660400" cy="66040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4"/>
          <p:cNvSpPr>
            <a:spLocks noGrp="1"/>
          </p:cNvSpPr>
          <p:nvPr>
            <p:ph type="sldNum" sz="quarter" idx="11"/>
          </p:nvPr>
        </p:nvSpPr>
        <p:spPr>
          <a:xfrm>
            <a:off x="3124200" y="6356350"/>
            <a:ext cx="2895600" cy="365125"/>
          </a:xfrm>
        </p:spPr>
        <p:txBody>
          <a:bodyPr/>
          <a:lstStyle/>
          <a:p>
            <a:fld id="{39E7B5C3-D111-594E-9409-B8B9F6456223}" type="slidenum">
              <a:rPr lang="en-US"/>
              <a:pPr/>
              <a:t>2</a:t>
            </a:fld>
            <a:endParaRPr lang="en-US" dirty="0"/>
          </a:p>
        </p:txBody>
      </p:sp>
    </p:spTree>
    <p:extLst>
      <p:ext uri="{BB962C8B-B14F-4D97-AF65-F5344CB8AC3E}">
        <p14:creationId xmlns:p14="http://schemas.microsoft.com/office/powerpoint/2010/main" val="3587603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Can be 2d or 3d</a:t>
            </a:r>
          </a:p>
          <a:p>
            <a:r>
              <a:rPr lang="en-US" dirty="0" smtClean="0"/>
              <a:t>Objects</a:t>
            </a:r>
          </a:p>
          <a:p>
            <a:pPr lvl="1"/>
            <a:r>
              <a:rPr lang="en-US" dirty="0" smtClean="0"/>
              <a:t>Simple cylinder (rectangle) </a:t>
            </a:r>
            <a:r>
              <a:rPr lang="en-US" dirty="0"/>
              <a:t>for </a:t>
            </a:r>
            <a:r>
              <a:rPr lang="en-US" dirty="0" smtClean="0"/>
              <a:t>cannon</a:t>
            </a:r>
          </a:p>
          <a:p>
            <a:pPr lvl="1"/>
            <a:r>
              <a:rPr lang="en-US" dirty="0" smtClean="0"/>
              <a:t>Sphere (circle) </a:t>
            </a:r>
            <a:r>
              <a:rPr lang="en-US" dirty="0"/>
              <a:t>for the </a:t>
            </a:r>
            <a:r>
              <a:rPr lang="en-US" dirty="0" smtClean="0"/>
              <a:t>projectile</a:t>
            </a:r>
          </a:p>
          <a:p>
            <a:pPr lvl="1"/>
            <a:r>
              <a:rPr lang="en-US" dirty="0" smtClean="0"/>
              <a:t>Cube (square) </a:t>
            </a:r>
            <a:r>
              <a:rPr lang="en-US" dirty="0"/>
              <a:t>for </a:t>
            </a:r>
            <a:r>
              <a:rPr lang="en-US" dirty="0" smtClean="0"/>
              <a:t>target</a:t>
            </a:r>
          </a:p>
          <a:p>
            <a:pPr lvl="1"/>
            <a:r>
              <a:rPr lang="en-US" dirty="0" smtClean="0"/>
              <a:t>All </a:t>
            </a:r>
            <a:r>
              <a:rPr lang="en-US" dirty="0"/>
              <a:t>on a </a:t>
            </a:r>
            <a:r>
              <a:rPr lang="en-US" dirty="0" smtClean="0"/>
              <a:t>plane (line)</a:t>
            </a:r>
            <a:endParaRPr lang="en-US" dirty="0"/>
          </a:p>
          <a:p>
            <a:r>
              <a:rPr lang="en-US" dirty="0" smtClean="0"/>
              <a:t>Simple interface</a:t>
            </a:r>
          </a:p>
          <a:p>
            <a:pPr lvl="1"/>
            <a:r>
              <a:rPr lang="en-US" dirty="0" smtClean="0"/>
              <a:t>e.g., arrow keys </a:t>
            </a:r>
            <a:r>
              <a:rPr lang="en-US" dirty="0"/>
              <a:t>to </a:t>
            </a:r>
            <a:r>
              <a:rPr lang="en-US" dirty="0" smtClean="0"/>
              <a:t>move target</a:t>
            </a:r>
            <a:endParaRPr lang="en-US" dirty="0"/>
          </a:p>
          <a:p>
            <a:pPr lvl="1"/>
            <a:r>
              <a:rPr lang="en-US" dirty="0" smtClean="0"/>
              <a:t>e.g., key press to fire cannon</a:t>
            </a:r>
          </a:p>
        </p:txBody>
      </p:sp>
      <p:sp>
        <p:nvSpPr>
          <p:cNvPr id="4" name="Content Placeholder 3"/>
          <p:cNvSpPr>
            <a:spLocks noGrp="1"/>
          </p:cNvSpPr>
          <p:nvPr>
            <p:ph sz="half" idx="2"/>
          </p:nvPr>
        </p:nvSpPr>
        <p:spPr/>
        <p:txBody>
          <a:bodyPr>
            <a:normAutofit fontScale="85000" lnSpcReduction="20000"/>
          </a:bodyPr>
          <a:lstStyle/>
          <a:p>
            <a:r>
              <a:rPr lang="en-US" dirty="0"/>
              <a:t>Show movement of projectile in </a:t>
            </a:r>
            <a:r>
              <a:rPr lang="en-US" dirty="0" smtClean="0"/>
              <a:t>parabola</a:t>
            </a:r>
            <a:endParaRPr lang="en-US" dirty="0" smtClean="0">
              <a:solidFill>
                <a:srgbClr val="0070C0"/>
              </a:solidFill>
            </a:endParaRPr>
          </a:p>
          <a:p>
            <a:r>
              <a:rPr lang="en-US" dirty="0" smtClean="0">
                <a:solidFill>
                  <a:srgbClr val="0070C0"/>
                </a:solidFill>
              </a:rPr>
              <a:t>Challenge</a:t>
            </a:r>
            <a:r>
              <a:rPr lang="en-US" dirty="0">
                <a:solidFill>
                  <a:srgbClr val="0070C0"/>
                </a:solidFill>
              </a:rPr>
              <a:t>: </a:t>
            </a:r>
            <a:r>
              <a:rPr lang="en-US" dirty="0"/>
              <a:t>Angle of cannon should automatically adjust so that projectile hits target</a:t>
            </a:r>
          </a:p>
          <a:p>
            <a:pPr lvl="1"/>
            <a:r>
              <a:rPr lang="en-US" dirty="0"/>
              <a:t>Uses minimum time</a:t>
            </a:r>
          </a:p>
          <a:p>
            <a:pPr lvl="1"/>
            <a:r>
              <a:rPr lang="en-US" dirty="0"/>
              <a:t>Indicate if target is out of </a:t>
            </a:r>
            <a:r>
              <a:rPr lang="en-US" dirty="0" smtClean="0"/>
              <a:t>range</a:t>
            </a:r>
          </a:p>
          <a:p>
            <a:r>
              <a:rPr lang="en-US" dirty="0" smtClean="0"/>
              <a:t>Extension</a:t>
            </a:r>
          </a:p>
          <a:p>
            <a:pPr lvl="1"/>
            <a:r>
              <a:rPr lang="en-US" dirty="0" smtClean="0"/>
              <a:t>“Dodge” </a:t>
            </a:r>
            <a:r>
              <a:rPr lang="en-US" dirty="0" smtClean="0"/>
              <a:t>– a 2</a:t>
            </a:r>
            <a:r>
              <a:rPr lang="en-US" baseline="30000" dirty="0" smtClean="0"/>
              <a:t>nd</a:t>
            </a:r>
            <a:r>
              <a:rPr lang="en-US" dirty="0" smtClean="0"/>
              <a:t> </a:t>
            </a:r>
            <a:r>
              <a:rPr lang="en-US" dirty="0" smtClean="0"/>
              <a:t>cannon for player, AI computes and moves</a:t>
            </a:r>
          </a:p>
          <a:p>
            <a:pPr lvl="1"/>
            <a:r>
              <a:rPr lang="en-US" dirty="0" smtClean="0"/>
              <a:t>“Game” – game of your </a:t>
            </a:r>
            <a:r>
              <a:rPr lang="en-US" dirty="0" err="1" smtClean="0"/>
              <a:t>cration</a:t>
            </a:r>
            <a:endParaRPr lang="en-US" dirty="0" smtClean="0"/>
          </a:p>
          <a:p>
            <a:endParaRPr lang="en-US" dirty="0"/>
          </a:p>
          <a:p>
            <a:endParaRPr lang="en-US" dirty="0"/>
          </a:p>
        </p:txBody>
      </p:sp>
      <p:sp>
        <p:nvSpPr>
          <p:cNvPr id="7" name="Slide Numb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9E7B5C3-D111-594E-9409-B8B9F6456223}" type="slidenum">
              <a:rPr lang="en-US" smtClean="0"/>
              <a:pPr/>
              <a:t>3</a:t>
            </a:fld>
            <a:endParaRPr lang="en-US" dirty="0"/>
          </a:p>
        </p:txBody>
      </p:sp>
    </p:spTree>
    <p:extLst>
      <p:ext uri="{BB962C8B-B14F-4D97-AF65-F5344CB8AC3E}">
        <p14:creationId xmlns:p14="http://schemas.microsoft.com/office/powerpoint/2010/main" val="306198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Hints</a:t>
            </a:r>
            <a:endParaRPr lang="en-US" dirty="0"/>
          </a:p>
        </p:txBody>
      </p:sp>
      <p:sp>
        <p:nvSpPr>
          <p:cNvPr id="6" name="Content Placeholder 5"/>
          <p:cNvSpPr>
            <a:spLocks noGrp="1"/>
          </p:cNvSpPr>
          <p:nvPr>
            <p:ph idx="1"/>
          </p:nvPr>
        </p:nvSpPr>
        <p:spPr>
          <a:xfrm>
            <a:off x="457200" y="1600200"/>
            <a:ext cx="5029200" cy="4525963"/>
          </a:xfrm>
        </p:spPr>
        <p:txBody>
          <a:bodyPr>
            <a:normAutofit/>
          </a:bodyPr>
          <a:lstStyle/>
          <a:p>
            <a:r>
              <a:rPr lang="en-US" dirty="0" smtClean="0"/>
              <a:t>Start from one of:</a:t>
            </a:r>
            <a:endParaRPr lang="en-US" dirty="0" smtClean="0"/>
          </a:p>
          <a:p>
            <a:pPr lvl="1"/>
            <a:r>
              <a:rPr lang="en-US" dirty="0" smtClean="0"/>
              <a:t>Paper 2D Tutorial</a:t>
            </a:r>
          </a:p>
          <a:p>
            <a:pPr lvl="1"/>
            <a:r>
              <a:rPr lang="en-US" dirty="0" smtClean="0"/>
              <a:t>First Person Shooter Tutorial</a:t>
            </a:r>
          </a:p>
          <a:p>
            <a:r>
              <a:rPr lang="en-US" dirty="0" smtClean="0"/>
              <a:t>Blueprints or C++</a:t>
            </a:r>
          </a:p>
          <a:p>
            <a:pPr lvl="1"/>
            <a:r>
              <a:rPr lang="en-US" dirty="0" smtClean="0"/>
              <a:t>“Suggest Projectile Velocity”  … tempting, but wrong</a:t>
            </a:r>
          </a:p>
          <a:p>
            <a:r>
              <a:rPr lang="en-US" dirty="0" smtClean="0"/>
              <a:t>See </a:t>
            </a:r>
            <a:r>
              <a:rPr lang="en-US" dirty="0"/>
              <a:t>p</a:t>
            </a:r>
            <a:r>
              <a:rPr lang="en-US" dirty="0" smtClean="0"/>
              <a:t>hysics lecture notes</a:t>
            </a:r>
          </a:p>
          <a:p>
            <a:r>
              <a:rPr lang="en-US" dirty="0" smtClean="0"/>
              <a:t>See </a:t>
            </a:r>
            <a:r>
              <a:rPr lang="en-US" dirty="0">
                <a:solidFill>
                  <a:schemeClr val="hlink"/>
                </a:solidFill>
                <a:hlinkClick r:id="rId2"/>
              </a:rPr>
              <a:t>Millington 3.5.3 </a:t>
            </a:r>
            <a:endParaRPr lang="en-US" dirty="0"/>
          </a:p>
          <a:p>
            <a:endParaRPr lang="en-US" dirty="0" smtClean="0"/>
          </a:p>
        </p:txBody>
      </p:sp>
      <p:sp>
        <p:nvSpPr>
          <p:cNvPr id="4" name="Slide Number Placeholder 4"/>
          <p:cNvSpPr>
            <a:spLocks noGrp="1"/>
          </p:cNvSpPr>
          <p:nvPr>
            <p:ph type="sldNum" sz="quarter" idx="11"/>
          </p:nvPr>
        </p:nvSpPr>
        <p:spPr>
          <a:xfrm>
            <a:off x="3124200" y="6356350"/>
            <a:ext cx="2895600" cy="365125"/>
          </a:xfrm>
        </p:spPr>
        <p:txBody>
          <a:bodyPr/>
          <a:lstStyle/>
          <a:p>
            <a:fld id="{39E7B5C3-D111-594E-9409-B8B9F6456223}" type="slidenum">
              <a:rPr lang="en-US"/>
              <a:pPr/>
              <a:t>4</a:t>
            </a:fld>
            <a:endParaRPr lang="en-US" dirty="0"/>
          </a:p>
        </p:txBody>
      </p:sp>
      <p:pic>
        <p:nvPicPr>
          <p:cNvPr id="1026" name="Picture 2" descr="C:\Users\claypool\Documents\sv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133600"/>
            <a:ext cx="315407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695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Executable (online, with URL)</a:t>
            </a:r>
          </a:p>
          <a:p>
            <a:r>
              <a:rPr lang="en-US" dirty="0" smtClean="0"/>
              <a:t>Code (.</a:t>
            </a:r>
            <a:r>
              <a:rPr lang="en-US" dirty="0" err="1" smtClean="0"/>
              <a:t>cpp</a:t>
            </a:r>
            <a:r>
              <a:rPr lang="en-US" dirty="0" smtClean="0"/>
              <a:t>, .h, screenshots of blueprints)</a:t>
            </a:r>
          </a:p>
          <a:p>
            <a:pPr marL="0" indent="0">
              <a:buNone/>
            </a:pPr>
            <a:endParaRPr lang="en-US" dirty="0" smtClean="0"/>
          </a:p>
          <a:p>
            <a:pPr marL="0" indent="0">
              <a:buNone/>
            </a:pPr>
            <a:r>
              <a:rPr lang="en-US" dirty="0" smtClean="0">
                <a:sym typeface="Wingdings" panose="05000000000000000000" pitchFamily="2" charset="2"/>
              </a:rPr>
              <a:t> Instruct Assist</a:t>
            </a:r>
          </a:p>
          <a:p>
            <a:pPr marL="0" indent="0">
              <a:buNone/>
            </a:pPr>
            <a:endParaRPr lang="en-US" dirty="0" smtClean="0"/>
          </a:p>
          <a:p>
            <a:r>
              <a:rPr lang="en-US" dirty="0" smtClean="0"/>
              <a:t>Schedule demo</a:t>
            </a:r>
          </a:p>
          <a:p>
            <a:pPr lvl="1"/>
            <a:r>
              <a:rPr lang="en-US" dirty="0" smtClean="0"/>
              <a:t>15 Minutes</a:t>
            </a:r>
          </a:p>
          <a:p>
            <a:pPr lvl="1"/>
            <a:r>
              <a:rPr lang="en-US" dirty="0" smtClean="0"/>
              <a:t>Show project working</a:t>
            </a:r>
          </a:p>
          <a:p>
            <a:pPr lvl="1"/>
            <a:r>
              <a:rPr lang="en-US" dirty="0" smtClean="0"/>
              <a:t>Answer questions about code</a:t>
            </a:r>
            <a:endParaRPr lang="en-US" dirty="0"/>
          </a:p>
        </p:txBody>
      </p:sp>
    </p:spTree>
    <p:extLst>
      <p:ext uri="{BB962C8B-B14F-4D97-AF65-F5344CB8AC3E}">
        <p14:creationId xmlns:p14="http://schemas.microsoft.com/office/powerpoint/2010/main" val="24447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Movable target		</a:t>
            </a:r>
            <a:r>
              <a:rPr lang="en-US" dirty="0" smtClean="0">
                <a:solidFill>
                  <a:srgbClr val="008000"/>
                </a:solidFill>
              </a:rPr>
              <a:t>15%</a:t>
            </a:r>
          </a:p>
          <a:p>
            <a:r>
              <a:rPr lang="en-US" dirty="0" smtClean="0"/>
              <a:t>Visible cannon			</a:t>
            </a:r>
            <a:r>
              <a:rPr lang="en-US" dirty="0" smtClean="0">
                <a:solidFill>
                  <a:srgbClr val="008000"/>
                </a:solidFill>
              </a:rPr>
              <a:t>5%</a:t>
            </a:r>
          </a:p>
          <a:p>
            <a:r>
              <a:rPr lang="en-US" dirty="0" smtClean="0"/>
              <a:t>Physics projectile		</a:t>
            </a:r>
            <a:r>
              <a:rPr lang="en-US" dirty="0" smtClean="0">
                <a:solidFill>
                  <a:srgbClr val="008000"/>
                </a:solidFill>
              </a:rPr>
              <a:t>10%</a:t>
            </a:r>
          </a:p>
          <a:p>
            <a:r>
              <a:rPr lang="en-US" dirty="0" smtClean="0"/>
              <a:t>Out of range indication	</a:t>
            </a:r>
            <a:r>
              <a:rPr lang="en-US" dirty="0" smtClean="0">
                <a:solidFill>
                  <a:srgbClr val="008000"/>
                </a:solidFill>
              </a:rPr>
              <a:t>10%</a:t>
            </a:r>
          </a:p>
          <a:p>
            <a:r>
              <a:rPr lang="en-US" dirty="0" smtClean="0"/>
              <a:t>Visible parabolic path	</a:t>
            </a:r>
            <a:r>
              <a:rPr lang="en-US" dirty="0" smtClean="0">
                <a:solidFill>
                  <a:srgbClr val="008000"/>
                </a:solidFill>
              </a:rPr>
              <a:t>10%</a:t>
            </a:r>
          </a:p>
          <a:p>
            <a:r>
              <a:rPr lang="en-US" dirty="0" smtClean="0"/>
              <a:t>Hitting target			</a:t>
            </a:r>
            <a:r>
              <a:rPr lang="en-US" dirty="0" smtClean="0">
                <a:solidFill>
                  <a:srgbClr val="008000"/>
                </a:solidFill>
              </a:rPr>
              <a:t>40%</a:t>
            </a:r>
          </a:p>
          <a:p>
            <a:r>
              <a:rPr lang="en-US" dirty="0" smtClean="0"/>
              <a:t>Extension			</a:t>
            </a:r>
            <a:r>
              <a:rPr lang="en-US" dirty="0" smtClean="0">
                <a:solidFill>
                  <a:srgbClr val="008000"/>
                </a:solidFill>
              </a:rPr>
              <a:t>10%</a:t>
            </a:r>
          </a:p>
          <a:p>
            <a:endParaRPr lang="en-US" dirty="0" smtClean="0"/>
          </a:p>
          <a:p>
            <a:endParaRPr lang="en-US" dirty="0"/>
          </a:p>
        </p:txBody>
      </p:sp>
      <p:sp>
        <p:nvSpPr>
          <p:cNvPr id="4" name="Slide Number Placeholder 4"/>
          <p:cNvSpPr>
            <a:spLocks noGrp="1"/>
          </p:cNvSpPr>
          <p:nvPr>
            <p:ph type="sldNum" sz="quarter" idx="11"/>
          </p:nvPr>
        </p:nvSpPr>
        <p:spPr>
          <a:xfrm>
            <a:off x="3124200" y="6356350"/>
            <a:ext cx="2895600" cy="365125"/>
          </a:xfrm>
        </p:spPr>
        <p:txBody>
          <a:bodyPr/>
          <a:lstStyle/>
          <a:p>
            <a:fld id="{39E7B5C3-D111-594E-9409-B8B9F6456223}" type="slidenum">
              <a:rPr lang="en-US"/>
              <a:pPr/>
              <a:t>6</a:t>
            </a:fld>
            <a:endParaRPr lang="en-US" dirty="0"/>
          </a:p>
        </p:txBody>
      </p:sp>
    </p:spTree>
    <p:extLst>
      <p:ext uri="{BB962C8B-B14F-4D97-AF65-F5344CB8AC3E}">
        <p14:creationId xmlns:p14="http://schemas.microsoft.com/office/powerpoint/2010/main" val="3599680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sp>
        <p:nvSpPr>
          <p:cNvPr id="3" name="Content Placeholder 2"/>
          <p:cNvSpPr>
            <a:spLocks noGrp="1"/>
          </p:cNvSpPr>
          <p:nvPr>
            <p:ph idx="1"/>
          </p:nvPr>
        </p:nvSpPr>
        <p:spPr>
          <a:xfrm>
            <a:off x="457200" y="1447800"/>
            <a:ext cx="8229600" cy="4876800"/>
          </a:xfrm>
        </p:spPr>
        <p:txBody>
          <a:bodyPr>
            <a:normAutofit fontScale="47500" lnSpcReduction="20000"/>
          </a:bodyPr>
          <a:lstStyle/>
          <a:p>
            <a:r>
              <a:rPr lang="en-US" b="1" dirty="0"/>
              <a:t>100-90</a:t>
            </a:r>
            <a:r>
              <a:rPr lang="en-US" dirty="0"/>
              <a:t>. The submission clearly meets requirements. The cannon and target are all clearly visible. The target is easily controllable via mouse our keyboard. The cannon adjusts its firing vector to hit the target. The player can fire a projectile and the arc is readily visible as it moves to the target. Out of range targets are clearly indicated on the screen. The functionality is wrapped into a game or "dodge" is implemented that is demonstrable and robust. </a:t>
            </a:r>
          </a:p>
          <a:p>
            <a:r>
              <a:rPr lang="en-US" b="1" dirty="0">
                <a:solidFill>
                  <a:srgbClr val="008000"/>
                </a:solidFill>
              </a:rPr>
              <a:t>89-80</a:t>
            </a:r>
            <a:r>
              <a:rPr lang="en-US" dirty="0">
                <a:solidFill>
                  <a:srgbClr val="008000"/>
                </a:solidFill>
              </a:rPr>
              <a:t>. </a:t>
            </a:r>
            <a:r>
              <a:rPr lang="en-US" dirty="0"/>
              <a:t>The submission meets requirements. The cannon and target are all visible. The target is controllable via mouse our keyboard. The cannon adjusts its firing vector to hit the target. The player can fire a projectile and the arc is visible as move to the target. Out of range targets are undated on the screen. The functionality may be wrapped into a game-like environment or some aspect of "dodge" is implemented that is demonstrable and robust. </a:t>
            </a:r>
          </a:p>
          <a:p>
            <a:r>
              <a:rPr lang="en-US" b="1" dirty="0">
                <a:solidFill>
                  <a:srgbClr val="669900"/>
                </a:solidFill>
              </a:rPr>
              <a:t>79-70</a:t>
            </a:r>
            <a:r>
              <a:rPr lang="en-US" dirty="0">
                <a:solidFill>
                  <a:srgbClr val="669900"/>
                </a:solidFill>
              </a:rPr>
              <a:t>. </a:t>
            </a:r>
            <a:r>
              <a:rPr lang="en-US" dirty="0"/>
              <a:t>The submission barely meets requirements. The cannon and target are there but may not always be clearly visible. The target is controllable, but not easily. The cannon adjusts its firing vector to hit the target, but maybe not visibly. The player can fire a projectile but the projectile path is not clear. Out of range targets may not be </a:t>
            </a:r>
            <a:r>
              <a:rPr lang="en-US" dirty="0" smtClean="0"/>
              <a:t>indicated </a:t>
            </a:r>
            <a:r>
              <a:rPr lang="en-US" dirty="0"/>
              <a:t>on the screen. There are no other game elements or dodge behavior implemented. </a:t>
            </a:r>
          </a:p>
          <a:p>
            <a:r>
              <a:rPr lang="en-US" b="1" dirty="0">
                <a:solidFill>
                  <a:srgbClr val="CC9900"/>
                </a:solidFill>
              </a:rPr>
              <a:t>69-60</a:t>
            </a:r>
            <a:r>
              <a:rPr lang="en-US" dirty="0">
                <a:solidFill>
                  <a:srgbClr val="CC9900"/>
                </a:solidFill>
              </a:rPr>
              <a:t>. </a:t>
            </a:r>
            <a:r>
              <a:rPr lang="en-US" dirty="0"/>
              <a:t>The project fails to meet some requirements. The cannon and target may not always be clearly visible. The target is not easily controllable. The cannon may not adjust its firing vector to hit the target. The player can fire a projectile but the projectile path is not clear. Out of range targets are not clearly </a:t>
            </a:r>
            <a:r>
              <a:rPr lang="en-US" dirty="0" smtClean="0"/>
              <a:t>indicated </a:t>
            </a:r>
            <a:r>
              <a:rPr lang="en-US" dirty="0"/>
              <a:t>on the screen. The program may </a:t>
            </a:r>
            <a:r>
              <a:rPr lang="en-US" dirty="0" smtClean="0"/>
              <a:t>occasionally </a:t>
            </a:r>
            <a:r>
              <a:rPr lang="en-US" dirty="0"/>
              <a:t>crash. There are no other game elements or dodge behavior implemented. </a:t>
            </a:r>
          </a:p>
          <a:p>
            <a:r>
              <a:rPr lang="en-US" b="1" dirty="0">
                <a:solidFill>
                  <a:srgbClr val="C00000"/>
                </a:solidFill>
              </a:rPr>
              <a:t>59-0</a:t>
            </a:r>
            <a:r>
              <a:rPr lang="en-US" dirty="0">
                <a:solidFill>
                  <a:srgbClr val="C00000"/>
                </a:solidFill>
              </a:rPr>
              <a:t>. </a:t>
            </a:r>
            <a:r>
              <a:rPr lang="en-US" dirty="0"/>
              <a:t>The project does not meet requirements. The cannon and target is not clearly visible. The target is not controllable. The cannon does not adjust its firing vector to hit the target. The player may fire a projectile but the projectile path is not clear. Out of range targets are not </a:t>
            </a:r>
            <a:r>
              <a:rPr lang="en-US" dirty="0" smtClean="0"/>
              <a:t>indicated </a:t>
            </a:r>
            <a:r>
              <a:rPr lang="en-US" dirty="0"/>
              <a:t>on the screen. The program often crashes. There are no other game elements or dodge behavior implemented. </a:t>
            </a:r>
          </a:p>
        </p:txBody>
      </p:sp>
    </p:spTree>
    <p:extLst>
      <p:ext uri="{BB962C8B-B14F-4D97-AF65-F5344CB8AC3E}">
        <p14:creationId xmlns:p14="http://schemas.microsoft.com/office/powerpoint/2010/main" val="3136752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644</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Firing Solution</vt:lpstr>
      <vt:lpstr>Overview</vt:lpstr>
      <vt:lpstr>Details</vt:lpstr>
      <vt:lpstr>Hints</vt:lpstr>
      <vt:lpstr>Submission</vt:lpstr>
      <vt:lpstr>Grading</vt:lpstr>
      <vt:lpstr>Rubric</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IMGD 4000</dc:title>
  <dc:creator>Mark Claypool</dc:creator>
  <cp:lastModifiedBy>Claypool, Mark L.</cp:lastModifiedBy>
  <cp:revision>29</cp:revision>
  <dcterms:created xsi:type="dcterms:W3CDTF">2015-03-16T22:41:41Z</dcterms:created>
  <dcterms:modified xsi:type="dcterms:W3CDTF">2016-04-11T16:38:13Z</dcterms:modified>
</cp:coreProperties>
</file>