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62" r:id="rId4"/>
    <p:sldId id="264" r:id="rId5"/>
    <p:sldId id="277" r:id="rId6"/>
    <p:sldId id="258" r:id="rId7"/>
    <p:sldId id="259" r:id="rId8"/>
    <p:sldId id="278" r:id="rId9"/>
    <p:sldId id="261" r:id="rId10"/>
    <p:sldId id="279" r:id="rId11"/>
    <p:sldId id="265" r:id="rId12"/>
    <p:sldId id="267" r:id="rId13"/>
    <p:sldId id="268" r:id="rId14"/>
    <p:sldId id="269" r:id="rId15"/>
    <p:sldId id="280" r:id="rId16"/>
    <p:sldId id="271" r:id="rId17"/>
    <p:sldId id="272" r:id="rId18"/>
    <p:sldId id="273" r:id="rId19"/>
    <p:sldId id="274" r:id="rId20"/>
    <p:sldId id="275"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50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463D28-A5A7-417D-B7CE-75E9E6FCC092}"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74CD2-4947-42AB-A5B7-40CAC4A47368}" type="slidenum">
              <a:rPr lang="en-US" smtClean="0"/>
              <a:pPr/>
              <a:t>‹#›</a:t>
            </a:fld>
            <a:endParaRPr lang="en-US"/>
          </a:p>
        </p:txBody>
      </p:sp>
    </p:spTree>
    <p:extLst>
      <p:ext uri="{BB962C8B-B14F-4D97-AF65-F5344CB8AC3E}">
        <p14:creationId xmlns:p14="http://schemas.microsoft.com/office/powerpoint/2010/main" val="84877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63D28-A5A7-417D-B7CE-75E9E6FCC092}"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74CD2-4947-42AB-A5B7-40CAC4A47368}" type="slidenum">
              <a:rPr lang="en-US" smtClean="0"/>
              <a:pPr/>
              <a:t>‹#›</a:t>
            </a:fld>
            <a:endParaRPr lang="en-US"/>
          </a:p>
        </p:txBody>
      </p:sp>
    </p:spTree>
    <p:extLst>
      <p:ext uri="{BB962C8B-B14F-4D97-AF65-F5344CB8AC3E}">
        <p14:creationId xmlns:p14="http://schemas.microsoft.com/office/powerpoint/2010/main" val="3369313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63D28-A5A7-417D-B7CE-75E9E6FCC092}"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74CD2-4947-42AB-A5B7-40CAC4A47368}" type="slidenum">
              <a:rPr lang="en-US" smtClean="0"/>
              <a:pPr/>
              <a:t>‹#›</a:t>
            </a:fld>
            <a:endParaRPr lang="en-US"/>
          </a:p>
        </p:txBody>
      </p:sp>
    </p:spTree>
    <p:extLst>
      <p:ext uri="{BB962C8B-B14F-4D97-AF65-F5344CB8AC3E}">
        <p14:creationId xmlns:p14="http://schemas.microsoft.com/office/powerpoint/2010/main" val="167188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63D28-A5A7-417D-B7CE-75E9E6FCC092}"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74CD2-4947-42AB-A5B7-40CAC4A47368}" type="slidenum">
              <a:rPr lang="en-US" smtClean="0"/>
              <a:pPr/>
              <a:t>‹#›</a:t>
            </a:fld>
            <a:endParaRPr lang="en-US"/>
          </a:p>
        </p:txBody>
      </p:sp>
    </p:spTree>
    <p:extLst>
      <p:ext uri="{BB962C8B-B14F-4D97-AF65-F5344CB8AC3E}">
        <p14:creationId xmlns:p14="http://schemas.microsoft.com/office/powerpoint/2010/main" val="3413519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63D28-A5A7-417D-B7CE-75E9E6FCC092}"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74CD2-4947-42AB-A5B7-40CAC4A47368}" type="slidenum">
              <a:rPr lang="en-US" smtClean="0"/>
              <a:pPr/>
              <a:t>‹#›</a:t>
            </a:fld>
            <a:endParaRPr lang="en-US"/>
          </a:p>
        </p:txBody>
      </p:sp>
    </p:spTree>
    <p:extLst>
      <p:ext uri="{BB962C8B-B14F-4D97-AF65-F5344CB8AC3E}">
        <p14:creationId xmlns:p14="http://schemas.microsoft.com/office/powerpoint/2010/main" val="3965589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463D28-A5A7-417D-B7CE-75E9E6FCC092}" type="datetimeFigureOut">
              <a:rPr lang="en-US" smtClean="0"/>
              <a:pPr/>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74CD2-4947-42AB-A5B7-40CAC4A47368}" type="slidenum">
              <a:rPr lang="en-US" smtClean="0"/>
              <a:pPr/>
              <a:t>‹#›</a:t>
            </a:fld>
            <a:endParaRPr lang="en-US"/>
          </a:p>
        </p:txBody>
      </p:sp>
    </p:spTree>
    <p:extLst>
      <p:ext uri="{BB962C8B-B14F-4D97-AF65-F5344CB8AC3E}">
        <p14:creationId xmlns:p14="http://schemas.microsoft.com/office/powerpoint/2010/main" val="380669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463D28-A5A7-417D-B7CE-75E9E6FCC092}" type="datetimeFigureOut">
              <a:rPr lang="en-US" smtClean="0"/>
              <a:pPr/>
              <a:t>4/9/2016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A74CD2-4947-42AB-A5B7-40CAC4A47368}" type="slidenum">
              <a:rPr lang="en-US" smtClean="0"/>
              <a:pPr/>
              <a:t>‹#›</a:t>
            </a:fld>
            <a:endParaRPr lang="en-US"/>
          </a:p>
        </p:txBody>
      </p:sp>
    </p:spTree>
    <p:extLst>
      <p:ext uri="{BB962C8B-B14F-4D97-AF65-F5344CB8AC3E}">
        <p14:creationId xmlns:p14="http://schemas.microsoft.com/office/powerpoint/2010/main" val="1110151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463D28-A5A7-417D-B7CE-75E9E6FCC092}" type="datetimeFigureOut">
              <a:rPr lang="en-US" smtClean="0"/>
              <a:pPr/>
              <a:t>4/9/2016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A74CD2-4947-42AB-A5B7-40CAC4A47368}" type="slidenum">
              <a:rPr lang="en-US" smtClean="0"/>
              <a:pPr/>
              <a:t>‹#›</a:t>
            </a:fld>
            <a:endParaRPr lang="en-US"/>
          </a:p>
        </p:txBody>
      </p:sp>
    </p:spTree>
    <p:extLst>
      <p:ext uri="{BB962C8B-B14F-4D97-AF65-F5344CB8AC3E}">
        <p14:creationId xmlns:p14="http://schemas.microsoft.com/office/powerpoint/2010/main" val="3205520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463D28-A5A7-417D-B7CE-75E9E6FCC092}" type="datetimeFigureOut">
              <a:rPr lang="en-US" smtClean="0"/>
              <a:pPr/>
              <a:t>4/9/2016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A74CD2-4947-42AB-A5B7-40CAC4A47368}" type="slidenum">
              <a:rPr lang="en-US" smtClean="0"/>
              <a:pPr/>
              <a:t>‹#›</a:t>
            </a:fld>
            <a:endParaRPr lang="en-US"/>
          </a:p>
        </p:txBody>
      </p:sp>
    </p:spTree>
    <p:extLst>
      <p:ext uri="{BB962C8B-B14F-4D97-AF65-F5344CB8AC3E}">
        <p14:creationId xmlns:p14="http://schemas.microsoft.com/office/powerpoint/2010/main" val="294411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63D28-A5A7-417D-B7CE-75E9E6FCC092}" type="datetimeFigureOut">
              <a:rPr lang="en-US" smtClean="0"/>
              <a:pPr/>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74CD2-4947-42AB-A5B7-40CAC4A47368}" type="slidenum">
              <a:rPr lang="en-US" smtClean="0"/>
              <a:pPr/>
              <a:t>‹#›</a:t>
            </a:fld>
            <a:endParaRPr lang="en-US"/>
          </a:p>
        </p:txBody>
      </p:sp>
    </p:spTree>
    <p:extLst>
      <p:ext uri="{BB962C8B-B14F-4D97-AF65-F5344CB8AC3E}">
        <p14:creationId xmlns:p14="http://schemas.microsoft.com/office/powerpoint/2010/main" val="16018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63D28-A5A7-417D-B7CE-75E9E6FCC092}" type="datetimeFigureOut">
              <a:rPr lang="en-US" smtClean="0"/>
              <a:pPr/>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74CD2-4947-42AB-A5B7-40CAC4A47368}" type="slidenum">
              <a:rPr lang="en-US" smtClean="0"/>
              <a:pPr/>
              <a:t>‹#›</a:t>
            </a:fld>
            <a:endParaRPr lang="en-US"/>
          </a:p>
        </p:txBody>
      </p:sp>
    </p:spTree>
    <p:extLst>
      <p:ext uri="{BB962C8B-B14F-4D97-AF65-F5344CB8AC3E}">
        <p14:creationId xmlns:p14="http://schemas.microsoft.com/office/powerpoint/2010/main" val="280180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63D28-A5A7-417D-B7CE-75E9E6FCC092}" type="datetimeFigureOut">
              <a:rPr lang="en-US" smtClean="0"/>
              <a:pPr/>
              <a:t>4/9/2016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74CD2-4947-42AB-A5B7-40CAC4A47368}" type="slidenum">
              <a:rPr lang="en-US" smtClean="0"/>
              <a:pPr/>
              <a:t>‹#›</a:t>
            </a:fld>
            <a:endParaRPr lang="en-US"/>
          </a:p>
        </p:txBody>
      </p:sp>
    </p:spTree>
    <p:extLst>
      <p:ext uri="{BB962C8B-B14F-4D97-AF65-F5344CB8AC3E}">
        <p14:creationId xmlns:p14="http://schemas.microsoft.com/office/powerpoint/2010/main" val="2180473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lpheus.wpi.edu/~rich/courses/imgd4000-b12/projects" TargetMode="External"/><Relationship Id="rId2" Type="http://schemas.openxmlformats.org/officeDocument/2006/relationships/hyperlink" Target="http://alpheus.wpi.edu/~rich/courses/imgd4000-d12/projects"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eb.cs.wpi.edu/~imgd4000/d15/resources.html" TargetMode="External"/><Relationship Id="rId2" Type="http://schemas.openxmlformats.org/officeDocument/2006/relationships/hyperlink" Target="https://ia.wpi.edu/imgd4000/forum.php?page=viewTopic&amp;topic=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claypool@cs.wpi.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bsnyder@wpi.edu" TargetMode="External"/><Relationship Id="rId2" Type="http://schemas.openxmlformats.org/officeDocument/2006/relationships/hyperlink" Target="mailto:claypool@cs.wpi.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lstStyle/>
          <a:p>
            <a:r>
              <a:rPr lang="en-US" dirty="0" smtClean="0"/>
              <a:t>Game Project</a:t>
            </a:r>
            <a:endParaRPr lang="en-US" dirty="0"/>
          </a:p>
        </p:txBody>
      </p:sp>
      <p:sp>
        <p:nvSpPr>
          <p:cNvPr id="3" name="Subtitle 2"/>
          <p:cNvSpPr>
            <a:spLocks noGrp="1"/>
          </p:cNvSpPr>
          <p:nvPr>
            <p:ph type="subTitle" idx="1"/>
          </p:nvPr>
        </p:nvSpPr>
        <p:spPr>
          <a:xfrm>
            <a:off x="1371600" y="1600200"/>
            <a:ext cx="6400800" cy="4648200"/>
          </a:xfrm>
        </p:spPr>
        <p:txBody>
          <a:bodyPr>
            <a:normAutofit fontScale="85000" lnSpcReduction="10000"/>
          </a:bodyPr>
          <a:lstStyle/>
          <a:p>
            <a:r>
              <a:rPr lang="en-US" sz="4100" dirty="0" smtClean="0">
                <a:solidFill>
                  <a:srgbClr val="0070C0"/>
                </a:solidFill>
              </a:rPr>
              <a:t>IMGD 4000</a:t>
            </a:r>
          </a:p>
          <a:p>
            <a:endParaRPr lang="en-US" dirty="0"/>
          </a:p>
          <a:p>
            <a:r>
              <a:rPr lang="en-US" b="1" u="sng" dirty="0" smtClean="0">
                <a:solidFill>
                  <a:schemeClr val="tx1"/>
                </a:solidFill>
              </a:rPr>
              <a:t>Due Dates:</a:t>
            </a:r>
          </a:p>
          <a:p>
            <a:pPr algn="l"/>
            <a:r>
              <a:rPr lang="en-US" dirty="0" smtClean="0"/>
              <a:t>	</a:t>
            </a:r>
            <a:r>
              <a:rPr lang="en-US" dirty="0" smtClean="0">
                <a:solidFill>
                  <a:schemeClr val="tx1"/>
                </a:solidFill>
              </a:rPr>
              <a:t>Form Teams</a:t>
            </a:r>
            <a:r>
              <a:rPr lang="en-US" dirty="0" smtClean="0"/>
              <a:t>		</a:t>
            </a:r>
            <a:r>
              <a:rPr lang="en-US" dirty="0" smtClean="0">
                <a:solidFill>
                  <a:srgbClr val="0070C0"/>
                </a:solidFill>
              </a:rPr>
              <a:t>March 16</a:t>
            </a:r>
          </a:p>
          <a:p>
            <a:pPr algn="l"/>
            <a:r>
              <a:rPr lang="en-US" dirty="0" smtClean="0"/>
              <a:t>	</a:t>
            </a:r>
            <a:r>
              <a:rPr lang="en-US" dirty="0" smtClean="0">
                <a:solidFill>
                  <a:schemeClr val="tx1"/>
                </a:solidFill>
              </a:rPr>
              <a:t>Treatment</a:t>
            </a:r>
            <a:r>
              <a:rPr lang="en-US" dirty="0" smtClean="0"/>
              <a:t>		</a:t>
            </a:r>
            <a:r>
              <a:rPr lang="en-US" dirty="0" smtClean="0">
                <a:solidFill>
                  <a:srgbClr val="0070C0"/>
                </a:solidFill>
              </a:rPr>
              <a:t>March 20</a:t>
            </a:r>
          </a:p>
          <a:p>
            <a:pPr algn="l"/>
            <a:r>
              <a:rPr lang="en-US" dirty="0" smtClean="0"/>
              <a:t>	</a:t>
            </a:r>
            <a:r>
              <a:rPr lang="en-US" dirty="0" smtClean="0">
                <a:solidFill>
                  <a:schemeClr val="tx1"/>
                </a:solidFill>
              </a:rPr>
              <a:t>Website</a:t>
            </a:r>
            <a:r>
              <a:rPr lang="en-US" dirty="0" smtClean="0"/>
              <a:t>		</a:t>
            </a:r>
            <a:r>
              <a:rPr lang="en-US" dirty="0" smtClean="0">
                <a:solidFill>
                  <a:srgbClr val="0070C0"/>
                </a:solidFill>
              </a:rPr>
              <a:t>April 2</a:t>
            </a:r>
          </a:p>
          <a:p>
            <a:pPr algn="l"/>
            <a:r>
              <a:rPr lang="en-US" dirty="0" smtClean="0"/>
              <a:t>	</a:t>
            </a:r>
            <a:r>
              <a:rPr lang="en-US" dirty="0" smtClean="0">
                <a:solidFill>
                  <a:schemeClr val="tx1"/>
                </a:solidFill>
              </a:rPr>
              <a:t>Tech milestone</a:t>
            </a:r>
            <a:r>
              <a:rPr lang="en-US" dirty="0" smtClean="0"/>
              <a:t>	</a:t>
            </a:r>
            <a:r>
              <a:rPr lang="en-US" smtClean="0">
                <a:solidFill>
                  <a:srgbClr val="0070C0"/>
                </a:solidFill>
              </a:rPr>
              <a:t>April </a:t>
            </a:r>
            <a:r>
              <a:rPr lang="en-US" smtClean="0">
                <a:solidFill>
                  <a:srgbClr val="0070C0"/>
                </a:solidFill>
              </a:rPr>
              <a:t>11</a:t>
            </a:r>
            <a:endParaRPr lang="en-US" dirty="0" smtClean="0">
              <a:solidFill>
                <a:srgbClr val="0070C0"/>
              </a:solidFill>
            </a:endParaRPr>
          </a:p>
          <a:p>
            <a:pPr algn="l"/>
            <a:r>
              <a:rPr lang="en-US" dirty="0" smtClean="0"/>
              <a:t>	</a:t>
            </a:r>
            <a:r>
              <a:rPr lang="en-US" dirty="0" smtClean="0">
                <a:solidFill>
                  <a:schemeClr val="tx1"/>
                </a:solidFill>
              </a:rPr>
              <a:t>Alpha</a:t>
            </a:r>
            <a:r>
              <a:rPr lang="en-US" dirty="0" smtClean="0"/>
              <a:t>			</a:t>
            </a:r>
            <a:r>
              <a:rPr lang="en-US" dirty="0" smtClean="0">
                <a:solidFill>
                  <a:srgbClr val="0070C0"/>
                </a:solidFill>
              </a:rPr>
              <a:t>April 14</a:t>
            </a:r>
          </a:p>
          <a:p>
            <a:pPr algn="l"/>
            <a:r>
              <a:rPr lang="en-US" dirty="0" smtClean="0"/>
              <a:t>	</a:t>
            </a:r>
            <a:r>
              <a:rPr lang="en-US" dirty="0" smtClean="0">
                <a:solidFill>
                  <a:schemeClr val="tx1"/>
                </a:solidFill>
              </a:rPr>
              <a:t>Playtest</a:t>
            </a:r>
            <a:r>
              <a:rPr lang="en-US" dirty="0" smtClean="0"/>
              <a:t>		</a:t>
            </a:r>
            <a:r>
              <a:rPr lang="en-US" dirty="0" smtClean="0">
                <a:solidFill>
                  <a:srgbClr val="0070C0"/>
                </a:solidFill>
              </a:rPr>
              <a:t>April 27</a:t>
            </a:r>
          </a:p>
          <a:p>
            <a:pPr algn="l"/>
            <a:r>
              <a:rPr lang="en-US" dirty="0" smtClean="0"/>
              <a:t>	</a:t>
            </a:r>
            <a:r>
              <a:rPr lang="en-US" dirty="0" smtClean="0">
                <a:solidFill>
                  <a:schemeClr val="tx1"/>
                </a:solidFill>
              </a:rPr>
              <a:t>Beta</a:t>
            </a:r>
            <a:r>
              <a:rPr lang="en-US" dirty="0" smtClean="0"/>
              <a:t>			</a:t>
            </a:r>
            <a:r>
              <a:rPr lang="en-US" dirty="0" smtClean="0">
                <a:solidFill>
                  <a:srgbClr val="0070C0"/>
                </a:solidFill>
              </a:rPr>
              <a:t>May 2</a:t>
            </a:r>
            <a:r>
              <a:rPr lang="en-US" dirty="0" smtClean="0"/>
              <a:t>	</a:t>
            </a:r>
            <a:endParaRPr lang="en-US" dirty="0">
              <a:solidFill>
                <a:srgbClr val="0070C0"/>
              </a:solidFill>
            </a:endParaRPr>
          </a:p>
        </p:txBody>
      </p:sp>
    </p:spTree>
    <p:extLst>
      <p:ext uri="{BB962C8B-B14F-4D97-AF65-F5344CB8AC3E}">
        <p14:creationId xmlns:p14="http://schemas.microsoft.com/office/powerpoint/2010/main" val="3252400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Treatment Document </a:t>
            </a:r>
            <a:r>
              <a:rPr lang="en-US" dirty="0" smtClean="0"/>
              <a:t>(2 </a:t>
            </a:r>
            <a:r>
              <a:rPr lang="en-US" dirty="0"/>
              <a:t>of 3</a:t>
            </a:r>
            <a:r>
              <a:rPr lang="en-US" dirty="0" smtClean="0"/>
              <a:t>)</a:t>
            </a:r>
            <a:br>
              <a:rPr lang="en-US" dirty="0" smtClean="0"/>
            </a:br>
            <a:r>
              <a:rPr lang="en-US" dirty="0" smtClean="0"/>
              <a:t>Details</a:t>
            </a:r>
            <a:endParaRPr lang="en-US" dirty="0"/>
          </a:p>
        </p:txBody>
      </p:sp>
      <p:sp>
        <p:nvSpPr>
          <p:cNvPr id="6" name="Content Placeholder 5"/>
          <p:cNvSpPr>
            <a:spLocks noGrp="1"/>
          </p:cNvSpPr>
          <p:nvPr>
            <p:ph idx="1"/>
          </p:nvPr>
        </p:nvSpPr>
        <p:spPr/>
        <p:txBody>
          <a:bodyPr>
            <a:normAutofit fontScale="85000" lnSpcReduction="20000"/>
          </a:bodyPr>
          <a:lstStyle/>
          <a:p>
            <a:r>
              <a:rPr lang="en-US" dirty="0"/>
              <a:t>Where and when does game take place?</a:t>
            </a:r>
          </a:p>
          <a:p>
            <a:r>
              <a:rPr lang="en-US" dirty="0"/>
              <a:t>Who/what are protagonist and adversary (which one is player)?</a:t>
            </a:r>
          </a:p>
          <a:p>
            <a:r>
              <a:rPr lang="en-US" dirty="0"/>
              <a:t>Explain primary objective of player and how wins</a:t>
            </a:r>
          </a:p>
          <a:p>
            <a:r>
              <a:rPr lang="en-US" dirty="0"/>
              <a:t>Explain the general game narrative (if any) in 1-2 paragraphs</a:t>
            </a:r>
          </a:p>
          <a:p>
            <a:r>
              <a:rPr lang="en-US" dirty="0"/>
              <a:t>What is basic game mechanic?</a:t>
            </a:r>
          </a:p>
          <a:p>
            <a:r>
              <a:rPr lang="en-US" dirty="0"/>
              <a:t>Asset list (with brief description of each)</a:t>
            </a:r>
          </a:p>
          <a:p>
            <a:r>
              <a:rPr lang="en-US" dirty="0"/>
              <a:t>Technical requirements (physics, pathfinding, networking …)</a:t>
            </a:r>
          </a:p>
          <a:p>
            <a:r>
              <a:rPr lang="en-US" dirty="0"/>
              <a:t>Style guide (sketches, reference art, concept art)</a:t>
            </a:r>
          </a:p>
          <a:p>
            <a:endParaRPr lang="en-US" dirty="0"/>
          </a:p>
        </p:txBody>
      </p:sp>
    </p:spTree>
    <p:extLst>
      <p:ext uri="{BB962C8B-B14F-4D97-AF65-F5344CB8AC3E}">
        <p14:creationId xmlns:p14="http://schemas.microsoft.com/office/powerpoint/2010/main" val="2942617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Document (3 of 3)</a:t>
            </a:r>
            <a:endParaRPr lang="en-US" dirty="0"/>
          </a:p>
        </p:txBody>
      </p:sp>
      <p:sp>
        <p:nvSpPr>
          <p:cNvPr id="4" name="Content Placeholder 3"/>
          <p:cNvSpPr>
            <a:spLocks noGrp="1"/>
          </p:cNvSpPr>
          <p:nvPr>
            <p:ph idx="1"/>
          </p:nvPr>
        </p:nvSpPr>
        <p:spPr/>
        <p:txBody>
          <a:bodyPr>
            <a:normAutofit/>
          </a:bodyPr>
          <a:lstStyle/>
          <a:p>
            <a:r>
              <a:rPr lang="en-US" dirty="0" smtClean="0"/>
              <a:t>Due Sunday!</a:t>
            </a:r>
          </a:p>
          <a:p>
            <a:r>
              <a:rPr lang="en-US" dirty="0" smtClean="0"/>
              <a:t>Email PDF to Claypool and Snyder</a:t>
            </a:r>
          </a:p>
          <a:p>
            <a:endParaRPr lang="en-US" dirty="0"/>
          </a:p>
          <a:p>
            <a:r>
              <a:rPr lang="en-US" dirty="0"/>
              <a:t>Note, </a:t>
            </a:r>
            <a:r>
              <a:rPr lang="en-US" dirty="0" smtClean="0"/>
              <a:t>not “contract”, </a:t>
            </a:r>
            <a:r>
              <a:rPr lang="en-US" dirty="0"/>
              <a:t>but </a:t>
            </a:r>
            <a:r>
              <a:rPr lang="en-US" dirty="0" smtClean="0"/>
              <a:t>chance </a:t>
            </a:r>
            <a:r>
              <a:rPr lang="en-US" dirty="0"/>
              <a:t>for </a:t>
            </a:r>
            <a:r>
              <a:rPr lang="en-US" dirty="0" smtClean="0"/>
              <a:t>team </a:t>
            </a:r>
            <a:r>
              <a:rPr lang="en-US" dirty="0"/>
              <a:t>to think through most aspects of </a:t>
            </a:r>
            <a:r>
              <a:rPr lang="en-US" dirty="0" smtClean="0"/>
              <a:t>game </a:t>
            </a:r>
            <a:r>
              <a:rPr lang="en-US" dirty="0"/>
              <a:t>before </a:t>
            </a:r>
            <a:r>
              <a:rPr lang="en-US" dirty="0" smtClean="0"/>
              <a:t>starting!</a:t>
            </a:r>
          </a:p>
          <a:p>
            <a:pPr lvl="1"/>
            <a:r>
              <a:rPr lang="en-US" dirty="0" smtClean="0"/>
              <a:t>May change mind during development (that’s ok)</a:t>
            </a:r>
            <a:endParaRPr lang="en-US" dirty="0"/>
          </a:p>
        </p:txBody>
      </p:sp>
    </p:spTree>
    <p:extLst>
      <p:ext uri="{BB962C8B-B14F-4D97-AF65-F5344CB8AC3E}">
        <p14:creationId xmlns:p14="http://schemas.microsoft.com/office/powerpoint/2010/main" val="747415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For development of game</a:t>
            </a:r>
          </a:p>
          <a:p>
            <a:r>
              <a:rPr lang="en-US" dirty="0" smtClean="0"/>
              <a:t>Include information on right</a:t>
            </a:r>
          </a:p>
          <a:p>
            <a:r>
              <a:rPr lang="en-US" dirty="0" smtClean="0"/>
              <a:t>Hosting up to you (e.g., WPI)</a:t>
            </a:r>
          </a:p>
          <a:p>
            <a:r>
              <a:rPr lang="en-US" dirty="0" smtClean="0"/>
              <a:t>Consider links from past offerings</a:t>
            </a:r>
          </a:p>
          <a:p>
            <a:pPr lvl="1"/>
            <a:r>
              <a:rPr lang="en-US" dirty="0" smtClean="0">
                <a:hlinkClick r:id="rId2"/>
              </a:rPr>
              <a:t>D12</a:t>
            </a:r>
            <a:endParaRPr lang="en-US" dirty="0" smtClean="0"/>
          </a:p>
          <a:p>
            <a:pPr lvl="1"/>
            <a:r>
              <a:rPr lang="en-US" dirty="0" smtClean="0">
                <a:hlinkClick r:id="rId3"/>
              </a:rPr>
              <a:t>B12</a:t>
            </a:r>
            <a:endParaRPr lang="en-US" dirty="0" smtClean="0"/>
          </a:p>
          <a:p>
            <a:endParaRPr lang="en-US" dirty="0"/>
          </a:p>
        </p:txBody>
      </p:sp>
      <p:sp>
        <p:nvSpPr>
          <p:cNvPr id="4" name="Content Placeholder 3"/>
          <p:cNvSpPr>
            <a:spLocks noGrp="1"/>
          </p:cNvSpPr>
          <p:nvPr>
            <p:ph sz="half" idx="2"/>
          </p:nvPr>
        </p:nvSpPr>
        <p:spPr/>
        <p:txBody>
          <a:bodyPr>
            <a:normAutofit fontScale="85000" lnSpcReduction="10000"/>
          </a:bodyPr>
          <a:lstStyle/>
          <a:p>
            <a:r>
              <a:rPr lang="en-US" dirty="0">
                <a:solidFill>
                  <a:srgbClr val="0070C0"/>
                </a:solidFill>
              </a:rPr>
              <a:t>Team</a:t>
            </a:r>
            <a:r>
              <a:rPr lang="en-US" dirty="0"/>
              <a:t> (e.g., members, roles, contact information)</a:t>
            </a:r>
          </a:p>
          <a:p>
            <a:r>
              <a:rPr lang="en-US" dirty="0">
                <a:solidFill>
                  <a:srgbClr val="0070C0"/>
                </a:solidFill>
              </a:rPr>
              <a:t>Documents</a:t>
            </a:r>
            <a:r>
              <a:rPr lang="en-US" dirty="0"/>
              <a:t> (e.g., </a:t>
            </a:r>
            <a:r>
              <a:rPr lang="en-US" dirty="0" smtClean="0"/>
              <a:t>game treatment)</a:t>
            </a:r>
            <a:endParaRPr lang="en-US" dirty="0"/>
          </a:p>
          <a:p>
            <a:r>
              <a:rPr lang="en-US" dirty="0">
                <a:solidFill>
                  <a:srgbClr val="0070C0"/>
                </a:solidFill>
              </a:rPr>
              <a:t>Artistic content </a:t>
            </a:r>
            <a:r>
              <a:rPr lang="en-US" dirty="0"/>
              <a:t>(e.g., Concept Art, Model Renders)</a:t>
            </a:r>
          </a:p>
          <a:p>
            <a:r>
              <a:rPr lang="en-US" dirty="0">
                <a:solidFill>
                  <a:srgbClr val="0070C0"/>
                </a:solidFill>
              </a:rPr>
              <a:t>Releases </a:t>
            </a:r>
            <a:r>
              <a:rPr lang="en-US" dirty="0"/>
              <a:t>(Tech, Alpha, Beta)</a:t>
            </a:r>
          </a:p>
          <a:p>
            <a:r>
              <a:rPr lang="en-US" dirty="0">
                <a:solidFill>
                  <a:srgbClr val="0070C0"/>
                </a:solidFill>
              </a:rPr>
              <a:t>Promotional materials </a:t>
            </a:r>
            <a:r>
              <a:rPr lang="en-US" dirty="0"/>
              <a:t>(e.g., Trailer)</a:t>
            </a:r>
          </a:p>
          <a:p>
            <a:r>
              <a:rPr lang="en-US" b="1" dirty="0"/>
              <a:t>Final </a:t>
            </a:r>
            <a:r>
              <a:rPr lang="en-US" b="1" dirty="0" smtClean="0"/>
              <a:t>game!</a:t>
            </a:r>
            <a:endParaRPr lang="en-US" b="1" dirty="0"/>
          </a:p>
        </p:txBody>
      </p:sp>
      <p:sp>
        <p:nvSpPr>
          <p:cNvPr id="5" name="TextBox 4"/>
          <p:cNvSpPr txBox="1"/>
          <p:nvPr/>
        </p:nvSpPr>
        <p:spPr>
          <a:xfrm>
            <a:off x="990600" y="5105400"/>
            <a:ext cx="2667000" cy="1015663"/>
          </a:xfrm>
          <a:prstGeom prst="rect">
            <a:avLst/>
          </a:prstGeom>
          <a:noFill/>
          <a:ln w="19050">
            <a:solidFill>
              <a:schemeClr val="tx1"/>
            </a:solidFill>
            <a:prstDash val="sysDash"/>
          </a:ln>
        </p:spPr>
        <p:txBody>
          <a:bodyPr wrap="square" rtlCol="0">
            <a:spAutoFit/>
          </a:bodyPr>
          <a:lstStyle/>
          <a:p>
            <a:pPr algn="ctr"/>
            <a:r>
              <a:rPr lang="en-US" sz="2000" dirty="0" smtClean="0"/>
              <a:t>Professional</a:t>
            </a:r>
            <a:r>
              <a:rPr lang="en-US" sz="2000" dirty="0"/>
              <a:t>, outward representation of </a:t>
            </a:r>
            <a:r>
              <a:rPr lang="en-US" sz="2000" dirty="0" smtClean="0"/>
              <a:t>game </a:t>
            </a:r>
            <a:r>
              <a:rPr lang="en-US" sz="2000" dirty="0"/>
              <a:t>development </a:t>
            </a:r>
            <a:r>
              <a:rPr lang="en-US" sz="2000" dirty="0" smtClean="0"/>
              <a:t>effort</a:t>
            </a:r>
            <a:endParaRPr lang="en-US" sz="2000" dirty="0"/>
          </a:p>
        </p:txBody>
      </p:sp>
    </p:spTree>
    <p:extLst>
      <p:ext uri="{BB962C8B-B14F-4D97-AF65-F5344CB8AC3E}">
        <p14:creationId xmlns:p14="http://schemas.microsoft.com/office/powerpoint/2010/main" val="2995797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Milestone</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Tech pair only - Short </a:t>
            </a:r>
            <a:r>
              <a:rPr lang="en-US" dirty="0"/>
              <a:t>(~5 minute) demo in class </a:t>
            </a:r>
            <a:endParaRPr lang="en-US" dirty="0" smtClean="0"/>
          </a:p>
          <a:p>
            <a:pPr lvl="1"/>
            <a:r>
              <a:rPr lang="en-US" dirty="0" smtClean="0">
                <a:solidFill>
                  <a:srgbClr val="0070C0"/>
                </a:solidFill>
              </a:rPr>
              <a:t>Visiting</a:t>
            </a:r>
            <a:r>
              <a:rPr lang="en-US" dirty="0" smtClean="0"/>
              <a:t> Website </a:t>
            </a:r>
          </a:p>
          <a:p>
            <a:pPr lvl="1"/>
            <a:r>
              <a:rPr lang="en-US" dirty="0" smtClean="0">
                <a:solidFill>
                  <a:srgbClr val="0070C0"/>
                </a:solidFill>
              </a:rPr>
              <a:t>Clicking</a:t>
            </a:r>
            <a:r>
              <a:rPr lang="en-US" dirty="0" smtClean="0"/>
              <a:t> on link</a:t>
            </a:r>
          </a:p>
          <a:p>
            <a:r>
              <a:rPr lang="en-US" dirty="0" smtClean="0"/>
              <a:t>Make sure to test ahead of time!</a:t>
            </a:r>
          </a:p>
          <a:p>
            <a:pPr lvl="1"/>
            <a:r>
              <a:rPr lang="en-US" dirty="0" smtClean="0"/>
              <a:t>As in “real world”, get only one shot at interview/funding</a:t>
            </a:r>
          </a:p>
          <a:p>
            <a:r>
              <a:rPr lang="en-US" dirty="0" smtClean="0"/>
              <a:t>README</a:t>
            </a:r>
          </a:p>
          <a:p>
            <a:pPr lvl="1"/>
            <a:r>
              <a:rPr lang="en-US" dirty="0" smtClean="0"/>
              <a:t>Describes technical components</a:t>
            </a:r>
          </a:p>
          <a:p>
            <a:pPr lvl="1"/>
            <a:r>
              <a:rPr lang="en-US" dirty="0" smtClean="0"/>
              <a:t>Attribute authors, if not equal</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Describe high-level concept of game</a:t>
            </a:r>
          </a:p>
          <a:p>
            <a:r>
              <a:rPr lang="en-US" dirty="0" smtClean="0"/>
              <a:t>Describe and demonstrate tech elements required</a:t>
            </a:r>
          </a:p>
          <a:p>
            <a:pPr lvl="1"/>
            <a:r>
              <a:rPr lang="en-US" dirty="0" smtClean="0"/>
              <a:t>Point out each as running game</a:t>
            </a:r>
          </a:p>
          <a:p>
            <a:r>
              <a:rPr lang="en-US" dirty="0" smtClean="0"/>
              <a:t>Note: </a:t>
            </a:r>
          </a:p>
          <a:p>
            <a:pPr lvl="1"/>
            <a:r>
              <a:rPr lang="en-US" dirty="0" smtClean="0"/>
              <a:t>Not tuned/balanced</a:t>
            </a:r>
          </a:p>
          <a:p>
            <a:pPr lvl="1"/>
            <a:r>
              <a:rPr lang="en-US" dirty="0" smtClean="0"/>
              <a:t>Not necessarily any art (placeholder art as needed)</a:t>
            </a:r>
            <a:endParaRPr lang="en-US" dirty="0"/>
          </a:p>
          <a:p>
            <a:endParaRPr lang="en-US" dirty="0"/>
          </a:p>
        </p:txBody>
      </p:sp>
      <p:sp>
        <p:nvSpPr>
          <p:cNvPr id="5" name="TextBox 4"/>
          <p:cNvSpPr txBox="1"/>
          <p:nvPr/>
        </p:nvSpPr>
        <p:spPr>
          <a:xfrm>
            <a:off x="762000" y="6131668"/>
            <a:ext cx="7537513" cy="400110"/>
          </a:xfrm>
          <a:prstGeom prst="rect">
            <a:avLst/>
          </a:prstGeom>
          <a:noFill/>
          <a:ln w="19050">
            <a:solidFill>
              <a:schemeClr val="tx1"/>
            </a:solidFill>
            <a:prstDash val="sysDot"/>
          </a:ln>
        </p:spPr>
        <p:txBody>
          <a:bodyPr wrap="none" rtlCol="0">
            <a:spAutoFit/>
          </a:bodyPr>
          <a:lstStyle/>
          <a:p>
            <a:r>
              <a:rPr lang="en-US" sz="2000" dirty="0" smtClean="0"/>
              <a:t>Due about ½ way through term – work on this with individual projects!</a:t>
            </a:r>
            <a:endParaRPr lang="en-US" sz="2000" dirty="0"/>
          </a:p>
        </p:txBody>
      </p:sp>
    </p:spTree>
    <p:extLst>
      <p:ext uri="{BB962C8B-B14F-4D97-AF65-F5344CB8AC3E}">
        <p14:creationId xmlns:p14="http://schemas.microsoft.com/office/powerpoint/2010/main" val="266637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Alpha</a:t>
            </a:r>
            <a:endParaRPr lang="en-US" dirty="0"/>
          </a:p>
        </p:txBody>
      </p:sp>
      <p:sp>
        <p:nvSpPr>
          <p:cNvPr id="6" name="Content Placeholder 5"/>
          <p:cNvSpPr>
            <a:spLocks noGrp="1"/>
          </p:cNvSpPr>
          <p:nvPr>
            <p:ph idx="1"/>
          </p:nvPr>
        </p:nvSpPr>
        <p:spPr/>
        <p:txBody>
          <a:bodyPr>
            <a:normAutofit fontScale="85000" lnSpcReduction="10000"/>
          </a:bodyPr>
          <a:lstStyle/>
          <a:p>
            <a:r>
              <a:rPr lang="en-US" dirty="0" smtClean="0"/>
              <a:t>Full team - short </a:t>
            </a:r>
            <a:r>
              <a:rPr lang="en-US" dirty="0"/>
              <a:t>(~5 minute) demo in class </a:t>
            </a:r>
          </a:p>
          <a:p>
            <a:r>
              <a:rPr lang="en-US" dirty="0" smtClean="0"/>
              <a:t>All </a:t>
            </a:r>
            <a:r>
              <a:rPr lang="en-US" dirty="0" smtClean="0">
                <a:solidFill>
                  <a:srgbClr val="0070C0"/>
                </a:solidFill>
              </a:rPr>
              <a:t>required features </a:t>
            </a:r>
            <a:r>
              <a:rPr lang="en-US" dirty="0" smtClean="0"/>
              <a:t>implemented</a:t>
            </a:r>
          </a:p>
          <a:p>
            <a:pPr lvl="1"/>
            <a:r>
              <a:rPr lang="en-US" dirty="0" smtClean="0"/>
              <a:t>May not be working entirely correctly</a:t>
            </a:r>
          </a:p>
          <a:p>
            <a:r>
              <a:rPr lang="en-US" dirty="0" smtClean="0"/>
              <a:t>Game code tested to eliminate critical gameplay flaws</a:t>
            </a:r>
          </a:p>
          <a:p>
            <a:pPr lvl="1"/>
            <a:r>
              <a:rPr lang="en-US" dirty="0" smtClean="0"/>
              <a:t>Minor glitches/bugs present</a:t>
            </a:r>
          </a:p>
          <a:p>
            <a:r>
              <a:rPr lang="en-US" dirty="0" smtClean="0"/>
              <a:t>Compile cleanly, runnable</a:t>
            </a:r>
          </a:p>
          <a:p>
            <a:r>
              <a:rPr lang="en-US" dirty="0" smtClean="0"/>
              <a:t>May have separate levels for separate parts (e.g., some illustrating weapons, other bad guys)</a:t>
            </a:r>
          </a:p>
          <a:p>
            <a:r>
              <a:rPr lang="en-US" dirty="0" smtClean="0"/>
              <a:t>Not yet balanced, nor levels designed</a:t>
            </a:r>
          </a:p>
          <a:p>
            <a:r>
              <a:rPr lang="en-US" dirty="0" smtClean="0"/>
              <a:t>Some placeholder assets </a:t>
            </a:r>
            <a:r>
              <a:rPr lang="en-US" dirty="0" smtClean="0">
                <a:solidFill>
                  <a:srgbClr val="0070C0"/>
                </a:solidFill>
              </a:rPr>
              <a:t>ok</a:t>
            </a:r>
            <a:r>
              <a:rPr lang="en-US" dirty="0" smtClean="0"/>
              <a:t> (e.g., simple cube)</a:t>
            </a:r>
          </a:p>
          <a:p>
            <a:endParaRPr lang="en-US" dirty="0"/>
          </a:p>
        </p:txBody>
      </p:sp>
    </p:spTree>
    <p:extLst>
      <p:ext uri="{BB962C8B-B14F-4D97-AF65-F5344CB8AC3E}">
        <p14:creationId xmlns:p14="http://schemas.microsoft.com/office/powerpoint/2010/main" val="586462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Playtest</a:t>
            </a:r>
            <a:endParaRPr lang="en-US" dirty="0"/>
          </a:p>
        </p:txBody>
      </p:sp>
      <p:sp>
        <p:nvSpPr>
          <p:cNvPr id="3" name="Content Placeholder 2"/>
          <p:cNvSpPr>
            <a:spLocks noGrp="1"/>
          </p:cNvSpPr>
          <p:nvPr>
            <p:ph idx="1"/>
          </p:nvPr>
        </p:nvSpPr>
        <p:spPr/>
        <p:txBody>
          <a:bodyPr/>
          <a:lstStyle/>
          <a:p>
            <a:r>
              <a:rPr lang="en-US" dirty="0"/>
              <a:t>Full </a:t>
            </a:r>
            <a:r>
              <a:rPr lang="en-US" dirty="0" smtClean="0"/>
              <a:t>team, in </a:t>
            </a:r>
            <a:r>
              <a:rPr lang="en-US" dirty="0"/>
              <a:t>class </a:t>
            </a:r>
            <a:endParaRPr lang="en-US" dirty="0" smtClean="0"/>
          </a:p>
          <a:p>
            <a:r>
              <a:rPr lang="en-US" dirty="0" smtClean="0"/>
              <a:t>Game </a:t>
            </a:r>
            <a:r>
              <a:rPr lang="en-US" i="1" dirty="0" smtClean="0"/>
              <a:t>playable </a:t>
            </a:r>
            <a:r>
              <a:rPr lang="en-US" i="1" dirty="0"/>
              <a:t>by users outside </a:t>
            </a:r>
            <a:r>
              <a:rPr lang="en-US" i="1" dirty="0" smtClean="0"/>
              <a:t>team</a:t>
            </a:r>
          </a:p>
          <a:p>
            <a:r>
              <a:rPr lang="en-US" dirty="0" smtClean="0"/>
              <a:t>(Details TBD)</a:t>
            </a:r>
          </a:p>
          <a:p>
            <a:r>
              <a:rPr lang="en-US" dirty="0" smtClean="0"/>
              <a:t>Intent is giving and getting feedback</a:t>
            </a:r>
          </a:p>
          <a:p>
            <a:pPr lvl="1"/>
            <a:r>
              <a:rPr lang="en-US" dirty="0" smtClean="0"/>
              <a:t>Will incorporate short-term fixes</a:t>
            </a:r>
          </a:p>
          <a:p>
            <a:pPr lvl="1"/>
            <a:r>
              <a:rPr lang="en-US" dirty="0" smtClean="0"/>
              <a:t>Will improve balance</a:t>
            </a:r>
          </a:p>
          <a:p>
            <a:pPr lvl="1"/>
            <a:r>
              <a:rPr lang="en-US" dirty="0" smtClean="0"/>
              <a:t>Note long-term possibilities (later for portfolio!)</a:t>
            </a:r>
            <a:endParaRPr lang="en-US" dirty="0"/>
          </a:p>
          <a:p>
            <a:endParaRPr lang="en-US" dirty="0"/>
          </a:p>
        </p:txBody>
      </p:sp>
    </p:spTree>
    <p:extLst>
      <p:ext uri="{BB962C8B-B14F-4D97-AF65-F5344CB8AC3E}">
        <p14:creationId xmlns:p14="http://schemas.microsoft.com/office/powerpoint/2010/main" val="3349473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Beta</a:t>
            </a:r>
            <a:endParaRPr lang="en-US" dirty="0"/>
          </a:p>
        </p:txBody>
      </p:sp>
      <p:sp>
        <p:nvSpPr>
          <p:cNvPr id="3" name="Content Placeholder 2"/>
          <p:cNvSpPr>
            <a:spLocks noGrp="1"/>
          </p:cNvSpPr>
          <p:nvPr>
            <p:ph idx="1"/>
          </p:nvPr>
        </p:nvSpPr>
        <p:spPr/>
        <p:txBody>
          <a:bodyPr/>
          <a:lstStyle/>
          <a:p>
            <a:r>
              <a:rPr lang="en-US" dirty="0" smtClean="0"/>
              <a:t>Your final release is like Alpha, but</a:t>
            </a:r>
          </a:p>
          <a:p>
            <a:pPr lvl="1"/>
            <a:r>
              <a:rPr lang="en-US" dirty="0" smtClean="0"/>
              <a:t>With </a:t>
            </a:r>
            <a:r>
              <a:rPr lang="en-US" dirty="0" smtClean="0">
                <a:solidFill>
                  <a:srgbClr val="0070C0"/>
                </a:solidFill>
              </a:rPr>
              <a:t>more bugs fixed</a:t>
            </a:r>
          </a:p>
          <a:p>
            <a:pPr lvl="1"/>
            <a:r>
              <a:rPr lang="en-US" dirty="0" smtClean="0"/>
              <a:t>With </a:t>
            </a:r>
            <a:r>
              <a:rPr lang="en-US" dirty="0" smtClean="0">
                <a:solidFill>
                  <a:srgbClr val="0070C0"/>
                </a:solidFill>
              </a:rPr>
              <a:t>more balance</a:t>
            </a:r>
          </a:p>
          <a:p>
            <a:pPr lvl="1"/>
            <a:r>
              <a:rPr lang="en-US" dirty="0" smtClean="0"/>
              <a:t>With </a:t>
            </a:r>
            <a:r>
              <a:rPr lang="en-US" dirty="0" smtClean="0">
                <a:solidFill>
                  <a:srgbClr val="0070C0"/>
                </a:solidFill>
              </a:rPr>
              <a:t>more polish</a:t>
            </a:r>
          </a:p>
          <a:p>
            <a:r>
              <a:rPr lang="en-US" dirty="0" smtClean="0"/>
              <a:t>Don’t forget opening/splash</a:t>
            </a:r>
          </a:p>
          <a:p>
            <a:r>
              <a:rPr lang="en-US" dirty="0" smtClean="0"/>
              <a:t>Don’t forget credits</a:t>
            </a:r>
          </a:p>
          <a:p>
            <a:r>
              <a:rPr lang="en-US" dirty="0" smtClean="0"/>
              <a:t>Don’t forget </a:t>
            </a:r>
            <a:r>
              <a:rPr lang="en-US" i="1" dirty="0" smtClean="0"/>
              <a:t>in-game</a:t>
            </a:r>
            <a:r>
              <a:rPr lang="en-US" dirty="0" smtClean="0"/>
              <a:t> directions</a:t>
            </a:r>
            <a:endParaRPr lang="en-US" dirty="0"/>
          </a:p>
        </p:txBody>
      </p:sp>
    </p:spTree>
    <p:extLst>
      <p:ext uri="{BB962C8B-B14F-4D97-AF65-F5344CB8AC3E}">
        <p14:creationId xmlns:p14="http://schemas.microsoft.com/office/powerpoint/2010/main" val="1844799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Beta Presentation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Present final game in class</a:t>
            </a:r>
          </a:p>
          <a:p>
            <a:r>
              <a:rPr lang="en-US" dirty="0" smtClean="0"/>
              <a:t>Intro</a:t>
            </a:r>
          </a:p>
          <a:p>
            <a:pPr lvl="1"/>
            <a:r>
              <a:rPr lang="en-US" dirty="0" smtClean="0"/>
              <a:t>Introduce team</a:t>
            </a:r>
          </a:p>
          <a:p>
            <a:pPr lvl="1"/>
            <a:r>
              <a:rPr lang="en-US" dirty="0" smtClean="0"/>
              <a:t>High concept of game</a:t>
            </a:r>
          </a:p>
          <a:p>
            <a:pPr lvl="1"/>
            <a:r>
              <a:rPr lang="en-US" dirty="0" smtClean="0"/>
              <a:t>Summary of major features core ideas</a:t>
            </a:r>
          </a:p>
          <a:p>
            <a:r>
              <a:rPr lang="en-US" dirty="0" smtClean="0"/>
              <a:t>Most time spent demonstrating game! (show, don’t tell)</a:t>
            </a:r>
          </a:p>
          <a:p>
            <a:pPr lvl="1"/>
            <a:r>
              <a:rPr lang="en-US" dirty="0" smtClean="0"/>
              <a:t>Highlighting technical aspects needed as show them </a:t>
            </a:r>
          </a:p>
          <a:p>
            <a:r>
              <a:rPr lang="en-US" dirty="0" smtClean="0"/>
              <a:t>All team members should talk</a:t>
            </a:r>
          </a:p>
          <a:p>
            <a:pPr lvl="1"/>
            <a:r>
              <a:rPr lang="en-US" dirty="0" smtClean="0"/>
              <a:t>Arrange in advance who says what</a:t>
            </a:r>
          </a:p>
          <a:p>
            <a:r>
              <a:rPr lang="en-US" dirty="0" smtClean="0"/>
              <a:t>Bring laptop/ test on podium computer ahead of time!</a:t>
            </a:r>
          </a:p>
          <a:p>
            <a:pPr lvl="1"/>
            <a:r>
              <a:rPr lang="en-US" dirty="0" smtClean="0"/>
              <a:t>Embarrassing things can happen when you don't try out!</a:t>
            </a:r>
          </a:p>
          <a:p>
            <a:r>
              <a:rPr lang="en-US" dirty="0" smtClean="0"/>
              <a:t>Total time </a:t>
            </a:r>
            <a:r>
              <a:rPr lang="en-US" dirty="0" smtClean="0">
                <a:solidFill>
                  <a:srgbClr val="008000"/>
                </a:solidFill>
              </a:rPr>
              <a:t>5 minutes</a:t>
            </a:r>
            <a:endParaRPr lang="en-US" dirty="0" smtClean="0"/>
          </a:p>
          <a:p>
            <a:pPr lvl="1"/>
            <a:r>
              <a:rPr lang="en-US" dirty="0" smtClean="0"/>
              <a:t>Plan accordingly</a:t>
            </a:r>
          </a:p>
          <a:p>
            <a:r>
              <a:rPr lang="en-US" i="1" dirty="0" smtClean="0"/>
              <a:t>Practice!</a:t>
            </a:r>
            <a:r>
              <a:rPr lang="en-US" dirty="0" smtClean="0"/>
              <a:t>  Many times </a:t>
            </a:r>
            <a:r>
              <a:rPr lang="en-US" dirty="0" smtClean="0">
                <a:sym typeface="Wingdings" pitchFamily="2" charset="2"/>
              </a:rPr>
              <a:t> </a:t>
            </a:r>
            <a:r>
              <a:rPr lang="en-US" dirty="0" smtClean="0"/>
              <a:t> content, timing and transitions down</a:t>
            </a:r>
          </a:p>
          <a:p>
            <a:endParaRPr lang="en-US" dirty="0"/>
          </a:p>
        </p:txBody>
      </p:sp>
    </p:spTree>
    <p:extLst>
      <p:ext uri="{BB962C8B-B14F-4D97-AF65-F5344CB8AC3E}">
        <p14:creationId xmlns:p14="http://schemas.microsoft.com/office/powerpoint/2010/main" val="2198996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IMGD 4000 Forums</a:t>
            </a:r>
            <a:endParaRPr lang="en-US" dirty="0" smtClean="0"/>
          </a:p>
          <a:p>
            <a:pPr lvl="1"/>
            <a:r>
              <a:rPr lang="en-US" dirty="0" smtClean="0"/>
              <a:t>Instruct </a:t>
            </a:r>
            <a:r>
              <a:rPr lang="en-US" dirty="0"/>
              <a:t>Assist </a:t>
            </a:r>
            <a:endParaRPr lang="en-US" dirty="0" smtClean="0"/>
          </a:p>
          <a:p>
            <a:pPr lvl="1"/>
            <a:r>
              <a:rPr lang="en-US" dirty="0" smtClean="0"/>
              <a:t>Post </a:t>
            </a:r>
            <a:r>
              <a:rPr lang="en-US" dirty="0"/>
              <a:t>good </a:t>
            </a:r>
            <a:r>
              <a:rPr lang="en-US" dirty="0" smtClean="0"/>
              <a:t>resources</a:t>
            </a:r>
          </a:p>
          <a:p>
            <a:pPr lvl="1"/>
            <a:r>
              <a:rPr lang="en-US" dirty="0" smtClean="0"/>
              <a:t>Ask questions</a:t>
            </a:r>
          </a:p>
          <a:p>
            <a:r>
              <a:rPr lang="en-US" dirty="0" smtClean="0"/>
              <a:t>Check out </a:t>
            </a:r>
            <a:r>
              <a:rPr lang="en-US" dirty="0" smtClean="0">
                <a:hlinkClick r:id="rId3"/>
              </a:rPr>
              <a:t>UE4 resources</a:t>
            </a:r>
            <a:r>
              <a:rPr lang="en-US" dirty="0" smtClean="0"/>
              <a:t> that we have collected</a:t>
            </a:r>
          </a:p>
          <a:p>
            <a:pPr lvl="1"/>
            <a:r>
              <a:rPr lang="en-US" dirty="0" smtClean="0"/>
              <a:t>If you find other really good ones, let us know!</a:t>
            </a:r>
          </a:p>
          <a:p>
            <a:r>
              <a:rPr lang="en-US" dirty="0" smtClean="0"/>
              <a:t>Consider design constraints</a:t>
            </a:r>
          </a:p>
          <a:p>
            <a:r>
              <a:rPr lang="en-US" dirty="0" smtClean="0"/>
              <a:t>Use iterative development </a:t>
            </a:r>
          </a:p>
          <a:p>
            <a:pPr lvl="1"/>
            <a:r>
              <a:rPr lang="en-US" dirty="0" smtClean="0"/>
              <a:t>Should always have build that compiles, plays</a:t>
            </a:r>
          </a:p>
          <a:p>
            <a:r>
              <a:rPr lang="en-US" dirty="0" smtClean="0"/>
              <a:t>Concentrate on </a:t>
            </a:r>
            <a:r>
              <a:rPr lang="en-US" i="1" dirty="0" smtClean="0"/>
              <a:t>core</a:t>
            </a:r>
            <a:r>
              <a:rPr lang="en-US" dirty="0" smtClean="0"/>
              <a:t>, then </a:t>
            </a:r>
            <a:r>
              <a:rPr lang="en-US" i="1" dirty="0" smtClean="0"/>
              <a:t>required</a:t>
            </a:r>
            <a:r>
              <a:rPr lang="en-US" dirty="0" smtClean="0"/>
              <a:t>, then </a:t>
            </a:r>
            <a:r>
              <a:rPr lang="en-US" i="1" dirty="0" smtClean="0"/>
              <a:t>desired </a:t>
            </a:r>
            <a:r>
              <a:rPr lang="en-US" dirty="0" smtClean="0"/>
              <a:t>(if time)</a:t>
            </a:r>
          </a:p>
          <a:p>
            <a:endParaRPr lang="en-US" dirty="0"/>
          </a:p>
        </p:txBody>
      </p:sp>
    </p:spTree>
    <p:extLst>
      <p:ext uri="{BB962C8B-B14F-4D97-AF65-F5344CB8AC3E}">
        <p14:creationId xmlns:p14="http://schemas.microsoft.com/office/powerpoint/2010/main" val="3539563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each milestone (Tech, Alpha, Beta)</a:t>
            </a:r>
          </a:p>
          <a:p>
            <a:r>
              <a:rPr lang="en-US" dirty="0" smtClean="0"/>
              <a:t>Electronically, 11:59pm</a:t>
            </a:r>
          </a:p>
          <a:p>
            <a:r>
              <a:rPr lang="en-US" dirty="0" smtClean="0"/>
              <a:t>Windows executable</a:t>
            </a:r>
          </a:p>
          <a:p>
            <a:pPr lvl="1"/>
            <a:r>
              <a:rPr lang="en-US" dirty="0" smtClean="0"/>
              <a:t>Test outside UE4 editor, on another computer!</a:t>
            </a:r>
          </a:p>
          <a:p>
            <a:pPr lvl="1"/>
            <a:r>
              <a:rPr lang="en-US" dirty="0" smtClean="0"/>
              <a:t>Put online</a:t>
            </a:r>
          </a:p>
          <a:p>
            <a:r>
              <a:rPr lang="en-US" dirty="0" smtClean="0"/>
              <a:t>Source code (.</a:t>
            </a:r>
            <a:r>
              <a:rPr lang="en-US" dirty="0" err="1" smtClean="0"/>
              <a:t>cpp</a:t>
            </a:r>
            <a:r>
              <a:rPr lang="en-US" dirty="0" smtClean="0"/>
              <a:t>, .h)</a:t>
            </a:r>
          </a:p>
          <a:p>
            <a:pPr lvl="1"/>
            <a:r>
              <a:rPr lang="en-US" dirty="0" smtClean="0"/>
              <a:t>Well structured, commented</a:t>
            </a:r>
          </a:p>
          <a:p>
            <a:pPr lvl="1"/>
            <a:r>
              <a:rPr lang="en-US" dirty="0" smtClean="0"/>
              <a:t>Screen shots of Blueprints</a:t>
            </a:r>
          </a:p>
          <a:p>
            <a:r>
              <a:rPr lang="en-US" dirty="0" smtClean="0"/>
              <a:t>README.txt</a:t>
            </a:r>
          </a:p>
          <a:p>
            <a:pPr lvl="1"/>
            <a:r>
              <a:rPr lang="en-US" dirty="0" smtClean="0"/>
              <a:t>URL where executable is</a:t>
            </a:r>
          </a:p>
          <a:p>
            <a:pPr lvl="1"/>
            <a:r>
              <a:rPr lang="en-US" dirty="0" smtClean="0"/>
              <a:t>Directions </a:t>
            </a:r>
            <a:endParaRPr lang="en-US" dirty="0"/>
          </a:p>
        </p:txBody>
      </p:sp>
    </p:spTree>
    <p:extLst>
      <p:ext uri="{BB962C8B-B14F-4D97-AF65-F5344CB8AC3E}">
        <p14:creationId xmlns:p14="http://schemas.microsoft.com/office/powerpoint/2010/main" val="2238804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Build a game!</a:t>
            </a:r>
          </a:p>
          <a:p>
            <a:pPr lvl="1"/>
            <a:r>
              <a:rPr lang="en-US" dirty="0" smtClean="0"/>
              <a:t>Using UE4</a:t>
            </a:r>
          </a:p>
          <a:p>
            <a:r>
              <a:rPr lang="en-US" dirty="0" smtClean="0"/>
              <a:t>In team of </a:t>
            </a:r>
            <a:r>
              <a:rPr lang="en-US" dirty="0" smtClean="0">
                <a:solidFill>
                  <a:srgbClr val="0070C0"/>
                </a:solidFill>
              </a:rPr>
              <a:t>artists</a:t>
            </a:r>
            <a:r>
              <a:rPr lang="en-US" dirty="0" smtClean="0"/>
              <a:t> + </a:t>
            </a:r>
            <a:r>
              <a:rPr lang="en-US" dirty="0" smtClean="0">
                <a:solidFill>
                  <a:srgbClr val="0070C0"/>
                </a:solidFill>
              </a:rPr>
              <a:t>programmers</a:t>
            </a:r>
          </a:p>
          <a:p>
            <a:pPr lvl="1"/>
            <a:r>
              <a:rPr lang="en-US" dirty="0" smtClean="0"/>
              <a:t>Exactly 2 of each</a:t>
            </a:r>
          </a:p>
          <a:p>
            <a:r>
              <a:rPr lang="en-US" dirty="0" smtClean="0"/>
              <a:t>Of your own choosing, but with constraints</a:t>
            </a:r>
          </a:p>
          <a:p>
            <a:pPr lvl="1"/>
            <a:r>
              <a:rPr lang="en-US" dirty="0" smtClean="0"/>
              <a:t>Specific </a:t>
            </a:r>
            <a:r>
              <a:rPr lang="en-US" dirty="0" smtClean="0">
                <a:solidFill>
                  <a:srgbClr val="0070C0"/>
                </a:solidFill>
              </a:rPr>
              <a:t>tech</a:t>
            </a:r>
            <a:r>
              <a:rPr lang="en-US" dirty="0" smtClean="0"/>
              <a:t> required</a:t>
            </a:r>
          </a:p>
          <a:p>
            <a:pPr lvl="1"/>
            <a:r>
              <a:rPr lang="en-US" dirty="0" smtClean="0"/>
              <a:t>Specific </a:t>
            </a:r>
            <a:r>
              <a:rPr lang="en-US" dirty="0" smtClean="0">
                <a:solidFill>
                  <a:srgbClr val="0070C0"/>
                </a:solidFill>
              </a:rPr>
              <a:t>art</a:t>
            </a:r>
            <a:r>
              <a:rPr lang="en-US" dirty="0" smtClean="0"/>
              <a:t> elements</a:t>
            </a:r>
          </a:p>
          <a:p>
            <a:r>
              <a:rPr lang="en-US" dirty="0" smtClean="0"/>
              <a:t>Milestones provided (as per previous slide)</a:t>
            </a:r>
          </a:p>
          <a:p>
            <a:pPr marL="0" indent="0" algn="ctr">
              <a:buNone/>
            </a:pPr>
            <a:r>
              <a:rPr lang="en-US" i="1" dirty="0" smtClean="0"/>
              <a:t>(Details next)</a:t>
            </a:r>
          </a:p>
          <a:p>
            <a:endParaRPr lang="en-US" dirty="0" smtClean="0"/>
          </a:p>
        </p:txBody>
      </p:sp>
      <p:pic>
        <p:nvPicPr>
          <p:cNvPr id="4" name="Picture 4" descr="https://encrypted-tbn2.gstatic.com/images?q=tbn:ANd9GcTUTPHBnMr5CVZF5JlN9XcCnWRn8QmLMVPtGew1iSmjde-Tj9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2247901"/>
            <a:ext cx="380999"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652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2043181"/>
              </p:ext>
            </p:extLst>
          </p:nvPr>
        </p:nvGraphicFramePr>
        <p:xfrm>
          <a:off x="2343408" y="1905000"/>
          <a:ext cx="3886200" cy="3004820"/>
        </p:xfrm>
        <a:graphic>
          <a:graphicData uri="http://schemas.openxmlformats.org/drawingml/2006/table">
            <a:tbl>
              <a:tblPr/>
              <a:tblGrid>
                <a:gridCol w="2914650"/>
                <a:gridCol w="971550"/>
              </a:tblGrid>
              <a:tr h="0">
                <a:tc>
                  <a:txBody>
                    <a:bodyPr/>
                    <a:lstStyle/>
                    <a:p>
                      <a:r>
                        <a:rPr lang="en-US" sz="2400" dirty="0"/>
                        <a:t>Treatment</a:t>
                      </a:r>
                    </a:p>
                  </a:txBody>
                  <a:tcPr marL="31750" marR="31750" marT="31750" marB="31750" anchor="ctr">
                    <a:lnL>
                      <a:noFill/>
                    </a:lnL>
                    <a:lnR>
                      <a:noFill/>
                    </a:lnR>
                    <a:lnT>
                      <a:noFill/>
                    </a:lnT>
                    <a:lnB>
                      <a:noFill/>
                    </a:lnB>
                  </a:tcPr>
                </a:tc>
                <a:tc>
                  <a:txBody>
                    <a:bodyPr/>
                    <a:lstStyle/>
                    <a:p>
                      <a:r>
                        <a:rPr lang="en-US" sz="2400" dirty="0" smtClean="0">
                          <a:solidFill>
                            <a:srgbClr val="0070C0"/>
                          </a:solidFill>
                        </a:rPr>
                        <a:t>5</a:t>
                      </a:r>
                      <a:r>
                        <a:rPr lang="en-US" sz="2400" dirty="0">
                          <a:solidFill>
                            <a:srgbClr val="0070C0"/>
                          </a:solidFill>
                        </a:rPr>
                        <a:t>%</a:t>
                      </a:r>
                    </a:p>
                  </a:txBody>
                  <a:tcPr marL="31750" marR="31750" marT="31750" marB="31750" anchor="ctr">
                    <a:lnL>
                      <a:noFill/>
                    </a:lnL>
                    <a:lnR>
                      <a:noFill/>
                    </a:lnR>
                    <a:lnT>
                      <a:noFill/>
                    </a:lnT>
                    <a:lnB>
                      <a:noFill/>
                    </a:lnB>
                  </a:tcPr>
                </a:tc>
              </a:tr>
              <a:tr h="0">
                <a:tc>
                  <a:txBody>
                    <a:bodyPr/>
                    <a:lstStyle/>
                    <a:p>
                      <a:r>
                        <a:rPr lang="en-US" sz="2400" dirty="0"/>
                        <a:t>Web</a:t>
                      </a:r>
                    </a:p>
                  </a:txBody>
                  <a:tcPr marL="31750" marR="31750" marT="31750" marB="31750" anchor="ctr">
                    <a:lnL>
                      <a:noFill/>
                    </a:lnL>
                    <a:lnR>
                      <a:noFill/>
                    </a:lnR>
                    <a:lnT>
                      <a:noFill/>
                    </a:lnT>
                    <a:lnB>
                      <a:noFill/>
                    </a:lnB>
                  </a:tcPr>
                </a:tc>
                <a:tc>
                  <a:txBody>
                    <a:bodyPr/>
                    <a:lstStyle/>
                    <a:p>
                      <a:r>
                        <a:rPr lang="en-US" sz="2400" dirty="0">
                          <a:solidFill>
                            <a:srgbClr val="0070C0"/>
                          </a:solidFill>
                        </a:rPr>
                        <a:t>2.5%</a:t>
                      </a:r>
                    </a:p>
                  </a:txBody>
                  <a:tcPr marL="31750" marR="31750" marT="31750" marB="31750" anchor="ctr">
                    <a:lnL>
                      <a:noFill/>
                    </a:lnL>
                    <a:lnR>
                      <a:noFill/>
                    </a:lnR>
                    <a:lnT>
                      <a:noFill/>
                    </a:lnT>
                    <a:lnB>
                      <a:noFill/>
                    </a:lnB>
                  </a:tcPr>
                </a:tc>
              </a:tr>
              <a:tr h="0">
                <a:tc>
                  <a:txBody>
                    <a:bodyPr/>
                    <a:lstStyle/>
                    <a:p>
                      <a:r>
                        <a:rPr lang="en-US" sz="2400" dirty="0"/>
                        <a:t>Tech </a:t>
                      </a:r>
                      <a:r>
                        <a:rPr lang="en-US" sz="2400" dirty="0" smtClean="0"/>
                        <a:t>Demo</a:t>
                      </a:r>
                      <a:endParaRPr lang="en-US" sz="2400" dirty="0"/>
                    </a:p>
                  </a:txBody>
                  <a:tcPr marL="31750" marR="31750" marT="31750" marB="31750" anchor="ctr">
                    <a:lnL>
                      <a:noFill/>
                    </a:lnL>
                    <a:lnR>
                      <a:noFill/>
                    </a:lnR>
                    <a:lnT>
                      <a:noFill/>
                    </a:lnT>
                    <a:lnB>
                      <a:noFill/>
                    </a:lnB>
                  </a:tcPr>
                </a:tc>
                <a:tc>
                  <a:txBody>
                    <a:bodyPr/>
                    <a:lstStyle/>
                    <a:p>
                      <a:r>
                        <a:rPr lang="en-US" sz="2400" dirty="0" smtClean="0">
                          <a:solidFill>
                            <a:srgbClr val="0070C0"/>
                          </a:solidFill>
                        </a:rPr>
                        <a:t>15%</a:t>
                      </a:r>
                      <a:endParaRPr lang="en-US" sz="2400" dirty="0">
                        <a:solidFill>
                          <a:srgbClr val="0070C0"/>
                        </a:solidFill>
                      </a:endParaRPr>
                    </a:p>
                  </a:txBody>
                  <a:tcPr marL="31750" marR="31750" marT="31750" marB="31750" anchor="ctr">
                    <a:lnL>
                      <a:noFill/>
                    </a:lnL>
                    <a:lnR>
                      <a:noFill/>
                    </a:lnR>
                    <a:lnT>
                      <a:noFill/>
                    </a:lnT>
                    <a:lnB>
                      <a:noFill/>
                    </a:lnB>
                  </a:tcPr>
                </a:tc>
              </a:tr>
              <a:tr h="0">
                <a:tc>
                  <a:txBody>
                    <a:bodyPr/>
                    <a:lstStyle/>
                    <a:p>
                      <a:r>
                        <a:rPr lang="en-US" sz="2400" dirty="0"/>
                        <a:t>Alpha</a:t>
                      </a:r>
                    </a:p>
                  </a:txBody>
                  <a:tcPr marL="31750" marR="31750" marT="31750" marB="31750" anchor="ctr">
                    <a:lnL>
                      <a:noFill/>
                    </a:lnL>
                    <a:lnR>
                      <a:noFill/>
                    </a:lnR>
                    <a:lnT>
                      <a:noFill/>
                    </a:lnT>
                    <a:lnB>
                      <a:noFill/>
                    </a:lnB>
                  </a:tcPr>
                </a:tc>
                <a:tc>
                  <a:txBody>
                    <a:bodyPr/>
                    <a:lstStyle/>
                    <a:p>
                      <a:r>
                        <a:rPr lang="en-US" sz="2400" dirty="0" smtClean="0">
                          <a:solidFill>
                            <a:srgbClr val="0070C0"/>
                          </a:solidFill>
                        </a:rPr>
                        <a:t>30</a:t>
                      </a:r>
                      <a:r>
                        <a:rPr lang="en-US" sz="2400" dirty="0">
                          <a:solidFill>
                            <a:srgbClr val="0070C0"/>
                          </a:solidFill>
                        </a:rPr>
                        <a:t>%</a:t>
                      </a:r>
                    </a:p>
                  </a:txBody>
                  <a:tcPr marL="31750" marR="31750" marT="31750" marB="31750" anchor="ctr">
                    <a:lnL>
                      <a:noFill/>
                    </a:lnL>
                    <a:lnR>
                      <a:noFill/>
                    </a:lnR>
                    <a:lnT>
                      <a:noFill/>
                    </a:lnT>
                    <a:lnB>
                      <a:noFill/>
                    </a:lnB>
                  </a:tcPr>
                </a:tc>
              </a:tr>
              <a:tr h="0">
                <a:tc>
                  <a:txBody>
                    <a:bodyPr/>
                    <a:lstStyle/>
                    <a:p>
                      <a:r>
                        <a:rPr lang="en-US" sz="2400" dirty="0" smtClean="0"/>
                        <a:t>Playtest</a:t>
                      </a:r>
                      <a:endParaRPr lang="en-US" sz="2400" dirty="0"/>
                    </a:p>
                  </a:txBody>
                  <a:tcPr marL="31750" marR="31750" marT="31750" marB="31750" anchor="ctr">
                    <a:lnL>
                      <a:noFill/>
                    </a:lnL>
                    <a:lnR>
                      <a:noFill/>
                    </a:lnR>
                    <a:lnT>
                      <a:noFill/>
                    </a:lnT>
                    <a:lnB>
                      <a:noFill/>
                    </a:lnB>
                  </a:tcPr>
                </a:tc>
                <a:tc>
                  <a:txBody>
                    <a:bodyPr/>
                    <a:lstStyle/>
                    <a:p>
                      <a:r>
                        <a:rPr lang="en-US" sz="2400" dirty="0" smtClean="0">
                          <a:solidFill>
                            <a:srgbClr val="0070C0"/>
                          </a:solidFill>
                        </a:rPr>
                        <a:t>2.5%</a:t>
                      </a:r>
                      <a:endParaRPr lang="en-US" sz="2400" dirty="0">
                        <a:solidFill>
                          <a:srgbClr val="0070C0"/>
                        </a:solidFill>
                      </a:endParaRPr>
                    </a:p>
                  </a:txBody>
                  <a:tcPr marL="31750" marR="31750" marT="31750" marB="31750" anchor="ctr">
                    <a:lnL>
                      <a:noFill/>
                    </a:lnL>
                    <a:lnR>
                      <a:noFill/>
                    </a:lnR>
                    <a:lnT>
                      <a:noFill/>
                    </a:lnT>
                    <a:lnB>
                      <a:noFill/>
                    </a:lnB>
                  </a:tcPr>
                </a:tc>
              </a:tr>
              <a:tr h="0">
                <a:tc>
                  <a:txBody>
                    <a:bodyPr/>
                    <a:lstStyle/>
                    <a:p>
                      <a:r>
                        <a:rPr lang="en-US" sz="2400" dirty="0"/>
                        <a:t>Beta</a:t>
                      </a:r>
                    </a:p>
                  </a:txBody>
                  <a:tcPr marL="31750" marR="31750" marT="31750" marB="31750" anchor="ctr">
                    <a:lnL>
                      <a:noFill/>
                    </a:lnL>
                    <a:lnR>
                      <a:noFill/>
                    </a:lnR>
                    <a:lnT>
                      <a:noFill/>
                    </a:lnT>
                    <a:lnB>
                      <a:noFill/>
                    </a:lnB>
                  </a:tcPr>
                </a:tc>
                <a:tc>
                  <a:txBody>
                    <a:bodyPr/>
                    <a:lstStyle/>
                    <a:p>
                      <a:r>
                        <a:rPr lang="en-US" sz="2400" dirty="0" smtClean="0">
                          <a:solidFill>
                            <a:srgbClr val="0070C0"/>
                          </a:solidFill>
                        </a:rPr>
                        <a:t>35%</a:t>
                      </a:r>
                      <a:endParaRPr lang="en-US" sz="2400" dirty="0">
                        <a:solidFill>
                          <a:srgbClr val="0070C0"/>
                        </a:solidFill>
                      </a:endParaRPr>
                    </a:p>
                  </a:txBody>
                  <a:tcPr marL="31750" marR="31750" marT="31750" marB="31750" anchor="ctr">
                    <a:lnL>
                      <a:noFill/>
                    </a:lnL>
                    <a:lnR>
                      <a:noFill/>
                    </a:lnR>
                    <a:lnT>
                      <a:noFill/>
                    </a:lnT>
                    <a:lnB>
                      <a:noFill/>
                    </a:lnB>
                  </a:tcPr>
                </a:tc>
              </a:tr>
              <a:tr h="0">
                <a:tc>
                  <a:txBody>
                    <a:bodyPr/>
                    <a:lstStyle/>
                    <a:p>
                      <a:r>
                        <a:rPr lang="en-US" sz="2400" dirty="0" smtClean="0"/>
                        <a:t>Game Quality</a:t>
                      </a:r>
                      <a:endParaRPr lang="en-US" sz="2400" dirty="0"/>
                    </a:p>
                  </a:txBody>
                  <a:tcPr marL="31750" marR="31750" marT="31750" marB="31750" anchor="ctr">
                    <a:lnL>
                      <a:noFill/>
                    </a:lnL>
                    <a:lnR>
                      <a:noFill/>
                    </a:lnR>
                    <a:lnT>
                      <a:noFill/>
                    </a:lnT>
                    <a:lnB>
                      <a:noFill/>
                    </a:lnB>
                  </a:tcPr>
                </a:tc>
                <a:tc>
                  <a:txBody>
                    <a:bodyPr/>
                    <a:lstStyle/>
                    <a:p>
                      <a:r>
                        <a:rPr lang="en-US" sz="2400" dirty="0">
                          <a:solidFill>
                            <a:srgbClr val="0070C0"/>
                          </a:solidFill>
                        </a:rPr>
                        <a:t>10%</a:t>
                      </a:r>
                    </a:p>
                  </a:txBody>
                  <a:tcPr marL="31750" marR="31750" marT="31750" marB="31750" anchor="ctr">
                    <a:lnL>
                      <a:noFill/>
                    </a:lnL>
                    <a:lnR>
                      <a:noFill/>
                    </a:lnR>
                    <a:lnT>
                      <a:noFill/>
                    </a:lnT>
                    <a:lnB>
                      <a:noFill/>
                    </a:lnB>
                  </a:tcPr>
                </a:tc>
              </a:tr>
            </a:tbl>
          </a:graphicData>
        </a:graphic>
      </p:graphicFrame>
      <p:sp>
        <p:nvSpPr>
          <p:cNvPr id="5" name="Rectangle 1"/>
          <p:cNvSpPr>
            <a:spLocks noChangeArrowheads="1"/>
          </p:cNvSpPr>
          <p:nvPr/>
        </p:nvSpPr>
        <p:spPr bwMode="auto">
          <a:xfrm>
            <a:off x="457200" y="268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47524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a:t>
            </a:r>
            <a:endParaRPr lang="en-US" dirty="0"/>
          </a:p>
        </p:txBody>
      </p:sp>
      <p:sp>
        <p:nvSpPr>
          <p:cNvPr id="3" name="Content Placeholder 2"/>
          <p:cNvSpPr>
            <a:spLocks noGrp="1"/>
          </p:cNvSpPr>
          <p:nvPr>
            <p:ph idx="1"/>
          </p:nvPr>
        </p:nvSpPr>
        <p:spPr/>
        <p:txBody>
          <a:bodyPr>
            <a:normAutofit fontScale="47500" lnSpcReduction="20000"/>
          </a:bodyPr>
          <a:lstStyle/>
          <a:p>
            <a:r>
              <a:rPr lang="en-US" b="1" dirty="0">
                <a:solidFill>
                  <a:srgbClr val="008000"/>
                </a:solidFill>
              </a:rPr>
              <a:t>100-90</a:t>
            </a:r>
            <a:r>
              <a:rPr lang="en-US" dirty="0">
                <a:solidFill>
                  <a:srgbClr val="008000"/>
                </a:solidFill>
              </a:rPr>
              <a:t>. </a:t>
            </a:r>
            <a:r>
              <a:rPr lang="en-US" dirty="0"/>
              <a:t>The submission clearly exceeds requirements. The game works without problems. The demonstration went smoothly, well-prepared and executed. All technical components exhibit an unusually high degree of effort and technical ability. Accompanying documentation is complete and clearly written, and Website is complete, well-organized and professional.</a:t>
            </a:r>
          </a:p>
          <a:p>
            <a:r>
              <a:rPr lang="en-US" b="1" dirty="0">
                <a:solidFill>
                  <a:srgbClr val="008000"/>
                </a:solidFill>
              </a:rPr>
              <a:t>89-80</a:t>
            </a:r>
            <a:r>
              <a:rPr lang="en-US" dirty="0">
                <a:solidFill>
                  <a:srgbClr val="008000"/>
                </a:solidFill>
              </a:rPr>
              <a:t>. </a:t>
            </a:r>
            <a:r>
              <a:rPr lang="en-US" dirty="0"/>
              <a:t>The submission meets requirements. The game works without significant problems. The demonstration went fairly smoothly, showing preparation. Most technical components exhibit an high degree of effort and technical ability, although some may have minor issues. Accompanying documentation is complete and fairly clearly written, and Website is complete, and fairly well-organized and professional.</a:t>
            </a:r>
          </a:p>
          <a:p>
            <a:r>
              <a:rPr lang="en-US" b="1" dirty="0">
                <a:solidFill>
                  <a:srgbClr val="CC9900"/>
                </a:solidFill>
              </a:rPr>
              <a:t>79-70</a:t>
            </a:r>
            <a:r>
              <a:rPr lang="en-US" dirty="0">
                <a:solidFill>
                  <a:srgbClr val="CC9900"/>
                </a:solidFill>
              </a:rPr>
              <a:t>. </a:t>
            </a:r>
            <a:r>
              <a:rPr lang="en-US" dirty="0"/>
              <a:t>The submission barely meets requirements. The game works, but with some problems. The demonstration has some difficulty showing functionality. Some technical components exhibit a high degree of effort and technical ability, but others have issues, possibly significant. Accompanying documentation is partially incomplete and somewhat unclear. Website is mostly complete, with some minor organizational or presentation issues.</a:t>
            </a:r>
          </a:p>
          <a:p>
            <a:r>
              <a:rPr lang="en-US" b="1" dirty="0">
                <a:solidFill>
                  <a:srgbClr val="CC9900"/>
                </a:solidFill>
              </a:rPr>
              <a:t>69-60</a:t>
            </a:r>
            <a:r>
              <a:rPr lang="en-US" dirty="0">
                <a:solidFill>
                  <a:srgbClr val="CC9900"/>
                </a:solidFill>
              </a:rPr>
              <a:t>. </a:t>
            </a:r>
            <a:r>
              <a:rPr lang="en-US" dirty="0"/>
              <a:t>The submission fails to meet requirements in some places. The game may only somewhat work and has significant problems. The demonstration has difficulty showing functionality. Many technical components have issues, some significant. Accompanying documentation is unclear (or missing) and unclearly written. Website is incomplete, with some organizational and/or presentation issues.</a:t>
            </a:r>
          </a:p>
          <a:p>
            <a:r>
              <a:rPr lang="en-US" b="1" dirty="0">
                <a:solidFill>
                  <a:srgbClr val="C00000"/>
                </a:solidFill>
              </a:rPr>
              <a:t>59-0</a:t>
            </a:r>
            <a:r>
              <a:rPr lang="en-US" dirty="0">
                <a:solidFill>
                  <a:srgbClr val="C00000"/>
                </a:solidFill>
              </a:rPr>
              <a:t>. </a:t>
            </a:r>
            <a:r>
              <a:rPr lang="en-US" dirty="0"/>
              <a:t>The project does not meet requirements. The game does not work or crashes frequently. The demonstration did not show adequate functionality. Most technical components had issues, some significant. Accompanying documentation is unclear, missing and poorly written. Website is missing or incomplete, with organizational and presentation problems.</a:t>
            </a:r>
          </a:p>
        </p:txBody>
      </p:sp>
    </p:spTree>
    <p:extLst>
      <p:ext uri="{BB962C8B-B14F-4D97-AF65-F5344CB8AC3E}">
        <p14:creationId xmlns:p14="http://schemas.microsoft.com/office/powerpoint/2010/main" val="395733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Teams (1 of 3)</a:t>
            </a:r>
            <a:br>
              <a:rPr lang="en-US" dirty="0" smtClean="0"/>
            </a:br>
            <a:r>
              <a:rPr lang="en-US" sz="3600" dirty="0" smtClean="0">
                <a:solidFill>
                  <a:srgbClr val="0070C0"/>
                </a:solidFill>
              </a:rPr>
              <a:t>Form Pairs</a:t>
            </a:r>
            <a:endParaRPr lang="en-US" sz="3600"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a:t>Pair up with 1 other Tech</a:t>
            </a:r>
          </a:p>
          <a:p>
            <a:pPr lvl="1"/>
            <a:r>
              <a:rPr lang="en-US" dirty="0"/>
              <a:t>After class today!</a:t>
            </a:r>
          </a:p>
          <a:p>
            <a:r>
              <a:rPr lang="en-US" dirty="0" smtClean="0"/>
              <a:t>Each look over game requirements</a:t>
            </a:r>
          </a:p>
          <a:p>
            <a:r>
              <a:rPr lang="en-US" dirty="0" smtClean="0"/>
              <a:t>Pair meets, talk about 2d game s/he would like to make</a:t>
            </a:r>
          </a:p>
          <a:p>
            <a:r>
              <a:rPr lang="en-US" dirty="0" smtClean="0"/>
              <a:t>Send me (</a:t>
            </a:r>
            <a:r>
              <a:rPr lang="en-US" dirty="0" smtClean="0">
                <a:hlinkClick r:id="rId2"/>
              </a:rPr>
              <a:t>claypool@cs.wpi.edu</a:t>
            </a:r>
            <a:r>
              <a:rPr lang="en-US" dirty="0" smtClean="0"/>
              <a:t>)</a:t>
            </a:r>
          </a:p>
          <a:p>
            <a:pPr lvl="1"/>
            <a:r>
              <a:rPr lang="en-US" dirty="0" smtClean="0"/>
              <a:t>Classification of Art or Tech pair (4500 too)</a:t>
            </a:r>
          </a:p>
          <a:p>
            <a:pPr lvl="1"/>
            <a:r>
              <a:rPr lang="en-US" dirty="0" smtClean="0"/>
              <a:t>Pair names and email addresses</a:t>
            </a:r>
          </a:p>
          <a:p>
            <a:pPr lvl="1"/>
            <a:r>
              <a:rPr lang="en-US" dirty="0" smtClean="0"/>
              <a:t>1-sentence describing 2d game(s) preference(s)</a:t>
            </a:r>
          </a:p>
          <a:p>
            <a:r>
              <a:rPr lang="en-US" dirty="0" smtClean="0"/>
              <a:t>By </a:t>
            </a:r>
            <a:r>
              <a:rPr lang="en-US" dirty="0" smtClean="0">
                <a:solidFill>
                  <a:srgbClr val="C00000"/>
                </a:solidFill>
              </a:rPr>
              <a:t>Tuesday, 11:59pm</a:t>
            </a:r>
          </a:p>
        </p:txBody>
      </p:sp>
    </p:spTree>
    <p:extLst>
      <p:ext uri="{BB962C8B-B14F-4D97-AF65-F5344CB8AC3E}">
        <p14:creationId xmlns:p14="http://schemas.microsoft.com/office/powerpoint/2010/main" val="2691006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 Teams </a:t>
            </a:r>
            <a:r>
              <a:rPr lang="en-US" dirty="0" smtClean="0"/>
              <a:t>(2 </a:t>
            </a:r>
            <a:r>
              <a:rPr lang="en-US" dirty="0"/>
              <a:t>of </a:t>
            </a:r>
            <a:r>
              <a:rPr lang="en-US" dirty="0" smtClean="0"/>
              <a:t>3)</a:t>
            </a:r>
            <a:r>
              <a:rPr lang="en-US" dirty="0"/>
              <a:t/>
            </a:r>
            <a:br>
              <a:rPr lang="en-US" dirty="0"/>
            </a:br>
            <a:r>
              <a:rPr lang="en-US" sz="3600" dirty="0" smtClean="0">
                <a:solidFill>
                  <a:srgbClr val="0070C0"/>
                </a:solidFill>
              </a:rPr>
              <a:t>Speed Dating</a:t>
            </a:r>
            <a:endParaRPr lang="en-US" dirty="0"/>
          </a:p>
        </p:txBody>
      </p:sp>
      <p:sp>
        <p:nvSpPr>
          <p:cNvPr id="3" name="Content Placeholder 2"/>
          <p:cNvSpPr>
            <a:spLocks noGrp="1"/>
          </p:cNvSpPr>
          <p:nvPr>
            <p:ph idx="1"/>
          </p:nvPr>
        </p:nvSpPr>
        <p:spPr>
          <a:xfrm>
            <a:off x="304800" y="1447800"/>
            <a:ext cx="3962400" cy="4953000"/>
          </a:xfrm>
        </p:spPr>
        <p:txBody>
          <a:bodyPr>
            <a:noAutofit/>
          </a:bodyPr>
          <a:lstStyle/>
          <a:p>
            <a:r>
              <a:rPr lang="en-US" sz="2400" dirty="0" smtClean="0"/>
              <a:t>All pairs must go to FL 222, </a:t>
            </a:r>
            <a:r>
              <a:rPr lang="en-US" sz="2400" dirty="0" smtClean="0">
                <a:solidFill>
                  <a:srgbClr val="C00000"/>
                </a:solidFill>
              </a:rPr>
              <a:t>2pm Wednesday</a:t>
            </a:r>
          </a:p>
          <a:p>
            <a:r>
              <a:rPr lang="en-US" sz="2400" dirty="0" smtClean="0"/>
              <a:t>Take 1 printed handout (pair info), other half</a:t>
            </a:r>
          </a:p>
          <a:p>
            <a:r>
              <a:rPr lang="en-US" sz="2400" dirty="0" smtClean="0"/>
              <a:t>Art pairs assume fixed location</a:t>
            </a:r>
          </a:p>
          <a:p>
            <a:r>
              <a:rPr lang="en-US" sz="2400" dirty="0" smtClean="0"/>
              <a:t>Tech pairs randomly group with Art pairs</a:t>
            </a:r>
          </a:p>
          <a:p>
            <a:r>
              <a:rPr lang="en-US" sz="2400" dirty="0" smtClean="0"/>
              <a:t>Groups talk 5 minutes</a:t>
            </a:r>
          </a:p>
          <a:p>
            <a:r>
              <a:rPr lang="en-US" sz="2400" dirty="0" smtClean="0"/>
              <a:t>Ding!  Rotate clockwise and repeat</a:t>
            </a:r>
            <a:endParaRPr lang="en-US" sz="2400" dirty="0"/>
          </a:p>
        </p:txBody>
      </p:sp>
      <p:sp>
        <p:nvSpPr>
          <p:cNvPr id="4" name="Rectangle 3"/>
          <p:cNvSpPr/>
          <p:nvPr/>
        </p:nvSpPr>
        <p:spPr>
          <a:xfrm>
            <a:off x="4495800" y="2127115"/>
            <a:ext cx="4572000" cy="3323987"/>
          </a:xfrm>
          <a:prstGeom prst="rect">
            <a:avLst/>
          </a:prstGeom>
          <a:ln w="19050">
            <a:solidFill>
              <a:schemeClr val="tx1"/>
            </a:solidFill>
            <a:prstDash val="sysDot"/>
          </a:ln>
        </p:spPr>
        <p:txBody>
          <a:bodyPr>
            <a:spAutoFit/>
          </a:bodyPr>
          <a:lstStyle/>
          <a:p>
            <a:r>
              <a:rPr lang="en-US" sz="1400" dirty="0">
                <a:solidFill>
                  <a:srgbClr val="008000"/>
                </a:solidFill>
              </a:rPr>
              <a:t>What is your favorite </a:t>
            </a:r>
            <a:r>
              <a:rPr lang="en-US" sz="1400" dirty="0" smtClean="0">
                <a:solidFill>
                  <a:srgbClr val="008000"/>
                </a:solidFill>
              </a:rPr>
              <a:t>2d game(s</a:t>
            </a:r>
            <a:r>
              <a:rPr lang="en-US" sz="1400" dirty="0">
                <a:solidFill>
                  <a:srgbClr val="008000"/>
                </a:solidFill>
              </a:rPr>
              <a:t>) to play?</a:t>
            </a:r>
          </a:p>
          <a:p>
            <a:r>
              <a:rPr lang="en-US" sz="1400" dirty="0" smtClean="0">
                <a:solidFill>
                  <a:srgbClr val="008000"/>
                </a:solidFill>
              </a:rPr>
              <a:t>What 2d game </a:t>
            </a:r>
            <a:r>
              <a:rPr lang="en-US" sz="1400" dirty="0">
                <a:solidFill>
                  <a:srgbClr val="008000"/>
                </a:solidFill>
              </a:rPr>
              <a:t>has the most impressive art and/or tech?</a:t>
            </a:r>
          </a:p>
          <a:p>
            <a:r>
              <a:rPr lang="en-US" sz="1400" dirty="0">
                <a:solidFill>
                  <a:srgbClr val="008000"/>
                </a:solidFill>
              </a:rPr>
              <a:t>What genre(s) of 2d game are you most interested in working on this term?</a:t>
            </a:r>
          </a:p>
          <a:p>
            <a:endParaRPr lang="en-US" sz="1400" dirty="0" smtClean="0"/>
          </a:p>
          <a:p>
            <a:r>
              <a:rPr lang="en-US" sz="1400" dirty="0" smtClean="0">
                <a:solidFill>
                  <a:srgbClr val="0070C0"/>
                </a:solidFill>
              </a:rPr>
              <a:t>What </a:t>
            </a:r>
            <a:r>
              <a:rPr lang="en-US" sz="1400" dirty="0">
                <a:solidFill>
                  <a:srgbClr val="0070C0"/>
                </a:solidFill>
              </a:rPr>
              <a:t>roles do you </a:t>
            </a:r>
            <a:r>
              <a:rPr lang="en-US" sz="1400" dirty="0" smtClean="0">
                <a:solidFill>
                  <a:srgbClr val="0070C0"/>
                </a:solidFill>
              </a:rPr>
              <a:t>play </a:t>
            </a:r>
            <a:r>
              <a:rPr lang="en-US" sz="1400" dirty="0">
                <a:solidFill>
                  <a:srgbClr val="0070C0"/>
                </a:solidFill>
              </a:rPr>
              <a:t>in teams you are part of? </a:t>
            </a:r>
            <a:endParaRPr lang="en-US" sz="1400" dirty="0" smtClean="0">
              <a:solidFill>
                <a:srgbClr val="0070C0"/>
              </a:solidFill>
            </a:endParaRPr>
          </a:p>
          <a:p>
            <a:r>
              <a:rPr lang="en-US" sz="1400" dirty="0" smtClean="0">
                <a:solidFill>
                  <a:srgbClr val="0070C0"/>
                </a:solidFill>
              </a:rPr>
              <a:t>What </a:t>
            </a:r>
            <a:r>
              <a:rPr lang="en-US" sz="1400" dirty="0">
                <a:solidFill>
                  <a:srgbClr val="0070C0"/>
                </a:solidFill>
              </a:rPr>
              <a:t>game development role(s) are you most interested in taking on this term?</a:t>
            </a:r>
          </a:p>
          <a:p>
            <a:r>
              <a:rPr lang="en-US" sz="1400" dirty="0">
                <a:solidFill>
                  <a:srgbClr val="0070C0"/>
                </a:solidFill>
              </a:rPr>
              <a:t>What are your strongest game development skills?</a:t>
            </a:r>
          </a:p>
          <a:p>
            <a:endParaRPr lang="en-US" sz="1400" dirty="0" smtClean="0"/>
          </a:p>
          <a:p>
            <a:r>
              <a:rPr lang="en-US" sz="1400" dirty="0" smtClean="0">
                <a:solidFill>
                  <a:srgbClr val="C00000"/>
                </a:solidFill>
              </a:rPr>
              <a:t>When </a:t>
            </a:r>
            <a:r>
              <a:rPr lang="en-US" sz="1400" dirty="0">
                <a:solidFill>
                  <a:srgbClr val="C00000"/>
                </a:solidFill>
              </a:rPr>
              <a:t>you have an assignment due, are you more likely to get it done a week early, stay up all night before it is due, or something else?</a:t>
            </a:r>
          </a:p>
          <a:p>
            <a:r>
              <a:rPr lang="en-US" sz="1400" dirty="0">
                <a:solidFill>
                  <a:srgbClr val="C00000"/>
                </a:solidFill>
              </a:rPr>
              <a:t>How important is this class to you and how does it fit in with your other commitments this term?</a:t>
            </a:r>
          </a:p>
        </p:txBody>
      </p:sp>
    </p:spTree>
    <p:extLst>
      <p:ext uri="{BB962C8B-B14F-4D97-AF65-F5344CB8AC3E}">
        <p14:creationId xmlns:p14="http://schemas.microsoft.com/office/powerpoint/2010/main" val="2334970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 Teams </a:t>
            </a:r>
            <a:r>
              <a:rPr lang="en-US" dirty="0" smtClean="0"/>
              <a:t>(3 </a:t>
            </a:r>
            <a:r>
              <a:rPr lang="en-US" dirty="0"/>
              <a:t>of 3)</a:t>
            </a:r>
            <a:br>
              <a:rPr lang="en-US" dirty="0"/>
            </a:br>
            <a:r>
              <a:rPr lang="en-US" sz="3600" dirty="0" smtClean="0">
                <a:solidFill>
                  <a:srgbClr val="0070C0"/>
                </a:solidFill>
              </a:rPr>
              <a:t>Form Teams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After all done speed dating </a:t>
            </a:r>
            <a:r>
              <a:rPr lang="en-US" dirty="0" smtClean="0">
                <a:sym typeface="Wingdings" panose="05000000000000000000" pitchFamily="2" charset="2"/>
              </a:rPr>
              <a:t> communicate</a:t>
            </a:r>
          </a:p>
          <a:p>
            <a:pPr lvl="1"/>
            <a:r>
              <a:rPr lang="en-US" dirty="0" smtClean="0">
                <a:sym typeface="Wingdings" panose="05000000000000000000" pitchFamily="2" charset="2"/>
              </a:rPr>
              <a:t>In person (FL222)</a:t>
            </a:r>
          </a:p>
          <a:p>
            <a:pPr lvl="1"/>
            <a:r>
              <a:rPr lang="en-US" dirty="0" smtClean="0">
                <a:sym typeface="Wingdings" panose="05000000000000000000" pitchFamily="2" charset="2"/>
              </a:rPr>
              <a:t>Email</a:t>
            </a:r>
          </a:p>
          <a:p>
            <a:r>
              <a:rPr lang="en-US" dirty="0" smtClean="0">
                <a:sym typeface="Wingdings" panose="05000000000000000000" pitchFamily="2" charset="2"/>
              </a:rPr>
              <a:t>Pairs group up, </a:t>
            </a:r>
            <a:r>
              <a:rPr lang="en-US" dirty="0" smtClean="0">
                <a:solidFill>
                  <a:srgbClr val="008000"/>
                </a:solidFill>
                <a:sym typeface="Wingdings" panose="05000000000000000000" pitchFamily="2" charset="2"/>
              </a:rPr>
              <a:t>commit</a:t>
            </a:r>
            <a:r>
              <a:rPr lang="en-US" dirty="0" smtClean="0">
                <a:sym typeface="Wingdings" panose="05000000000000000000" pitchFamily="2" charset="2"/>
              </a:rPr>
              <a:t> to team</a:t>
            </a:r>
          </a:p>
          <a:p>
            <a:pPr lvl="1"/>
            <a:r>
              <a:rPr lang="en-US" dirty="0" smtClean="0">
                <a:sym typeface="Wingdings" panose="05000000000000000000" pitchFamily="2" charset="2"/>
              </a:rPr>
              <a:t>Exactly 2 Art and 2 Tech</a:t>
            </a:r>
          </a:p>
          <a:p>
            <a:r>
              <a:rPr lang="en-US" dirty="0" smtClean="0">
                <a:sym typeface="Wingdings" panose="05000000000000000000" pitchFamily="2" charset="2"/>
              </a:rPr>
              <a:t>Choose team name</a:t>
            </a:r>
          </a:p>
          <a:p>
            <a:r>
              <a:rPr lang="en-US" dirty="0" smtClean="0">
                <a:sym typeface="Wingdings" panose="05000000000000000000" pitchFamily="2" charset="2"/>
              </a:rPr>
              <a:t>Send details (</a:t>
            </a:r>
            <a:r>
              <a:rPr lang="en-US" dirty="0" smtClean="0">
                <a:sym typeface="Wingdings" panose="05000000000000000000" pitchFamily="2" charset="2"/>
                <a:hlinkClick r:id="rId2"/>
              </a:rPr>
              <a:t>claypool@cs.wpi.edu</a:t>
            </a:r>
            <a:r>
              <a:rPr lang="en-US" dirty="0" smtClean="0">
                <a:sym typeface="Wingdings" panose="05000000000000000000" pitchFamily="2" charset="2"/>
              </a:rPr>
              <a:t> &amp; </a:t>
            </a:r>
            <a:r>
              <a:rPr lang="en-US" dirty="0" smtClean="0">
                <a:sym typeface="Wingdings" panose="05000000000000000000" pitchFamily="2" charset="2"/>
                <a:hlinkClick r:id="rId3"/>
              </a:rPr>
              <a:t>bsnyder@wpi.edu</a:t>
            </a:r>
            <a:r>
              <a:rPr lang="en-US" dirty="0" smtClean="0">
                <a:sym typeface="Wingdings" panose="05000000000000000000" pitchFamily="2" charset="2"/>
              </a:rPr>
              <a:t>)</a:t>
            </a:r>
          </a:p>
          <a:p>
            <a:pPr lvl="1"/>
            <a:r>
              <a:rPr lang="en-US" dirty="0" smtClean="0">
                <a:sym typeface="Wingdings" panose="05000000000000000000" pitchFamily="2" charset="2"/>
              </a:rPr>
              <a:t>Team name</a:t>
            </a:r>
          </a:p>
          <a:p>
            <a:pPr lvl="1"/>
            <a:r>
              <a:rPr lang="en-US" dirty="0" smtClean="0">
                <a:sym typeface="Wingdings" panose="05000000000000000000" pitchFamily="2" charset="2"/>
              </a:rPr>
              <a:t>List of all team members and email addresses</a:t>
            </a:r>
          </a:p>
          <a:p>
            <a:r>
              <a:rPr lang="en-US" dirty="0" smtClean="0">
                <a:sym typeface="Wingdings" panose="05000000000000000000" pitchFamily="2" charset="2"/>
              </a:rPr>
              <a:t>By </a:t>
            </a:r>
            <a:r>
              <a:rPr lang="en-US" dirty="0" smtClean="0">
                <a:solidFill>
                  <a:srgbClr val="C00000"/>
                </a:solidFill>
                <a:sym typeface="Wingdings" panose="05000000000000000000" pitchFamily="2" charset="2"/>
              </a:rPr>
              <a:t>Wednesday, 11:59pm</a:t>
            </a:r>
          </a:p>
          <a:p>
            <a:r>
              <a:rPr lang="en-US" dirty="0" smtClean="0">
                <a:sym typeface="Wingdings" panose="05000000000000000000" pitchFamily="2" charset="2"/>
              </a:rPr>
              <a:t>Any student not committed  random! </a:t>
            </a:r>
            <a:endParaRPr lang="en-US" dirty="0">
              <a:sym typeface="Wingdings" panose="05000000000000000000" pitchFamily="2" charset="2"/>
            </a:endParaRPr>
          </a:p>
          <a:p>
            <a:pPr lvl="1"/>
            <a:endParaRPr lang="en-US" dirty="0"/>
          </a:p>
        </p:txBody>
      </p:sp>
    </p:spTree>
    <p:extLst>
      <p:ext uri="{BB962C8B-B14F-4D97-AF65-F5344CB8AC3E}">
        <p14:creationId xmlns:p14="http://schemas.microsoft.com/office/powerpoint/2010/main" val="2571654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Constraints (1 of 2)</a:t>
            </a:r>
            <a:endParaRPr lang="en-US" dirty="0"/>
          </a:p>
        </p:txBody>
      </p:sp>
      <p:sp>
        <p:nvSpPr>
          <p:cNvPr id="3" name="Content Placeholder 2"/>
          <p:cNvSpPr>
            <a:spLocks noGrp="1"/>
          </p:cNvSpPr>
          <p:nvPr>
            <p:ph idx="1"/>
          </p:nvPr>
        </p:nvSpPr>
        <p:spPr/>
        <p:txBody>
          <a:bodyPr/>
          <a:lstStyle/>
          <a:p>
            <a:r>
              <a:rPr lang="en-US" dirty="0" smtClean="0"/>
              <a:t>Game design is constrained</a:t>
            </a:r>
          </a:p>
          <a:p>
            <a:pPr lvl="1"/>
            <a:r>
              <a:rPr lang="en-US" dirty="0" smtClean="0"/>
              <a:t>In our case, for educational reasons</a:t>
            </a:r>
          </a:p>
          <a:p>
            <a:pPr lvl="1"/>
            <a:r>
              <a:rPr lang="en-US" dirty="0" smtClean="0"/>
              <a:t>In many cases, financial, legal, or market</a:t>
            </a:r>
          </a:p>
          <a:p>
            <a:r>
              <a:rPr lang="en-US" dirty="0" smtClean="0"/>
              <a:t>Setting, narrative, character personality, game mechanics are </a:t>
            </a:r>
            <a:r>
              <a:rPr lang="en-US" i="1" dirty="0" smtClean="0"/>
              <a:t>not</a:t>
            </a:r>
            <a:r>
              <a:rPr lang="en-US" dirty="0" smtClean="0"/>
              <a:t> constrained</a:t>
            </a:r>
          </a:p>
          <a:p>
            <a:r>
              <a:rPr lang="en-US" dirty="0" smtClean="0"/>
              <a:t>Designed by </a:t>
            </a:r>
            <a:r>
              <a:rPr lang="en-US" dirty="0" smtClean="0">
                <a:solidFill>
                  <a:srgbClr val="0070C0"/>
                </a:solidFill>
              </a:rPr>
              <a:t>Art</a:t>
            </a:r>
            <a:r>
              <a:rPr lang="en-US" dirty="0" smtClean="0"/>
              <a:t> and </a:t>
            </a:r>
            <a:r>
              <a:rPr lang="en-US" dirty="0" smtClean="0">
                <a:solidFill>
                  <a:srgbClr val="0070C0"/>
                </a:solidFill>
              </a:rPr>
              <a:t>Tech</a:t>
            </a:r>
          </a:p>
          <a:p>
            <a:pPr lvl="1"/>
            <a:r>
              <a:rPr lang="en-US" dirty="0" smtClean="0"/>
              <a:t>Not necessarily role of any one person</a:t>
            </a:r>
          </a:p>
          <a:p>
            <a:endParaRPr lang="en-US" dirty="0"/>
          </a:p>
        </p:txBody>
      </p:sp>
    </p:spTree>
    <p:extLst>
      <p:ext uri="{BB962C8B-B14F-4D97-AF65-F5344CB8AC3E}">
        <p14:creationId xmlns:p14="http://schemas.microsoft.com/office/powerpoint/2010/main" val="2866122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Constraints (2 of 2)</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The game </a:t>
            </a:r>
            <a:r>
              <a:rPr lang="en-US" dirty="0" smtClean="0">
                <a:solidFill>
                  <a:srgbClr val="C00000"/>
                </a:solidFill>
              </a:rPr>
              <a:t>must be 2d</a:t>
            </a:r>
          </a:p>
          <a:p>
            <a:r>
              <a:rPr lang="en-US" dirty="0" smtClean="0"/>
              <a:t>The </a:t>
            </a:r>
            <a:r>
              <a:rPr lang="en-US" dirty="0"/>
              <a:t>game </a:t>
            </a:r>
            <a:r>
              <a:rPr lang="en-US" i="1" dirty="0" smtClean="0"/>
              <a:t>must have…</a:t>
            </a:r>
            <a:endParaRPr lang="en-US" i="1" dirty="0"/>
          </a:p>
          <a:p>
            <a:r>
              <a:rPr lang="en-US" dirty="0" smtClean="0"/>
              <a:t>1+ fully-animated </a:t>
            </a:r>
            <a:r>
              <a:rPr lang="en-US" dirty="0"/>
              <a:t>biped or quadruped </a:t>
            </a:r>
            <a:r>
              <a:rPr lang="en-US" dirty="0">
                <a:solidFill>
                  <a:srgbClr val="0070C0"/>
                </a:solidFill>
              </a:rPr>
              <a:t>character</a:t>
            </a:r>
            <a:r>
              <a:rPr lang="en-US" dirty="0"/>
              <a:t>. </a:t>
            </a:r>
            <a:endParaRPr lang="en-US" dirty="0" smtClean="0"/>
          </a:p>
          <a:p>
            <a:pPr lvl="1"/>
            <a:r>
              <a:rPr lang="en-US" dirty="0"/>
              <a:t>P</a:t>
            </a:r>
            <a:r>
              <a:rPr lang="en-US" dirty="0" smtClean="0"/>
              <a:t>layer </a:t>
            </a:r>
            <a:r>
              <a:rPr lang="en-US" dirty="0"/>
              <a:t>avatar or </a:t>
            </a:r>
            <a:r>
              <a:rPr lang="en-US" dirty="0" smtClean="0"/>
              <a:t>NPC</a:t>
            </a:r>
          </a:p>
          <a:p>
            <a:r>
              <a:rPr lang="en-US" dirty="0" smtClean="0"/>
              <a:t>3+ non-character objects</a:t>
            </a:r>
          </a:p>
          <a:p>
            <a:r>
              <a:rPr lang="en-US" dirty="0" smtClean="0"/>
              <a:t>5+ sounds</a:t>
            </a:r>
          </a:p>
          <a:p>
            <a:pPr marL="0" indent="0">
              <a:buNone/>
            </a:pPr>
            <a:r>
              <a:rPr lang="en-US" dirty="0" smtClean="0"/>
              <a:t/>
            </a:r>
            <a:br>
              <a:rPr lang="en-US" dirty="0" smtClean="0"/>
            </a:br>
            <a:endParaRPr lang="en-US" dirty="0"/>
          </a:p>
        </p:txBody>
      </p:sp>
      <p:sp>
        <p:nvSpPr>
          <p:cNvPr id="4" name="Content Placeholder 3"/>
          <p:cNvSpPr>
            <a:spLocks noGrp="1"/>
          </p:cNvSpPr>
          <p:nvPr>
            <p:ph sz="half" idx="2"/>
          </p:nvPr>
        </p:nvSpPr>
        <p:spPr/>
        <p:txBody>
          <a:bodyPr>
            <a:normAutofit lnSpcReduction="10000"/>
          </a:bodyPr>
          <a:lstStyle/>
          <a:p>
            <a:r>
              <a:rPr lang="en-US" dirty="0" smtClean="0"/>
              <a:t>Artists produce</a:t>
            </a:r>
          </a:p>
          <a:p>
            <a:pPr lvl="1"/>
            <a:r>
              <a:rPr lang="en-US" dirty="0" smtClean="0"/>
              <a:t>2 animated characters</a:t>
            </a:r>
          </a:p>
          <a:p>
            <a:pPr lvl="1"/>
            <a:r>
              <a:rPr lang="en-US" dirty="0" smtClean="0"/>
              <a:t>2 static 2d assets</a:t>
            </a:r>
          </a:p>
          <a:p>
            <a:pPr lvl="1"/>
            <a:r>
              <a:rPr lang="en-US" dirty="0" smtClean="0"/>
              <a:t>1 environment</a:t>
            </a:r>
          </a:p>
          <a:p>
            <a:pPr lvl="1"/>
            <a:r>
              <a:rPr lang="en-US" dirty="0" smtClean="0"/>
              <a:t>4-8 sound files</a:t>
            </a:r>
          </a:p>
          <a:p>
            <a:pPr lvl="1"/>
            <a:r>
              <a:rPr lang="en-US" dirty="0" smtClean="0"/>
              <a:t>“Working” in UE4</a:t>
            </a:r>
          </a:p>
          <a:p>
            <a:r>
              <a:rPr lang="en-US" dirty="0" smtClean="0"/>
              <a:t>Tech provide</a:t>
            </a:r>
          </a:p>
          <a:p>
            <a:pPr lvl="1"/>
            <a:r>
              <a:rPr lang="en-US" dirty="0" smtClean="0"/>
              <a:t>Tech code for gameplay</a:t>
            </a:r>
          </a:p>
          <a:p>
            <a:pPr lvl="1"/>
            <a:r>
              <a:rPr lang="en-US" dirty="0" smtClean="0"/>
              <a:t>Incorporation of art in game</a:t>
            </a:r>
          </a:p>
          <a:p>
            <a:pPr lvl="1"/>
            <a:endParaRPr lang="en-US" dirty="0"/>
          </a:p>
        </p:txBody>
      </p:sp>
    </p:spTree>
    <p:extLst>
      <p:ext uri="{BB962C8B-B14F-4D97-AF65-F5344CB8AC3E}">
        <p14:creationId xmlns:p14="http://schemas.microsoft.com/office/powerpoint/2010/main" val="581570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Note About Teams</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Game is team effort </a:t>
            </a:r>
            <a:r>
              <a:rPr lang="en-US" dirty="0" smtClean="0">
                <a:sym typeface="Wingdings" panose="05000000000000000000" pitchFamily="2" charset="2"/>
              </a:rPr>
              <a:t> view it as such</a:t>
            </a:r>
          </a:p>
          <a:p>
            <a:pPr lvl="1"/>
            <a:r>
              <a:rPr lang="en-US" dirty="0" smtClean="0">
                <a:sym typeface="Wingdings" panose="05000000000000000000" pitchFamily="2" charset="2"/>
              </a:rPr>
              <a:t>Professional in all aspect (reliability, communication!)</a:t>
            </a:r>
          </a:p>
          <a:p>
            <a:pPr lvl="1"/>
            <a:r>
              <a:rPr lang="en-US" dirty="0" smtClean="0">
                <a:sym typeface="Wingdings" panose="05000000000000000000" pitchFamily="2" charset="2"/>
              </a:rPr>
              <a:t>Have roles, but look </a:t>
            </a:r>
            <a:r>
              <a:rPr lang="en-US" dirty="0" smtClean="0">
                <a:solidFill>
                  <a:srgbClr val="008000"/>
                </a:solidFill>
                <a:sym typeface="Wingdings" panose="05000000000000000000" pitchFamily="2" charset="2"/>
              </a:rPr>
              <a:t>beyond role </a:t>
            </a:r>
            <a:r>
              <a:rPr lang="en-US" dirty="0" smtClean="0">
                <a:sym typeface="Wingdings" panose="05000000000000000000" pitchFamily="2" charset="2"/>
              </a:rPr>
              <a:t> </a:t>
            </a:r>
            <a:r>
              <a:rPr lang="en-US" i="1" dirty="0" smtClean="0">
                <a:sym typeface="Wingdings" panose="05000000000000000000" pitchFamily="2" charset="2"/>
              </a:rPr>
              <a:t>What else needs doing?</a:t>
            </a:r>
            <a:r>
              <a:rPr lang="en-US" dirty="0" smtClean="0">
                <a:sym typeface="Wingdings" panose="05000000000000000000" pitchFamily="2" charset="2"/>
              </a:rPr>
              <a:t>  </a:t>
            </a:r>
            <a:r>
              <a:rPr lang="en-US" i="1" dirty="0" smtClean="0">
                <a:sym typeface="Wingdings" panose="05000000000000000000" pitchFamily="2" charset="2"/>
              </a:rPr>
              <a:t>How can I help?</a:t>
            </a:r>
          </a:p>
          <a:p>
            <a:r>
              <a:rPr lang="en-US" dirty="0" smtClean="0"/>
              <a:t>Art students</a:t>
            </a:r>
          </a:p>
          <a:p>
            <a:pPr lvl="1"/>
            <a:r>
              <a:rPr lang="en-US" dirty="0" smtClean="0"/>
              <a:t>Create assets</a:t>
            </a:r>
          </a:p>
          <a:p>
            <a:pPr lvl="1"/>
            <a:r>
              <a:rPr lang="en-US" dirty="0" smtClean="0"/>
              <a:t>Test and assemble in UE4</a:t>
            </a:r>
          </a:p>
          <a:p>
            <a:pPr lvl="2"/>
            <a:r>
              <a:rPr lang="en-US" dirty="0" smtClean="0"/>
              <a:t>Animations working, level assembled</a:t>
            </a:r>
          </a:p>
          <a:p>
            <a:pPr lvl="1"/>
            <a:r>
              <a:rPr lang="en-US" dirty="0" smtClean="0"/>
              <a:t>Will be “Technical Art” lead </a:t>
            </a:r>
            <a:r>
              <a:rPr lang="en-US" dirty="0" smtClean="0">
                <a:sym typeface="Wingdings" panose="05000000000000000000" pitchFamily="2" charset="2"/>
              </a:rPr>
              <a:t> help with level design</a:t>
            </a:r>
          </a:p>
          <a:p>
            <a:r>
              <a:rPr lang="en-US" dirty="0" smtClean="0"/>
              <a:t>Tech students</a:t>
            </a:r>
          </a:p>
          <a:p>
            <a:pPr lvl="1"/>
            <a:r>
              <a:rPr lang="en-US" dirty="0" smtClean="0"/>
              <a:t>Implement all tech</a:t>
            </a:r>
          </a:p>
          <a:p>
            <a:pPr lvl="1"/>
            <a:r>
              <a:rPr lang="en-US" dirty="0" smtClean="0"/>
              <a:t>Incorporate working art into game</a:t>
            </a:r>
          </a:p>
          <a:p>
            <a:endParaRPr lang="en-US" dirty="0"/>
          </a:p>
        </p:txBody>
      </p:sp>
    </p:spTree>
    <p:extLst>
      <p:ext uri="{BB962C8B-B14F-4D97-AF65-F5344CB8AC3E}">
        <p14:creationId xmlns:p14="http://schemas.microsoft.com/office/powerpoint/2010/main" val="2547184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Document (1 of 3)</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Short document providing information on game</a:t>
            </a:r>
          </a:p>
          <a:p>
            <a:endParaRPr lang="en-US" dirty="0" smtClean="0"/>
          </a:p>
          <a:p>
            <a:r>
              <a:rPr lang="en-US" dirty="0" smtClean="0"/>
              <a:t>Game </a:t>
            </a:r>
            <a:r>
              <a:rPr lang="en-US" dirty="0"/>
              <a:t>Title</a:t>
            </a:r>
          </a:p>
          <a:p>
            <a:r>
              <a:rPr lang="en-US" dirty="0" smtClean="0"/>
              <a:t>Group </a:t>
            </a:r>
            <a:r>
              <a:rPr lang="en-US" dirty="0"/>
              <a:t>Leader </a:t>
            </a:r>
            <a:r>
              <a:rPr lang="en-US" dirty="0" smtClean="0"/>
              <a:t>(+ </a:t>
            </a:r>
            <a:r>
              <a:rPr lang="en-US" dirty="0"/>
              <a:t>email)</a:t>
            </a:r>
          </a:p>
          <a:p>
            <a:r>
              <a:rPr lang="en-US" dirty="0"/>
              <a:t>IMGD 4000 </a:t>
            </a:r>
            <a:r>
              <a:rPr lang="en-US" dirty="0" smtClean="0"/>
              <a:t>team (+ emails</a:t>
            </a:r>
            <a:r>
              <a:rPr lang="en-US" dirty="0"/>
              <a:t>)</a:t>
            </a:r>
          </a:p>
          <a:p>
            <a:r>
              <a:rPr lang="en-US" dirty="0"/>
              <a:t>IMGD 4500 </a:t>
            </a:r>
            <a:r>
              <a:rPr lang="en-US" dirty="0" smtClean="0"/>
              <a:t>team (+ emails)</a:t>
            </a:r>
            <a:endParaRPr lang="en-US" dirty="0"/>
          </a:p>
          <a:p>
            <a:r>
              <a:rPr lang="en-US" dirty="0"/>
              <a:t>Elevator </a:t>
            </a:r>
            <a:r>
              <a:rPr lang="en-US" dirty="0" smtClean="0"/>
              <a:t>Pitch (max 3 sentences)</a:t>
            </a:r>
          </a:p>
          <a:p>
            <a:pPr marL="457200" lvl="1" indent="0">
              <a:buNone/>
            </a:pPr>
            <a:r>
              <a:rPr lang="en-US" dirty="0" smtClean="0"/>
              <a:t>"</a:t>
            </a:r>
            <a:r>
              <a:rPr lang="en-US" dirty="0"/>
              <a:t>A </a:t>
            </a:r>
            <a:r>
              <a:rPr lang="en-US" dirty="0" smtClean="0"/>
              <a:t>top-down shooter </a:t>
            </a:r>
            <a:r>
              <a:rPr lang="en-US" dirty="0"/>
              <a:t>using rotten vegetables that takes place in the supermarket produce section. You win the game by hitting your opponent with a complete salad."</a:t>
            </a:r>
          </a:p>
          <a:p>
            <a:endParaRPr lang="en-US" dirty="0"/>
          </a:p>
        </p:txBody>
      </p:sp>
    </p:spTree>
    <p:extLst>
      <p:ext uri="{BB962C8B-B14F-4D97-AF65-F5344CB8AC3E}">
        <p14:creationId xmlns:p14="http://schemas.microsoft.com/office/powerpoint/2010/main" val="416889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1524</Words>
  <Application>Microsoft Office PowerPoint</Application>
  <PresentationFormat>On-screen Show (4:3)</PresentationFormat>
  <Paragraphs>235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Game Project</vt:lpstr>
      <vt:lpstr>Overview</vt:lpstr>
      <vt:lpstr>Form Teams (1 of 3) Form Pairs</vt:lpstr>
      <vt:lpstr>Form Teams (2 of 3) Speed Dating</vt:lpstr>
      <vt:lpstr>Form Teams (3 of 3) Form Teams</vt:lpstr>
      <vt:lpstr>Design Constraints (1 of 2)</vt:lpstr>
      <vt:lpstr>Design Constraints (2 of 2)</vt:lpstr>
      <vt:lpstr>A Note About Teams</vt:lpstr>
      <vt:lpstr>Treatment Document (1 of 3)</vt:lpstr>
      <vt:lpstr>Treatment Document (2 of 3) Details</vt:lpstr>
      <vt:lpstr>Treatment Document (3 of 3)</vt:lpstr>
      <vt:lpstr>Website</vt:lpstr>
      <vt:lpstr>Technical Milestone</vt:lpstr>
      <vt:lpstr>Alpha</vt:lpstr>
      <vt:lpstr>Playtest</vt:lpstr>
      <vt:lpstr>Beta</vt:lpstr>
      <vt:lpstr>Beta Presentation</vt:lpstr>
      <vt:lpstr>Hints</vt:lpstr>
      <vt:lpstr>Submission</vt:lpstr>
      <vt:lpstr>Grading</vt:lpstr>
      <vt:lpstr>Rubric</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IMGD 4000</dc:title>
  <dc:creator>Mark Claypool</dc:creator>
  <cp:lastModifiedBy>Mark Claypool</cp:lastModifiedBy>
  <cp:revision>32</cp:revision>
  <dcterms:created xsi:type="dcterms:W3CDTF">2015-03-17T09:20:29Z</dcterms:created>
  <dcterms:modified xsi:type="dcterms:W3CDTF">2016-04-09T11:32:18Z</dcterms:modified>
</cp:coreProperties>
</file>