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9" r:id="rId5"/>
    <p:sldId id="270" r:id="rId6"/>
    <p:sldId id="271" r:id="rId7"/>
    <p:sldId id="272" r:id="rId8"/>
    <p:sldId id="274" r:id="rId9"/>
    <p:sldId id="273"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364"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2501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267315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0490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8962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EDA9B-59F3-4F57-988B-0C8D480B9095}"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479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EDA9B-59F3-4F57-988B-0C8D480B9095}"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9047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EDA9B-59F3-4F57-988B-0C8D480B9095}"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980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EDA9B-59F3-4F57-988B-0C8D480B9095}"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52082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EDA9B-59F3-4F57-988B-0C8D480B9095}"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1186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4573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61990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EDA9B-59F3-4F57-988B-0C8D480B9095}" type="datetimeFigureOut">
              <a:rPr lang="en-US" smtClean="0"/>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35DE4-1C71-4D64-9EC6-224453EBB7B8}" type="slidenum">
              <a:rPr lang="en-US" smtClean="0"/>
              <a:t>‹#›</a:t>
            </a:fld>
            <a:endParaRPr lang="en-US"/>
          </a:p>
        </p:txBody>
      </p:sp>
    </p:spTree>
    <p:extLst>
      <p:ext uri="{BB962C8B-B14F-4D97-AF65-F5344CB8AC3E}">
        <p14:creationId xmlns:p14="http://schemas.microsoft.com/office/powerpoint/2010/main" val="384159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Pathfinding</a:t>
            </a:r>
            <a:endParaRPr lang="en-US" dirty="0"/>
          </a:p>
        </p:txBody>
      </p:sp>
      <p:sp>
        <p:nvSpPr>
          <p:cNvPr id="3" name="Subtitle 2"/>
          <p:cNvSpPr>
            <a:spLocks noGrp="1"/>
          </p:cNvSpPr>
          <p:nvPr>
            <p:ph type="subTitle" idx="1"/>
          </p:nvPr>
        </p:nvSpPr>
        <p:spPr/>
        <p:txBody>
          <a:bodyPr/>
          <a:lstStyle/>
          <a:p>
            <a:r>
              <a:rPr lang="en-US" dirty="0" smtClean="0">
                <a:solidFill>
                  <a:srgbClr val="0070C0"/>
                </a:solidFill>
              </a:rPr>
              <a:t>IMGD 4000</a:t>
            </a:r>
          </a:p>
          <a:p>
            <a:endParaRPr lang="en-US" dirty="0">
              <a:solidFill>
                <a:srgbClr val="0070C0"/>
              </a:solidFill>
            </a:endParaRPr>
          </a:p>
          <a:p>
            <a:r>
              <a:rPr lang="en-US" dirty="0" smtClean="0">
                <a:solidFill>
                  <a:schemeClr val="tx1"/>
                </a:solidFill>
              </a:rPr>
              <a:t>Due: </a:t>
            </a:r>
            <a:r>
              <a:rPr lang="en-US" dirty="0" smtClean="0">
                <a:solidFill>
                  <a:srgbClr val="0070C0"/>
                </a:solidFill>
              </a:rPr>
              <a:t>March 28</a:t>
            </a:r>
            <a:r>
              <a:rPr lang="en-US" baseline="30000" dirty="0" smtClean="0">
                <a:solidFill>
                  <a:srgbClr val="0070C0"/>
                </a:solidFill>
              </a:rPr>
              <a:t>th</a:t>
            </a:r>
            <a:r>
              <a:rPr lang="en-US" dirty="0" smtClean="0">
                <a:solidFill>
                  <a:srgbClr val="0070C0"/>
                </a:solidFill>
              </a:rPr>
              <a:t>, 11:59pm</a:t>
            </a:r>
            <a:endParaRPr lang="en-US" dirty="0">
              <a:solidFill>
                <a:srgbClr val="0070C0"/>
              </a:solidFill>
            </a:endParaRPr>
          </a:p>
        </p:txBody>
      </p:sp>
    </p:spTree>
    <p:extLst>
      <p:ext uri="{BB962C8B-B14F-4D97-AF65-F5344CB8AC3E}">
        <p14:creationId xmlns:p14="http://schemas.microsoft.com/office/powerpoint/2010/main" val="238979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a:bodyPr>
          <a:lstStyle/>
          <a:p>
            <a:r>
              <a:rPr lang="en-US" dirty="0" smtClean="0"/>
              <a:t>Placeable Waypoints			</a:t>
            </a:r>
            <a:r>
              <a:rPr lang="en-US" dirty="0" smtClean="0">
                <a:solidFill>
                  <a:srgbClr val="008000"/>
                </a:solidFill>
              </a:rPr>
              <a:t>5%</a:t>
            </a:r>
            <a:endParaRPr lang="en-US" dirty="0" smtClean="0"/>
          </a:p>
          <a:p>
            <a:r>
              <a:rPr lang="en-US" dirty="0" smtClean="0"/>
              <a:t>Waypoint Connections			</a:t>
            </a:r>
            <a:r>
              <a:rPr lang="en-US" dirty="0" smtClean="0">
                <a:solidFill>
                  <a:srgbClr val="008000"/>
                </a:solidFill>
              </a:rPr>
              <a:t>20%</a:t>
            </a:r>
            <a:endParaRPr lang="en-US" dirty="0">
              <a:solidFill>
                <a:srgbClr val="008000"/>
              </a:solidFill>
            </a:endParaRPr>
          </a:p>
          <a:p>
            <a:r>
              <a:rPr lang="en-US" dirty="0" smtClean="0"/>
              <a:t>Selectable Source &amp; Destination</a:t>
            </a:r>
            <a:r>
              <a:rPr lang="en-US" dirty="0" smtClean="0">
                <a:solidFill>
                  <a:srgbClr val="008000"/>
                </a:solidFill>
              </a:rPr>
              <a:t>	10%</a:t>
            </a:r>
          </a:p>
          <a:p>
            <a:r>
              <a:rPr lang="en-US" dirty="0" smtClean="0"/>
              <a:t>A* Pathfinding				</a:t>
            </a:r>
            <a:r>
              <a:rPr lang="en-US" dirty="0" smtClean="0">
                <a:solidFill>
                  <a:srgbClr val="008000"/>
                </a:solidFill>
              </a:rPr>
              <a:t>35%</a:t>
            </a:r>
          </a:p>
          <a:p>
            <a:r>
              <a:rPr lang="en-US" dirty="0" smtClean="0"/>
              <a:t>Path Depiction				</a:t>
            </a:r>
            <a:r>
              <a:rPr lang="en-US" dirty="0" smtClean="0">
                <a:solidFill>
                  <a:srgbClr val="008000"/>
                </a:solidFill>
              </a:rPr>
              <a:t>20%</a:t>
            </a:r>
          </a:p>
          <a:p>
            <a:r>
              <a:rPr lang="en-US" dirty="0" smtClean="0"/>
              <a:t>Path Smoothing or Game			</a:t>
            </a:r>
            <a:r>
              <a:rPr lang="en-US" dirty="0" smtClean="0">
                <a:solidFill>
                  <a:srgbClr val="008000"/>
                </a:solidFill>
              </a:rPr>
              <a:t>10%</a:t>
            </a:r>
          </a:p>
        </p:txBody>
      </p:sp>
    </p:spTree>
    <p:extLst>
      <p:ext uri="{BB962C8B-B14F-4D97-AF65-F5344CB8AC3E}">
        <p14:creationId xmlns:p14="http://schemas.microsoft.com/office/powerpoint/2010/main" val="3599680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Rubric</a:t>
            </a:r>
            <a:endParaRPr lang="en-US" dirty="0"/>
          </a:p>
        </p:txBody>
      </p:sp>
      <p:sp>
        <p:nvSpPr>
          <p:cNvPr id="3" name="Content Placeholder 2"/>
          <p:cNvSpPr>
            <a:spLocks noGrp="1"/>
          </p:cNvSpPr>
          <p:nvPr>
            <p:ph idx="1"/>
          </p:nvPr>
        </p:nvSpPr>
        <p:spPr>
          <a:xfrm>
            <a:off x="381000" y="1219200"/>
            <a:ext cx="8229600" cy="4876800"/>
          </a:xfrm>
        </p:spPr>
        <p:txBody>
          <a:bodyPr>
            <a:noAutofit/>
          </a:bodyPr>
          <a:lstStyle/>
          <a:p>
            <a:r>
              <a:rPr lang="en-US" sz="1600" b="1" dirty="0">
                <a:solidFill>
                  <a:srgbClr val="008000"/>
                </a:solidFill>
              </a:rPr>
              <a:t>100-90</a:t>
            </a:r>
            <a:r>
              <a:rPr lang="en-US" sz="1600" dirty="0">
                <a:solidFill>
                  <a:srgbClr val="008000"/>
                </a:solidFill>
              </a:rPr>
              <a:t>. </a:t>
            </a:r>
            <a:r>
              <a:rPr lang="en-US" sz="1600" dirty="0"/>
              <a:t>The submission clearly meets requirements. The waypoints are placeable from the level editor. The source and destination are selectable. The resulting path is accurate and clearly visible. The path smoothing element is effective and demonstrable </a:t>
            </a:r>
            <a:r>
              <a:rPr lang="en-US" sz="1600" i="1" dirty="0"/>
              <a:t>or</a:t>
            </a:r>
            <a:r>
              <a:rPr lang="en-US" sz="1600" dirty="0"/>
              <a:t> the game implemented is playable with clear win/loss conditions. </a:t>
            </a:r>
            <a:endParaRPr lang="en-US" sz="1600" dirty="0" smtClean="0"/>
          </a:p>
          <a:p>
            <a:r>
              <a:rPr lang="en-US" sz="1600" b="1" dirty="0" smtClean="0">
                <a:solidFill>
                  <a:srgbClr val="008000"/>
                </a:solidFill>
              </a:rPr>
              <a:t>89-80</a:t>
            </a:r>
            <a:r>
              <a:rPr lang="en-US" sz="1600" dirty="0" smtClean="0">
                <a:solidFill>
                  <a:srgbClr val="008000"/>
                </a:solidFill>
              </a:rPr>
              <a:t>. </a:t>
            </a:r>
            <a:r>
              <a:rPr lang="en-US" sz="1600" dirty="0"/>
              <a:t>The submission meets requirements. The waypoints are placeable from the level editor. The source or destination are selectable. The resulting path is accurate and mostly visible. The path smoothing element is not implemented effectively or is not clearly demonstrable </a:t>
            </a:r>
            <a:r>
              <a:rPr lang="en-US" sz="1600" i="1" dirty="0"/>
              <a:t>or</a:t>
            </a:r>
            <a:r>
              <a:rPr lang="en-US" sz="1600" dirty="0"/>
              <a:t> the game implemented is somewhat playable but may be missing clear win/loss conditions. </a:t>
            </a:r>
          </a:p>
          <a:p>
            <a:r>
              <a:rPr lang="en-US" sz="1600" b="1" dirty="0">
                <a:solidFill>
                  <a:srgbClr val="FF9900"/>
                </a:solidFill>
              </a:rPr>
              <a:t>79-70</a:t>
            </a:r>
            <a:r>
              <a:rPr lang="en-US" sz="1600" dirty="0">
                <a:solidFill>
                  <a:srgbClr val="FF9900"/>
                </a:solidFill>
              </a:rPr>
              <a:t>. </a:t>
            </a:r>
            <a:r>
              <a:rPr lang="en-US" sz="1600" dirty="0"/>
              <a:t>The submission barely meets requirements. The waypoints may not be (easily) placeable from the level editor. The source and destination is not selectable. The resulting path is inaccurate or not visible. The path smoothing element is not implemented and the game is not implemented </a:t>
            </a:r>
          </a:p>
          <a:p>
            <a:r>
              <a:rPr lang="en-US" sz="1600" b="1" dirty="0">
                <a:solidFill>
                  <a:srgbClr val="C00000"/>
                </a:solidFill>
              </a:rPr>
              <a:t>69-60</a:t>
            </a:r>
            <a:r>
              <a:rPr lang="en-US" sz="1600" dirty="0">
                <a:solidFill>
                  <a:srgbClr val="C00000"/>
                </a:solidFill>
              </a:rPr>
              <a:t>. </a:t>
            </a:r>
            <a:r>
              <a:rPr lang="en-US" sz="1600" dirty="0"/>
              <a:t>The submission fails to meet some requirements. Some combination of: a) the waypoints are not placeable from the level editor; b) the source and destination are not selectable; and/or c) the resulting path is inaccurate and not visible. The path smoothing element is not implemented and the game is not implemented. </a:t>
            </a:r>
          </a:p>
          <a:p>
            <a:r>
              <a:rPr lang="en-US" sz="1600" b="1" dirty="0">
                <a:solidFill>
                  <a:srgbClr val="C00000"/>
                </a:solidFill>
              </a:rPr>
              <a:t>59-0</a:t>
            </a:r>
            <a:r>
              <a:rPr lang="en-US" sz="1600" dirty="0">
                <a:solidFill>
                  <a:srgbClr val="C00000"/>
                </a:solidFill>
              </a:rPr>
              <a:t>. </a:t>
            </a:r>
            <a:r>
              <a:rPr lang="en-US" sz="1600" dirty="0"/>
              <a:t>The submission fails to meet requirements. The waypoints are not placeable from the level editor. The source and destination are not selectable. The resulting path is inaccurate and not visible. The path smoothing element is not implemented and the game is not implemented. </a:t>
            </a:r>
          </a:p>
        </p:txBody>
      </p:sp>
    </p:spTree>
    <p:extLst>
      <p:ext uri="{BB962C8B-B14F-4D97-AF65-F5344CB8AC3E}">
        <p14:creationId xmlns:p14="http://schemas.microsoft.com/office/powerpoint/2010/main" val="255418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Implement </a:t>
            </a:r>
            <a:r>
              <a:rPr lang="en-US" dirty="0" smtClean="0">
                <a:solidFill>
                  <a:srgbClr val="008000"/>
                </a:solidFill>
              </a:rPr>
              <a:t>A*</a:t>
            </a:r>
          </a:p>
          <a:p>
            <a:pPr lvl="1"/>
            <a:r>
              <a:rPr lang="en-US" dirty="0" smtClean="0"/>
              <a:t>Core  pathfinding for games</a:t>
            </a:r>
          </a:p>
          <a:p>
            <a:pPr lvl="1"/>
            <a:r>
              <a:rPr lang="en-US" dirty="0" smtClean="0"/>
              <a:t>Even if engine has </a:t>
            </a:r>
            <a:r>
              <a:rPr lang="en-US" dirty="0" smtClean="0">
                <a:solidFill>
                  <a:srgbClr val="008000"/>
                </a:solidFill>
              </a:rPr>
              <a:t>A*</a:t>
            </a:r>
            <a:r>
              <a:rPr lang="en-US" dirty="0" smtClean="0"/>
              <a:t>, implementation helps with reinforcement</a:t>
            </a:r>
          </a:p>
          <a:p>
            <a:endParaRPr lang="en-US" dirty="0" smtClean="0"/>
          </a:p>
          <a:p>
            <a:pPr>
              <a:buClr>
                <a:schemeClr val="tx1"/>
              </a:buClr>
            </a:pPr>
            <a:r>
              <a:rPr lang="en-US" dirty="0" smtClean="0"/>
              <a:t>Extend</a:t>
            </a:r>
            <a:r>
              <a:rPr lang="en-US" dirty="0" smtClean="0">
                <a:solidFill>
                  <a:srgbClr val="008000"/>
                </a:solidFill>
              </a:rPr>
              <a:t> paper 2d </a:t>
            </a:r>
            <a:r>
              <a:rPr lang="en-US" dirty="0" smtClean="0"/>
              <a:t>tutorial</a:t>
            </a:r>
          </a:p>
          <a:p>
            <a:pPr>
              <a:buClr>
                <a:schemeClr val="tx1"/>
              </a:buClr>
            </a:pPr>
            <a:r>
              <a:rPr lang="en-US" dirty="0" smtClean="0"/>
              <a:t>Add waypoints, source destination, </a:t>
            </a:r>
            <a:r>
              <a:rPr lang="en-US" dirty="0" smtClean="0">
                <a:solidFill>
                  <a:srgbClr val="008000"/>
                </a:solidFill>
              </a:rPr>
              <a:t>A*</a:t>
            </a:r>
            <a:r>
              <a:rPr lang="en-US" dirty="0" smtClean="0"/>
              <a:t> and path</a:t>
            </a:r>
          </a:p>
          <a:p>
            <a:pPr>
              <a:buClr>
                <a:schemeClr val="tx1"/>
              </a:buClr>
            </a:pPr>
            <a:r>
              <a:rPr lang="en-US" dirty="0" smtClean="0"/>
              <a:t>A-grade needs smoothing </a:t>
            </a:r>
            <a:r>
              <a:rPr lang="en-US" i="1" dirty="0" smtClean="0"/>
              <a:t>or</a:t>
            </a:r>
            <a:r>
              <a:rPr lang="en-US" dirty="0" smtClean="0"/>
              <a:t>  game</a:t>
            </a:r>
          </a:p>
          <a:p>
            <a:pPr>
              <a:buClr>
                <a:schemeClr val="tx1"/>
              </a:buClr>
            </a:pPr>
            <a:endParaRPr lang="en-US" dirty="0" smtClean="0"/>
          </a:p>
          <a:p>
            <a:pPr>
              <a:buClr>
                <a:schemeClr val="tx1"/>
              </a:buClr>
            </a:pPr>
            <a:r>
              <a:rPr lang="en-US" dirty="0" smtClean="0"/>
              <a:t>Done </a:t>
            </a:r>
            <a:r>
              <a:rPr lang="en-US" i="1" dirty="0"/>
              <a:t>solo</a:t>
            </a:r>
            <a:r>
              <a:rPr lang="en-US" dirty="0"/>
              <a:t>, in UE4</a:t>
            </a:r>
          </a:p>
          <a:p>
            <a:pPr>
              <a:buClr>
                <a:schemeClr val="tx1"/>
              </a:buClr>
            </a:pPr>
            <a:endParaRPr lang="en-US" dirty="0" smtClean="0"/>
          </a:p>
        </p:txBody>
      </p:sp>
      <p:pic>
        <p:nvPicPr>
          <p:cNvPr id="5" name="Picture 4" descr="https://encrypted-tbn2.gstatic.com/images?q=tbn:ANd9GcTUTPHBnMr5CVZF5JlN9XcCnWRn8QmLMVPtGew1iSmjde-Tj9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5334000"/>
            <a:ext cx="660400" cy="66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603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a:t>
            </a:r>
          </a:p>
          <a:p>
            <a:pPr lvl="1"/>
            <a:r>
              <a:rPr lang="en-US" dirty="0" smtClean="0"/>
              <a:t>Executable</a:t>
            </a:r>
          </a:p>
          <a:p>
            <a:pPr lvl="1"/>
            <a:r>
              <a:rPr lang="en-US" dirty="0" smtClean="0"/>
              <a:t>Source Code</a:t>
            </a:r>
          </a:p>
          <a:p>
            <a:pPr lvl="1"/>
            <a:r>
              <a:rPr lang="en-US" dirty="0" smtClean="0"/>
              <a:t>README – providing description of </a:t>
            </a:r>
            <a:r>
              <a:rPr lang="en-US" dirty="0" smtClean="0">
                <a:solidFill>
                  <a:srgbClr val="0070C0"/>
                </a:solidFill>
              </a:rPr>
              <a:t>10%</a:t>
            </a:r>
          </a:p>
          <a:p>
            <a:r>
              <a:rPr lang="en-US" dirty="0" smtClean="0"/>
              <a:t>How? </a:t>
            </a:r>
          </a:p>
          <a:p>
            <a:pPr lvl="1"/>
            <a:r>
              <a:rPr lang="en-US" dirty="0" smtClean="0"/>
              <a:t>Online submission</a:t>
            </a:r>
          </a:p>
          <a:p>
            <a:pPr lvl="2"/>
            <a:r>
              <a:rPr lang="en-US" dirty="0" smtClean="0"/>
              <a:t>URL of .exe, Source code,  README</a:t>
            </a:r>
          </a:p>
          <a:p>
            <a:pPr lvl="1"/>
            <a:r>
              <a:rPr lang="en-US" dirty="0" smtClean="0"/>
              <a:t>Scheduled demo</a:t>
            </a:r>
          </a:p>
          <a:p>
            <a:pPr lvl="1"/>
            <a:r>
              <a:rPr lang="en-US" dirty="0"/>
              <a:t>(refer to Web page</a:t>
            </a:r>
            <a:r>
              <a:rPr lang="en-US" dirty="0" smtClean="0"/>
              <a:t>)</a:t>
            </a:r>
          </a:p>
        </p:txBody>
      </p:sp>
    </p:spTree>
    <p:extLst>
      <p:ext uri="{BB962C8B-B14F-4D97-AF65-F5344CB8AC3E}">
        <p14:creationId xmlns:p14="http://schemas.microsoft.com/office/powerpoint/2010/main" val="3462975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(1 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 waypoints</a:t>
            </a:r>
          </a:p>
          <a:p>
            <a:pPr lvl="1"/>
            <a:r>
              <a:rPr lang="en-US" dirty="0" smtClean="0"/>
              <a:t>Placeable on map in UE4 Level Editor</a:t>
            </a:r>
          </a:p>
          <a:p>
            <a:r>
              <a:rPr lang="en-US" dirty="0" smtClean="0"/>
              <a:t>Enable connections</a:t>
            </a:r>
          </a:p>
          <a:p>
            <a:pPr lvl="1"/>
            <a:r>
              <a:rPr lang="en-US" dirty="0" smtClean="0"/>
              <a:t>Automatic (e.g., based on distance)</a:t>
            </a:r>
          </a:p>
          <a:p>
            <a:pPr lvl="1"/>
            <a:r>
              <a:rPr lang="en-US" dirty="0" smtClean="0"/>
              <a:t>Manual (in editor or in code)</a:t>
            </a:r>
          </a:p>
          <a:p>
            <a:pPr lvl="1"/>
            <a:r>
              <a:rPr lang="en-US" dirty="0" smtClean="0"/>
              <a:t>With “cost” (e.g., distance or explicit)</a:t>
            </a:r>
          </a:p>
          <a:p>
            <a:pPr lvl="1"/>
            <a:r>
              <a:rPr lang="en-US" dirty="0" smtClean="0"/>
              <a:t>Note: combined with waypoints, this really means creating a graph with nodes and edges</a:t>
            </a:r>
          </a:p>
          <a:p>
            <a:r>
              <a:rPr lang="en-US" dirty="0" smtClean="0"/>
              <a:t>Select source &amp; destination</a:t>
            </a:r>
          </a:p>
          <a:p>
            <a:pPr lvl="1"/>
            <a:r>
              <a:rPr lang="en-US" dirty="0" smtClean="0"/>
              <a:t>Could be selected by mouse</a:t>
            </a:r>
          </a:p>
          <a:p>
            <a:pPr lvl="1"/>
            <a:r>
              <a:rPr lang="en-US" dirty="0" smtClean="0"/>
              <a:t>Could be near dynamic objects (e.g., moveable)</a:t>
            </a:r>
          </a:p>
          <a:p>
            <a:endParaRPr lang="en-US" dirty="0"/>
          </a:p>
        </p:txBody>
      </p:sp>
    </p:spTree>
    <p:extLst>
      <p:ext uri="{BB962C8B-B14F-4D97-AF65-F5344CB8AC3E}">
        <p14:creationId xmlns:p14="http://schemas.microsoft.com/office/powerpoint/2010/main" val="358323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 </a:t>
            </a:r>
            <a:r>
              <a:rPr lang="en-US" dirty="0" smtClean="0"/>
              <a:t>(2 </a:t>
            </a:r>
            <a:r>
              <a:rPr lang="en-US" dirty="0"/>
              <a:t>of </a:t>
            </a:r>
            <a:r>
              <a:rPr lang="en-US" dirty="0" smtClean="0"/>
              <a:t>3)</a:t>
            </a:r>
            <a:endParaRPr lang="en-US" dirty="0"/>
          </a:p>
        </p:txBody>
      </p:sp>
      <p:sp>
        <p:nvSpPr>
          <p:cNvPr id="3" name="Content Placeholder 2"/>
          <p:cNvSpPr>
            <a:spLocks noGrp="1"/>
          </p:cNvSpPr>
          <p:nvPr>
            <p:ph idx="1"/>
          </p:nvPr>
        </p:nvSpPr>
        <p:spPr/>
        <p:txBody>
          <a:bodyPr/>
          <a:lstStyle/>
          <a:p>
            <a:r>
              <a:rPr lang="en-US" dirty="0"/>
              <a:t>Compute path</a:t>
            </a:r>
          </a:p>
          <a:p>
            <a:pPr lvl="1"/>
            <a:r>
              <a:rPr lang="en-US" dirty="0">
                <a:solidFill>
                  <a:srgbClr val="0070C0"/>
                </a:solidFill>
              </a:rPr>
              <a:t>A*</a:t>
            </a:r>
          </a:p>
          <a:p>
            <a:pPr lvl="1"/>
            <a:r>
              <a:rPr lang="en-US" dirty="0"/>
              <a:t>Can use Internet references (and IMGD 3000), but code written must be your </a:t>
            </a:r>
            <a:r>
              <a:rPr lang="en-US" dirty="0" smtClean="0"/>
              <a:t>own</a:t>
            </a:r>
          </a:p>
          <a:p>
            <a:r>
              <a:rPr lang="en-US" dirty="0" smtClean="0"/>
              <a:t>Depict path </a:t>
            </a:r>
          </a:p>
          <a:p>
            <a:pPr lvl="1"/>
            <a:r>
              <a:rPr lang="en-US" dirty="0" smtClean="0"/>
              <a:t>e.g., Nodes connected by lines</a:t>
            </a:r>
          </a:p>
          <a:p>
            <a:pPr lvl="1"/>
            <a:r>
              <a:rPr lang="en-US" dirty="0" smtClean="0"/>
              <a:t>Minimal is text of computed path on screen</a:t>
            </a:r>
          </a:p>
          <a:p>
            <a:pPr lvl="2"/>
            <a:r>
              <a:rPr lang="en-US" dirty="0" smtClean="0"/>
              <a:t>e.g., </a:t>
            </a:r>
            <a:r>
              <a:rPr lang="en-US" dirty="0" err="1" smtClean="0">
                <a:solidFill>
                  <a:srgbClr val="0070C0"/>
                </a:solidFill>
                <a:latin typeface="Consolas" panose="020B0609020204030204" pitchFamily="49" charset="0"/>
                <a:cs typeface="Consolas" panose="020B0609020204030204" pitchFamily="49" charset="0"/>
              </a:rPr>
              <a:t>AddOnScreenDebugMessage</a:t>
            </a:r>
            <a:r>
              <a:rPr lang="en-US" dirty="0" smtClean="0">
                <a:solidFill>
                  <a:srgbClr val="0070C0"/>
                </a:solidFill>
                <a:latin typeface="Consolas" panose="020B0609020204030204" pitchFamily="49" charset="0"/>
                <a:cs typeface="Consolas" panose="020B0609020204030204" pitchFamily="49" charset="0"/>
              </a:rPr>
              <a:t>()</a:t>
            </a:r>
          </a:p>
          <a:p>
            <a:pPr lvl="1"/>
            <a:endParaRPr lang="en-US" dirty="0"/>
          </a:p>
          <a:p>
            <a:endParaRPr lang="en-US" dirty="0"/>
          </a:p>
        </p:txBody>
      </p:sp>
    </p:spTree>
    <p:extLst>
      <p:ext uri="{BB962C8B-B14F-4D97-AF65-F5344CB8AC3E}">
        <p14:creationId xmlns:p14="http://schemas.microsoft.com/office/powerpoint/2010/main" val="191544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(3 of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Successful completion of above earns “</a:t>
            </a:r>
            <a:r>
              <a:rPr lang="en-US" dirty="0" smtClean="0">
                <a:solidFill>
                  <a:srgbClr val="008000"/>
                </a:solidFill>
              </a:rPr>
              <a:t>B</a:t>
            </a:r>
            <a:r>
              <a:rPr lang="en-US" dirty="0" smtClean="0"/>
              <a:t>”</a:t>
            </a:r>
          </a:p>
          <a:p>
            <a:r>
              <a:rPr lang="en-US" dirty="0" smtClean="0"/>
              <a:t>To achieve an “</a:t>
            </a:r>
            <a:r>
              <a:rPr lang="en-US" dirty="0" smtClean="0">
                <a:solidFill>
                  <a:srgbClr val="008000"/>
                </a:solidFill>
              </a:rPr>
              <a:t>A</a:t>
            </a:r>
            <a:r>
              <a:rPr lang="en-US" dirty="0" smtClean="0"/>
              <a:t>” pick one of following</a:t>
            </a:r>
          </a:p>
          <a:p>
            <a:pPr lvl="1"/>
            <a:r>
              <a:rPr lang="en-US" dirty="0" smtClean="0"/>
              <a:t>Path smoothing</a:t>
            </a:r>
          </a:p>
          <a:p>
            <a:pPr lvl="2"/>
            <a:r>
              <a:rPr lang="en-US" dirty="0" smtClean="0"/>
              <a:t>Note: requires obstacles</a:t>
            </a:r>
          </a:p>
          <a:p>
            <a:pPr lvl="1"/>
            <a:r>
              <a:rPr lang="en-US" dirty="0" smtClean="0"/>
              <a:t>Make your project a game </a:t>
            </a:r>
            <a:r>
              <a:rPr lang="en-US" dirty="0" smtClean="0">
                <a:sym typeface="Wingdings" panose="05000000000000000000" pitchFamily="2" charset="2"/>
              </a:rPr>
              <a:t> be creative!</a:t>
            </a:r>
            <a:endParaRPr lang="en-US" dirty="0" smtClean="0"/>
          </a:p>
          <a:p>
            <a:pPr lvl="2"/>
            <a:r>
              <a:rPr lang="en-US" dirty="0" smtClean="0"/>
              <a:t>Simple game element/gameplay fine</a:t>
            </a:r>
          </a:p>
          <a:p>
            <a:pPr lvl="2"/>
            <a:r>
              <a:rPr lang="en-US" dirty="0" smtClean="0"/>
              <a:t>Needs win/loss conditions</a:t>
            </a:r>
          </a:p>
          <a:p>
            <a:r>
              <a:rPr lang="en-US" dirty="0" smtClean="0"/>
              <a:t>Be prepared to:</a:t>
            </a:r>
          </a:p>
          <a:p>
            <a:pPr lvl="1"/>
            <a:r>
              <a:rPr lang="en-US" dirty="0" smtClean="0"/>
              <a:t>Demo project</a:t>
            </a:r>
          </a:p>
          <a:p>
            <a:pPr lvl="1"/>
            <a:r>
              <a:rPr lang="en-US" dirty="0" smtClean="0"/>
              <a:t>Answer questions about code</a:t>
            </a:r>
            <a:endParaRPr lang="en-US" dirty="0"/>
          </a:p>
        </p:txBody>
      </p:sp>
    </p:spTree>
    <p:extLst>
      <p:ext uri="{BB962C8B-B14F-4D97-AF65-F5344CB8AC3E}">
        <p14:creationId xmlns:p14="http://schemas.microsoft.com/office/powerpoint/2010/main" val="82903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 (1 of 2)</a:t>
            </a:r>
            <a:endParaRPr lang="en-US" dirty="0"/>
          </a:p>
        </p:txBody>
      </p:sp>
      <p:sp>
        <p:nvSpPr>
          <p:cNvPr id="3" name="Content Placeholder 2"/>
          <p:cNvSpPr>
            <a:spLocks noGrp="1"/>
          </p:cNvSpPr>
          <p:nvPr>
            <p:ph idx="1"/>
          </p:nvPr>
        </p:nvSpPr>
        <p:spPr>
          <a:xfrm>
            <a:off x="489531" y="1219200"/>
            <a:ext cx="8229600" cy="4525963"/>
          </a:xfrm>
        </p:spPr>
        <p:txBody>
          <a:bodyPr/>
          <a:lstStyle/>
          <a:p>
            <a:r>
              <a:rPr lang="en-US" dirty="0" smtClean="0"/>
              <a:t>Extend waypoints from Actor</a:t>
            </a:r>
          </a:p>
          <a:p>
            <a:pPr lvl="1"/>
            <a:r>
              <a:rPr lang="en-US" dirty="0" smtClean="0"/>
              <a:t>Allows for visible element in level editor</a:t>
            </a:r>
          </a:p>
          <a:p>
            <a:pPr lvl="1"/>
            <a:r>
              <a:rPr lang="en-US" dirty="0" smtClean="0"/>
              <a:t>C++ code for </a:t>
            </a:r>
            <a:r>
              <a:rPr lang="en-US" dirty="0" smtClean="0">
                <a:solidFill>
                  <a:srgbClr val="0070C0"/>
                </a:solidFill>
              </a:rPr>
              <a:t>A*</a:t>
            </a:r>
          </a:p>
          <a:p>
            <a:r>
              <a:rPr lang="en-US" dirty="0" smtClean="0"/>
              <a:t>See “Making Waypoints in UE4”</a:t>
            </a:r>
            <a:endParaRPr lang="en-US" dirty="0"/>
          </a:p>
        </p:txBody>
      </p:sp>
      <p:sp>
        <p:nvSpPr>
          <p:cNvPr id="4" name="TextBox 3"/>
          <p:cNvSpPr txBox="1"/>
          <p:nvPr/>
        </p:nvSpPr>
        <p:spPr>
          <a:xfrm>
            <a:off x="304800" y="1295400"/>
            <a:ext cx="184731" cy="369332"/>
          </a:xfrm>
          <a:prstGeom prst="rect">
            <a:avLst/>
          </a:prstGeom>
          <a:noFill/>
        </p:spPr>
        <p:txBody>
          <a:bodyPr wrap="none" rtlCol="0">
            <a:spAutoFit/>
          </a:bodyPr>
          <a:lstStyle/>
          <a:p>
            <a:endParaRPr lang="en-US" dirty="0"/>
          </a:p>
        </p:txBody>
      </p:sp>
      <p:pic>
        <p:nvPicPr>
          <p:cNvPr id="7" name="Image 3" descr="C:\Users\Chimo\Pictures\desktop\2.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581400"/>
            <a:ext cx="5943600" cy="3034665"/>
          </a:xfrm>
          <a:prstGeom prst="rect">
            <a:avLst/>
          </a:prstGeom>
          <a:noFill/>
          <a:ln>
            <a:noFill/>
          </a:ln>
        </p:spPr>
      </p:pic>
    </p:spTree>
    <p:extLst>
      <p:ext uri="{BB962C8B-B14F-4D97-AF65-F5344CB8AC3E}">
        <p14:creationId xmlns:p14="http://schemas.microsoft.com/office/powerpoint/2010/main" val="203393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 (2 of 2)</a:t>
            </a:r>
            <a:endParaRPr lang="en-US" dirty="0"/>
          </a:p>
        </p:txBody>
      </p:sp>
      <p:sp>
        <p:nvSpPr>
          <p:cNvPr id="3" name="Content Placeholder 2"/>
          <p:cNvSpPr>
            <a:spLocks noGrp="1"/>
          </p:cNvSpPr>
          <p:nvPr>
            <p:ph idx="1"/>
          </p:nvPr>
        </p:nvSpPr>
        <p:spPr/>
        <p:txBody>
          <a:bodyPr/>
          <a:lstStyle/>
          <a:p>
            <a:r>
              <a:rPr lang="en-US" dirty="0" smtClean="0"/>
              <a:t>Can </a:t>
            </a:r>
            <a:r>
              <a:rPr lang="en-US" dirty="0" smtClean="0"/>
              <a:t>show lines with “debug” library (e.g., </a:t>
            </a:r>
            <a:r>
              <a:rPr lang="en-US" dirty="0" err="1" smtClean="0"/>
              <a:t>DrawDebugLine</a:t>
            </a:r>
            <a:r>
              <a:rPr lang="en-US" dirty="0" smtClean="0"/>
              <a:t>()):</a:t>
            </a:r>
          </a:p>
          <a:p>
            <a:endParaRPr lang="en-US" dirty="0"/>
          </a:p>
        </p:txBody>
      </p:sp>
      <p:sp>
        <p:nvSpPr>
          <p:cNvPr id="4" name="TextBox 3"/>
          <p:cNvSpPr txBox="1"/>
          <p:nvPr/>
        </p:nvSpPr>
        <p:spPr>
          <a:xfrm>
            <a:off x="304800" y="1295400"/>
            <a:ext cx="184731" cy="369332"/>
          </a:xfrm>
          <a:prstGeom prst="rect">
            <a:avLst/>
          </a:prstGeom>
          <a:noFill/>
        </p:spPr>
        <p:txBody>
          <a:bodyPr wrap="none" rtlCol="0">
            <a:spAutoFit/>
          </a:bodyPr>
          <a:lstStyle/>
          <a:p>
            <a:endParaRPr lang="en-US" dirty="0"/>
          </a:p>
        </p:txBody>
      </p:sp>
      <p:sp>
        <p:nvSpPr>
          <p:cNvPr id="5" name="TextBox 4"/>
          <p:cNvSpPr txBox="1"/>
          <p:nvPr/>
        </p:nvSpPr>
        <p:spPr>
          <a:xfrm>
            <a:off x="4419600" y="3504962"/>
            <a:ext cx="3886200" cy="1169551"/>
          </a:xfrm>
          <a:prstGeom prst="rect">
            <a:avLst/>
          </a:prstGeom>
          <a:solidFill>
            <a:srgbClr val="FFFF99"/>
          </a:solidFill>
          <a:ln w="19050">
            <a:solidFill>
              <a:schemeClr val="tx1"/>
            </a:solidFill>
          </a:ln>
        </p:spPr>
        <p:txBody>
          <a:bodyPr wrap="square" rtlCol="0">
            <a:spAutoFit/>
          </a:bodyPr>
          <a:lstStyle/>
          <a:p>
            <a:r>
              <a:rPr lang="en-US" sz="1400" i="1" dirty="0">
                <a:solidFill>
                  <a:srgbClr val="008000"/>
                </a:solidFill>
                <a:cs typeface="Consolas" panose="020B0609020204030204" pitchFamily="49" charset="0"/>
              </a:rPr>
              <a:t>// Draw a red line. </a:t>
            </a:r>
            <a:endParaRPr lang="en-US" sz="1400" i="1" dirty="0" smtClean="0">
              <a:solidFill>
                <a:srgbClr val="008000"/>
              </a:solidFill>
              <a:cs typeface="Consolas" panose="020B0609020204030204" pitchFamily="49" charset="0"/>
            </a:endParaRPr>
          </a:p>
          <a:p>
            <a:r>
              <a:rPr lang="en-US" sz="1400" dirty="0" err="1" smtClean="0">
                <a:solidFill>
                  <a:srgbClr val="0070C0"/>
                </a:solidFill>
                <a:latin typeface="Consolas" panose="020B0609020204030204" pitchFamily="49" charset="0"/>
                <a:cs typeface="Consolas" panose="020B0609020204030204" pitchFamily="49" charset="0"/>
              </a:rPr>
              <a:t>FVector</a:t>
            </a:r>
            <a:r>
              <a:rPr lang="en-US" sz="1400" dirty="0" smtClean="0">
                <a:solidFill>
                  <a:srgbClr val="0070C0"/>
                </a:solidFill>
                <a:latin typeface="Consolas" panose="020B0609020204030204" pitchFamily="49" charset="0"/>
                <a:cs typeface="Consolas" panose="020B0609020204030204" pitchFamily="49" charset="0"/>
              </a:rPr>
              <a:t> </a:t>
            </a:r>
            <a:r>
              <a:rPr lang="en-US" sz="1400" dirty="0">
                <a:latin typeface="Consolas" panose="020B0609020204030204" pitchFamily="49" charset="0"/>
                <a:cs typeface="Consolas" panose="020B0609020204030204" pitchFamily="49" charset="0"/>
              </a:rPr>
              <a:t>start(0.0, 0.0, 0.0</a:t>
            </a:r>
            <a:r>
              <a:rPr lang="en-US" sz="1400" dirty="0" smtClean="0">
                <a:latin typeface="Consolas" panose="020B0609020204030204" pitchFamily="49" charset="0"/>
                <a:cs typeface="Consolas" panose="020B0609020204030204" pitchFamily="49" charset="0"/>
              </a:rPr>
              <a:t>);</a:t>
            </a:r>
          </a:p>
          <a:p>
            <a:r>
              <a:rPr lang="en-US" sz="1400" dirty="0" err="1" smtClean="0">
                <a:solidFill>
                  <a:srgbClr val="0070C0"/>
                </a:solidFill>
                <a:latin typeface="Consolas" panose="020B0609020204030204" pitchFamily="49" charset="0"/>
                <a:cs typeface="Consolas" panose="020B0609020204030204" pitchFamily="49" charset="0"/>
              </a:rPr>
              <a:t>FVector</a:t>
            </a:r>
            <a:r>
              <a:rPr lang="en-US" sz="1400" dirty="0" smtClean="0">
                <a:solidFill>
                  <a:srgbClr val="0070C0"/>
                </a:solidFill>
                <a:latin typeface="Consolas" panose="020B0609020204030204" pitchFamily="49" charset="0"/>
                <a:cs typeface="Consolas" panose="020B0609020204030204" pitchFamily="49" charset="0"/>
              </a:rPr>
              <a:t> </a:t>
            </a:r>
            <a:r>
              <a:rPr lang="en-US" sz="1400" dirty="0">
                <a:latin typeface="Consolas" panose="020B0609020204030204" pitchFamily="49" charset="0"/>
                <a:cs typeface="Consolas" panose="020B0609020204030204" pitchFamily="49" charset="0"/>
              </a:rPr>
              <a:t>end(0.0, 10.0, 0.0); </a:t>
            </a:r>
            <a:endParaRPr lang="en-US" sz="1400" dirty="0" smtClean="0">
              <a:latin typeface="Consolas" panose="020B0609020204030204" pitchFamily="49" charset="0"/>
              <a:cs typeface="Consolas" panose="020B0609020204030204" pitchFamily="49" charset="0"/>
            </a:endParaRPr>
          </a:p>
          <a:p>
            <a:r>
              <a:rPr lang="en-US" sz="1400" dirty="0" err="1" smtClean="0">
                <a:latin typeface="Consolas" panose="020B0609020204030204" pitchFamily="49" charset="0"/>
                <a:cs typeface="Consolas" panose="020B0609020204030204" pitchFamily="49" charset="0"/>
              </a:rPr>
              <a:t>DrawDebugLine</a:t>
            </a:r>
            <a:r>
              <a:rPr lang="en-US" sz="1400" dirty="0" smtClean="0">
                <a:latin typeface="Consolas" panose="020B0609020204030204" pitchFamily="49" charset="0"/>
                <a:cs typeface="Consolas" panose="020B0609020204030204" pitchFamily="49" charset="0"/>
              </a:rPr>
              <a:t>(</a:t>
            </a:r>
            <a:r>
              <a:rPr lang="en-US" sz="1400" dirty="0" err="1" smtClean="0">
                <a:latin typeface="Consolas" panose="020B0609020204030204" pitchFamily="49" charset="0"/>
                <a:cs typeface="Consolas" panose="020B0609020204030204" pitchFamily="49" charset="0"/>
              </a:rPr>
              <a:t>GetWorld</a:t>
            </a:r>
            <a:r>
              <a:rPr lang="en-US" sz="1400" dirty="0">
                <a:latin typeface="Consolas" panose="020B0609020204030204" pitchFamily="49" charset="0"/>
                <a:cs typeface="Consolas" panose="020B0609020204030204" pitchFamily="49" charset="0"/>
              </a:rPr>
              <a:t>(), start, end, </a:t>
            </a:r>
            <a:endParaRPr lang="en-US" sz="1400" dirty="0" smtClean="0">
              <a:latin typeface="Consolas" panose="020B0609020204030204" pitchFamily="49" charset="0"/>
              <a:cs typeface="Consolas" panose="020B0609020204030204" pitchFamily="49" charset="0"/>
            </a:endParaRPr>
          </a:p>
          <a:p>
            <a:r>
              <a:rPr lang="en-US" sz="1400" dirty="0" smtClean="0">
                <a:latin typeface="Consolas" panose="020B0609020204030204" pitchFamily="49" charset="0"/>
                <a:cs typeface="Consolas" panose="020B0609020204030204" pitchFamily="49" charset="0"/>
              </a:rPr>
              <a:t>	</a:t>
            </a:r>
            <a:r>
              <a:rPr lang="en-US" sz="1400" dirty="0" err="1" smtClean="0">
                <a:solidFill>
                  <a:srgbClr val="0070C0"/>
                </a:solidFill>
                <a:latin typeface="Consolas" panose="020B0609020204030204" pitchFamily="49" charset="0"/>
                <a:cs typeface="Consolas" panose="020B0609020204030204" pitchFamily="49" charset="0"/>
              </a:rPr>
              <a:t>FColor</a:t>
            </a:r>
            <a:r>
              <a:rPr lang="en-US" sz="1400" dirty="0">
                <a:latin typeface="Consolas" panose="020B0609020204030204" pitchFamily="49" charset="0"/>
                <a:cs typeface="Consolas" panose="020B0609020204030204" pitchFamily="49" charset="0"/>
              </a:rPr>
              <a:t>::Red, 1.0, 12); </a:t>
            </a:r>
          </a:p>
        </p:txBody>
      </p:sp>
      <p:sp>
        <p:nvSpPr>
          <p:cNvPr id="6" name="TextBox 5"/>
          <p:cNvSpPr txBox="1"/>
          <p:nvPr/>
        </p:nvSpPr>
        <p:spPr>
          <a:xfrm>
            <a:off x="762000" y="3352562"/>
            <a:ext cx="3200400" cy="1600438"/>
          </a:xfrm>
          <a:prstGeom prst="rect">
            <a:avLst/>
          </a:prstGeom>
          <a:solidFill>
            <a:srgbClr val="FFFF99"/>
          </a:solidFill>
          <a:ln w="19050">
            <a:solidFill>
              <a:schemeClr val="tx1"/>
            </a:solidFill>
          </a:ln>
        </p:spPr>
        <p:txBody>
          <a:bodyPr wrap="square" rtlCol="0">
            <a:spAutoFit/>
          </a:bodyPr>
          <a:lstStyle/>
          <a:p>
            <a:r>
              <a:rPr lang="en-US" sz="1400" dirty="0">
                <a:latin typeface="Consolas" panose="020B0609020204030204" pitchFamily="49" charset="0"/>
                <a:cs typeface="Consolas" panose="020B0609020204030204" pitchFamily="49" charset="0"/>
              </a:rPr>
              <a:t>static void </a:t>
            </a:r>
            <a:r>
              <a:rPr lang="en-US" sz="1400" dirty="0" err="1">
                <a:solidFill>
                  <a:srgbClr val="0070C0"/>
                </a:solidFill>
                <a:latin typeface="Consolas" panose="020B0609020204030204" pitchFamily="49" charset="0"/>
                <a:cs typeface="Consolas" panose="020B0609020204030204" pitchFamily="49" charset="0"/>
              </a:rPr>
              <a:t>DrawDebugLine</a:t>
            </a: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a:t>
            </a:r>
          </a:p>
          <a:p>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 </a:t>
            </a:r>
            <a:r>
              <a:rPr lang="en-US" sz="1400" dirty="0" err="1" smtClean="0">
                <a:solidFill>
                  <a:srgbClr val="0070C0"/>
                </a:solidFill>
                <a:latin typeface="Consolas" panose="020B0609020204030204" pitchFamily="49" charset="0"/>
                <a:cs typeface="Consolas" panose="020B0609020204030204" pitchFamily="49" charset="0"/>
              </a:rPr>
              <a:t>UObject</a:t>
            </a:r>
            <a:r>
              <a:rPr lang="en-US" sz="1400" dirty="0" smtClean="0">
                <a:solidFill>
                  <a:srgbClr val="0070C0"/>
                </a:solidFill>
                <a:latin typeface="Consolas" panose="020B0609020204030204" pitchFamily="49" charset="0"/>
                <a:cs typeface="Consolas" panose="020B0609020204030204" pitchFamily="49" charset="0"/>
              </a:rPr>
              <a:t> </a:t>
            </a:r>
            <a:r>
              <a:rPr lang="en-US" sz="1400" dirty="0">
                <a:solidFill>
                  <a:srgbClr val="0070C0"/>
                </a:solidFill>
                <a:latin typeface="Consolas" panose="020B0609020204030204" pitchFamily="49" charset="0"/>
                <a:cs typeface="Consolas" panose="020B0609020204030204" pitchFamily="49" charset="0"/>
              </a:rPr>
              <a:t>*</a:t>
            </a:r>
            <a:r>
              <a:rPr lang="en-US" sz="1400" dirty="0" err="1" smtClean="0">
                <a:latin typeface="Consolas" panose="020B0609020204030204" pitchFamily="49" charset="0"/>
                <a:cs typeface="Consolas" panose="020B0609020204030204" pitchFamily="49" charset="0"/>
              </a:rPr>
              <a:t>WorldContextObject</a:t>
            </a:r>
            <a:r>
              <a:rPr lang="en-US" sz="1400" dirty="0" smtClean="0">
                <a:latin typeface="Consolas" panose="020B0609020204030204" pitchFamily="49" charset="0"/>
                <a:cs typeface="Consolas" panose="020B0609020204030204" pitchFamily="49" charset="0"/>
              </a:rPr>
              <a:t>, </a:t>
            </a:r>
          </a:p>
          <a:p>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 </a:t>
            </a:r>
            <a:r>
              <a:rPr lang="en-US" sz="1400" dirty="0" err="1" smtClean="0">
                <a:latin typeface="Consolas" panose="020B0609020204030204" pitchFamily="49" charset="0"/>
                <a:cs typeface="Consolas" panose="020B0609020204030204" pitchFamily="49" charset="0"/>
              </a:rPr>
              <a:t>const</a:t>
            </a:r>
            <a:r>
              <a:rPr lang="en-US" sz="1400" dirty="0" smtClean="0">
                <a:latin typeface="Consolas" panose="020B0609020204030204" pitchFamily="49" charset="0"/>
                <a:cs typeface="Consolas" panose="020B0609020204030204" pitchFamily="49" charset="0"/>
              </a:rPr>
              <a:t> </a:t>
            </a:r>
            <a:r>
              <a:rPr lang="en-US" sz="1400" dirty="0" err="1">
                <a:solidFill>
                  <a:srgbClr val="0070C0"/>
                </a:solidFill>
                <a:latin typeface="Consolas" panose="020B0609020204030204" pitchFamily="49" charset="0"/>
                <a:cs typeface="Consolas" panose="020B0609020204030204" pitchFamily="49" charset="0"/>
              </a:rPr>
              <a:t>FVector</a:t>
            </a:r>
            <a:r>
              <a:rPr lang="en-US" sz="1400" dirty="0">
                <a:solidFill>
                  <a:srgbClr val="0070C0"/>
                </a:solidFill>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LineStart</a:t>
            </a:r>
            <a:r>
              <a:rPr lang="en-US" sz="1400" dirty="0">
                <a:latin typeface="Consolas" panose="020B0609020204030204" pitchFamily="49" charset="0"/>
                <a:cs typeface="Consolas" panose="020B0609020204030204" pitchFamily="49" charset="0"/>
              </a:rPr>
              <a:t>, </a:t>
            </a:r>
            <a:endParaRPr lang="en-US" sz="1400" dirty="0" smtClean="0">
              <a:latin typeface="Consolas" panose="020B0609020204030204" pitchFamily="49" charset="0"/>
              <a:cs typeface="Consolas" panose="020B0609020204030204" pitchFamily="49" charset="0"/>
            </a:endParaRPr>
          </a:p>
          <a:p>
            <a:r>
              <a:rPr lang="en-US" sz="1400" dirty="0" smtClean="0">
                <a:latin typeface="Consolas" panose="020B0609020204030204" pitchFamily="49" charset="0"/>
                <a:cs typeface="Consolas" panose="020B0609020204030204" pitchFamily="49" charset="0"/>
              </a:rPr>
              <a:t>  </a:t>
            </a:r>
            <a:r>
              <a:rPr lang="en-US" sz="1400" dirty="0" err="1" smtClean="0">
                <a:latin typeface="Consolas" panose="020B0609020204030204" pitchFamily="49" charset="0"/>
                <a:cs typeface="Consolas" panose="020B0609020204030204" pitchFamily="49" charset="0"/>
              </a:rPr>
              <a:t>const</a:t>
            </a:r>
            <a:r>
              <a:rPr lang="en-US" sz="1400" dirty="0" smtClean="0">
                <a:latin typeface="Consolas" panose="020B0609020204030204" pitchFamily="49" charset="0"/>
                <a:cs typeface="Consolas" panose="020B0609020204030204" pitchFamily="49" charset="0"/>
              </a:rPr>
              <a:t> </a:t>
            </a:r>
            <a:r>
              <a:rPr lang="en-US" sz="1400" dirty="0" err="1">
                <a:solidFill>
                  <a:srgbClr val="0070C0"/>
                </a:solidFill>
                <a:latin typeface="Consolas" panose="020B0609020204030204" pitchFamily="49" charset="0"/>
                <a:cs typeface="Consolas" panose="020B0609020204030204" pitchFamily="49" charset="0"/>
              </a:rPr>
              <a:t>FVector</a:t>
            </a:r>
            <a:r>
              <a:rPr lang="en-US" sz="1400" dirty="0">
                <a:solidFill>
                  <a:srgbClr val="0070C0"/>
                </a:solidFill>
                <a:latin typeface="Consolas" panose="020B0609020204030204" pitchFamily="49" charset="0"/>
                <a:cs typeface="Consolas" panose="020B0609020204030204" pitchFamily="49" charset="0"/>
              </a:rPr>
              <a:t> </a:t>
            </a:r>
            <a:r>
              <a:rPr lang="en-US" sz="1400" dirty="0" err="1" smtClean="0">
                <a:latin typeface="Consolas" panose="020B0609020204030204" pitchFamily="49" charset="0"/>
                <a:cs typeface="Consolas" panose="020B0609020204030204" pitchFamily="49" charset="0"/>
              </a:rPr>
              <a:t>LineEnd</a:t>
            </a:r>
            <a:r>
              <a:rPr lang="en-US" sz="1400" dirty="0" smtClean="0">
                <a:latin typeface="Consolas" panose="020B0609020204030204" pitchFamily="49" charset="0"/>
                <a:cs typeface="Consolas" panose="020B0609020204030204" pitchFamily="49" charset="0"/>
              </a:rPr>
              <a:t>, </a:t>
            </a:r>
          </a:p>
          <a:p>
            <a:r>
              <a:rPr lang="en-US" sz="1400" dirty="0" smtClean="0">
                <a:latin typeface="Consolas" panose="020B0609020204030204" pitchFamily="49" charset="0"/>
                <a:cs typeface="Consolas" panose="020B0609020204030204" pitchFamily="49" charset="0"/>
              </a:rPr>
              <a:t>  </a:t>
            </a:r>
            <a:r>
              <a:rPr lang="en-US" sz="1400" dirty="0" err="1" smtClean="0">
                <a:solidFill>
                  <a:srgbClr val="0070C0"/>
                </a:solidFill>
                <a:latin typeface="Consolas" panose="020B0609020204030204" pitchFamily="49" charset="0"/>
                <a:cs typeface="Consolas" panose="020B0609020204030204" pitchFamily="49" charset="0"/>
              </a:rPr>
              <a:t>FLinearColor</a:t>
            </a:r>
            <a:r>
              <a:rPr lang="en-US" sz="1400" dirty="0" smtClean="0">
                <a:latin typeface="Consolas" panose="020B0609020204030204" pitchFamily="49" charset="0"/>
                <a:cs typeface="Consolas" panose="020B0609020204030204" pitchFamily="49" charset="0"/>
              </a:rPr>
              <a:t> </a:t>
            </a:r>
            <a:r>
              <a:rPr lang="en-US" sz="1400" dirty="0" err="1" smtClean="0">
                <a:latin typeface="Consolas" panose="020B0609020204030204" pitchFamily="49" charset="0"/>
                <a:cs typeface="Consolas" panose="020B0609020204030204" pitchFamily="49" charset="0"/>
              </a:rPr>
              <a:t>LineColor</a:t>
            </a:r>
            <a:r>
              <a:rPr lang="en-US" sz="1400" dirty="0" smtClean="0">
                <a:latin typeface="Consolas" panose="020B0609020204030204" pitchFamily="49" charset="0"/>
                <a:cs typeface="Consolas" panose="020B0609020204030204" pitchFamily="49" charset="0"/>
              </a:rPr>
              <a:t>,</a:t>
            </a:r>
          </a:p>
          <a:p>
            <a:r>
              <a:rPr lang="en-US" sz="1400" dirty="0" smtClean="0">
                <a:latin typeface="Consolas" panose="020B0609020204030204" pitchFamily="49" charset="0"/>
                <a:cs typeface="Consolas" panose="020B0609020204030204" pitchFamily="49" charset="0"/>
              </a:rPr>
              <a:t>  float Duration,</a:t>
            </a:r>
          </a:p>
          <a:p>
            <a:r>
              <a:rPr lang="en-US" sz="1400" dirty="0" smtClean="0">
                <a:latin typeface="Consolas" panose="020B0609020204030204" pitchFamily="49" charset="0"/>
                <a:cs typeface="Consolas" panose="020B0609020204030204" pitchFamily="49" charset="0"/>
              </a:rPr>
              <a:t>  float Thickness); </a:t>
            </a:r>
            <a:endParaRPr lang="en-US" sz="14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45256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Executable (online, with URL)</a:t>
            </a:r>
          </a:p>
          <a:p>
            <a:r>
              <a:rPr lang="en-US" dirty="0" smtClean="0"/>
              <a:t>Code (.</a:t>
            </a:r>
            <a:r>
              <a:rPr lang="en-US" dirty="0" err="1" smtClean="0"/>
              <a:t>cpp</a:t>
            </a:r>
            <a:r>
              <a:rPr lang="en-US" dirty="0" smtClean="0"/>
              <a:t>, .h, screenshots of blueprints)</a:t>
            </a:r>
          </a:p>
          <a:p>
            <a:pPr marL="0" indent="0">
              <a:buNone/>
            </a:pPr>
            <a:endParaRPr lang="en-US" dirty="0" smtClean="0"/>
          </a:p>
          <a:p>
            <a:pPr marL="0" indent="0">
              <a:buNone/>
            </a:pPr>
            <a:r>
              <a:rPr lang="en-US" dirty="0" smtClean="0">
                <a:sym typeface="Wingdings" panose="05000000000000000000" pitchFamily="2" charset="2"/>
              </a:rPr>
              <a:t> Instruct Assist</a:t>
            </a:r>
          </a:p>
          <a:p>
            <a:pPr marL="0" indent="0">
              <a:buNone/>
            </a:pPr>
            <a:endParaRPr lang="en-US" dirty="0" smtClean="0"/>
          </a:p>
          <a:p>
            <a:r>
              <a:rPr lang="en-US" dirty="0" smtClean="0"/>
              <a:t>Schedule demo</a:t>
            </a:r>
          </a:p>
          <a:p>
            <a:pPr lvl="1"/>
            <a:r>
              <a:rPr lang="en-US" dirty="0" smtClean="0"/>
              <a:t>15 Minutes</a:t>
            </a:r>
          </a:p>
          <a:p>
            <a:pPr lvl="1"/>
            <a:r>
              <a:rPr lang="en-US" dirty="0" smtClean="0"/>
              <a:t>Show project working</a:t>
            </a:r>
          </a:p>
          <a:p>
            <a:pPr lvl="1"/>
            <a:r>
              <a:rPr lang="en-US" dirty="0" smtClean="0"/>
              <a:t>Answer questions about code</a:t>
            </a:r>
            <a:endParaRPr lang="en-US" dirty="0"/>
          </a:p>
        </p:txBody>
      </p:sp>
    </p:spTree>
    <p:extLst>
      <p:ext uri="{BB962C8B-B14F-4D97-AF65-F5344CB8AC3E}">
        <p14:creationId xmlns:p14="http://schemas.microsoft.com/office/powerpoint/2010/main" val="266193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685</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Project Pathfinding</vt:lpstr>
      <vt:lpstr>Overview</vt:lpstr>
      <vt:lpstr>Submission</vt:lpstr>
      <vt:lpstr>Details (1 of 3)</vt:lpstr>
      <vt:lpstr>Details (2 of 3)</vt:lpstr>
      <vt:lpstr>Details (3 of 3)</vt:lpstr>
      <vt:lpstr>Hints (1 of 2)</vt:lpstr>
      <vt:lpstr>Hints (2 of 2)</vt:lpstr>
      <vt:lpstr>Submission</vt:lpstr>
      <vt:lpstr>Grading</vt:lpstr>
      <vt:lpstr>Rubric</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IMGD 4000</dc:title>
  <dc:creator>Mark Claypool</dc:creator>
  <cp:lastModifiedBy>Mark Claypool</cp:lastModifiedBy>
  <cp:revision>31</cp:revision>
  <dcterms:created xsi:type="dcterms:W3CDTF">2015-03-16T22:41:41Z</dcterms:created>
  <dcterms:modified xsi:type="dcterms:W3CDTF">2016-03-24T10:42:50Z</dcterms:modified>
</cp:coreProperties>
</file>