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9" r:id="rId8"/>
    <p:sldId id="264"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364"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2501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267315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0490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8962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EDA9B-59F3-4F57-988B-0C8D480B9095}"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479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EDA9B-59F3-4F57-988B-0C8D480B9095}"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9047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EDA9B-59F3-4F57-988B-0C8D480B9095}"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980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EDA9B-59F3-4F57-988B-0C8D480B9095}"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52082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EDA9B-59F3-4F57-988B-0C8D480B9095}"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1186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4573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61990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EDA9B-59F3-4F57-988B-0C8D480B9095}" type="datetimeFigureOut">
              <a:rPr lang="en-US" smtClean="0"/>
              <a:t>3/16/2016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35DE4-1C71-4D64-9EC6-224453EBB7B8}" type="slidenum">
              <a:rPr lang="en-US" smtClean="0"/>
              <a:t>‹#›</a:t>
            </a:fld>
            <a:endParaRPr lang="en-US"/>
          </a:p>
        </p:txBody>
      </p:sp>
    </p:spTree>
    <p:extLst>
      <p:ext uri="{BB962C8B-B14F-4D97-AF65-F5344CB8AC3E}">
        <p14:creationId xmlns:p14="http://schemas.microsoft.com/office/powerpoint/2010/main" val="384159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usion.wpi.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cs.unrealengine.com/latest/INT/Engine/QuickStart/index.html" TargetMode="Externa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docs.unrealengine.com/latest/INT/Programming/QuickStart/index.html" TargetMode="Externa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iki.unrealengine.com/First_Person_Shooter_C++_Tutorial" TargetMode="Externa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eb.cs.wpi.edu/~imgd4000/d15/resourc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UE4 </a:t>
            </a:r>
            <a:r>
              <a:rPr lang="en-US" dirty="0" err="1" smtClean="0"/>
              <a:t>Quickstart</a:t>
            </a:r>
            <a:endParaRPr lang="en-US" dirty="0"/>
          </a:p>
        </p:txBody>
      </p:sp>
      <p:sp>
        <p:nvSpPr>
          <p:cNvPr id="3" name="Subtitle 2"/>
          <p:cNvSpPr>
            <a:spLocks noGrp="1"/>
          </p:cNvSpPr>
          <p:nvPr>
            <p:ph type="subTitle" idx="1"/>
          </p:nvPr>
        </p:nvSpPr>
        <p:spPr/>
        <p:txBody>
          <a:bodyPr/>
          <a:lstStyle/>
          <a:p>
            <a:r>
              <a:rPr lang="en-US" dirty="0" smtClean="0">
                <a:solidFill>
                  <a:srgbClr val="0070C0"/>
                </a:solidFill>
              </a:rPr>
              <a:t>IMGD 4000</a:t>
            </a:r>
          </a:p>
          <a:p>
            <a:endParaRPr lang="en-US" dirty="0">
              <a:solidFill>
                <a:srgbClr val="0070C0"/>
              </a:solidFill>
            </a:endParaRPr>
          </a:p>
          <a:p>
            <a:r>
              <a:rPr lang="en-US" dirty="0" smtClean="0">
                <a:solidFill>
                  <a:schemeClr val="tx1"/>
                </a:solidFill>
              </a:rPr>
              <a:t>Due: </a:t>
            </a:r>
            <a:r>
              <a:rPr lang="en-US" dirty="0" smtClean="0">
                <a:solidFill>
                  <a:srgbClr val="0070C0"/>
                </a:solidFill>
              </a:rPr>
              <a:t>March 23</a:t>
            </a:r>
            <a:r>
              <a:rPr lang="en-US" baseline="30000" dirty="0" smtClean="0">
                <a:solidFill>
                  <a:srgbClr val="0070C0"/>
                </a:solidFill>
              </a:rPr>
              <a:t>rd</a:t>
            </a:r>
            <a:r>
              <a:rPr lang="en-US" dirty="0" smtClean="0">
                <a:solidFill>
                  <a:srgbClr val="0070C0"/>
                </a:solidFill>
              </a:rPr>
              <a:t>, 11:59pm</a:t>
            </a:r>
            <a:endParaRPr lang="en-US" dirty="0">
              <a:solidFill>
                <a:srgbClr val="0070C0"/>
              </a:solidFill>
            </a:endParaRPr>
          </a:p>
        </p:txBody>
      </p:sp>
    </p:spTree>
    <p:extLst>
      <p:ext uri="{BB962C8B-B14F-4D97-AF65-F5344CB8AC3E}">
        <p14:creationId xmlns:p14="http://schemas.microsoft.com/office/powerpoint/2010/main" val="238979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t>
            </a:r>
            <a:r>
              <a:rPr lang="en-US" dirty="0" smtClean="0"/>
              <a:t>Extensions (FPS)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Lose energy and regain</a:t>
            </a:r>
          </a:p>
          <a:p>
            <a:r>
              <a:rPr lang="en-US" dirty="0" smtClean="0"/>
              <a:t>Button to pickup objects (hold while moving)</a:t>
            </a:r>
          </a:p>
          <a:p>
            <a:r>
              <a:rPr lang="en-US" dirty="0" smtClean="0"/>
              <a:t>Jetpack – button thrust moves up, release to let gravity work</a:t>
            </a:r>
          </a:p>
          <a:p>
            <a:r>
              <a:rPr lang="en-US" dirty="0" smtClean="0"/>
              <a:t>Enemy – no AI, just shoot projectile.  Add health for player</a:t>
            </a:r>
          </a:p>
          <a:p>
            <a:r>
              <a:rPr lang="en-US" dirty="0" smtClean="0"/>
              <a:t>Enemy with AI – as above, but with AI controller, maybe </a:t>
            </a:r>
            <a:r>
              <a:rPr lang="en-US" dirty="0" err="1" smtClean="0"/>
              <a:t>navmesh</a:t>
            </a:r>
            <a:endParaRPr lang="en-US" dirty="0" smtClean="0"/>
          </a:p>
          <a:p>
            <a:r>
              <a:rPr lang="en-US" dirty="0" smtClean="0"/>
              <a:t>“Sticky” object (like </a:t>
            </a:r>
            <a:r>
              <a:rPr lang="en-US" dirty="0" err="1" smtClean="0"/>
              <a:t>Katamari</a:t>
            </a:r>
            <a:r>
              <a:rPr lang="en-US" dirty="0" smtClean="0"/>
              <a:t>)</a:t>
            </a:r>
          </a:p>
          <a:p>
            <a:endParaRPr lang="en-US" dirty="0" smtClean="0"/>
          </a:p>
        </p:txBody>
      </p:sp>
      <p:sp>
        <p:nvSpPr>
          <p:cNvPr id="5" name="Content Placeholder 4"/>
          <p:cNvSpPr>
            <a:spLocks noGrp="1"/>
          </p:cNvSpPr>
          <p:nvPr>
            <p:ph sz="half" idx="2"/>
          </p:nvPr>
        </p:nvSpPr>
        <p:spPr/>
        <p:txBody>
          <a:bodyPr>
            <a:normAutofit fontScale="77500" lnSpcReduction="20000"/>
          </a:bodyPr>
          <a:lstStyle/>
          <a:p>
            <a:r>
              <a:rPr lang="en-US" dirty="0"/>
              <a:t>Ammo packs.  Spawn dynamically, player picks up</a:t>
            </a:r>
          </a:p>
          <a:p>
            <a:r>
              <a:rPr lang="en-US" dirty="0" err="1"/>
              <a:t>Minimap</a:t>
            </a:r>
            <a:r>
              <a:rPr lang="en-US" dirty="0"/>
              <a:t>.  Render with second camera in corner of screen</a:t>
            </a:r>
          </a:p>
          <a:p>
            <a:r>
              <a:rPr lang="en-US" dirty="0"/>
              <a:t>Trigger audio</a:t>
            </a:r>
          </a:p>
          <a:p>
            <a:r>
              <a:rPr lang="en-US" dirty="0"/>
              <a:t>Add second weapon with different capabilities</a:t>
            </a:r>
          </a:p>
          <a:p>
            <a:r>
              <a:rPr lang="en-US" dirty="0"/>
              <a:t>Add targets that span automatically</a:t>
            </a:r>
          </a:p>
          <a:p>
            <a:r>
              <a:rPr lang="en-US" dirty="0"/>
              <a:t>Your own great idea!</a:t>
            </a:r>
          </a:p>
          <a:p>
            <a:pPr marL="0" indent="0">
              <a:buNone/>
            </a:pPr>
            <a:endParaRPr lang="en-US" dirty="0"/>
          </a:p>
        </p:txBody>
      </p:sp>
      <p:sp>
        <p:nvSpPr>
          <p:cNvPr id="4" name="TextBox 3"/>
          <p:cNvSpPr txBox="1"/>
          <p:nvPr/>
        </p:nvSpPr>
        <p:spPr>
          <a:xfrm>
            <a:off x="4612532" y="5704173"/>
            <a:ext cx="4343399" cy="646331"/>
          </a:xfrm>
          <a:prstGeom prst="rect">
            <a:avLst/>
          </a:prstGeom>
          <a:noFill/>
          <a:ln w="12700">
            <a:solidFill>
              <a:schemeClr val="tx1"/>
            </a:solidFill>
            <a:prstDash val="dash"/>
          </a:ln>
        </p:spPr>
        <p:txBody>
          <a:bodyPr wrap="square" rtlCol="0">
            <a:spAutoFit/>
          </a:bodyPr>
          <a:lstStyle/>
          <a:p>
            <a:pPr algn="ctr"/>
            <a:r>
              <a:rPr lang="en-US" dirty="0"/>
              <a:t>Some of the above </a:t>
            </a:r>
            <a:r>
              <a:rPr lang="en-US" dirty="0" smtClean="0"/>
              <a:t>combined </a:t>
            </a:r>
            <a:r>
              <a:rPr lang="en-US" dirty="0"/>
              <a:t>for </a:t>
            </a:r>
            <a:r>
              <a:rPr lang="en-US" dirty="0">
                <a:solidFill>
                  <a:srgbClr val="0070C0"/>
                </a:solidFill>
              </a:rPr>
              <a:t>10%</a:t>
            </a:r>
            <a:r>
              <a:rPr lang="en-US" dirty="0"/>
              <a:t> (again, don’t get hung up on amount</a:t>
            </a:r>
            <a:r>
              <a:rPr lang="en-US" dirty="0" smtClean="0"/>
              <a:t>)</a:t>
            </a:r>
            <a:endParaRPr lang="en-US" dirty="0"/>
          </a:p>
        </p:txBody>
      </p:sp>
      <p:sp>
        <p:nvSpPr>
          <p:cNvPr id="6" name="TextBox 5"/>
          <p:cNvSpPr txBox="1"/>
          <p:nvPr/>
        </p:nvSpPr>
        <p:spPr>
          <a:xfrm>
            <a:off x="116732" y="5704172"/>
            <a:ext cx="4343399" cy="646331"/>
          </a:xfrm>
          <a:prstGeom prst="rect">
            <a:avLst/>
          </a:prstGeom>
          <a:noFill/>
          <a:ln w="12700">
            <a:solidFill>
              <a:schemeClr val="tx1"/>
            </a:solidFill>
            <a:prstDash val="dash"/>
          </a:ln>
        </p:spPr>
        <p:txBody>
          <a:bodyPr wrap="square" rtlCol="0">
            <a:spAutoFit/>
          </a:bodyPr>
          <a:lstStyle/>
          <a:p>
            <a:pPr algn="ctr"/>
            <a:r>
              <a:rPr lang="en-US" dirty="0" smtClean="0"/>
              <a:t>Many of the ideas above good for Paper 2D tutorial extensions as well</a:t>
            </a:r>
            <a:endParaRPr lang="en-US" dirty="0"/>
          </a:p>
        </p:txBody>
      </p:sp>
    </p:spTree>
    <p:extLst>
      <p:ext uri="{BB962C8B-B14F-4D97-AF65-F5344CB8AC3E}">
        <p14:creationId xmlns:p14="http://schemas.microsoft.com/office/powerpoint/2010/main" val="1232118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a:t>
            </a:r>
          </a:p>
          <a:p>
            <a:pPr lvl="1"/>
            <a:r>
              <a:rPr lang="en-US" dirty="0" smtClean="0"/>
              <a:t>Executable</a:t>
            </a:r>
          </a:p>
          <a:p>
            <a:pPr lvl="1"/>
            <a:r>
              <a:rPr lang="en-US" dirty="0" smtClean="0"/>
              <a:t>Source Code</a:t>
            </a:r>
          </a:p>
          <a:p>
            <a:pPr lvl="1"/>
            <a:r>
              <a:rPr lang="en-US" dirty="0" smtClean="0"/>
              <a:t>README – providing description of </a:t>
            </a:r>
            <a:r>
              <a:rPr lang="en-US" dirty="0" smtClean="0">
                <a:solidFill>
                  <a:srgbClr val="0070C0"/>
                </a:solidFill>
              </a:rPr>
              <a:t>10%</a:t>
            </a:r>
          </a:p>
          <a:p>
            <a:r>
              <a:rPr lang="en-US" dirty="0" smtClean="0"/>
              <a:t>How? </a:t>
            </a:r>
          </a:p>
          <a:p>
            <a:pPr lvl="1"/>
            <a:r>
              <a:rPr lang="en-US" dirty="0" smtClean="0"/>
              <a:t>Online submission</a:t>
            </a:r>
          </a:p>
          <a:p>
            <a:pPr lvl="2"/>
            <a:r>
              <a:rPr lang="en-US" dirty="0" smtClean="0"/>
              <a:t>URL of .exe, Source code,  README</a:t>
            </a:r>
          </a:p>
          <a:p>
            <a:pPr lvl="1"/>
            <a:r>
              <a:rPr lang="en-US" dirty="0" smtClean="0"/>
              <a:t>Scheduled demo</a:t>
            </a:r>
          </a:p>
          <a:p>
            <a:pPr lvl="1"/>
            <a:r>
              <a:rPr lang="en-US" dirty="0"/>
              <a:t>(refer to Web page</a:t>
            </a:r>
            <a:r>
              <a:rPr lang="en-US" dirty="0" smtClean="0"/>
              <a:t>)</a:t>
            </a:r>
          </a:p>
        </p:txBody>
      </p:sp>
    </p:spTree>
    <p:extLst>
      <p:ext uri="{BB962C8B-B14F-4D97-AF65-F5344CB8AC3E}">
        <p14:creationId xmlns:p14="http://schemas.microsoft.com/office/powerpoint/2010/main" val="3462975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Tutorial			</a:t>
            </a:r>
            <a:r>
              <a:rPr lang="en-US" dirty="0" smtClean="0">
                <a:solidFill>
                  <a:srgbClr val="008000"/>
                </a:solidFill>
              </a:rPr>
              <a:t>35%</a:t>
            </a:r>
          </a:p>
          <a:p>
            <a:pPr lvl="1"/>
            <a:r>
              <a:rPr lang="en-US" dirty="0" smtClean="0"/>
              <a:t>Finish all tutorials, turn in code</a:t>
            </a:r>
          </a:p>
          <a:p>
            <a:r>
              <a:rPr lang="en-US" dirty="0" smtClean="0"/>
              <a:t>Customization		</a:t>
            </a:r>
            <a:r>
              <a:rPr lang="en-US" dirty="0" smtClean="0">
                <a:solidFill>
                  <a:srgbClr val="008000"/>
                </a:solidFill>
              </a:rPr>
              <a:t>60%</a:t>
            </a:r>
          </a:p>
          <a:p>
            <a:pPr lvl="1"/>
            <a:r>
              <a:rPr lang="en-US" dirty="0" smtClean="0"/>
              <a:t>Extending game by ten-percent</a:t>
            </a:r>
          </a:p>
          <a:p>
            <a:r>
              <a:rPr lang="en-US" dirty="0" smtClean="0"/>
              <a:t>Documentation	</a:t>
            </a:r>
            <a:r>
              <a:rPr lang="en-US" dirty="0" smtClean="0">
                <a:solidFill>
                  <a:srgbClr val="008000"/>
                </a:solidFill>
              </a:rPr>
              <a:t>5%</a:t>
            </a:r>
          </a:p>
          <a:p>
            <a:pPr lvl="1"/>
            <a:r>
              <a:rPr lang="en-US" dirty="0" smtClean="0"/>
              <a:t>README.txt</a:t>
            </a:r>
          </a:p>
          <a:p>
            <a:pPr lvl="1"/>
            <a:r>
              <a:rPr lang="en-US" dirty="0" smtClean="0"/>
              <a:t>Clearly structured commented code</a:t>
            </a:r>
          </a:p>
        </p:txBody>
      </p:sp>
    </p:spTree>
    <p:extLst>
      <p:ext uri="{BB962C8B-B14F-4D97-AF65-F5344CB8AC3E}">
        <p14:creationId xmlns:p14="http://schemas.microsoft.com/office/powerpoint/2010/main" val="3599680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sp>
        <p:nvSpPr>
          <p:cNvPr id="3" name="Content Placeholder 2"/>
          <p:cNvSpPr>
            <a:spLocks noGrp="1"/>
          </p:cNvSpPr>
          <p:nvPr>
            <p:ph idx="1"/>
          </p:nvPr>
        </p:nvSpPr>
        <p:spPr>
          <a:xfrm>
            <a:off x="457200" y="1371600"/>
            <a:ext cx="8229600" cy="4876800"/>
          </a:xfrm>
        </p:spPr>
        <p:txBody>
          <a:bodyPr>
            <a:normAutofit fontScale="55000" lnSpcReduction="20000"/>
          </a:bodyPr>
          <a:lstStyle/>
          <a:p>
            <a:r>
              <a:rPr lang="en-US" b="1" dirty="0"/>
              <a:t>100-90</a:t>
            </a:r>
            <a:r>
              <a:rPr lang="en-US" dirty="0"/>
              <a:t>. The submission clearly exceeds requirements. The tutorial game works without problems. The custom extensions exhibit an unusually high degree of effort, thoughtfulness, technical ability and insight. Documentation is thorough and clear.</a:t>
            </a:r>
          </a:p>
          <a:p>
            <a:r>
              <a:rPr lang="en-US" b="1" dirty="0">
                <a:solidFill>
                  <a:srgbClr val="008000"/>
                </a:solidFill>
              </a:rPr>
              <a:t>89-80</a:t>
            </a:r>
            <a:r>
              <a:rPr lang="en-US" dirty="0">
                <a:solidFill>
                  <a:srgbClr val="008000"/>
                </a:solidFill>
              </a:rPr>
              <a:t>. </a:t>
            </a:r>
            <a:r>
              <a:rPr lang="en-US" dirty="0"/>
              <a:t>The submission meets requirements. The tutorial game works without problems. The custom extensions exhibit substantial effort, thoughtfulness, technical ability and/or insight. Documentation is adequate.</a:t>
            </a:r>
          </a:p>
          <a:p>
            <a:r>
              <a:rPr lang="en-US" b="1" dirty="0">
                <a:solidFill>
                  <a:srgbClr val="FFC000"/>
                </a:solidFill>
              </a:rPr>
              <a:t>79-70</a:t>
            </a:r>
            <a:r>
              <a:rPr lang="en-US" dirty="0">
                <a:solidFill>
                  <a:srgbClr val="FFC000"/>
                </a:solidFill>
              </a:rPr>
              <a:t>. </a:t>
            </a:r>
            <a:r>
              <a:rPr lang="en-US" dirty="0"/>
              <a:t>The submission barely meets requirements. The tutorial game may operate erratically. The custom extensions exhibit marginal effort, thoughtfulness, creativity and/or insight. Documentation is missing details needed to understand the contributions and/or to build the program.</a:t>
            </a:r>
          </a:p>
          <a:p>
            <a:r>
              <a:rPr lang="en-US" b="1" dirty="0">
                <a:solidFill>
                  <a:srgbClr val="FFC000"/>
                </a:solidFill>
              </a:rPr>
              <a:t>69-60</a:t>
            </a:r>
            <a:r>
              <a:rPr lang="en-US" dirty="0">
                <a:solidFill>
                  <a:srgbClr val="FFC000"/>
                </a:solidFill>
              </a:rPr>
              <a:t>. </a:t>
            </a:r>
            <a:r>
              <a:rPr lang="en-US" dirty="0"/>
              <a:t>The project fails to meet requirements in some places. The tutorial game may crash occasionally. The custom extensions are of minor scope, or exhibit perfunctory effort, thoughtfulness, technical ability and/or insight. Documentation is inadequate, missing key details needed to understand the contributions and/or to build the programs.</a:t>
            </a:r>
          </a:p>
          <a:p>
            <a:r>
              <a:rPr lang="en-US" b="1" dirty="0">
                <a:solidFill>
                  <a:srgbClr val="C00000"/>
                </a:solidFill>
              </a:rPr>
              <a:t>59-0</a:t>
            </a:r>
            <a:r>
              <a:rPr lang="en-US" dirty="0">
                <a:solidFill>
                  <a:srgbClr val="C00000"/>
                </a:solidFill>
              </a:rPr>
              <a:t>. </a:t>
            </a:r>
            <a:r>
              <a:rPr lang="en-US" dirty="0"/>
              <a:t>The project does not meet requirements. The tutorial game crashes consistently or does not compile. The custom extensions exhibit little or no evidence of effort, thoughtfulness, technical ability and/or insight. Documentation is woefully inadequate or missing.</a:t>
            </a:r>
          </a:p>
          <a:p>
            <a:endParaRPr lang="en-US" dirty="0"/>
          </a:p>
        </p:txBody>
      </p:sp>
    </p:spTree>
    <p:extLst>
      <p:ext uri="{BB962C8B-B14F-4D97-AF65-F5344CB8AC3E}">
        <p14:creationId xmlns:p14="http://schemas.microsoft.com/office/powerpoint/2010/main" val="255418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Goal: Get up to speed with UE4 </a:t>
            </a:r>
          </a:p>
          <a:p>
            <a:pPr lvl="1"/>
            <a:r>
              <a:rPr lang="en-US" dirty="0" smtClean="0"/>
              <a:t>Adding code</a:t>
            </a:r>
          </a:p>
          <a:p>
            <a:pPr lvl="1"/>
            <a:r>
              <a:rPr lang="en-US" dirty="0" smtClean="0"/>
              <a:t>Importing art assets</a:t>
            </a:r>
          </a:p>
          <a:p>
            <a:pPr marL="457200" lvl="1" indent="0">
              <a:buNone/>
            </a:pPr>
            <a:r>
              <a:rPr lang="en-US" dirty="0" smtClean="0">
                <a:sym typeface="Wingdings" panose="05000000000000000000" pitchFamily="2" charset="2"/>
              </a:rPr>
              <a:t> Not enough to master UE4, but enough so can get started making your own game!</a:t>
            </a:r>
            <a:endParaRPr lang="en-US" dirty="0" smtClean="0"/>
          </a:p>
          <a:p>
            <a:endParaRPr lang="en-US" dirty="0" smtClean="0"/>
          </a:p>
          <a:p>
            <a:r>
              <a:rPr lang="en-US" dirty="0" smtClean="0"/>
              <a:t>Done </a:t>
            </a:r>
            <a:r>
              <a:rPr lang="en-US" i="1" dirty="0" smtClean="0"/>
              <a:t>solo</a:t>
            </a:r>
            <a:r>
              <a:rPr lang="en-US" dirty="0" smtClean="0"/>
              <a:t> </a:t>
            </a:r>
          </a:p>
          <a:p>
            <a:pPr lvl="1"/>
            <a:r>
              <a:rPr lang="en-US" dirty="0" smtClean="0">
                <a:solidFill>
                  <a:srgbClr val="0070C0"/>
                </a:solidFill>
              </a:rPr>
              <a:t>Projects 1-3 </a:t>
            </a:r>
            <a:r>
              <a:rPr lang="en-US" dirty="0" smtClean="0"/>
              <a:t>done solo, </a:t>
            </a:r>
            <a:r>
              <a:rPr lang="en-US" dirty="0" smtClean="0">
                <a:solidFill>
                  <a:srgbClr val="0070C0"/>
                </a:solidFill>
              </a:rPr>
              <a:t>Game</a:t>
            </a:r>
            <a:r>
              <a:rPr lang="en-US" dirty="0" smtClean="0"/>
              <a:t> in teams</a:t>
            </a:r>
          </a:p>
          <a:p>
            <a:pPr>
              <a:buClr>
                <a:schemeClr val="tx1"/>
              </a:buClr>
            </a:pPr>
            <a:r>
              <a:rPr lang="en-US" dirty="0" smtClean="0">
                <a:solidFill>
                  <a:srgbClr val="008000"/>
                </a:solidFill>
              </a:rPr>
              <a:t>Setup </a:t>
            </a:r>
            <a:r>
              <a:rPr lang="en-US" dirty="0" smtClean="0"/>
              <a:t>UE4 development environment</a:t>
            </a:r>
          </a:p>
          <a:p>
            <a:r>
              <a:rPr lang="en-US" dirty="0" smtClean="0"/>
              <a:t>Do </a:t>
            </a:r>
            <a:r>
              <a:rPr lang="en-US" dirty="0" smtClean="0">
                <a:solidFill>
                  <a:srgbClr val="008000"/>
                </a:solidFill>
              </a:rPr>
              <a:t>editor</a:t>
            </a:r>
            <a:r>
              <a:rPr lang="en-US" dirty="0" smtClean="0"/>
              <a:t> tutorial</a:t>
            </a:r>
          </a:p>
          <a:p>
            <a:r>
              <a:rPr lang="en-US" dirty="0" smtClean="0"/>
              <a:t>Do </a:t>
            </a:r>
            <a:r>
              <a:rPr lang="en-US" dirty="0" smtClean="0">
                <a:solidFill>
                  <a:srgbClr val="008000"/>
                </a:solidFill>
              </a:rPr>
              <a:t>first </a:t>
            </a:r>
            <a:r>
              <a:rPr lang="en-US" dirty="0">
                <a:solidFill>
                  <a:srgbClr val="008000"/>
                </a:solidFill>
              </a:rPr>
              <a:t>p</a:t>
            </a:r>
            <a:r>
              <a:rPr lang="en-US" dirty="0" smtClean="0">
                <a:solidFill>
                  <a:srgbClr val="008000"/>
                </a:solidFill>
              </a:rPr>
              <a:t>erson shooter </a:t>
            </a:r>
            <a:r>
              <a:rPr lang="en-US" dirty="0" smtClean="0">
                <a:solidFill>
                  <a:srgbClr val="008000"/>
                </a:solidFill>
              </a:rPr>
              <a:t>(FPS) </a:t>
            </a:r>
            <a:r>
              <a:rPr lang="en-US" dirty="0" smtClean="0"/>
              <a:t>tutorial</a:t>
            </a:r>
          </a:p>
          <a:p>
            <a:pPr>
              <a:buClr>
                <a:schemeClr val="tx1"/>
              </a:buClr>
            </a:pPr>
            <a:r>
              <a:rPr lang="en-US" dirty="0" smtClean="0"/>
              <a:t>Do</a:t>
            </a:r>
            <a:r>
              <a:rPr lang="en-US" dirty="0" smtClean="0">
                <a:solidFill>
                  <a:srgbClr val="008000"/>
                </a:solidFill>
              </a:rPr>
              <a:t> paper 2d </a:t>
            </a:r>
            <a:r>
              <a:rPr lang="en-US" dirty="0" smtClean="0"/>
              <a:t>tutorial</a:t>
            </a:r>
            <a:endParaRPr lang="en-US" dirty="0" smtClean="0"/>
          </a:p>
          <a:p>
            <a:pPr>
              <a:buClr>
                <a:schemeClr val="tx1"/>
              </a:buClr>
            </a:pPr>
            <a:r>
              <a:rPr lang="en-US" dirty="0" smtClean="0">
                <a:solidFill>
                  <a:srgbClr val="008000"/>
                </a:solidFill>
              </a:rPr>
              <a:t>Extend </a:t>
            </a:r>
            <a:r>
              <a:rPr lang="en-US" dirty="0" smtClean="0"/>
              <a:t>paper2d or FPS game </a:t>
            </a:r>
            <a:r>
              <a:rPr lang="en-US" dirty="0" smtClean="0"/>
              <a:t>by 10%</a:t>
            </a:r>
            <a:endParaRPr lang="en-US" dirty="0"/>
          </a:p>
        </p:txBody>
      </p:sp>
      <p:pic>
        <p:nvPicPr>
          <p:cNvPr id="5" name="Picture 4" descr="https://encrypted-tbn2.gstatic.com/images?q=tbn:ANd9GcTUTPHBnMr5CVZF5JlN9XcCnWRn8QmLMVPtGew1iSmjde-Tj9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6347" y="152400"/>
            <a:ext cx="660400" cy="66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603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UE4 Development Environment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Create Epic Games account</a:t>
            </a:r>
          </a:p>
          <a:p>
            <a:r>
              <a:rPr lang="en-US" dirty="0" smtClean="0"/>
              <a:t>Download UE4 (Window or Mac)</a:t>
            </a:r>
          </a:p>
          <a:p>
            <a:r>
              <a:rPr lang="en-US" dirty="0" smtClean="0"/>
              <a:t>Install compiler</a:t>
            </a:r>
          </a:p>
          <a:p>
            <a:pPr lvl="1"/>
            <a:r>
              <a:rPr lang="en-US" dirty="0" smtClean="0">
                <a:solidFill>
                  <a:srgbClr val="0070C0"/>
                </a:solidFill>
              </a:rPr>
              <a:t>Windows</a:t>
            </a:r>
            <a:r>
              <a:rPr lang="en-US" dirty="0" smtClean="0"/>
              <a:t>: Microsoft Visual Studio (Community version, should be free)</a:t>
            </a:r>
          </a:p>
          <a:p>
            <a:pPr lvl="1"/>
            <a:r>
              <a:rPr lang="en-US" dirty="0" smtClean="0">
                <a:solidFill>
                  <a:srgbClr val="0070C0"/>
                </a:solidFill>
              </a:rPr>
              <a:t>Mac</a:t>
            </a:r>
            <a:r>
              <a:rPr lang="en-US" dirty="0" smtClean="0"/>
              <a:t>: </a:t>
            </a:r>
            <a:r>
              <a:rPr lang="en-US" dirty="0" err="1" smtClean="0"/>
              <a:t>Xcode</a:t>
            </a:r>
            <a:r>
              <a:rPr lang="en-US" dirty="0" smtClean="0"/>
              <a:t> (v5.1+, also free)</a:t>
            </a:r>
          </a:p>
          <a:p>
            <a:r>
              <a:rPr lang="en-US" dirty="0" smtClean="0"/>
              <a:t>Setup source control (if do not already)</a:t>
            </a:r>
          </a:p>
          <a:p>
            <a:pPr lvl="1"/>
            <a:r>
              <a:rPr lang="en-US" dirty="0" smtClean="0"/>
              <a:t>WPI’s </a:t>
            </a:r>
            <a:r>
              <a:rPr lang="en-US" dirty="0" smtClean="0">
                <a:hlinkClick r:id="rId2"/>
              </a:rPr>
              <a:t>Fusion Forge</a:t>
            </a:r>
            <a:r>
              <a:rPr lang="en-US" dirty="0" smtClean="0"/>
              <a:t> and create account, register project</a:t>
            </a:r>
          </a:p>
          <a:p>
            <a:pPr lvl="1"/>
            <a:r>
              <a:rPr lang="en-US" dirty="0" smtClean="0"/>
              <a:t>Choose subversion (</a:t>
            </a:r>
            <a:r>
              <a:rPr lang="en-US" dirty="0" err="1" smtClean="0">
                <a:solidFill>
                  <a:srgbClr val="008000"/>
                </a:solidFill>
              </a:rPr>
              <a:t>svn</a:t>
            </a:r>
            <a:r>
              <a:rPr lang="en-US" dirty="0" smtClean="0"/>
              <a:t>) or </a:t>
            </a:r>
            <a:r>
              <a:rPr lang="en-US" dirty="0" err="1" smtClean="0">
                <a:solidFill>
                  <a:srgbClr val="008000"/>
                </a:solidFill>
              </a:rPr>
              <a:t>git</a:t>
            </a:r>
            <a:endParaRPr lang="en-US" dirty="0" smtClean="0">
              <a:solidFill>
                <a:srgbClr val="008000"/>
              </a:solidFill>
            </a:endParaRPr>
          </a:p>
          <a:p>
            <a:pPr lvl="1"/>
            <a:r>
              <a:rPr lang="en-US" dirty="0" smtClean="0"/>
              <a:t>(Will </a:t>
            </a:r>
            <a:r>
              <a:rPr lang="en-US" i="1" dirty="0" smtClean="0"/>
              <a:t>not</a:t>
            </a:r>
            <a:r>
              <a:rPr lang="en-US" dirty="0" smtClean="0"/>
              <a:t> have team for </a:t>
            </a:r>
            <a:r>
              <a:rPr lang="en-US" dirty="0" err="1" smtClean="0"/>
              <a:t>Quickstart</a:t>
            </a:r>
            <a:r>
              <a:rPr lang="en-US" dirty="0" smtClean="0"/>
              <a:t>, but will for Game project)</a:t>
            </a:r>
          </a:p>
        </p:txBody>
      </p:sp>
      <p:pic>
        <p:nvPicPr>
          <p:cNvPr id="4" name="Picture 3" descr="https://encrypted-tbn2.gstatic.com/images?q=tbn:ANd9GcTUTPHBnMr5CVZF5JlN9XcCnWRn8QmLMVPtGew1iSmjde-Tj9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6347" y="152400"/>
            <a:ext cx="660400" cy="66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84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UE4 Editor</a:t>
            </a:r>
            <a:endParaRPr lang="en-US" dirty="0"/>
          </a:p>
        </p:txBody>
      </p:sp>
      <p:sp>
        <p:nvSpPr>
          <p:cNvPr id="4" name="Content Placeholder 3"/>
          <p:cNvSpPr>
            <a:spLocks noGrp="1"/>
          </p:cNvSpPr>
          <p:nvPr>
            <p:ph sz="half" idx="1"/>
          </p:nvPr>
        </p:nvSpPr>
        <p:spPr/>
        <p:txBody>
          <a:bodyPr/>
          <a:lstStyle/>
          <a:p>
            <a:r>
              <a:rPr lang="en-US" dirty="0"/>
              <a:t>Guide: </a:t>
            </a:r>
            <a:r>
              <a:rPr lang="en-US" dirty="0" smtClean="0">
                <a:hlinkClick r:id="rId2"/>
              </a:rPr>
              <a:t>Level Designer Quick Start</a:t>
            </a:r>
            <a:endParaRPr lang="en-US" dirty="0" smtClean="0"/>
          </a:p>
          <a:p>
            <a:r>
              <a:rPr lang="en-US" dirty="0" smtClean="0"/>
              <a:t>Create new project</a:t>
            </a:r>
          </a:p>
          <a:p>
            <a:r>
              <a:rPr lang="en-US" dirty="0" smtClean="0"/>
              <a:t>Navigate panes</a:t>
            </a:r>
          </a:p>
          <a:p>
            <a:r>
              <a:rPr lang="en-US" dirty="0" smtClean="0"/>
              <a:t>Create new level</a:t>
            </a:r>
          </a:p>
          <a:p>
            <a:r>
              <a:rPr lang="en-US" dirty="0" smtClean="0"/>
              <a:t>Place and edit actors</a:t>
            </a:r>
          </a:p>
          <a:p>
            <a:r>
              <a:rPr lang="en-US" dirty="0" smtClean="0"/>
              <a:t>Build and run level</a:t>
            </a:r>
            <a:endParaRPr lang="en-US" dirty="0"/>
          </a:p>
        </p:txBody>
      </p:sp>
      <p:pic>
        <p:nvPicPr>
          <p:cNvPr id="1026" name="Picture 2" descr="built.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19600" y="2590800"/>
            <a:ext cx="4038600" cy="21070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encrypted-tbn2.gstatic.com/images?q=tbn:ANd9GcTUTPHBnMr5CVZF5JlN9XcCnWRn8QmLMVPtGew1iSmjde-Tj9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6347" y="152400"/>
            <a:ext cx="660400" cy="66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600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in UE4</a:t>
            </a:r>
            <a:endParaRPr lang="en-US" dirty="0"/>
          </a:p>
        </p:txBody>
      </p:sp>
      <p:sp>
        <p:nvSpPr>
          <p:cNvPr id="3" name="Content Placeholder 2"/>
          <p:cNvSpPr>
            <a:spLocks noGrp="1"/>
          </p:cNvSpPr>
          <p:nvPr>
            <p:ph sz="half" idx="1"/>
          </p:nvPr>
        </p:nvSpPr>
        <p:spPr/>
        <p:txBody>
          <a:bodyPr/>
          <a:lstStyle/>
          <a:p>
            <a:r>
              <a:rPr lang="en-US" dirty="0" smtClean="0"/>
              <a:t>Guide: </a:t>
            </a:r>
            <a:r>
              <a:rPr lang="en-US" dirty="0" smtClean="0">
                <a:hlinkClick r:id="rId2"/>
              </a:rPr>
              <a:t>Unreal </a:t>
            </a:r>
            <a:r>
              <a:rPr lang="en-US" dirty="0">
                <a:hlinkClick r:id="rId2"/>
              </a:rPr>
              <a:t>Programming Quick </a:t>
            </a:r>
            <a:r>
              <a:rPr lang="en-US" dirty="0" smtClean="0">
                <a:hlinkClick r:id="rId2"/>
              </a:rPr>
              <a:t>Start</a:t>
            </a:r>
            <a:endParaRPr lang="en-US" dirty="0" smtClean="0"/>
          </a:p>
          <a:p>
            <a:r>
              <a:rPr lang="en-US" dirty="0" smtClean="0"/>
              <a:t>Create new project</a:t>
            </a:r>
          </a:p>
          <a:p>
            <a:r>
              <a:rPr lang="en-US" dirty="0" smtClean="0"/>
              <a:t>Add new C++ class</a:t>
            </a:r>
          </a:p>
          <a:p>
            <a:r>
              <a:rPr lang="en-US" dirty="0" smtClean="0"/>
              <a:t>Compile project</a:t>
            </a:r>
          </a:p>
          <a:p>
            <a:r>
              <a:rPr lang="en-US" dirty="0" smtClean="0"/>
              <a:t>Add instance of class to level</a:t>
            </a:r>
          </a:p>
          <a:p>
            <a:endParaRPr lang="en-US" dirty="0"/>
          </a:p>
        </p:txBody>
      </p:sp>
      <p:pic>
        <p:nvPicPr>
          <p:cNvPr id="2050" name="Picture 2" descr="SolutionExplorer_Files.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486400" y="1600200"/>
            <a:ext cx="2238375" cy="4219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encrypted-tbn2.gstatic.com/images?q=tbn:ANd9GcTUTPHBnMr5CVZF5JlN9XcCnWRn8QmLMVPtGew1iSmjde-Tj9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6347" y="152400"/>
            <a:ext cx="660400" cy="66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1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 in UE4</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Tutorial: </a:t>
            </a:r>
            <a:r>
              <a:rPr lang="en-US" dirty="0" smtClean="0">
                <a:hlinkClick r:id="rId2"/>
              </a:rPr>
              <a:t>First </a:t>
            </a:r>
            <a:r>
              <a:rPr lang="en-US" dirty="0">
                <a:hlinkClick r:id="rId2"/>
              </a:rPr>
              <a:t>Person Shooter C++ </a:t>
            </a:r>
            <a:r>
              <a:rPr lang="en-US" dirty="0" smtClean="0">
                <a:hlinkClick r:id="rId2"/>
              </a:rPr>
              <a:t>Tutorial</a:t>
            </a:r>
            <a:endParaRPr lang="en-US" dirty="0" smtClean="0"/>
          </a:p>
          <a:p>
            <a:r>
              <a:rPr lang="en-US" dirty="0" smtClean="0"/>
              <a:t>Combination </a:t>
            </a:r>
            <a:r>
              <a:rPr lang="en-US" dirty="0" smtClean="0">
                <a:solidFill>
                  <a:srgbClr val="008000"/>
                </a:solidFill>
              </a:rPr>
              <a:t>C++ </a:t>
            </a:r>
            <a:r>
              <a:rPr lang="en-US" dirty="0" smtClean="0"/>
              <a:t>and </a:t>
            </a:r>
            <a:r>
              <a:rPr lang="en-US" dirty="0">
                <a:solidFill>
                  <a:srgbClr val="0070C0"/>
                </a:solidFill>
              </a:rPr>
              <a:t>B</a:t>
            </a:r>
            <a:r>
              <a:rPr lang="en-US" dirty="0" smtClean="0">
                <a:solidFill>
                  <a:srgbClr val="0070C0"/>
                </a:solidFill>
              </a:rPr>
              <a:t>lueprints</a:t>
            </a:r>
          </a:p>
          <a:p>
            <a:r>
              <a:rPr lang="en-US" dirty="0" smtClean="0"/>
              <a:t>Start with blank template</a:t>
            </a:r>
          </a:p>
          <a:p>
            <a:r>
              <a:rPr lang="en-US" dirty="0" smtClean="0"/>
              <a:t>Create first person shooter</a:t>
            </a:r>
          </a:p>
          <a:p>
            <a:r>
              <a:rPr lang="en-US" dirty="0" smtClean="0"/>
              <a:t>Character moves and strafes</a:t>
            </a:r>
          </a:p>
          <a:p>
            <a:r>
              <a:rPr lang="en-US" dirty="0" smtClean="0"/>
              <a:t>With camera control</a:t>
            </a:r>
          </a:p>
          <a:p>
            <a:r>
              <a:rPr lang="en-US" dirty="0" smtClean="0"/>
              <a:t>Projectiles</a:t>
            </a:r>
          </a:p>
          <a:p>
            <a:r>
              <a:rPr lang="en-US" dirty="0" smtClean="0"/>
              <a:t>HUD and </a:t>
            </a:r>
            <a:r>
              <a:rPr lang="en-US" dirty="0" err="1" smtClean="0"/>
              <a:t>GameMode</a:t>
            </a:r>
            <a:endParaRPr lang="en-US" dirty="0"/>
          </a:p>
        </p:txBody>
      </p:sp>
      <p:pic>
        <p:nvPicPr>
          <p:cNvPr id="3076" name="Picture 4" descr="Jumpend to idle fps tutorial.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95800" y="2743200"/>
            <a:ext cx="4529203" cy="211041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encrypted-tbn2.gstatic.com/images?q=tbn:ANd9GcTUTPHBnMr5CVZF5JlN9XcCnWRn8QmLMVPtGew1iSmjde-Tj9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6347" y="152400"/>
            <a:ext cx="660400" cy="660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76799" y="5489483"/>
            <a:ext cx="3492687" cy="369332"/>
          </a:xfrm>
          <a:prstGeom prst="rect">
            <a:avLst/>
          </a:prstGeom>
          <a:noFill/>
          <a:ln w="19050">
            <a:solidFill>
              <a:schemeClr val="tx1"/>
            </a:solidFill>
            <a:prstDash val="sysDot"/>
          </a:ln>
        </p:spPr>
        <p:txBody>
          <a:bodyPr wrap="none" rtlCol="0">
            <a:spAutoFit/>
          </a:bodyPr>
          <a:lstStyle/>
          <a:p>
            <a:r>
              <a:rPr lang="en-US" dirty="0" smtClean="0"/>
              <a:t>Although for FPS, 90% useful for 2d</a:t>
            </a:r>
            <a:endParaRPr lang="en-US" dirty="0"/>
          </a:p>
        </p:txBody>
      </p:sp>
    </p:spTree>
    <p:extLst>
      <p:ext uri="{BB962C8B-B14F-4D97-AF65-F5344CB8AC3E}">
        <p14:creationId xmlns:p14="http://schemas.microsoft.com/office/powerpoint/2010/main" val="214815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2D in UE 4</a:t>
            </a:r>
            <a:endParaRPr lang="en-US" dirty="0"/>
          </a:p>
        </p:txBody>
      </p:sp>
      <p:sp>
        <p:nvSpPr>
          <p:cNvPr id="5" name="Content Placeholder 4"/>
          <p:cNvSpPr>
            <a:spLocks noGrp="1"/>
          </p:cNvSpPr>
          <p:nvPr>
            <p:ph idx="1"/>
          </p:nvPr>
        </p:nvSpPr>
        <p:spPr>
          <a:xfrm>
            <a:off x="457200" y="1295400"/>
            <a:ext cx="3810000" cy="3733801"/>
          </a:xfrm>
        </p:spPr>
        <p:txBody>
          <a:bodyPr>
            <a:normAutofit fontScale="85000" lnSpcReduction="20000"/>
          </a:bodyPr>
          <a:lstStyle/>
          <a:p>
            <a:r>
              <a:rPr lang="en-US" dirty="0" smtClean="0"/>
              <a:t>Quick intro to Paper 2d</a:t>
            </a:r>
          </a:p>
          <a:p>
            <a:pPr lvl="1"/>
            <a:r>
              <a:rPr lang="en-US" dirty="0" smtClean="0"/>
              <a:t>Assumes done previous tutorials</a:t>
            </a:r>
          </a:p>
          <a:p>
            <a:r>
              <a:rPr lang="en-US" dirty="0" smtClean="0"/>
              <a:t>Make basic start to game with ship that flies around</a:t>
            </a:r>
          </a:p>
          <a:p>
            <a:r>
              <a:rPr lang="en-US" dirty="0" smtClean="0"/>
              <a:t>Setup sprites</a:t>
            </a:r>
          </a:p>
          <a:p>
            <a:r>
              <a:rPr lang="en-US" dirty="0" smtClean="0"/>
              <a:t>Code ship movement</a:t>
            </a:r>
          </a:p>
          <a:p>
            <a:r>
              <a:rPr lang="en-US" dirty="0" smtClean="0"/>
              <a:t>Setup level</a:t>
            </a:r>
            <a:endParaRPr lang="en-US" dirty="0"/>
          </a:p>
        </p:txBody>
      </p:sp>
      <p:pic>
        <p:nvPicPr>
          <p:cNvPr id="1026" name="Picture 2" descr="OT3TI5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495800"/>
            <a:ext cx="2901156"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fHP2tu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752600"/>
            <a:ext cx="3962400" cy="223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stretch>
            <a:fillRect/>
          </a:stretch>
        </p:blipFill>
        <p:spPr>
          <a:xfrm>
            <a:off x="304800" y="4849036"/>
            <a:ext cx="4953000" cy="1793875"/>
          </a:xfrm>
          <a:prstGeom prst="rect">
            <a:avLst/>
          </a:prstGeom>
        </p:spPr>
      </p:pic>
    </p:spTree>
    <p:extLst>
      <p:ext uri="{BB962C8B-B14F-4D97-AF65-F5344CB8AC3E}">
        <p14:creationId xmlns:p14="http://schemas.microsoft.com/office/powerpoint/2010/main" val="297858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 Tutorial Game</a:t>
            </a:r>
            <a:endParaRPr lang="en-US" dirty="0"/>
          </a:p>
        </p:txBody>
      </p:sp>
      <p:sp>
        <p:nvSpPr>
          <p:cNvPr id="5" name="Content Placeholder 4"/>
          <p:cNvSpPr>
            <a:spLocks noGrp="1"/>
          </p:cNvSpPr>
          <p:nvPr>
            <p:ph idx="1"/>
          </p:nvPr>
        </p:nvSpPr>
        <p:spPr/>
        <p:txBody>
          <a:bodyPr>
            <a:normAutofit lnSpcReduction="10000"/>
          </a:bodyPr>
          <a:lstStyle/>
          <a:p>
            <a:r>
              <a:rPr lang="en-US" dirty="0" smtClean="0"/>
              <a:t>Extend </a:t>
            </a:r>
            <a:r>
              <a:rPr lang="en-US" dirty="0" smtClean="0"/>
              <a:t>FPS </a:t>
            </a:r>
            <a:r>
              <a:rPr lang="en-US" i="1" dirty="0" smtClean="0"/>
              <a:t>or</a:t>
            </a:r>
            <a:r>
              <a:rPr lang="en-US" dirty="0" smtClean="0"/>
              <a:t> Paper 2D tutorial </a:t>
            </a:r>
            <a:r>
              <a:rPr lang="en-US" dirty="0" smtClean="0"/>
              <a:t>game in some fashion</a:t>
            </a:r>
          </a:p>
          <a:p>
            <a:r>
              <a:rPr lang="en-US" dirty="0" smtClean="0"/>
              <a:t>Add code (</a:t>
            </a:r>
            <a:r>
              <a:rPr lang="en-US" dirty="0" smtClean="0">
                <a:solidFill>
                  <a:srgbClr val="008000"/>
                </a:solidFill>
              </a:rPr>
              <a:t>C++ </a:t>
            </a:r>
            <a:r>
              <a:rPr lang="en-US" dirty="0" smtClean="0"/>
              <a:t>or </a:t>
            </a:r>
            <a:r>
              <a:rPr lang="en-US" dirty="0" smtClean="0">
                <a:solidFill>
                  <a:srgbClr val="0070C0"/>
                </a:solidFill>
              </a:rPr>
              <a:t>Blueprints</a:t>
            </a:r>
            <a:r>
              <a:rPr lang="en-US" dirty="0" smtClean="0"/>
              <a:t>) for meaningful functionality</a:t>
            </a:r>
          </a:p>
          <a:p>
            <a:r>
              <a:rPr lang="en-US" dirty="0" smtClean="0">
                <a:sym typeface="Wingdings" panose="05000000000000000000" pitchFamily="2" charset="2"/>
              </a:rPr>
              <a:t>Actual extension is up to you (see Hints)</a:t>
            </a:r>
          </a:p>
          <a:p>
            <a:pPr lvl="1"/>
            <a:r>
              <a:rPr lang="en-US" dirty="0" smtClean="0">
                <a:sym typeface="Wingdings" panose="05000000000000000000" pitchFamily="2" charset="2"/>
              </a:rPr>
              <a:t>Will indicate in documentation</a:t>
            </a:r>
            <a:endParaRPr lang="en-US" dirty="0" smtClean="0"/>
          </a:p>
          <a:p>
            <a:r>
              <a:rPr lang="en-US" dirty="0" smtClean="0"/>
              <a:t>How much? </a:t>
            </a:r>
            <a:r>
              <a:rPr lang="en-US" dirty="0" smtClean="0">
                <a:sym typeface="Wingdings" panose="05000000000000000000" pitchFamily="2" charset="2"/>
              </a:rPr>
              <a:t> </a:t>
            </a:r>
            <a:r>
              <a:rPr lang="en-US" dirty="0" smtClean="0">
                <a:solidFill>
                  <a:srgbClr val="0070C0"/>
                </a:solidFill>
                <a:sym typeface="Wingdings" panose="05000000000000000000" pitchFamily="2" charset="2"/>
              </a:rPr>
              <a:t>10%</a:t>
            </a:r>
          </a:p>
          <a:p>
            <a:r>
              <a:rPr lang="en-US" dirty="0" smtClean="0">
                <a:sym typeface="Wingdings" panose="05000000000000000000" pitchFamily="2" charset="2"/>
              </a:rPr>
              <a:t>Don’t get hung up  on amount – use this project to learn as much as you can!</a:t>
            </a:r>
          </a:p>
        </p:txBody>
      </p:sp>
    </p:spTree>
    <p:extLst>
      <p:ext uri="{BB962C8B-B14F-4D97-AF65-F5344CB8AC3E}">
        <p14:creationId xmlns:p14="http://schemas.microsoft.com/office/powerpoint/2010/main" val="1309384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Hints</a:t>
            </a:r>
            <a:endParaRPr lang="en-US" dirty="0"/>
          </a:p>
        </p:txBody>
      </p:sp>
      <p:sp>
        <p:nvSpPr>
          <p:cNvPr id="6" name="Content Placeholder 5"/>
          <p:cNvSpPr>
            <a:spLocks noGrp="1"/>
          </p:cNvSpPr>
          <p:nvPr>
            <p:ph idx="1"/>
          </p:nvPr>
        </p:nvSpPr>
        <p:spPr/>
        <p:txBody>
          <a:bodyPr>
            <a:normAutofit lnSpcReduction="10000"/>
          </a:bodyPr>
          <a:lstStyle/>
          <a:p>
            <a:r>
              <a:rPr lang="en-US" dirty="0" smtClean="0"/>
              <a:t>Tutorials mostly as-is, but be wary of different UE4 versions (e.g., tested for v4.6.1, v4.9)</a:t>
            </a:r>
          </a:p>
          <a:p>
            <a:r>
              <a:rPr lang="en-US" dirty="0" smtClean="0"/>
              <a:t>Trouble getting started?</a:t>
            </a:r>
          </a:p>
          <a:p>
            <a:pPr lvl="1"/>
            <a:r>
              <a:rPr lang="en-US" dirty="0" smtClean="0"/>
              <a:t>Save copy (in case “break” something)</a:t>
            </a:r>
          </a:p>
          <a:p>
            <a:pPr lvl="1"/>
            <a:r>
              <a:rPr lang="en-US" dirty="0" smtClean="0"/>
              <a:t>Revisit tutorial (may have “plugged ‘n’ chugged”)</a:t>
            </a:r>
          </a:p>
          <a:p>
            <a:pPr lvl="1"/>
            <a:r>
              <a:rPr lang="en-US" dirty="0" smtClean="0"/>
              <a:t>Think about </a:t>
            </a:r>
            <a:r>
              <a:rPr lang="en-US" i="1" dirty="0" smtClean="0"/>
              <a:t>basic</a:t>
            </a:r>
            <a:r>
              <a:rPr lang="en-US" dirty="0" smtClean="0"/>
              <a:t> features from games you know and see if fit understanding (e.g., other weapons?)</a:t>
            </a:r>
          </a:p>
          <a:p>
            <a:r>
              <a:rPr lang="en-US" dirty="0" smtClean="0"/>
              <a:t>Stuck?</a:t>
            </a:r>
          </a:p>
          <a:p>
            <a:pPr lvl="1"/>
            <a:r>
              <a:rPr lang="en-US" dirty="0" smtClean="0"/>
              <a:t>See </a:t>
            </a:r>
            <a:r>
              <a:rPr lang="en-US" dirty="0" smtClean="0">
                <a:hlinkClick r:id="rId2"/>
              </a:rPr>
              <a:t>UE4 resources</a:t>
            </a:r>
            <a:r>
              <a:rPr lang="en-US" dirty="0" smtClean="0"/>
              <a:t> (vetted by staff)</a:t>
            </a:r>
          </a:p>
        </p:txBody>
      </p:sp>
    </p:spTree>
    <p:extLst>
      <p:ext uri="{BB962C8B-B14F-4D97-AF65-F5344CB8AC3E}">
        <p14:creationId xmlns:p14="http://schemas.microsoft.com/office/powerpoint/2010/main" val="883695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805</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UE4 Quickstart</vt:lpstr>
      <vt:lpstr>Overview</vt:lpstr>
      <vt:lpstr>UE4 Development Environment</vt:lpstr>
      <vt:lpstr>UE4 Editor</vt:lpstr>
      <vt:lpstr>C++ in UE4</vt:lpstr>
      <vt:lpstr>More C++ in UE4</vt:lpstr>
      <vt:lpstr>Paper 2D in UE 4</vt:lpstr>
      <vt:lpstr>Extend Tutorial Game</vt:lpstr>
      <vt:lpstr>Hints</vt:lpstr>
      <vt:lpstr>Suggested Extensions (FPS)</vt:lpstr>
      <vt:lpstr>Submission</vt:lpstr>
      <vt:lpstr>Grading</vt:lpstr>
      <vt:lpstr>Rubric</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IMGD 4000</dc:title>
  <dc:creator>Mark Claypool</dc:creator>
  <cp:lastModifiedBy>Mark Claypool</cp:lastModifiedBy>
  <cp:revision>21</cp:revision>
  <dcterms:created xsi:type="dcterms:W3CDTF">2015-03-16T22:41:41Z</dcterms:created>
  <dcterms:modified xsi:type="dcterms:W3CDTF">2016-03-16T12:47:01Z</dcterms:modified>
</cp:coreProperties>
</file>