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0" r:id="rId11"/>
    <p:sldId id="276" r:id="rId12"/>
    <p:sldId id="273" r:id="rId13"/>
    <p:sldId id="265" r:id="rId14"/>
    <p:sldId id="267" r:id="rId15"/>
    <p:sldId id="274" r:id="rId16"/>
    <p:sldId id="277" r:id="rId17"/>
    <p:sldId id="26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8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7942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0" tIns="48325" rIns="96650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50" tIns="48325" rIns="96650" bIns="48325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0" tIns="48325" rIns="96650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0" tIns="48325" rIns="96650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0" tIns="48325" rIns="96650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50" tIns="48325" rIns="96650" bIns="48325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36" indent="-286128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15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20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27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34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39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546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352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8"/>
            <a:ext cx="5365539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40" tIns="48621" rIns="97240" bIns="4862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36" indent="-286128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15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20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27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34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39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546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352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8"/>
            <a:ext cx="5365539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40" tIns="48621" rIns="97240" bIns="4862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36" indent="-286128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15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20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27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34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39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546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352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8"/>
            <a:ext cx="5365539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40" tIns="48621" rIns="97240" bIns="4862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3936" indent="-286128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515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320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127" indent="-228902" defTabSz="96648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7934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5739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546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352" indent="-228902" defTabSz="966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8"/>
            <a:ext cx="5365539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40" tIns="48621" rIns="97240" bIns="48621"/>
          <a:lstStyle/>
          <a:p>
            <a:pPr defTabSz="964890">
              <a:spcBef>
                <a:spcPct val="0"/>
              </a:spcBef>
            </a:pPr>
            <a:endParaRPr lang="en-US" sz="25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6/timelin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6/objectives.html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4000/d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mgd4000-all@cs.wpi.edu" TargetMode="External"/><Relationship Id="rId5" Type="http://schemas.openxmlformats.org/officeDocument/2006/relationships/hyperlink" Target="mailto:imgd4000-staff@cs.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unrealengine.com/latest/I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academics/cs/ugcourses.html#cs1102" TargetMode="External"/><Relationship Id="rId7" Type="http://schemas.openxmlformats.org/officeDocument/2006/relationships/hyperlink" Target="http://www.wpi.edu/academics/imgd/ugcourses.html#imgd3000" TargetMode="External"/><Relationship Id="rId2" Type="http://schemas.openxmlformats.org/officeDocument/2006/relationships/hyperlink" Target="http://www.wpi.edu/academics/cs/ugcourses.html#cs11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pi.edu/academics/cs/ugcourses.html#cs3733" TargetMode="External"/><Relationship Id="rId5" Type="http://schemas.openxmlformats.org/officeDocument/2006/relationships/hyperlink" Target="http://www.wpi.edu/academics/cs/ugcourses.html#cs2303" TargetMode="External"/><Relationship Id="rId4" Type="http://schemas.openxmlformats.org/officeDocument/2006/relationships/hyperlink" Target="http://www.wpi.edu/academics/cs/ugcourses.html#cs210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Administrative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smtClean="0">
                <a:solidFill>
                  <a:srgbClr val="0070C0"/>
                </a:solidFill>
              </a:rPr>
              <a:t>IMGD </a:t>
            </a:r>
            <a:r>
              <a:rPr lang="en-US" sz="3600" dirty="0" smtClean="0">
                <a:solidFill>
                  <a:srgbClr val="0070C0"/>
                </a:solidFill>
              </a:rPr>
              <a:t>4000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Get up to speed on UE4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 UE4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through guides</a:t>
            </a:r>
          </a:p>
          <a:p>
            <a:pPr marL="971550" lvl="1" indent="-514350">
              <a:buClr>
                <a:srgbClr val="008000"/>
              </a:buClr>
              <a:buFont typeface="+mj-lt"/>
              <a:buAutoNum type="alphaUcPeriod"/>
            </a:pPr>
            <a:r>
              <a:rPr lang="en-US" dirty="0" smtClean="0"/>
              <a:t>Editor</a:t>
            </a:r>
          </a:p>
          <a:p>
            <a:pPr marL="971550" lvl="1" indent="-514350">
              <a:buClr>
                <a:srgbClr val="008000"/>
              </a:buClr>
              <a:buFont typeface="+mj-lt"/>
              <a:buAutoNum type="alphaUcPeriod"/>
            </a:pPr>
            <a:r>
              <a:rPr lang="en-US" dirty="0" smtClean="0"/>
              <a:t>Programming</a:t>
            </a:r>
          </a:p>
          <a:p>
            <a:pPr marL="971550" lvl="1" indent="-514350">
              <a:buClr>
                <a:srgbClr val="008000"/>
              </a:buClr>
              <a:buFont typeface="+mj-lt"/>
              <a:buAutoNum type="alphaUcPeriod"/>
            </a:pPr>
            <a:r>
              <a:rPr lang="en-US" dirty="0" smtClean="0"/>
              <a:t>First Person Shooter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 on your own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pPr lvl="1"/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1 - 3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Expand technical game development knowledge and skills</a:t>
            </a:r>
          </a:p>
          <a:p>
            <a:pPr lvl="1"/>
            <a:r>
              <a:rPr lang="en-US" dirty="0" smtClean="0"/>
              <a:t>In UE4</a:t>
            </a:r>
          </a:p>
          <a:p>
            <a:r>
              <a:rPr lang="en-US" dirty="0" smtClean="0"/>
              <a:t>Specific technical skills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Behavior tree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Advanced pathfinding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Force-based steering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Camera control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Networking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Advanced physics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Blueprints </a:t>
            </a:r>
            <a:r>
              <a:rPr lang="en-US" dirty="0" smtClean="0"/>
              <a:t>(scripting) and/or </a:t>
            </a:r>
            <a:r>
              <a:rPr lang="en-US" dirty="0" smtClean="0">
                <a:solidFill>
                  <a:srgbClr val="0070C0"/>
                </a:solidFill>
              </a:rPr>
              <a:t>C++</a:t>
            </a:r>
          </a:p>
          <a:p>
            <a:r>
              <a:rPr lang="en-US" dirty="0" smtClean="0"/>
              <a:t>Done </a:t>
            </a:r>
            <a:r>
              <a:rPr lang="en-US" i="1" dirty="0" smtClean="0"/>
              <a:t>solo</a:t>
            </a:r>
          </a:p>
          <a:p>
            <a:r>
              <a:rPr lang="en-US" dirty="0" smtClean="0"/>
              <a:t>Done about 1/week for weeks 2-4</a:t>
            </a:r>
          </a:p>
          <a:p>
            <a:endParaRPr lang="en-US" dirty="0"/>
          </a:p>
        </p:txBody>
      </p:sp>
      <p:pic>
        <p:nvPicPr>
          <p:cNvPr id="4" name="Picture 3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11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Game from scratch</a:t>
            </a:r>
          </a:p>
          <a:p>
            <a:pPr lvl="1"/>
            <a:r>
              <a:rPr lang="en-US" dirty="0" smtClean="0"/>
              <a:t>In UE4</a:t>
            </a:r>
          </a:p>
          <a:p>
            <a:r>
              <a:rPr lang="en-US" dirty="0" smtClean="0"/>
              <a:t>Of your </a:t>
            </a:r>
            <a:r>
              <a:rPr lang="en-US" i="1" dirty="0" smtClean="0"/>
              <a:t>own</a:t>
            </a:r>
            <a:r>
              <a:rPr lang="en-US" dirty="0" smtClean="0"/>
              <a:t> </a:t>
            </a:r>
            <a:r>
              <a:rPr lang="en-US" dirty="0" smtClean="0"/>
              <a:t>design (game, art, tech)</a:t>
            </a:r>
            <a:endParaRPr lang="en-US" dirty="0" smtClean="0"/>
          </a:p>
          <a:p>
            <a:pPr lvl="1"/>
            <a:r>
              <a:rPr lang="en-US" dirty="0" smtClean="0"/>
              <a:t>With constraints</a:t>
            </a:r>
          </a:p>
          <a:p>
            <a:r>
              <a:rPr lang="en-US" dirty="0" smtClean="0"/>
              <a:t>Done in teams</a:t>
            </a:r>
          </a:p>
          <a:p>
            <a:pPr lvl="1"/>
            <a:r>
              <a:rPr lang="en-US" dirty="0" smtClean="0"/>
              <a:t>2 Tech (IMGD 4000)</a:t>
            </a:r>
          </a:p>
          <a:p>
            <a:pPr lvl="1"/>
            <a:r>
              <a:rPr lang="en-US" dirty="0" smtClean="0"/>
              <a:t>2 Art (IMGD 4500)</a:t>
            </a:r>
          </a:p>
          <a:p>
            <a:r>
              <a:rPr lang="en-US" dirty="0" smtClean="0"/>
              <a:t>All term</a:t>
            </a:r>
          </a:p>
          <a:p>
            <a:pPr lvl="1"/>
            <a:r>
              <a:rPr lang="en-US" dirty="0" smtClean="0"/>
              <a:t>Start second day of term, end final day of term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812-DF3B-FF4B-ACB4-E4B560A7594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7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Mid-term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Final</a:t>
            </a:r>
          </a:p>
          <a:p>
            <a:pPr lvl="1"/>
            <a:r>
              <a:rPr lang="en-US" dirty="0" smtClean="0"/>
              <a:t>Non-cumulative</a:t>
            </a:r>
          </a:p>
          <a:p>
            <a:r>
              <a:rPr lang="en-US" dirty="0" smtClean="0"/>
              <a:t>Closed book, closed note, closed friend</a:t>
            </a:r>
          </a:p>
          <a:p>
            <a:r>
              <a:rPr lang="en-US" dirty="0" smtClean="0"/>
              <a:t>Test important concepts not adequately demonstrated by team-programming alone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1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Web (usually before class)</a:t>
            </a:r>
          </a:p>
          <a:p>
            <a:r>
              <a:rPr lang="en-US" dirty="0" smtClean="0"/>
              <a:t>PPTX and PDF</a:t>
            </a:r>
          </a:p>
          <a:p>
            <a:r>
              <a:rPr lang="en-US" dirty="0" smtClean="0"/>
              <a:t>Caution!  Don’t rely upon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smtClean="0"/>
              <a:t>Web page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>
                <a:hlinkClick r:id="rId2"/>
              </a:rPr>
              <a:t>http://web.cs.wpi.edu/~imgd4000/d16/timeline.html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Tentative</a:t>
            </a:r>
            <a:r>
              <a:rPr lang="en-US" dirty="0"/>
              <a:t>, but may help you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Shows Tech (IMGD 4000</a:t>
            </a:r>
            <a:r>
              <a:rPr lang="en-US" dirty="0" smtClean="0"/>
              <a:t>) and </a:t>
            </a:r>
            <a:r>
              <a:rPr lang="en-US" dirty="0" smtClean="0"/>
              <a:t>Both </a:t>
            </a:r>
            <a:r>
              <a:rPr lang="en-US" dirty="0" smtClean="0"/>
              <a:t>(IMGD 4/500 and lab </a:t>
            </a:r>
            <a:r>
              <a:rPr lang="en-US" dirty="0" smtClean="0"/>
              <a:t>sessions)</a:t>
            </a:r>
          </a:p>
          <a:p>
            <a:r>
              <a:rPr lang="en-US" dirty="0" smtClean="0"/>
              <a:t>Items in CAPS </a:t>
            </a:r>
            <a:r>
              <a:rPr lang="en-US" dirty="0" smtClean="0">
                <a:sym typeface="Wingdings" panose="05000000000000000000" pitchFamily="2" charset="2"/>
              </a:rPr>
              <a:t> you turn something 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Items in lower  internal milestones only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 strongly encouraged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80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Class?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22275" y="1417638"/>
            <a:ext cx="4040188" cy="639762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2275" y="2057400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Participate </a:t>
            </a:r>
            <a:r>
              <a:rPr lang="en-US" dirty="0"/>
              <a:t>effectively as </a:t>
            </a:r>
            <a:r>
              <a:rPr lang="en-US" dirty="0" smtClean="0"/>
              <a:t>tech game developers </a:t>
            </a:r>
            <a:r>
              <a:rPr lang="en-US" dirty="0"/>
              <a:t>in interdisciplinary </a:t>
            </a:r>
            <a:r>
              <a:rPr lang="en-US" dirty="0" smtClean="0"/>
              <a:t>teams</a:t>
            </a:r>
            <a:endParaRPr lang="en-US" dirty="0"/>
          </a:p>
          <a:p>
            <a:r>
              <a:rPr lang="en-US" dirty="0" smtClean="0"/>
              <a:t>Become </a:t>
            </a:r>
            <a:r>
              <a:rPr lang="en-US" dirty="0"/>
              <a:t>proficient in </a:t>
            </a:r>
            <a:r>
              <a:rPr lang="en-US" dirty="0" smtClean="0"/>
              <a:t>new </a:t>
            </a:r>
            <a:r>
              <a:rPr lang="en-US" dirty="0"/>
              <a:t>game </a:t>
            </a:r>
            <a:r>
              <a:rPr lang="en-US" dirty="0" smtClean="0"/>
              <a:t>engine</a:t>
            </a:r>
            <a:endParaRPr lang="en-US" dirty="0"/>
          </a:p>
          <a:p>
            <a:r>
              <a:rPr lang="en-US" dirty="0" smtClean="0"/>
              <a:t>Expand </a:t>
            </a:r>
            <a:r>
              <a:rPr lang="en-US" dirty="0"/>
              <a:t>technical game </a:t>
            </a:r>
            <a:r>
              <a:rPr lang="en-US" dirty="0" smtClean="0"/>
              <a:t>dev skills</a:t>
            </a:r>
          </a:p>
          <a:p>
            <a:r>
              <a:rPr lang="en-US" dirty="0" smtClean="0"/>
              <a:t>Be </a:t>
            </a:r>
            <a:r>
              <a:rPr lang="en-US" dirty="0"/>
              <a:t>conversant with </a:t>
            </a:r>
            <a:r>
              <a:rPr lang="en-US" dirty="0" smtClean="0"/>
              <a:t>important </a:t>
            </a:r>
            <a:r>
              <a:rPr lang="en-US" dirty="0"/>
              <a:t>advanced and emerging </a:t>
            </a:r>
            <a:r>
              <a:rPr lang="en-US" dirty="0" smtClean="0"/>
              <a:t>tech concepts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10100" y="1417638"/>
            <a:ext cx="4041775" cy="639762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10100" y="2057400"/>
            <a:ext cx="4041775" cy="3951288"/>
          </a:xfrm>
        </p:spPr>
        <p:txBody>
          <a:bodyPr/>
          <a:lstStyle/>
          <a:p>
            <a:r>
              <a:rPr lang="en-US" dirty="0"/>
              <a:t>Team 2 tech and 2 art, make game with milestones, game engine, source control</a:t>
            </a:r>
          </a:p>
          <a:p>
            <a:r>
              <a:rPr lang="en-US" dirty="0"/>
              <a:t>Develop C++ and scripting code for Unreal Engine applying new technical skills learned</a:t>
            </a:r>
          </a:p>
          <a:p>
            <a:r>
              <a:rPr lang="en-US" dirty="0"/>
              <a:t>Individually tested on knowledge of important technical game dev.</a:t>
            </a:r>
          </a:p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812-DF3B-FF4B-ACB4-E4B560A759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6324600"/>
            <a:ext cx="6019800" cy="369332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http://web.cs.wpi.edu/~imgd4000/d16/objectives.html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03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Else This </a:t>
            </a:r>
            <a:r>
              <a:rPr lang="en-US" smtClean="0"/>
              <a:t>Class?</a:t>
            </a:r>
            <a:endParaRPr lang="en-US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Fulfill 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Effectively, tech track students must take </a:t>
            </a:r>
            <a:r>
              <a:rPr lang="en-US" sz="2600" dirty="0" smtClean="0"/>
              <a:t>IMGD 4000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Get ready for MQP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Whether in UE4 or another engine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Learn UE4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one engine, but </a:t>
            </a:r>
            <a:r>
              <a:rPr lang="en-US" dirty="0" smtClean="0"/>
              <a:t>popular and powerful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Become better programmer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Programming is critical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The more you do, the better you get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IMGD Tech students need to be the </a:t>
            </a:r>
            <a:r>
              <a:rPr lang="en-US" sz="2600" i="1" dirty="0" smtClean="0"/>
              <a:t>best</a:t>
            </a:r>
            <a:r>
              <a:rPr lang="en-US" sz="2600" dirty="0" smtClean="0"/>
              <a:t> programmers </a:t>
            </a:r>
            <a:r>
              <a:rPr lang="en-US" sz="2600" dirty="0" smtClean="0"/>
              <a:t>(esp. C</a:t>
            </a:r>
            <a:r>
              <a:rPr lang="en-US" sz="2600" dirty="0" smtClean="0"/>
              <a:t>++)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Make a game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Potential portfolio </a:t>
            </a:r>
            <a:r>
              <a:rPr lang="en-US" dirty="0" smtClean="0"/>
              <a:t>piece (with polish after class)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Fun!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Admin Stuff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Class material!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812-DF3B-FF4B-ACB4-E4B560A759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 smtClean="0"/>
              <a:t>Professor Background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Who am I?</a:t>
            </a:r>
            <a:r>
              <a:rPr lang="en-US" dirty="0" smtClean="0"/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Mark Claypool (professor, “Mark”)</a:t>
            </a:r>
          </a:p>
          <a:p>
            <a:pPr lvl="1"/>
            <a:r>
              <a:rPr lang="en-US" sz="2400" dirty="0" smtClean="0"/>
              <a:t>Computer Science</a:t>
            </a:r>
          </a:p>
          <a:p>
            <a:pPr lvl="1"/>
            <a:r>
              <a:rPr lang="en-US" sz="2400" dirty="0" smtClean="0"/>
              <a:t>Interactive Media and Game Development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sz="2400" dirty="0" smtClean="0"/>
              <a:t>Multimedia performance</a:t>
            </a:r>
          </a:p>
          <a:p>
            <a:pPr lvl="1"/>
            <a:r>
              <a:rPr lang="en-US" sz="2400" dirty="0" smtClean="0"/>
              <a:t>Congestion control (protocols, AQM)</a:t>
            </a:r>
          </a:p>
          <a:p>
            <a:pPr lvl="1"/>
            <a:r>
              <a:rPr lang="en-US" sz="2400" dirty="0" smtClean="0"/>
              <a:t>Wireless networking</a:t>
            </a:r>
          </a:p>
          <a:p>
            <a:pPr lvl="1"/>
            <a:r>
              <a:rPr lang="en-US" sz="2400" dirty="0" smtClean="0"/>
              <a:t>Network games</a:t>
            </a:r>
          </a:p>
          <a:p>
            <a:endParaRPr lang="en-US" i="1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0462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Who are you?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Major?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Background? 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IMGD3000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Soft Eng. (CS3733)</a:t>
            </a:r>
            <a:endParaRPr lang="en-US" dirty="0" smtClean="0"/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Platform 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Mac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Other</a:t>
            </a:r>
            <a:endParaRPr lang="en-US" dirty="0" smtClean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4724400" cy="4525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/>
              <a:t>Language of Choice</a:t>
            </a:r>
            <a:r>
              <a:rPr lang="en-US" dirty="0" smtClean="0"/>
              <a:t>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 startAt="4"/>
            </a:pPr>
            <a:r>
              <a:rPr lang="en-US" dirty="0" smtClean="0"/>
              <a:t>C/C++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 startAt="4"/>
            </a:pPr>
            <a:r>
              <a:rPr lang="en-US" dirty="0" smtClean="0"/>
              <a:t>Java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 startAt="4"/>
            </a:pPr>
            <a:r>
              <a:rPr lang="en-US" dirty="0" smtClean="0"/>
              <a:t>Other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Expertise (</a:t>
            </a:r>
            <a:r>
              <a:rPr lang="en-US" dirty="0" smtClean="0"/>
              <a:t>low, medium, high</a:t>
            </a:r>
            <a:r>
              <a:rPr lang="en-US" dirty="0" smtClean="0"/>
              <a:t>)?</a:t>
            </a:r>
            <a:endParaRPr lang="en-US" dirty="0"/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C/C</a:t>
            </a:r>
            <a:r>
              <a:rPr lang="en-US" dirty="0" smtClean="0"/>
              <a:t>++</a:t>
            </a:r>
            <a:endParaRPr lang="en-US" dirty="0"/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Familiarity with </a:t>
            </a:r>
            <a:r>
              <a:rPr lang="en-US" dirty="0" smtClean="0"/>
              <a:t>UE4 (low, medium, high)?</a:t>
            </a:r>
            <a:endParaRPr lang="en-US" dirty="0"/>
          </a:p>
          <a:p>
            <a:pPr marL="514350" indent="-514350">
              <a:buSzPct val="85000"/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Nuts and Bolts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3"/>
              </a:rPr>
              <a:t>http://www.cs.wpi.edu/~imgd4000/d16</a:t>
            </a:r>
            <a:endParaRPr lang="en-US" dirty="0" smtClean="0"/>
          </a:p>
          <a:p>
            <a:r>
              <a:rPr lang="en-US" dirty="0" smtClean="0"/>
              <a:t>Class: </a:t>
            </a:r>
            <a:r>
              <a:rPr lang="en-US" dirty="0" smtClean="0"/>
              <a:t>Mo, </a:t>
            </a:r>
            <a:r>
              <a:rPr lang="en-US" dirty="0" err="1" smtClean="0"/>
              <a:t>Th</a:t>
            </a:r>
            <a:r>
              <a:rPr lang="en-US" dirty="0" smtClean="0"/>
              <a:t> 2-3:50pm </a:t>
            </a:r>
            <a:r>
              <a:rPr lang="en-US" dirty="0" smtClean="0"/>
              <a:t>(SL </a:t>
            </a:r>
            <a:r>
              <a:rPr lang="en-US" dirty="0" smtClean="0"/>
              <a:t>105)</a:t>
            </a:r>
            <a:endParaRPr lang="en-US" dirty="0" smtClean="0"/>
          </a:p>
          <a:p>
            <a:r>
              <a:rPr lang="en-US" dirty="0" smtClean="0"/>
              <a:t>Lab: We 2-2:50pm (IMGD Lab - FL222)</a:t>
            </a:r>
          </a:p>
          <a:p>
            <a:r>
              <a:rPr lang="en-US" dirty="0" smtClean="0"/>
              <a:t>TA: </a:t>
            </a:r>
            <a:r>
              <a:rPr lang="en-US" dirty="0" smtClean="0">
                <a:solidFill>
                  <a:srgbClr val="009900"/>
                </a:solidFill>
              </a:rPr>
              <a:t>Caitlin Malone</a:t>
            </a:r>
          </a:p>
          <a:p>
            <a:pPr lvl="1"/>
            <a:r>
              <a:rPr lang="en-US" dirty="0" smtClean="0"/>
              <a:t>Office hours, email, grading</a:t>
            </a:r>
          </a:p>
          <a:p>
            <a:r>
              <a:rPr lang="en-US" dirty="0" smtClean="0"/>
              <a:t>SA: </a:t>
            </a:r>
            <a:r>
              <a:rPr lang="en-US" dirty="0" smtClean="0">
                <a:solidFill>
                  <a:srgbClr val="008000"/>
                </a:solidFill>
              </a:rPr>
              <a:t>Benny Peake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Office hours, email, Lab</a:t>
            </a:r>
          </a:p>
          <a:p>
            <a:r>
              <a:rPr lang="en-US" dirty="0" smtClean="0"/>
              <a:t>SA: </a:t>
            </a:r>
            <a:r>
              <a:rPr lang="en-US" dirty="0" err="1" smtClean="0">
                <a:solidFill>
                  <a:srgbClr val="008000"/>
                </a:solidFill>
              </a:rPr>
              <a:t>Chaima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Jemmali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Office hours, email, Lab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sz="2400" dirty="0" smtClean="0"/>
              <a:t>On Web page</a:t>
            </a:r>
          </a:p>
          <a:p>
            <a:pPr lvl="1"/>
            <a:r>
              <a:rPr lang="en-US" sz="2400" dirty="0" smtClean="0"/>
              <a:t>Or by appointment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sz="2400" dirty="0" smtClean="0">
                <a:hlinkClick r:id="rId4"/>
              </a:rPr>
              <a:t>claypool@cs.wpi.edu</a:t>
            </a:r>
            <a:r>
              <a:rPr lang="en-US" sz="2400" dirty="0" smtClean="0"/>
              <a:t> (me)</a:t>
            </a:r>
          </a:p>
          <a:p>
            <a:pPr lvl="1"/>
            <a:r>
              <a:rPr lang="en-US" sz="2400" dirty="0" smtClean="0">
                <a:hlinkClick r:id="rId5"/>
              </a:rPr>
              <a:t>imgd4000-staff@cs.wpi.edu</a:t>
            </a:r>
            <a:r>
              <a:rPr lang="en-US" sz="2400" dirty="0" smtClean="0"/>
              <a:t> (me + TA + SA)</a:t>
            </a:r>
          </a:p>
          <a:p>
            <a:pPr lvl="1"/>
            <a:r>
              <a:rPr lang="en-US" sz="2400" dirty="0" smtClean="0">
                <a:hlinkClick r:id="rId6"/>
              </a:rPr>
              <a:t>imgd4000-all@cs.wpi.edu</a:t>
            </a:r>
            <a:r>
              <a:rPr lang="en-US" sz="2400" dirty="0" smtClean="0"/>
              <a:t> (class + staff)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None</a:t>
            </a:r>
          </a:p>
          <a:p>
            <a:r>
              <a:rPr lang="en-US" dirty="0" smtClean="0">
                <a:hlinkClick r:id="rId2"/>
              </a:rPr>
              <a:t>Online documents for UE</a:t>
            </a:r>
            <a:endParaRPr lang="en-US" dirty="0" smtClean="0"/>
          </a:p>
          <a:p>
            <a:r>
              <a:rPr lang="en-US" dirty="0" smtClean="0"/>
              <a:t>Programming books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812-DF3B-FF4B-ACB4-E4B560A7594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2" descr="Head First Design Patter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218" y="3471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++ How to Program (5th Edition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06" y="3505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unreal engin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unreal engine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Mark Claypool\Desktop\downloa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308100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Game Engines</a:t>
            </a:r>
          </a:p>
          <a:p>
            <a:r>
              <a:rPr lang="en-US" dirty="0" smtClean="0"/>
              <a:t>Decision </a:t>
            </a:r>
            <a:r>
              <a:rPr lang="en-US" dirty="0"/>
              <a:t>Trees</a:t>
            </a:r>
          </a:p>
          <a:p>
            <a:r>
              <a:rPr lang="en-US" dirty="0"/>
              <a:t>Basic Physics</a:t>
            </a:r>
          </a:p>
          <a:p>
            <a:r>
              <a:rPr lang="en-US" dirty="0"/>
              <a:t>Steering</a:t>
            </a:r>
          </a:p>
          <a:p>
            <a:r>
              <a:rPr lang="en-US" dirty="0"/>
              <a:t>Advanced </a:t>
            </a:r>
            <a:r>
              <a:rPr lang="en-US" dirty="0" smtClean="0"/>
              <a:t>Pathfinding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Camera Control</a:t>
            </a:r>
          </a:p>
          <a:p>
            <a:r>
              <a:rPr lang="en-US" dirty="0" smtClean="0"/>
              <a:t>Network </a:t>
            </a:r>
            <a:r>
              <a:rPr lang="en-US" dirty="0" smtClean="0"/>
              <a:t>Games</a:t>
            </a:r>
            <a:endParaRPr lang="en-US" dirty="0"/>
          </a:p>
          <a:p>
            <a:r>
              <a:rPr lang="en-US" dirty="0"/>
              <a:t>Scripting </a:t>
            </a:r>
            <a:endParaRPr lang="en-US" dirty="0" smtClean="0"/>
          </a:p>
          <a:p>
            <a:r>
              <a:rPr lang="en-US" dirty="0" smtClean="0"/>
              <a:t>Game </a:t>
            </a:r>
            <a:r>
              <a:rPr lang="en-US" dirty="0"/>
              <a:t>Audio</a:t>
            </a:r>
          </a:p>
          <a:p>
            <a:r>
              <a:rPr lang="en-US" dirty="0" smtClean="0"/>
              <a:t>Novel </a:t>
            </a:r>
            <a:r>
              <a:rPr lang="en-US" dirty="0"/>
              <a:t>Input Controls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Knowledge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Functional programming (e.g., </a:t>
            </a:r>
            <a:r>
              <a:rPr lang="en-US" dirty="0">
                <a:hlinkClick r:id="rId2"/>
              </a:rPr>
              <a:t>CS 1101</a:t>
            </a:r>
            <a:r>
              <a:rPr lang="en-US" dirty="0"/>
              <a:t> or </a:t>
            </a:r>
            <a:r>
              <a:rPr lang="en-US" dirty="0">
                <a:hlinkClick r:id="rId3"/>
              </a:rPr>
              <a:t>CS 1102</a:t>
            </a:r>
            <a:r>
              <a:rPr lang="en-US" dirty="0"/>
              <a:t>).</a:t>
            </a:r>
          </a:p>
          <a:p>
            <a:r>
              <a:rPr lang="en-US" dirty="0"/>
              <a:t>Object-oriented design and programming (e.g., </a:t>
            </a:r>
            <a:r>
              <a:rPr lang="en-US" dirty="0">
                <a:hlinkClick r:id="rId4"/>
              </a:rPr>
              <a:t>CS 2102</a:t>
            </a:r>
            <a:r>
              <a:rPr lang="en-US" dirty="0"/>
              <a:t>).</a:t>
            </a:r>
          </a:p>
          <a:p>
            <a:r>
              <a:rPr lang="en-US" dirty="0"/>
              <a:t>Systems programming concepts (e.g., </a:t>
            </a:r>
            <a:r>
              <a:rPr lang="en-US" dirty="0">
                <a:hlinkClick r:id="rId5"/>
              </a:rPr>
              <a:t>CS 2303</a:t>
            </a:r>
            <a:r>
              <a:rPr lang="en-US" dirty="0"/>
              <a:t>).</a:t>
            </a:r>
          </a:p>
          <a:p>
            <a:r>
              <a:rPr lang="en-US" dirty="0"/>
              <a:t>Software engineering (e.g., </a:t>
            </a:r>
            <a:r>
              <a:rPr lang="en-US" dirty="0">
                <a:hlinkClick r:id="rId6"/>
              </a:rPr>
              <a:t>CS 3733</a:t>
            </a:r>
            <a:r>
              <a:rPr lang="en-US" dirty="0"/>
              <a:t>).</a:t>
            </a:r>
          </a:p>
          <a:p>
            <a:r>
              <a:rPr lang="en-US" dirty="0"/>
              <a:t>Basic technical game development skills (e.g., </a:t>
            </a:r>
            <a:r>
              <a:rPr lang="en-US" dirty="0">
                <a:hlinkClick r:id="rId7"/>
              </a:rPr>
              <a:t>IMGD 3000</a:t>
            </a:r>
            <a:r>
              <a:rPr lang="en-US" dirty="0"/>
              <a:t>), including:</a:t>
            </a:r>
          </a:p>
          <a:p>
            <a:pPr lvl="1"/>
            <a:r>
              <a:rPr lang="en-US" dirty="0"/>
              <a:t>Game engine architecture</a:t>
            </a:r>
          </a:p>
          <a:p>
            <a:pPr lvl="1"/>
            <a:r>
              <a:rPr lang="en-US" dirty="0"/>
              <a:t>Iterative technical game development process</a:t>
            </a:r>
          </a:p>
          <a:p>
            <a:pPr lvl="1"/>
            <a:r>
              <a:rPr lang="en-US" dirty="0"/>
              <a:t>Scene management</a:t>
            </a:r>
          </a:p>
          <a:p>
            <a:pPr lvl="1"/>
            <a:r>
              <a:rPr lang="en-US" dirty="0"/>
              <a:t>Input controls</a:t>
            </a:r>
          </a:p>
          <a:p>
            <a:pPr lvl="1"/>
            <a:r>
              <a:rPr lang="en-US" dirty="0"/>
              <a:t>Simple AI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185A812-DF3B-FF4B-ACB4-E4B560A759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Quickstart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5%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Project 1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	10</a:t>
            </a:r>
            <a:r>
              <a:rPr lang="en-US" dirty="0">
                <a:solidFill>
                  <a:srgbClr val="008000"/>
                </a:solidFill>
              </a:rPr>
              <a:t>%</a:t>
            </a:r>
            <a:endParaRPr lang="en-US" dirty="0" smtClean="0"/>
          </a:p>
          <a:p>
            <a:r>
              <a:rPr lang="en-US" dirty="0" smtClean="0"/>
              <a:t>Project 2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	10</a:t>
            </a:r>
            <a:r>
              <a:rPr lang="en-US" dirty="0">
                <a:solidFill>
                  <a:srgbClr val="008000"/>
                </a:solidFill>
              </a:rPr>
              <a:t>%</a:t>
            </a:r>
            <a:endParaRPr lang="en-US" dirty="0" smtClean="0"/>
          </a:p>
          <a:p>
            <a:r>
              <a:rPr lang="en-US" dirty="0" smtClean="0"/>
              <a:t>Project 3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	10</a:t>
            </a:r>
            <a:r>
              <a:rPr lang="en-US" dirty="0">
                <a:solidFill>
                  <a:srgbClr val="008000"/>
                </a:solidFill>
              </a:rPr>
              <a:t>%</a:t>
            </a:r>
            <a:endParaRPr lang="en-US" dirty="0" smtClean="0"/>
          </a:p>
          <a:p>
            <a:r>
              <a:rPr lang="en-US" dirty="0" smtClean="0"/>
              <a:t>Game </a:t>
            </a:r>
            <a:r>
              <a:rPr lang="en-US" dirty="0" smtClean="0"/>
              <a:t>Project	</a:t>
            </a:r>
            <a:r>
              <a:rPr lang="en-US" dirty="0" smtClean="0">
                <a:solidFill>
                  <a:srgbClr val="008000"/>
                </a:solidFill>
              </a:rPr>
              <a:t>45</a:t>
            </a:r>
            <a:r>
              <a:rPr lang="en-US" dirty="0" smtClean="0">
                <a:solidFill>
                  <a:srgbClr val="008000"/>
                </a:solidFill>
              </a:rPr>
              <a:t>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Mid-term	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Final		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812-DF3B-FF4B-ACB4-E4B560A759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4330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434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(Details on each, next)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1687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623</Words>
  <Application>Microsoft Office PowerPoint</Application>
  <PresentationFormat>On-screen Show (4:3)</PresentationFormat>
  <Paragraphs>182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Administrative</vt:lpstr>
      <vt:lpstr>Topics</vt:lpstr>
      <vt:lpstr>Professor Background (Who am I?)</vt:lpstr>
      <vt:lpstr>Student Background (Who are you?)</vt:lpstr>
      <vt:lpstr>Nuts and Bolts</vt:lpstr>
      <vt:lpstr>Text Book</vt:lpstr>
      <vt:lpstr>Class Topics</vt:lpstr>
      <vt:lpstr>Assumed Knowledge</vt:lpstr>
      <vt:lpstr>Grading</vt:lpstr>
      <vt:lpstr>Quickstart</vt:lpstr>
      <vt:lpstr>Projects 1 - 3</vt:lpstr>
      <vt:lpstr>Game Project</vt:lpstr>
      <vt:lpstr>Exams</vt:lpstr>
      <vt:lpstr>Slides</vt:lpstr>
      <vt:lpstr>Timeline</vt:lpstr>
      <vt:lpstr>Why This Class?</vt:lpstr>
      <vt:lpstr>Why Else This Class?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67</cp:revision>
  <cp:lastPrinted>2016-03-14T09:56:33Z</cp:lastPrinted>
  <dcterms:created xsi:type="dcterms:W3CDTF">2012-01-13T01:01:36Z</dcterms:created>
  <dcterms:modified xsi:type="dcterms:W3CDTF">2016-03-14T09:57:00Z</dcterms:modified>
</cp:coreProperties>
</file>