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92" r:id="rId10"/>
    <p:sldId id="267" r:id="rId11"/>
    <p:sldId id="268" r:id="rId12"/>
    <p:sldId id="296" r:id="rId13"/>
    <p:sldId id="269" r:id="rId14"/>
    <p:sldId id="270" r:id="rId15"/>
    <p:sldId id="271" r:id="rId16"/>
    <p:sldId id="272" r:id="rId17"/>
    <p:sldId id="273" r:id="rId18"/>
    <p:sldId id="274" r:id="rId19"/>
    <p:sldId id="293" r:id="rId20"/>
    <p:sldId id="275" r:id="rId21"/>
    <p:sldId id="297" r:id="rId22"/>
    <p:sldId id="276" r:id="rId23"/>
    <p:sldId id="277" r:id="rId24"/>
    <p:sldId id="278" r:id="rId25"/>
    <p:sldId id="279" r:id="rId26"/>
    <p:sldId id="280" r:id="rId27"/>
    <p:sldId id="281" r:id="rId28"/>
    <p:sldId id="294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5" r:id="rId38"/>
    <p:sldId id="298" r:id="rId39"/>
    <p:sldId id="299" r:id="rId40"/>
    <p:sldId id="300" r:id="rId41"/>
    <p:sldId id="301" r:id="rId42"/>
    <p:sldId id="302" r:id="rId43"/>
    <p:sldId id="303" r:id="rId44"/>
    <p:sldId id="317" r:id="rId45"/>
    <p:sldId id="305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291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008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5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DC511-ACEB-42B7-A267-F526B9887C10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E586F-FA5A-4CE5-99DD-A6A330029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29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61057-2536-4901-A0D9-92776FF453AA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E6DC4-372A-40DD-BFDF-E80213FF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93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Original</a:t>
            </a:r>
            <a:r>
              <a:rPr lang="en-US" baseline="0" dirty="0" smtClean="0"/>
              <a:t> versions of these slides are courtesy professor Charles Rich, IMGD 4000 Technical Game Development II, B-term 2012.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E6DC4-372A-40DD-BFDF-E80213FF2F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51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3DC192-2547-0949-991F-653C90D88DE0}" type="slidenum">
              <a:rPr lang="en-US"/>
              <a:pPr/>
              <a:t>13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A68C0F-978F-9C41-8810-F200D3A6A3A5}" type="slidenum">
              <a:rPr lang="en-US"/>
              <a:pPr/>
              <a:t>14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D9945D-791C-C541-96AB-2F94A00FBA56}" type="slidenum">
              <a:rPr lang="en-US"/>
              <a:pPr/>
              <a:t>15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45FCB9-8D7E-9747-BC8C-A911D2582BE0}" type="slidenum">
              <a:rPr lang="en-US"/>
              <a:pPr/>
              <a:t>16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45FCB9-8D7E-9747-BC8C-A911D2582BE0}" type="slidenum">
              <a:rPr lang="en-US"/>
              <a:pPr/>
              <a:t>17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86596E-C3AB-2F48-BF01-70022B4A9E1D}" type="slidenum">
              <a:rPr lang="en-US"/>
              <a:pPr/>
              <a:t>18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2617C7-17C5-3D48-98C2-2AE7F1897B35}" type="slidenum">
              <a:rPr lang="en-US"/>
              <a:pPr/>
              <a:t>20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139DBA-F137-4FBE-8EF5-ADF6A73B226D}" type="slidenum">
              <a:rPr lang="en-US"/>
              <a:pPr/>
              <a:t>21</a:t>
            </a:fld>
            <a:endParaRPr lang="en-US"/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42FF70-1464-DA4B-8F25-F95DBC2EFEF3}" type="slidenum">
              <a:rPr lang="en-US"/>
              <a:pPr/>
              <a:t>22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1B42D7-BF07-B54F-8694-377959317657}" type="slidenum">
              <a:rPr lang="en-US"/>
              <a:pPr/>
              <a:t>23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AF8DB1-BFC5-3F43-992E-EAF2B4CDDAB1}" type="slidenum">
              <a:rPr lang="en-US"/>
              <a:pPr/>
              <a:t>2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AEE5C9-40A2-7E47-927B-B391184E9448}" type="slidenum">
              <a:rPr lang="en-US"/>
              <a:pPr/>
              <a:t>24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E18691-8AE9-D24F-9F2D-B68D2440E899}" type="slidenum">
              <a:rPr lang="en-US"/>
              <a:pPr/>
              <a:t>25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F6B415-FF64-8B45-8D51-248D09323F7D}" type="slidenum">
              <a:rPr lang="en-US"/>
              <a:pPr/>
              <a:t>26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674B77-95DC-9C4E-A2A1-B7CF589C6A38}" type="slidenum">
              <a:rPr lang="en-US"/>
              <a:pPr/>
              <a:t>27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9E65FD-3D43-8C4D-9849-4BCDCFA391F6}" type="slidenum">
              <a:rPr lang="en-US"/>
              <a:pPr/>
              <a:t>29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FFFBF1-1598-324E-8D2F-DF395FB0F332}" type="slidenum">
              <a:rPr lang="en-US"/>
              <a:pPr/>
              <a:t>30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1CC1FD-016B-6E4E-B142-167A514B0C8B}" type="slidenum">
              <a:rPr lang="en-US"/>
              <a:pPr/>
              <a:t>31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EFCDB4-3CD3-5543-B2F5-31705B4EDD62}" type="slidenum">
              <a:rPr lang="en-US"/>
              <a:pPr/>
              <a:t>32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3DBE49-AFB4-BF4A-95F3-C92633A5AFD1}" type="slidenum">
              <a:rPr lang="en-US"/>
              <a:pPr/>
              <a:t>33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F75ADE-714D-5F45-9DFA-9105803ECF8D}" type="slidenum">
              <a:rPr lang="en-US"/>
              <a:pPr/>
              <a:t>34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69A251-048A-4540-B015-7E9EA6819830}" type="slidenum">
              <a:rPr lang="en-US"/>
              <a:pPr/>
              <a:t>3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C8A692-9526-C64F-8A39-37AB53EC5DF7}" type="slidenum">
              <a:rPr lang="en-US"/>
              <a:pPr/>
              <a:t>35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A8E923-2D22-BD4F-9684-1B51A2E22046}" type="slidenum">
              <a:rPr lang="en-US"/>
              <a:pPr/>
              <a:t>36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05988F-39A9-8D40-A14B-43B5B34E7E79}" type="slidenum">
              <a:rPr lang="en-US"/>
              <a:pPr/>
              <a:t>4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6F341-3B9A-F147-B1EE-EB79F68FA761}" type="slidenum">
              <a:rPr lang="en-US"/>
              <a:pPr/>
              <a:t>5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A6E20E-9733-684F-8AC6-5D73D999EDB4}" type="slidenum">
              <a:rPr lang="en-US"/>
              <a:pPr/>
              <a:t>6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ADC5EB-E85F-D84A-BC46-AC8427A3059D}" type="slidenum">
              <a:rPr lang="en-US"/>
              <a:pPr/>
              <a:t>10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2AFDD9-5DBC-8A4D-8237-9F7E0EA4E4FF}" type="slidenum">
              <a:rPr lang="en-US"/>
              <a:pPr/>
              <a:t>11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3DC192-2547-0949-991F-653C90D88DE0}" type="slidenum">
              <a:rPr lang="en-US"/>
              <a:pPr/>
              <a:t>12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DDC37-F8C5-45D2-9A31-2AB592AC92EA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C9519-9B7B-478A-B901-CFE6EF99C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0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DDC37-F8C5-45D2-9A31-2AB592AC92EA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C9519-9B7B-478A-B901-CFE6EF99C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75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DDC37-F8C5-45D2-9A31-2AB592AC92EA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C9519-9B7B-478A-B901-CFE6EF99C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01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DDC37-F8C5-45D2-9A31-2AB592AC92EA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C9519-9B7B-478A-B901-CFE6EF99C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8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DDC37-F8C5-45D2-9A31-2AB592AC92EA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C9519-9B7B-478A-B901-CFE6EF99C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10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DDC37-F8C5-45D2-9A31-2AB592AC92EA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C9519-9B7B-478A-B901-CFE6EF99C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2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DDC37-F8C5-45D2-9A31-2AB592AC92EA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C9519-9B7B-478A-B901-CFE6EF99C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80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DDC37-F8C5-45D2-9A31-2AB592AC92EA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C9519-9B7B-478A-B901-CFE6EF99C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86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DDC37-F8C5-45D2-9A31-2AB592AC92EA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C9519-9B7B-478A-B901-CFE6EF99C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43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DDC37-F8C5-45D2-9A31-2AB592AC92EA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C9519-9B7B-478A-B901-CFE6EF99C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18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DDC37-F8C5-45D2-9A31-2AB592AC92EA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C9519-9B7B-478A-B901-CFE6EF99C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09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DDC37-F8C5-45D2-9A31-2AB592AC92EA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C9519-9B7B-478A-B901-CFE6EF99C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3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idmillington/aicor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eb.cs.wpi.edu/~imgd4000/d16/slides/millington-hsm.pdf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ideshare.net/JaeWanPark2/behavior-tree-in-unreal-engine-4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1/1b/BT_search_and_grasp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unrealengine.com/latest/INT/Engine/AI/BehaviorTrees/HowUE4BehaviorTreesDiffer/index.html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6vTg2roI6k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pi.edu/~imgd4000/d16/slides/imgd3000-fsm.pdf" TargetMode="External"/><Relationship Id="rId7" Type="http://schemas.openxmlformats.org/officeDocument/2006/relationships/hyperlink" Target="https://docs.unrealengine.com/latest/INT/Engine/AI/BehaviorTrees/QuickStart/" TargetMode="External"/><Relationship Id="rId2" Type="http://schemas.openxmlformats.org/officeDocument/2006/relationships/hyperlink" Target="http://web.cs.wpi.edu/~imgd4000/d16/slides/millington-hsm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amedev.stackexchange.com/questions/51693/decision-tree-vs-behavior-tree" TargetMode="External"/><Relationship Id="rId5" Type="http://schemas.openxmlformats.org/officeDocument/2006/relationships/hyperlink" Target="http://dragonfly.wpi.edu/include/classStateMachine.html" TargetMode="External"/><Relationship Id="rId4" Type="http://schemas.openxmlformats.org/officeDocument/2006/relationships/hyperlink" Target="http://www.cs.wpi.edu/~imgd4000/d15/slides/imgd3000-fsm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Basic Game AI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IMGD 4000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780" y="5562600"/>
            <a:ext cx="5562600" cy="52322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/>
              <a:t>With material from:  Ian Millington and John </a:t>
            </a:r>
            <a:r>
              <a:rPr lang="en-US" sz="1400" dirty="0" err="1" smtClean="0"/>
              <a:t>Funge</a:t>
            </a:r>
            <a:r>
              <a:rPr lang="en-US" sz="1400" dirty="0"/>
              <a:t>.</a:t>
            </a:r>
            <a:r>
              <a:rPr lang="en-US" sz="1400" dirty="0" smtClean="0"/>
              <a:t> </a:t>
            </a:r>
            <a:r>
              <a:rPr lang="en-US" sz="1400" i="1" dirty="0" smtClean="0"/>
              <a:t>Artificial Intelligence for Games</a:t>
            </a:r>
            <a:r>
              <a:rPr lang="en-US" sz="1400" dirty="0" smtClean="0"/>
              <a:t>,  Morgan Kaufmann,   2009. (Chapter 5)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2411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600200"/>
            <a:ext cx="7772400" cy="2438400"/>
          </a:xfrm>
        </p:spPr>
        <p:txBody>
          <a:bodyPr>
            <a:normAutofit/>
          </a:bodyPr>
          <a:lstStyle/>
          <a:p>
            <a:r>
              <a:rPr lang="en-US" dirty="0"/>
              <a:t>First Basic AI Technique: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Decision Trees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619500" y="6356350"/>
            <a:ext cx="2895600" cy="365125"/>
          </a:xfrm>
        </p:spPr>
        <p:txBody>
          <a:bodyPr/>
          <a:lstStyle/>
          <a:p>
            <a:fld id="{6FA0D9E4-FD16-2B45-B4BB-359E0090A93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14500" y="4419600"/>
            <a:ext cx="5867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dirty="0" smtClean="0"/>
              <a:t>See code at: </a:t>
            </a:r>
            <a:r>
              <a:rPr lang="en-US" dirty="0" smtClean="0">
                <a:hlinkClick r:id="rId3"/>
              </a:rPr>
              <a:t>https://github.com/idmillington/aicore</a:t>
            </a:r>
            <a:endParaRPr lang="en-US" dirty="0" smtClean="0"/>
          </a:p>
          <a:p>
            <a:pPr algn="ctr"/>
            <a:r>
              <a:rPr lang="en-US" dirty="0" err="1" smtClean="0">
                <a:solidFill>
                  <a:srgbClr val="008000"/>
                </a:solidFill>
              </a:rPr>
              <a:t>src</a:t>
            </a:r>
            <a:r>
              <a:rPr lang="en-US" dirty="0" smtClean="0">
                <a:solidFill>
                  <a:srgbClr val="008000"/>
                </a:solidFill>
              </a:rPr>
              <a:t>/dectree.cpp</a:t>
            </a:r>
            <a:r>
              <a:rPr lang="en-US" dirty="0" smtClean="0"/>
              <a:t> and </a:t>
            </a:r>
            <a:r>
              <a:rPr lang="en-US" dirty="0" err="1" smtClean="0">
                <a:solidFill>
                  <a:srgbClr val="008000"/>
                </a:solidFill>
              </a:rPr>
              <a:t>src</a:t>
            </a:r>
            <a:r>
              <a:rPr lang="en-US" dirty="0" smtClean="0">
                <a:solidFill>
                  <a:srgbClr val="008000"/>
                </a:solidFill>
              </a:rPr>
              <a:t>/demos/c05-dectree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1750" y="5791200"/>
            <a:ext cx="4152900" cy="52322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/>
              <a:t>Ian Millington and John </a:t>
            </a:r>
            <a:r>
              <a:rPr lang="en-US" sz="1400" dirty="0" err="1" smtClean="0"/>
              <a:t>Funge</a:t>
            </a:r>
            <a:r>
              <a:rPr lang="en-US" sz="1400" dirty="0"/>
              <a:t>.</a:t>
            </a:r>
            <a:r>
              <a:rPr lang="en-US" sz="1400" dirty="0" smtClean="0"/>
              <a:t> </a:t>
            </a:r>
            <a:r>
              <a:rPr lang="en-US" sz="1400" i="1" dirty="0" smtClean="0"/>
              <a:t>Artificial Intelligence for Games</a:t>
            </a:r>
            <a:r>
              <a:rPr lang="en-US" sz="1400" dirty="0" smtClean="0"/>
              <a:t>,  Morgan Kaufmann,   2009. (Chapter 5)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4679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53D887-D64B-6F4D-9FBE-40EC5393F24D}" type="slidenum">
              <a:rPr lang="en-US"/>
              <a:pPr/>
              <a:t>11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772400" cy="4572000"/>
          </a:xfrm>
        </p:spPr>
        <p:txBody>
          <a:bodyPr/>
          <a:lstStyle/>
          <a:p>
            <a:pPr>
              <a:lnSpc>
                <a:spcPct val="190000"/>
              </a:lnSpc>
            </a:pPr>
            <a:r>
              <a:rPr lang="en-US" dirty="0" smtClean="0"/>
              <a:t>Most </a:t>
            </a:r>
            <a:r>
              <a:rPr lang="en-US" dirty="0"/>
              <a:t>basic of the basic AI techniques</a:t>
            </a:r>
          </a:p>
          <a:p>
            <a:pPr>
              <a:lnSpc>
                <a:spcPct val="190000"/>
              </a:lnSpc>
            </a:pPr>
            <a:r>
              <a:rPr lang="en-US" dirty="0"/>
              <a:t>Easy to implement</a:t>
            </a:r>
          </a:p>
          <a:p>
            <a:pPr>
              <a:lnSpc>
                <a:spcPct val="190000"/>
              </a:lnSpc>
            </a:pPr>
            <a:r>
              <a:rPr lang="en-US" dirty="0"/>
              <a:t>Fast execution</a:t>
            </a:r>
          </a:p>
          <a:p>
            <a:pPr>
              <a:lnSpc>
                <a:spcPct val="190000"/>
              </a:lnSpc>
            </a:pPr>
            <a:r>
              <a:rPr lang="en-US" dirty="0"/>
              <a:t>Simple to understand</a:t>
            </a:r>
          </a:p>
        </p:txBody>
      </p:sp>
    </p:spTree>
    <p:extLst>
      <p:ext uri="{BB962C8B-B14F-4D97-AF65-F5344CB8AC3E}">
        <p14:creationId xmlns:p14="http://schemas.microsoft.com/office/powerpoint/2010/main" val="165571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9D692B-2F91-F247-8C92-89EC1D9702D4}" type="slidenum">
              <a:rPr lang="en-US"/>
              <a:pPr/>
              <a:t>12</a:t>
            </a:fld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Deciding </a:t>
            </a:r>
            <a:r>
              <a:rPr lang="en-US" dirty="0" smtClean="0"/>
              <a:t>How </a:t>
            </a:r>
            <a:r>
              <a:rPr lang="en-US" dirty="0"/>
              <a:t>to </a:t>
            </a:r>
            <a:r>
              <a:rPr lang="en-US" dirty="0" smtClean="0"/>
              <a:t>Respond </a:t>
            </a:r>
            <a:r>
              <a:rPr lang="en-US" dirty="0"/>
              <a:t>to an </a:t>
            </a:r>
            <a:r>
              <a:rPr lang="en-US" dirty="0" smtClean="0"/>
              <a:t>Enemy</a:t>
            </a:r>
            <a:br>
              <a:rPr lang="en-US" dirty="0" smtClean="0"/>
            </a:br>
            <a:r>
              <a:rPr lang="en-US" dirty="0" smtClean="0"/>
              <a:t>(1 of 2)</a:t>
            </a:r>
            <a:endParaRPr lang="en-US" dirty="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09600" y="1758572"/>
            <a:ext cx="27432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latin typeface="Lucida Sans Typewriter" charset="0"/>
              </a:rPr>
              <a:t>if</a:t>
            </a:r>
            <a:r>
              <a:rPr lang="en-US" dirty="0">
                <a:latin typeface="Lucida Sans Typewriter" charset="0"/>
              </a:rPr>
              <a:t> </a:t>
            </a:r>
            <a:r>
              <a:rPr lang="en-US" dirty="0" smtClean="0">
                <a:latin typeface="Lucida Sans Typewriter" charset="0"/>
              </a:rPr>
              <a:t>visible</a:t>
            </a:r>
            <a:r>
              <a:rPr lang="en-US" dirty="0">
                <a:latin typeface="Lucida Sans Typewriter" charset="0"/>
              </a:rPr>
              <a:t>?</a:t>
            </a:r>
            <a:r>
              <a:rPr lang="en-US" dirty="0" smtClean="0">
                <a:latin typeface="Lucida Sans Typewriter" charset="0"/>
              </a:rPr>
              <a:t> { </a:t>
            </a:r>
            <a:r>
              <a:rPr lang="en-US" dirty="0" smtClean="0">
                <a:solidFill>
                  <a:srgbClr val="008000"/>
                </a:solidFill>
                <a:latin typeface="Lucida Sans Typewriter" charset="0"/>
              </a:rPr>
              <a:t>// level 0</a:t>
            </a:r>
            <a:endParaRPr lang="en-US" dirty="0">
              <a:solidFill>
                <a:srgbClr val="008000"/>
              </a:solidFill>
              <a:latin typeface="Lucida Sans Typewriter" charset="0"/>
            </a:endParaRPr>
          </a:p>
          <a:p>
            <a:pPr algn="l"/>
            <a:r>
              <a:rPr lang="en-US" dirty="0">
                <a:latin typeface="Lucida Sans Typewriter" charset="0"/>
              </a:rPr>
              <a:t>   </a:t>
            </a:r>
            <a:r>
              <a:rPr lang="en-US" b="1" dirty="0">
                <a:latin typeface="Lucida Sans Typewriter" charset="0"/>
              </a:rPr>
              <a:t>if</a:t>
            </a:r>
            <a:r>
              <a:rPr lang="en-US" dirty="0">
                <a:latin typeface="Lucida Sans Typewriter" charset="0"/>
              </a:rPr>
              <a:t> </a:t>
            </a:r>
            <a:r>
              <a:rPr lang="en-US" dirty="0" smtClean="0">
                <a:latin typeface="Lucida Sans Typewriter" charset="0"/>
              </a:rPr>
              <a:t>close</a:t>
            </a:r>
            <a:r>
              <a:rPr lang="en-US" dirty="0">
                <a:latin typeface="Lucida Sans Typewriter" charset="0"/>
              </a:rPr>
              <a:t>?</a:t>
            </a:r>
            <a:r>
              <a:rPr lang="en-US" dirty="0" smtClean="0">
                <a:latin typeface="Lucida Sans Typewriter" charset="0"/>
              </a:rPr>
              <a:t> { </a:t>
            </a:r>
            <a:r>
              <a:rPr lang="en-US" dirty="0" smtClean="0">
                <a:solidFill>
                  <a:srgbClr val="008000"/>
                </a:solidFill>
                <a:latin typeface="Lucida Sans Typewriter" charset="0"/>
              </a:rPr>
              <a:t>// level 1</a:t>
            </a:r>
            <a:endParaRPr lang="en-US" dirty="0">
              <a:solidFill>
                <a:srgbClr val="008000"/>
              </a:solidFill>
              <a:latin typeface="Lucida Sans Typewriter" charset="0"/>
            </a:endParaRPr>
          </a:p>
          <a:p>
            <a:pPr algn="l"/>
            <a:r>
              <a:rPr lang="en-US" dirty="0">
                <a:latin typeface="Lucida Sans Typewriter" charset="0"/>
              </a:rPr>
              <a:t>      </a:t>
            </a:r>
            <a:r>
              <a:rPr lang="en-US" i="1" dirty="0">
                <a:latin typeface="Lucida Sans Typewriter" charset="0"/>
              </a:rPr>
              <a:t>attack</a:t>
            </a:r>
            <a:r>
              <a:rPr lang="en-US" dirty="0">
                <a:latin typeface="Lucida Sans Typewriter" charset="0"/>
              </a:rPr>
              <a:t>;</a:t>
            </a:r>
          </a:p>
          <a:p>
            <a:pPr algn="l"/>
            <a:r>
              <a:rPr lang="en-US" dirty="0">
                <a:latin typeface="Lucida Sans Typewriter" charset="0"/>
              </a:rPr>
              <a:t>   } </a:t>
            </a:r>
            <a:r>
              <a:rPr lang="en-US" b="1" dirty="0">
                <a:latin typeface="Lucida Sans Typewriter" charset="0"/>
              </a:rPr>
              <a:t>else</a:t>
            </a:r>
            <a:r>
              <a:rPr lang="en-US" dirty="0">
                <a:latin typeface="Lucida Sans Typewriter" charset="0"/>
              </a:rPr>
              <a:t> </a:t>
            </a:r>
            <a:r>
              <a:rPr lang="en-US" dirty="0" smtClean="0">
                <a:latin typeface="Lucida Sans Typewriter" charset="0"/>
              </a:rPr>
              <a:t>{     </a:t>
            </a:r>
            <a:r>
              <a:rPr lang="en-US" dirty="0" smtClean="0">
                <a:solidFill>
                  <a:srgbClr val="008000"/>
                </a:solidFill>
                <a:latin typeface="Lucida Sans Typewriter" charset="0"/>
              </a:rPr>
              <a:t>// level 1</a:t>
            </a:r>
            <a:endParaRPr lang="en-US" dirty="0">
              <a:solidFill>
                <a:srgbClr val="008000"/>
              </a:solidFill>
              <a:latin typeface="Lucida Sans Typewriter" charset="0"/>
            </a:endParaRPr>
          </a:p>
          <a:p>
            <a:pPr algn="l"/>
            <a:r>
              <a:rPr lang="en-US" dirty="0">
                <a:latin typeface="Lucida Sans Typewriter" charset="0"/>
              </a:rPr>
              <a:t>      </a:t>
            </a:r>
            <a:r>
              <a:rPr lang="en-US" b="1" dirty="0">
                <a:latin typeface="Lucida Sans Typewriter" charset="0"/>
              </a:rPr>
              <a:t>if </a:t>
            </a:r>
            <a:r>
              <a:rPr lang="en-US" dirty="0" smtClean="0">
                <a:latin typeface="Lucida Sans Typewriter" charset="0"/>
              </a:rPr>
              <a:t>flank</a:t>
            </a:r>
            <a:r>
              <a:rPr lang="en-US" dirty="0">
                <a:latin typeface="Lucida Sans Typewriter" charset="0"/>
              </a:rPr>
              <a:t>?</a:t>
            </a:r>
            <a:r>
              <a:rPr lang="en-US" dirty="0" smtClean="0">
                <a:latin typeface="Lucida Sans Typewriter" charset="0"/>
              </a:rPr>
              <a:t> {  </a:t>
            </a:r>
            <a:r>
              <a:rPr lang="en-US" dirty="0" smtClean="0">
                <a:solidFill>
                  <a:srgbClr val="008000"/>
                </a:solidFill>
                <a:latin typeface="Lucida Sans Typewriter" charset="0"/>
              </a:rPr>
              <a:t>// level 2</a:t>
            </a:r>
            <a:endParaRPr lang="en-US" dirty="0">
              <a:solidFill>
                <a:srgbClr val="008000"/>
              </a:solidFill>
              <a:latin typeface="Lucida Sans Typewriter" charset="0"/>
            </a:endParaRPr>
          </a:p>
          <a:p>
            <a:pPr algn="l"/>
            <a:r>
              <a:rPr lang="en-US" dirty="0">
                <a:latin typeface="Lucida Sans Typewriter" charset="0"/>
              </a:rPr>
              <a:t>         </a:t>
            </a:r>
            <a:r>
              <a:rPr lang="en-US" i="1" dirty="0">
                <a:latin typeface="Lucida Sans Typewriter" charset="0"/>
              </a:rPr>
              <a:t>move</a:t>
            </a:r>
            <a:r>
              <a:rPr lang="en-US" dirty="0">
                <a:latin typeface="Lucida Sans Typewriter" charset="0"/>
              </a:rPr>
              <a:t>;</a:t>
            </a:r>
          </a:p>
          <a:p>
            <a:pPr algn="l"/>
            <a:r>
              <a:rPr lang="en-US" dirty="0">
                <a:latin typeface="Lucida Sans Typewriter" charset="0"/>
              </a:rPr>
              <a:t>      } </a:t>
            </a:r>
            <a:r>
              <a:rPr lang="en-US" b="1" dirty="0">
                <a:latin typeface="Lucida Sans Typewriter" charset="0"/>
              </a:rPr>
              <a:t>else</a:t>
            </a:r>
            <a:r>
              <a:rPr lang="en-US" dirty="0">
                <a:latin typeface="Lucida Sans Typewriter" charset="0"/>
              </a:rPr>
              <a:t> </a:t>
            </a:r>
            <a:r>
              <a:rPr lang="en-US" dirty="0" smtClean="0">
                <a:latin typeface="Lucida Sans Typewriter" charset="0"/>
              </a:rPr>
              <a:t>{     </a:t>
            </a:r>
            <a:r>
              <a:rPr lang="en-US" dirty="0" smtClean="0">
                <a:solidFill>
                  <a:srgbClr val="008000"/>
                </a:solidFill>
                <a:latin typeface="Lucida Sans Typewriter" charset="0"/>
              </a:rPr>
              <a:t>// level 2</a:t>
            </a:r>
            <a:endParaRPr lang="en-US" dirty="0">
              <a:solidFill>
                <a:srgbClr val="008000"/>
              </a:solidFill>
              <a:latin typeface="Lucida Sans Typewriter" charset="0"/>
            </a:endParaRPr>
          </a:p>
          <a:p>
            <a:pPr algn="l"/>
            <a:r>
              <a:rPr lang="en-US" dirty="0">
                <a:latin typeface="Lucida Sans Typewriter" charset="0"/>
              </a:rPr>
              <a:t>         </a:t>
            </a:r>
            <a:r>
              <a:rPr lang="en-US" i="1" dirty="0">
                <a:latin typeface="Lucida Sans Typewriter" charset="0"/>
              </a:rPr>
              <a:t>attack</a:t>
            </a:r>
            <a:r>
              <a:rPr lang="en-US" dirty="0">
                <a:latin typeface="Lucida Sans Typewriter" charset="0"/>
              </a:rPr>
              <a:t>;</a:t>
            </a:r>
          </a:p>
          <a:p>
            <a:pPr algn="l"/>
            <a:r>
              <a:rPr lang="en-US" dirty="0">
                <a:latin typeface="Lucida Sans Typewriter" charset="0"/>
              </a:rPr>
              <a:t>      }</a:t>
            </a:r>
          </a:p>
          <a:p>
            <a:pPr algn="l"/>
            <a:r>
              <a:rPr lang="en-US" dirty="0">
                <a:latin typeface="Lucida Sans Typewriter" charset="0"/>
              </a:rPr>
              <a:t>   } </a:t>
            </a:r>
          </a:p>
          <a:p>
            <a:pPr algn="l"/>
            <a:r>
              <a:rPr lang="en-US" dirty="0">
                <a:latin typeface="Lucida Sans Typewriter" charset="0"/>
              </a:rPr>
              <a:t>} </a:t>
            </a:r>
            <a:r>
              <a:rPr lang="en-US" b="1" dirty="0">
                <a:latin typeface="Lucida Sans Typewriter" charset="0"/>
              </a:rPr>
              <a:t>else</a:t>
            </a:r>
            <a:r>
              <a:rPr lang="en-US" dirty="0">
                <a:latin typeface="Lucida Sans Typewriter" charset="0"/>
              </a:rPr>
              <a:t> </a:t>
            </a:r>
            <a:r>
              <a:rPr lang="en-US" dirty="0" smtClean="0">
                <a:latin typeface="Lucida Sans Typewriter" charset="0"/>
              </a:rPr>
              <a:t>{       </a:t>
            </a:r>
            <a:r>
              <a:rPr lang="en-US" dirty="0" smtClean="0">
                <a:solidFill>
                  <a:srgbClr val="008000"/>
                </a:solidFill>
                <a:latin typeface="Lucida Sans Typewriter" charset="0"/>
              </a:rPr>
              <a:t>// level 0</a:t>
            </a:r>
            <a:endParaRPr lang="en-US" dirty="0">
              <a:solidFill>
                <a:srgbClr val="008000"/>
              </a:solidFill>
              <a:latin typeface="Lucida Sans Typewriter" charset="0"/>
            </a:endParaRPr>
          </a:p>
          <a:p>
            <a:pPr algn="l"/>
            <a:r>
              <a:rPr lang="en-US" dirty="0">
                <a:latin typeface="Lucida Sans Typewriter" charset="0"/>
              </a:rPr>
              <a:t>   </a:t>
            </a:r>
            <a:r>
              <a:rPr lang="en-US" b="1" dirty="0">
                <a:latin typeface="Lucida Sans Typewriter" charset="0"/>
              </a:rPr>
              <a:t>if </a:t>
            </a:r>
            <a:r>
              <a:rPr lang="en-US" dirty="0" smtClean="0">
                <a:latin typeface="Lucida Sans Typewriter" charset="0"/>
              </a:rPr>
              <a:t>audible</a:t>
            </a:r>
            <a:r>
              <a:rPr lang="en-US" dirty="0">
                <a:latin typeface="Lucida Sans Typewriter" charset="0"/>
              </a:rPr>
              <a:t>?</a:t>
            </a:r>
            <a:r>
              <a:rPr lang="en-US" dirty="0" smtClean="0">
                <a:latin typeface="Lucida Sans Typewriter" charset="0"/>
              </a:rPr>
              <a:t> { </a:t>
            </a:r>
            <a:r>
              <a:rPr lang="en-US" dirty="0" smtClean="0">
                <a:solidFill>
                  <a:srgbClr val="008000"/>
                </a:solidFill>
                <a:latin typeface="Lucida Sans Typewriter" charset="0"/>
              </a:rPr>
              <a:t>// level 1</a:t>
            </a:r>
            <a:endParaRPr lang="en-US" dirty="0">
              <a:solidFill>
                <a:srgbClr val="008000"/>
              </a:solidFill>
              <a:latin typeface="Lucida Sans Typewriter" charset="0"/>
            </a:endParaRPr>
          </a:p>
          <a:p>
            <a:pPr algn="l"/>
            <a:r>
              <a:rPr lang="en-US" dirty="0">
                <a:latin typeface="Lucida Sans Typewriter" charset="0"/>
              </a:rPr>
              <a:t>     </a:t>
            </a:r>
            <a:r>
              <a:rPr lang="en-US" i="1" dirty="0">
                <a:latin typeface="Lucida Sans Typewriter" charset="0"/>
              </a:rPr>
              <a:t>creep</a:t>
            </a:r>
            <a:r>
              <a:rPr lang="en-US" dirty="0">
                <a:latin typeface="Lucida Sans Typewriter" charset="0"/>
              </a:rPr>
              <a:t>;</a:t>
            </a:r>
          </a:p>
          <a:p>
            <a:pPr algn="l"/>
            <a:r>
              <a:rPr lang="en-US" dirty="0">
                <a:latin typeface="Lucida Sans Typewriter" charset="0"/>
              </a:rPr>
              <a:t>   }</a:t>
            </a:r>
          </a:p>
          <a:p>
            <a:pPr algn="l"/>
            <a:r>
              <a:rPr lang="en-US" dirty="0" smtClean="0">
                <a:latin typeface="Lucida Sans Typewriter" charset="0"/>
              </a:rPr>
              <a:t>}</a:t>
            </a:r>
            <a:endParaRPr lang="en-US" dirty="0">
              <a:latin typeface="Lucida Sans Typewriter" charset="0"/>
            </a:endParaRPr>
          </a:p>
        </p:txBody>
      </p:sp>
      <p:grpSp>
        <p:nvGrpSpPr>
          <p:cNvPr id="23592" name="Group 40"/>
          <p:cNvGrpSpPr>
            <a:grpSpLocks/>
          </p:cNvGrpSpPr>
          <p:nvPr/>
        </p:nvGrpSpPr>
        <p:grpSpPr bwMode="auto">
          <a:xfrm>
            <a:off x="2998787" y="1858245"/>
            <a:ext cx="4675188" cy="3344863"/>
            <a:chOff x="2534" y="912"/>
            <a:chExt cx="2945" cy="2107"/>
          </a:xfrm>
        </p:grpSpPr>
        <p:sp>
          <p:nvSpPr>
            <p:cNvPr id="23557" name="AutoShape 5"/>
            <p:cNvSpPr>
              <a:spLocks noChangeArrowheads="1"/>
            </p:cNvSpPr>
            <p:nvPr/>
          </p:nvSpPr>
          <p:spPr bwMode="auto">
            <a:xfrm>
              <a:off x="3936" y="1104"/>
              <a:ext cx="96" cy="96"/>
            </a:xfrm>
            <a:prstGeom prst="flowChartDecision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559" name="AutoShape 7"/>
            <p:cNvSpPr>
              <a:spLocks noChangeArrowheads="1"/>
            </p:cNvSpPr>
            <p:nvPr/>
          </p:nvSpPr>
          <p:spPr bwMode="auto">
            <a:xfrm>
              <a:off x="3312" y="1584"/>
              <a:ext cx="96" cy="96"/>
            </a:xfrm>
            <a:prstGeom prst="flowChartDecision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560" name="AutoShape 8"/>
            <p:cNvSpPr>
              <a:spLocks noChangeArrowheads="1"/>
            </p:cNvSpPr>
            <p:nvPr/>
          </p:nvSpPr>
          <p:spPr bwMode="auto">
            <a:xfrm>
              <a:off x="3936" y="2112"/>
              <a:ext cx="96" cy="96"/>
            </a:xfrm>
            <a:prstGeom prst="flowChartDecision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561" name="AutoShape 9"/>
            <p:cNvSpPr>
              <a:spLocks noChangeArrowheads="1"/>
            </p:cNvSpPr>
            <p:nvPr/>
          </p:nvSpPr>
          <p:spPr bwMode="auto">
            <a:xfrm>
              <a:off x="4464" y="1536"/>
              <a:ext cx="96" cy="96"/>
            </a:xfrm>
            <a:prstGeom prst="flowChartDecision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cxnSp>
          <p:nvCxnSpPr>
            <p:cNvPr id="23562" name="AutoShape 10"/>
            <p:cNvCxnSpPr>
              <a:cxnSpLocks noChangeShapeType="1"/>
              <a:stCxn id="23557" idx="1"/>
              <a:endCxn id="23559" idx="0"/>
            </p:cNvCxnSpPr>
            <p:nvPr/>
          </p:nvCxnSpPr>
          <p:spPr bwMode="auto">
            <a:xfrm flipH="1">
              <a:off x="3360" y="1152"/>
              <a:ext cx="567" cy="42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3563" name="AutoShape 11"/>
            <p:cNvCxnSpPr>
              <a:cxnSpLocks noChangeShapeType="1"/>
              <a:stCxn id="23557" idx="3"/>
              <a:endCxn id="23561" idx="0"/>
            </p:cNvCxnSpPr>
            <p:nvPr/>
          </p:nvCxnSpPr>
          <p:spPr bwMode="auto">
            <a:xfrm>
              <a:off x="4041" y="1152"/>
              <a:ext cx="471" cy="37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3564" name="AutoShape 12"/>
            <p:cNvCxnSpPr>
              <a:cxnSpLocks noChangeShapeType="1"/>
              <a:stCxn id="23559" idx="1"/>
              <a:endCxn id="23574" idx="0"/>
            </p:cNvCxnSpPr>
            <p:nvPr/>
          </p:nvCxnSpPr>
          <p:spPr bwMode="auto">
            <a:xfrm flipH="1">
              <a:off x="2761" y="1632"/>
              <a:ext cx="542" cy="52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3565" name="AutoShape 13"/>
            <p:cNvCxnSpPr>
              <a:cxnSpLocks noChangeShapeType="1"/>
              <a:stCxn id="23571" idx="0"/>
            </p:cNvCxnSpPr>
            <p:nvPr/>
          </p:nvCxnSpPr>
          <p:spPr bwMode="auto">
            <a:xfrm flipH="1" flipV="1">
              <a:off x="4564" y="1589"/>
              <a:ext cx="600" cy="6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3566" name="AutoShape 14"/>
            <p:cNvCxnSpPr>
              <a:cxnSpLocks noChangeShapeType="1"/>
              <a:stCxn id="23561" idx="1"/>
              <a:endCxn id="23560" idx="0"/>
            </p:cNvCxnSpPr>
            <p:nvPr/>
          </p:nvCxnSpPr>
          <p:spPr bwMode="auto">
            <a:xfrm flipH="1">
              <a:off x="3984" y="1584"/>
              <a:ext cx="471" cy="51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3568" name="AutoShape 16"/>
            <p:cNvCxnSpPr>
              <a:cxnSpLocks noChangeShapeType="1"/>
              <a:stCxn id="23560" idx="3"/>
              <a:endCxn id="23572" idx="0"/>
            </p:cNvCxnSpPr>
            <p:nvPr/>
          </p:nvCxnSpPr>
          <p:spPr bwMode="auto">
            <a:xfrm>
              <a:off x="4041" y="2160"/>
              <a:ext cx="449" cy="62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3571" name="Rectangle 19"/>
            <p:cNvSpPr>
              <a:spLocks noChangeArrowheads="1"/>
            </p:cNvSpPr>
            <p:nvPr/>
          </p:nvSpPr>
          <p:spPr bwMode="auto">
            <a:xfrm>
              <a:off x="5003" y="2213"/>
              <a:ext cx="476" cy="23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attack</a:t>
              </a:r>
            </a:p>
          </p:txBody>
        </p:sp>
        <p:sp>
          <p:nvSpPr>
            <p:cNvPr id="23572" name="Rectangle 20"/>
            <p:cNvSpPr>
              <a:spLocks noChangeArrowheads="1"/>
            </p:cNvSpPr>
            <p:nvPr/>
          </p:nvSpPr>
          <p:spPr bwMode="auto">
            <a:xfrm>
              <a:off x="4266" y="2789"/>
              <a:ext cx="447" cy="23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move</a:t>
              </a:r>
            </a:p>
          </p:txBody>
        </p:sp>
        <p:sp>
          <p:nvSpPr>
            <p:cNvPr id="23573" name="Rectangle 21"/>
            <p:cNvSpPr>
              <a:spLocks noChangeArrowheads="1"/>
            </p:cNvSpPr>
            <p:nvPr/>
          </p:nvSpPr>
          <p:spPr bwMode="auto">
            <a:xfrm>
              <a:off x="3275" y="2789"/>
              <a:ext cx="476" cy="23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attack</a:t>
              </a:r>
            </a:p>
          </p:txBody>
        </p:sp>
        <p:sp>
          <p:nvSpPr>
            <p:cNvPr id="23574" name="Rectangle 22"/>
            <p:cNvSpPr>
              <a:spLocks noChangeArrowheads="1"/>
            </p:cNvSpPr>
            <p:nvPr/>
          </p:nvSpPr>
          <p:spPr bwMode="auto">
            <a:xfrm>
              <a:off x="2534" y="2164"/>
              <a:ext cx="454" cy="23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creep</a:t>
              </a:r>
            </a:p>
          </p:txBody>
        </p:sp>
        <p:cxnSp>
          <p:nvCxnSpPr>
            <p:cNvPr id="23575" name="AutoShape 23"/>
            <p:cNvCxnSpPr>
              <a:cxnSpLocks noChangeShapeType="1"/>
              <a:endCxn id="23557" idx="0"/>
            </p:cNvCxnSpPr>
            <p:nvPr/>
          </p:nvCxnSpPr>
          <p:spPr bwMode="auto">
            <a:xfrm>
              <a:off x="3984" y="912"/>
              <a:ext cx="0" cy="18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3576" name="AutoShape 24"/>
            <p:cNvCxnSpPr>
              <a:cxnSpLocks noChangeShapeType="1"/>
              <a:stCxn id="23560" idx="1"/>
              <a:endCxn id="23573" idx="0"/>
            </p:cNvCxnSpPr>
            <p:nvPr/>
          </p:nvCxnSpPr>
          <p:spPr bwMode="auto">
            <a:xfrm flipH="1">
              <a:off x="3436" y="2160"/>
              <a:ext cx="491" cy="62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3577" name="AutoShape 25"/>
            <p:cNvCxnSpPr>
              <a:cxnSpLocks noChangeShapeType="1"/>
              <a:stCxn id="23559" idx="3"/>
            </p:cNvCxnSpPr>
            <p:nvPr/>
          </p:nvCxnSpPr>
          <p:spPr bwMode="auto">
            <a:xfrm>
              <a:off x="3417" y="1632"/>
              <a:ext cx="183" cy="14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3579" name="Text Box 27"/>
            <p:cNvSpPr txBox="1">
              <a:spLocks noChangeArrowheads="1"/>
            </p:cNvSpPr>
            <p:nvPr/>
          </p:nvSpPr>
          <p:spPr bwMode="auto">
            <a:xfrm>
              <a:off x="4224" y="1152"/>
              <a:ext cx="265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yes</a:t>
              </a:r>
            </a:p>
          </p:txBody>
        </p:sp>
        <p:sp>
          <p:nvSpPr>
            <p:cNvPr id="23580" name="Text Box 28"/>
            <p:cNvSpPr txBox="1">
              <a:spLocks noChangeArrowheads="1"/>
            </p:cNvSpPr>
            <p:nvPr/>
          </p:nvSpPr>
          <p:spPr bwMode="auto">
            <a:xfrm>
              <a:off x="3441" y="912"/>
              <a:ext cx="543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visible?</a:t>
              </a:r>
            </a:p>
          </p:txBody>
        </p:sp>
        <p:sp>
          <p:nvSpPr>
            <p:cNvPr id="23581" name="Text Box 29"/>
            <p:cNvSpPr txBox="1">
              <a:spLocks noChangeArrowheads="1"/>
            </p:cNvSpPr>
            <p:nvPr/>
          </p:nvSpPr>
          <p:spPr bwMode="auto">
            <a:xfrm>
              <a:off x="3526" y="1968"/>
              <a:ext cx="458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flank?</a:t>
              </a:r>
            </a:p>
          </p:txBody>
        </p:sp>
        <p:sp>
          <p:nvSpPr>
            <p:cNvPr id="23582" name="Text Box 30"/>
            <p:cNvSpPr txBox="1">
              <a:spLocks noChangeArrowheads="1"/>
            </p:cNvSpPr>
            <p:nvPr/>
          </p:nvSpPr>
          <p:spPr bwMode="auto">
            <a:xfrm>
              <a:off x="3984" y="1440"/>
              <a:ext cx="486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close?</a:t>
              </a:r>
            </a:p>
          </p:txBody>
        </p:sp>
        <p:sp>
          <p:nvSpPr>
            <p:cNvPr id="23583" name="Text Box 31"/>
            <p:cNvSpPr txBox="1">
              <a:spLocks noChangeArrowheads="1"/>
            </p:cNvSpPr>
            <p:nvPr/>
          </p:nvSpPr>
          <p:spPr bwMode="auto">
            <a:xfrm>
              <a:off x="2736" y="1440"/>
              <a:ext cx="600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audible?</a:t>
              </a:r>
            </a:p>
          </p:txBody>
        </p:sp>
        <p:sp>
          <p:nvSpPr>
            <p:cNvPr id="23584" name="Text Box 32"/>
            <p:cNvSpPr txBox="1">
              <a:spLocks noChangeArrowheads="1"/>
            </p:cNvSpPr>
            <p:nvPr/>
          </p:nvSpPr>
          <p:spPr bwMode="auto">
            <a:xfrm>
              <a:off x="3456" y="1536"/>
              <a:ext cx="223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/>
                <a:t>no</a:t>
              </a:r>
            </a:p>
          </p:txBody>
        </p:sp>
        <p:sp>
          <p:nvSpPr>
            <p:cNvPr id="23585" name="Text Box 33"/>
            <p:cNvSpPr txBox="1">
              <a:spLocks noChangeArrowheads="1"/>
            </p:cNvSpPr>
            <p:nvPr/>
          </p:nvSpPr>
          <p:spPr bwMode="auto">
            <a:xfrm>
              <a:off x="4752" y="1680"/>
              <a:ext cx="265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yes</a:t>
              </a:r>
            </a:p>
          </p:txBody>
        </p:sp>
        <p:sp>
          <p:nvSpPr>
            <p:cNvPr id="23586" name="Text Box 34"/>
            <p:cNvSpPr txBox="1">
              <a:spLocks noChangeArrowheads="1"/>
            </p:cNvSpPr>
            <p:nvPr/>
          </p:nvSpPr>
          <p:spPr bwMode="auto">
            <a:xfrm>
              <a:off x="2784" y="1776"/>
              <a:ext cx="265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yes</a:t>
              </a:r>
            </a:p>
          </p:txBody>
        </p:sp>
        <p:sp>
          <p:nvSpPr>
            <p:cNvPr id="23587" name="Text Box 35"/>
            <p:cNvSpPr txBox="1">
              <a:spLocks noChangeArrowheads="1"/>
            </p:cNvSpPr>
            <p:nvPr/>
          </p:nvSpPr>
          <p:spPr bwMode="auto">
            <a:xfrm>
              <a:off x="4176" y="2256"/>
              <a:ext cx="265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yes</a:t>
              </a:r>
            </a:p>
          </p:txBody>
        </p:sp>
        <p:sp>
          <p:nvSpPr>
            <p:cNvPr id="23588" name="Text Box 36"/>
            <p:cNvSpPr txBox="1">
              <a:spLocks noChangeArrowheads="1"/>
            </p:cNvSpPr>
            <p:nvPr/>
          </p:nvSpPr>
          <p:spPr bwMode="auto">
            <a:xfrm>
              <a:off x="3504" y="1152"/>
              <a:ext cx="223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no</a:t>
              </a:r>
            </a:p>
          </p:txBody>
        </p:sp>
        <p:sp>
          <p:nvSpPr>
            <p:cNvPr id="23589" name="Text Box 37"/>
            <p:cNvSpPr txBox="1">
              <a:spLocks noChangeArrowheads="1"/>
            </p:cNvSpPr>
            <p:nvPr/>
          </p:nvSpPr>
          <p:spPr bwMode="auto">
            <a:xfrm>
              <a:off x="4080" y="1680"/>
              <a:ext cx="223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no</a:t>
              </a:r>
            </a:p>
          </p:txBody>
        </p:sp>
        <p:sp>
          <p:nvSpPr>
            <p:cNvPr id="23590" name="Text Box 38"/>
            <p:cNvSpPr txBox="1">
              <a:spLocks noChangeArrowheads="1"/>
            </p:cNvSpPr>
            <p:nvPr/>
          </p:nvSpPr>
          <p:spPr bwMode="auto">
            <a:xfrm>
              <a:off x="3552" y="2256"/>
              <a:ext cx="223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no</a:t>
              </a:r>
            </a:p>
          </p:txBody>
        </p:sp>
        <p:sp>
          <p:nvSpPr>
            <p:cNvPr id="23591" name="Line 39"/>
            <p:cNvSpPr>
              <a:spLocks noChangeShapeType="1"/>
            </p:cNvSpPr>
            <p:nvPr/>
          </p:nvSpPr>
          <p:spPr bwMode="auto">
            <a:xfrm flipH="1">
              <a:off x="3552" y="1728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326981" y="1572331"/>
            <a:ext cx="2492605" cy="58477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Leaves are </a:t>
            </a:r>
            <a:r>
              <a:rPr lang="en-US" sz="1600" dirty="0" smtClean="0">
                <a:solidFill>
                  <a:srgbClr val="0070C0"/>
                </a:solidFill>
              </a:rPr>
              <a:t>actions</a:t>
            </a:r>
          </a:p>
          <a:p>
            <a:r>
              <a:rPr lang="en-US" sz="1600" dirty="0" smtClean="0"/>
              <a:t>Interior nodes are </a:t>
            </a:r>
            <a:r>
              <a:rPr lang="en-US" sz="1600" dirty="0" smtClean="0">
                <a:solidFill>
                  <a:srgbClr val="0070C0"/>
                </a:solidFill>
              </a:rPr>
              <a:t>decisions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28366" y="5638800"/>
            <a:ext cx="4144917" cy="58477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Typically binary</a:t>
            </a:r>
          </a:p>
          <a:p>
            <a:r>
              <a:rPr lang="en-US" sz="1600" dirty="0" smtClean="0"/>
              <a:t>(if multiple choices, can be converted to binary)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8411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9D692B-2F91-F247-8C92-89EC1D9702D4}" type="slidenum">
              <a:rPr lang="en-US"/>
              <a:pPr/>
              <a:t>13</a:t>
            </a:fld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Deciding </a:t>
            </a:r>
            <a:r>
              <a:rPr lang="en-US" dirty="0" smtClean="0"/>
              <a:t>How </a:t>
            </a:r>
            <a:r>
              <a:rPr lang="en-US" dirty="0"/>
              <a:t>to </a:t>
            </a:r>
            <a:r>
              <a:rPr lang="en-US" dirty="0" smtClean="0"/>
              <a:t>Respond </a:t>
            </a:r>
            <a:r>
              <a:rPr lang="en-US" dirty="0"/>
              <a:t>to an </a:t>
            </a:r>
            <a:r>
              <a:rPr lang="en-US" dirty="0" smtClean="0"/>
              <a:t>Enemy (2 of 2)</a:t>
            </a:r>
            <a:endParaRPr lang="en-US" dirty="0"/>
          </a:p>
        </p:txBody>
      </p:sp>
      <p:grpSp>
        <p:nvGrpSpPr>
          <p:cNvPr id="23592" name="Group 40"/>
          <p:cNvGrpSpPr>
            <a:grpSpLocks/>
          </p:cNvGrpSpPr>
          <p:nvPr/>
        </p:nvGrpSpPr>
        <p:grpSpPr bwMode="auto">
          <a:xfrm>
            <a:off x="4228660" y="1858245"/>
            <a:ext cx="4675188" cy="3344863"/>
            <a:chOff x="2534" y="912"/>
            <a:chExt cx="2945" cy="2107"/>
          </a:xfrm>
        </p:grpSpPr>
        <p:sp>
          <p:nvSpPr>
            <p:cNvPr id="23557" name="AutoShape 5"/>
            <p:cNvSpPr>
              <a:spLocks noChangeArrowheads="1"/>
            </p:cNvSpPr>
            <p:nvPr/>
          </p:nvSpPr>
          <p:spPr bwMode="auto">
            <a:xfrm>
              <a:off x="3936" y="1104"/>
              <a:ext cx="96" cy="96"/>
            </a:xfrm>
            <a:prstGeom prst="flowChartDecision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559" name="AutoShape 7"/>
            <p:cNvSpPr>
              <a:spLocks noChangeArrowheads="1"/>
            </p:cNvSpPr>
            <p:nvPr/>
          </p:nvSpPr>
          <p:spPr bwMode="auto">
            <a:xfrm>
              <a:off x="3312" y="1584"/>
              <a:ext cx="96" cy="96"/>
            </a:xfrm>
            <a:prstGeom prst="flowChartDecision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560" name="AutoShape 8"/>
            <p:cNvSpPr>
              <a:spLocks noChangeArrowheads="1"/>
            </p:cNvSpPr>
            <p:nvPr/>
          </p:nvSpPr>
          <p:spPr bwMode="auto">
            <a:xfrm>
              <a:off x="3936" y="2112"/>
              <a:ext cx="96" cy="96"/>
            </a:xfrm>
            <a:prstGeom prst="flowChartDecision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561" name="AutoShape 9"/>
            <p:cNvSpPr>
              <a:spLocks noChangeArrowheads="1"/>
            </p:cNvSpPr>
            <p:nvPr/>
          </p:nvSpPr>
          <p:spPr bwMode="auto">
            <a:xfrm>
              <a:off x="4464" y="1536"/>
              <a:ext cx="96" cy="96"/>
            </a:xfrm>
            <a:prstGeom prst="flowChartDecision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cxnSp>
          <p:nvCxnSpPr>
            <p:cNvPr id="23562" name="AutoShape 10"/>
            <p:cNvCxnSpPr>
              <a:cxnSpLocks noChangeShapeType="1"/>
              <a:stCxn id="23557" idx="1"/>
              <a:endCxn id="23559" idx="0"/>
            </p:cNvCxnSpPr>
            <p:nvPr/>
          </p:nvCxnSpPr>
          <p:spPr bwMode="auto">
            <a:xfrm flipH="1">
              <a:off x="3360" y="1152"/>
              <a:ext cx="567" cy="42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3563" name="AutoShape 11"/>
            <p:cNvCxnSpPr>
              <a:cxnSpLocks noChangeShapeType="1"/>
              <a:stCxn id="23557" idx="3"/>
              <a:endCxn id="23561" idx="0"/>
            </p:cNvCxnSpPr>
            <p:nvPr/>
          </p:nvCxnSpPr>
          <p:spPr bwMode="auto">
            <a:xfrm>
              <a:off x="4041" y="1152"/>
              <a:ext cx="471" cy="37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3564" name="AutoShape 12"/>
            <p:cNvCxnSpPr>
              <a:cxnSpLocks noChangeShapeType="1"/>
              <a:stCxn id="23559" idx="1"/>
              <a:endCxn id="23574" idx="0"/>
            </p:cNvCxnSpPr>
            <p:nvPr/>
          </p:nvCxnSpPr>
          <p:spPr bwMode="auto">
            <a:xfrm flipH="1">
              <a:off x="2761" y="1632"/>
              <a:ext cx="542" cy="52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3565" name="AutoShape 13"/>
            <p:cNvCxnSpPr>
              <a:cxnSpLocks noChangeShapeType="1"/>
              <a:stCxn id="23571" idx="0"/>
            </p:cNvCxnSpPr>
            <p:nvPr/>
          </p:nvCxnSpPr>
          <p:spPr bwMode="auto">
            <a:xfrm flipH="1" flipV="1">
              <a:off x="4564" y="1589"/>
              <a:ext cx="600" cy="6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3566" name="AutoShape 14"/>
            <p:cNvCxnSpPr>
              <a:cxnSpLocks noChangeShapeType="1"/>
              <a:stCxn id="23561" idx="1"/>
              <a:endCxn id="23560" idx="0"/>
            </p:cNvCxnSpPr>
            <p:nvPr/>
          </p:nvCxnSpPr>
          <p:spPr bwMode="auto">
            <a:xfrm flipH="1">
              <a:off x="3984" y="1584"/>
              <a:ext cx="471" cy="51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3568" name="AutoShape 16"/>
            <p:cNvCxnSpPr>
              <a:cxnSpLocks noChangeShapeType="1"/>
              <a:stCxn id="23560" idx="3"/>
              <a:endCxn id="23572" idx="0"/>
            </p:cNvCxnSpPr>
            <p:nvPr/>
          </p:nvCxnSpPr>
          <p:spPr bwMode="auto">
            <a:xfrm>
              <a:off x="4041" y="2160"/>
              <a:ext cx="449" cy="62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3571" name="Rectangle 19"/>
            <p:cNvSpPr>
              <a:spLocks noChangeArrowheads="1"/>
            </p:cNvSpPr>
            <p:nvPr/>
          </p:nvSpPr>
          <p:spPr bwMode="auto">
            <a:xfrm>
              <a:off x="5003" y="2213"/>
              <a:ext cx="476" cy="23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attack</a:t>
              </a:r>
            </a:p>
          </p:txBody>
        </p:sp>
        <p:sp>
          <p:nvSpPr>
            <p:cNvPr id="23572" name="Rectangle 20"/>
            <p:cNvSpPr>
              <a:spLocks noChangeArrowheads="1"/>
            </p:cNvSpPr>
            <p:nvPr/>
          </p:nvSpPr>
          <p:spPr bwMode="auto">
            <a:xfrm>
              <a:off x="4266" y="2789"/>
              <a:ext cx="447" cy="23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move</a:t>
              </a:r>
            </a:p>
          </p:txBody>
        </p:sp>
        <p:sp>
          <p:nvSpPr>
            <p:cNvPr id="23573" name="Rectangle 21"/>
            <p:cNvSpPr>
              <a:spLocks noChangeArrowheads="1"/>
            </p:cNvSpPr>
            <p:nvPr/>
          </p:nvSpPr>
          <p:spPr bwMode="auto">
            <a:xfrm>
              <a:off x="3275" y="2789"/>
              <a:ext cx="476" cy="23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attack</a:t>
              </a:r>
            </a:p>
          </p:txBody>
        </p:sp>
        <p:sp>
          <p:nvSpPr>
            <p:cNvPr id="23574" name="Rectangle 22"/>
            <p:cNvSpPr>
              <a:spLocks noChangeArrowheads="1"/>
            </p:cNvSpPr>
            <p:nvPr/>
          </p:nvSpPr>
          <p:spPr bwMode="auto">
            <a:xfrm>
              <a:off x="2534" y="2164"/>
              <a:ext cx="454" cy="23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creep</a:t>
              </a:r>
            </a:p>
          </p:txBody>
        </p:sp>
        <p:cxnSp>
          <p:nvCxnSpPr>
            <p:cNvPr id="23575" name="AutoShape 23"/>
            <p:cNvCxnSpPr>
              <a:cxnSpLocks noChangeShapeType="1"/>
              <a:endCxn id="23557" idx="0"/>
            </p:cNvCxnSpPr>
            <p:nvPr/>
          </p:nvCxnSpPr>
          <p:spPr bwMode="auto">
            <a:xfrm>
              <a:off x="3984" y="912"/>
              <a:ext cx="0" cy="18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3576" name="AutoShape 24"/>
            <p:cNvCxnSpPr>
              <a:cxnSpLocks noChangeShapeType="1"/>
              <a:stCxn id="23560" idx="1"/>
              <a:endCxn id="23573" idx="0"/>
            </p:cNvCxnSpPr>
            <p:nvPr/>
          </p:nvCxnSpPr>
          <p:spPr bwMode="auto">
            <a:xfrm flipH="1">
              <a:off x="3436" y="2160"/>
              <a:ext cx="491" cy="62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3577" name="AutoShape 25"/>
            <p:cNvCxnSpPr>
              <a:cxnSpLocks noChangeShapeType="1"/>
              <a:stCxn id="23559" idx="3"/>
            </p:cNvCxnSpPr>
            <p:nvPr/>
          </p:nvCxnSpPr>
          <p:spPr bwMode="auto">
            <a:xfrm>
              <a:off x="3417" y="1632"/>
              <a:ext cx="183" cy="14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3579" name="Text Box 27"/>
            <p:cNvSpPr txBox="1">
              <a:spLocks noChangeArrowheads="1"/>
            </p:cNvSpPr>
            <p:nvPr/>
          </p:nvSpPr>
          <p:spPr bwMode="auto">
            <a:xfrm>
              <a:off x="4224" y="1152"/>
              <a:ext cx="265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yes</a:t>
              </a:r>
            </a:p>
          </p:txBody>
        </p:sp>
        <p:sp>
          <p:nvSpPr>
            <p:cNvPr id="23580" name="Text Box 28"/>
            <p:cNvSpPr txBox="1">
              <a:spLocks noChangeArrowheads="1"/>
            </p:cNvSpPr>
            <p:nvPr/>
          </p:nvSpPr>
          <p:spPr bwMode="auto">
            <a:xfrm>
              <a:off x="3441" y="912"/>
              <a:ext cx="543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visible?</a:t>
              </a:r>
            </a:p>
          </p:txBody>
        </p:sp>
        <p:sp>
          <p:nvSpPr>
            <p:cNvPr id="23581" name="Text Box 29"/>
            <p:cNvSpPr txBox="1">
              <a:spLocks noChangeArrowheads="1"/>
            </p:cNvSpPr>
            <p:nvPr/>
          </p:nvSpPr>
          <p:spPr bwMode="auto">
            <a:xfrm>
              <a:off x="3526" y="1968"/>
              <a:ext cx="458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flank?</a:t>
              </a:r>
            </a:p>
          </p:txBody>
        </p:sp>
        <p:sp>
          <p:nvSpPr>
            <p:cNvPr id="23582" name="Text Box 30"/>
            <p:cNvSpPr txBox="1">
              <a:spLocks noChangeArrowheads="1"/>
            </p:cNvSpPr>
            <p:nvPr/>
          </p:nvSpPr>
          <p:spPr bwMode="auto">
            <a:xfrm>
              <a:off x="3984" y="1440"/>
              <a:ext cx="486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close?</a:t>
              </a:r>
            </a:p>
          </p:txBody>
        </p:sp>
        <p:sp>
          <p:nvSpPr>
            <p:cNvPr id="23583" name="Text Box 31"/>
            <p:cNvSpPr txBox="1">
              <a:spLocks noChangeArrowheads="1"/>
            </p:cNvSpPr>
            <p:nvPr/>
          </p:nvSpPr>
          <p:spPr bwMode="auto">
            <a:xfrm>
              <a:off x="2736" y="1440"/>
              <a:ext cx="600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audible?</a:t>
              </a:r>
            </a:p>
          </p:txBody>
        </p:sp>
        <p:sp>
          <p:nvSpPr>
            <p:cNvPr id="23584" name="Text Box 32"/>
            <p:cNvSpPr txBox="1">
              <a:spLocks noChangeArrowheads="1"/>
            </p:cNvSpPr>
            <p:nvPr/>
          </p:nvSpPr>
          <p:spPr bwMode="auto">
            <a:xfrm>
              <a:off x="3456" y="1536"/>
              <a:ext cx="223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/>
                <a:t>no</a:t>
              </a:r>
            </a:p>
          </p:txBody>
        </p:sp>
        <p:sp>
          <p:nvSpPr>
            <p:cNvPr id="23585" name="Text Box 33"/>
            <p:cNvSpPr txBox="1">
              <a:spLocks noChangeArrowheads="1"/>
            </p:cNvSpPr>
            <p:nvPr/>
          </p:nvSpPr>
          <p:spPr bwMode="auto">
            <a:xfrm>
              <a:off x="4752" y="1680"/>
              <a:ext cx="265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yes</a:t>
              </a:r>
            </a:p>
          </p:txBody>
        </p:sp>
        <p:sp>
          <p:nvSpPr>
            <p:cNvPr id="23586" name="Text Box 34"/>
            <p:cNvSpPr txBox="1">
              <a:spLocks noChangeArrowheads="1"/>
            </p:cNvSpPr>
            <p:nvPr/>
          </p:nvSpPr>
          <p:spPr bwMode="auto">
            <a:xfrm>
              <a:off x="2784" y="1776"/>
              <a:ext cx="265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yes</a:t>
              </a:r>
            </a:p>
          </p:txBody>
        </p:sp>
        <p:sp>
          <p:nvSpPr>
            <p:cNvPr id="23587" name="Text Box 35"/>
            <p:cNvSpPr txBox="1">
              <a:spLocks noChangeArrowheads="1"/>
            </p:cNvSpPr>
            <p:nvPr/>
          </p:nvSpPr>
          <p:spPr bwMode="auto">
            <a:xfrm>
              <a:off x="4176" y="2256"/>
              <a:ext cx="265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yes</a:t>
              </a:r>
            </a:p>
          </p:txBody>
        </p:sp>
        <p:sp>
          <p:nvSpPr>
            <p:cNvPr id="23588" name="Text Box 36"/>
            <p:cNvSpPr txBox="1">
              <a:spLocks noChangeArrowheads="1"/>
            </p:cNvSpPr>
            <p:nvPr/>
          </p:nvSpPr>
          <p:spPr bwMode="auto">
            <a:xfrm>
              <a:off x="3504" y="1152"/>
              <a:ext cx="223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no</a:t>
              </a:r>
            </a:p>
          </p:txBody>
        </p:sp>
        <p:sp>
          <p:nvSpPr>
            <p:cNvPr id="23589" name="Text Box 37"/>
            <p:cNvSpPr txBox="1">
              <a:spLocks noChangeArrowheads="1"/>
            </p:cNvSpPr>
            <p:nvPr/>
          </p:nvSpPr>
          <p:spPr bwMode="auto">
            <a:xfrm>
              <a:off x="4080" y="1680"/>
              <a:ext cx="223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no</a:t>
              </a:r>
            </a:p>
          </p:txBody>
        </p:sp>
        <p:sp>
          <p:nvSpPr>
            <p:cNvPr id="23590" name="Text Box 38"/>
            <p:cNvSpPr txBox="1">
              <a:spLocks noChangeArrowheads="1"/>
            </p:cNvSpPr>
            <p:nvPr/>
          </p:nvSpPr>
          <p:spPr bwMode="auto">
            <a:xfrm>
              <a:off x="3552" y="2256"/>
              <a:ext cx="223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no</a:t>
              </a:r>
            </a:p>
          </p:txBody>
        </p:sp>
        <p:sp>
          <p:nvSpPr>
            <p:cNvPr id="23591" name="Line 39"/>
            <p:cNvSpPr>
              <a:spLocks noChangeShapeType="1"/>
            </p:cNvSpPr>
            <p:nvPr/>
          </p:nvSpPr>
          <p:spPr bwMode="auto">
            <a:xfrm flipH="1">
              <a:off x="3552" y="1728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917752" y="5560613"/>
            <a:ext cx="2985689" cy="58477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What if need to modify?</a:t>
            </a:r>
          </a:p>
          <a:p>
            <a:r>
              <a:rPr lang="en-US" sz="1600" dirty="0" smtClean="0"/>
              <a:t>e.g., if </a:t>
            </a:r>
            <a:r>
              <a:rPr lang="en-US" sz="1600" i="1" dirty="0" smtClean="0"/>
              <a:t>close</a:t>
            </a:r>
            <a:r>
              <a:rPr lang="en-US" sz="1600" dirty="0" smtClean="0"/>
              <a:t>, only flank if ally near</a:t>
            </a:r>
            <a:endParaRPr lang="en-US" sz="1600" dirty="0"/>
          </a:p>
        </p:txBody>
      </p:sp>
      <p:sp useBgFill="1"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416074" y="2126456"/>
            <a:ext cx="3505200" cy="3810000"/>
          </a:xfrm>
          <a:prstGeom prst="rect">
            <a:avLst/>
          </a:prstGeom>
          <a:ln w="2857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l"/>
            <a:r>
              <a:rPr lang="en-US" sz="1400" b="1" dirty="0">
                <a:latin typeface="Lucida Sans Typewriter" charset="0"/>
              </a:rPr>
              <a:t>if</a:t>
            </a:r>
            <a:r>
              <a:rPr lang="en-US" sz="1400" dirty="0">
                <a:latin typeface="Lucida Sans Typewriter" charset="0"/>
              </a:rPr>
              <a:t> </a:t>
            </a:r>
            <a:r>
              <a:rPr lang="en-US" sz="1400" dirty="0" smtClean="0">
                <a:latin typeface="Lucida Sans Typewriter" charset="0"/>
              </a:rPr>
              <a:t>visible</a:t>
            </a:r>
            <a:r>
              <a:rPr lang="en-US" sz="1400" dirty="0">
                <a:latin typeface="Lucida Sans Typewriter" charset="0"/>
              </a:rPr>
              <a:t>?</a:t>
            </a:r>
            <a:r>
              <a:rPr lang="en-US" sz="1400" dirty="0" smtClean="0">
                <a:latin typeface="Lucida Sans Typewriter" charset="0"/>
              </a:rPr>
              <a:t> { </a:t>
            </a:r>
            <a:r>
              <a:rPr lang="en-US" sz="1400" dirty="0" smtClean="0">
                <a:solidFill>
                  <a:srgbClr val="008000"/>
                </a:solidFill>
                <a:latin typeface="Lucida Sans Typewriter" charset="0"/>
              </a:rPr>
              <a:t>// level 0</a:t>
            </a:r>
            <a:endParaRPr lang="en-US" sz="1400" dirty="0">
              <a:solidFill>
                <a:srgbClr val="008000"/>
              </a:solidFill>
              <a:latin typeface="Lucida Sans Typewriter" charset="0"/>
            </a:endParaRPr>
          </a:p>
          <a:p>
            <a:pPr algn="l"/>
            <a:r>
              <a:rPr lang="en-US" sz="1400" dirty="0">
                <a:latin typeface="Lucida Sans Typewriter" charset="0"/>
              </a:rPr>
              <a:t>  </a:t>
            </a:r>
            <a:r>
              <a:rPr lang="en-US" sz="1400" b="1" dirty="0">
                <a:latin typeface="Lucida Sans Typewriter" charset="0"/>
              </a:rPr>
              <a:t> if </a:t>
            </a:r>
            <a:r>
              <a:rPr lang="en-US" sz="1400" dirty="0" smtClean="0">
                <a:latin typeface="Lucida Sans Typewriter" charset="0"/>
              </a:rPr>
              <a:t>close</a:t>
            </a:r>
            <a:r>
              <a:rPr lang="en-US" sz="1400" dirty="0">
                <a:latin typeface="Lucida Sans Typewriter" charset="0"/>
              </a:rPr>
              <a:t>?</a:t>
            </a:r>
            <a:r>
              <a:rPr lang="en-US" sz="1400" dirty="0" smtClean="0">
                <a:latin typeface="Lucida Sans Typewriter" charset="0"/>
              </a:rPr>
              <a:t> { </a:t>
            </a:r>
            <a:r>
              <a:rPr lang="en-US" sz="1400" dirty="0" smtClean="0">
                <a:solidFill>
                  <a:srgbClr val="008000"/>
                </a:solidFill>
                <a:latin typeface="Lucida Sans Typewriter" charset="0"/>
              </a:rPr>
              <a:t>// level 1</a:t>
            </a:r>
            <a:endParaRPr lang="en-US" sz="1400" dirty="0">
              <a:solidFill>
                <a:srgbClr val="008000"/>
              </a:solidFill>
              <a:latin typeface="Lucida Sans Typewriter" charset="0"/>
            </a:endParaRPr>
          </a:p>
          <a:p>
            <a:pPr algn="l"/>
            <a:r>
              <a:rPr lang="en-US" sz="1400" dirty="0">
                <a:latin typeface="Lucida Sans Typewriter" charset="0"/>
              </a:rPr>
              <a:t>      attack;</a:t>
            </a:r>
          </a:p>
          <a:p>
            <a:pPr algn="l"/>
            <a:r>
              <a:rPr lang="en-US" sz="1400" dirty="0">
                <a:latin typeface="Lucida Sans Typewriter" charset="0"/>
              </a:rPr>
              <a:t>   } </a:t>
            </a:r>
            <a:r>
              <a:rPr lang="en-US" sz="1400" b="1" dirty="0" smtClean="0">
                <a:latin typeface="Lucida Sans Typewriter" charset="0"/>
              </a:rPr>
              <a:t>else</a:t>
            </a:r>
            <a:r>
              <a:rPr lang="en-US" sz="1400" dirty="0" smtClean="0">
                <a:latin typeface="Lucida Sans Typewriter" charset="0"/>
              </a:rPr>
              <a:t> </a:t>
            </a:r>
            <a:r>
              <a:rPr lang="en-US" sz="1400" b="1" dirty="0">
                <a:latin typeface="Lucida Sans Typewriter" charset="0"/>
              </a:rPr>
              <a:t>if </a:t>
            </a:r>
            <a:r>
              <a:rPr lang="en-US" sz="1400" dirty="0" smtClean="0">
                <a:latin typeface="Lucida Sans Typewriter" charset="0"/>
              </a:rPr>
              <a:t>flank</a:t>
            </a:r>
            <a:r>
              <a:rPr lang="en-US" sz="1400" dirty="0">
                <a:latin typeface="Lucida Sans Typewriter" charset="0"/>
              </a:rPr>
              <a:t>?</a:t>
            </a:r>
            <a:r>
              <a:rPr lang="en-US" sz="1400" dirty="0" smtClean="0">
                <a:latin typeface="Lucida Sans Typewriter" charset="0"/>
              </a:rPr>
              <a:t> { </a:t>
            </a:r>
            <a:r>
              <a:rPr lang="en-US" sz="1400" dirty="0" smtClean="0">
                <a:solidFill>
                  <a:srgbClr val="008000"/>
                </a:solidFill>
                <a:latin typeface="Lucida Sans Typewriter" charset="0"/>
              </a:rPr>
              <a:t>// level 1&amp;2</a:t>
            </a:r>
            <a:endParaRPr lang="en-US" sz="1400" dirty="0">
              <a:solidFill>
                <a:srgbClr val="008000"/>
              </a:solidFill>
              <a:latin typeface="Lucida Sans Typewriter" charset="0"/>
            </a:endParaRPr>
          </a:p>
          <a:p>
            <a:pPr algn="l"/>
            <a:r>
              <a:rPr lang="en-US" sz="1400" dirty="0">
                <a:latin typeface="Lucida Sans Typewriter" charset="0"/>
              </a:rPr>
              <a:t>      move;</a:t>
            </a:r>
          </a:p>
          <a:p>
            <a:pPr algn="l"/>
            <a:r>
              <a:rPr lang="en-US" sz="1400" dirty="0">
                <a:latin typeface="Lucida Sans Typewriter" charset="0"/>
              </a:rPr>
              <a:t>   } </a:t>
            </a:r>
            <a:r>
              <a:rPr lang="en-US" sz="1400" b="1" dirty="0">
                <a:latin typeface="Lucida Sans Typewriter" charset="0"/>
              </a:rPr>
              <a:t>else </a:t>
            </a:r>
            <a:r>
              <a:rPr lang="en-US" sz="1400" dirty="0">
                <a:latin typeface="Lucida Sans Typewriter" charset="0"/>
              </a:rPr>
              <a:t>{</a:t>
            </a:r>
          </a:p>
          <a:p>
            <a:pPr algn="l"/>
            <a:r>
              <a:rPr lang="en-US" sz="1400" dirty="0">
                <a:latin typeface="Lucida Sans Typewriter" charset="0"/>
              </a:rPr>
              <a:t>      attack;</a:t>
            </a:r>
          </a:p>
          <a:p>
            <a:pPr algn="l"/>
            <a:r>
              <a:rPr lang="en-US" sz="1400" dirty="0">
                <a:latin typeface="Lucida Sans Typewriter" charset="0"/>
              </a:rPr>
              <a:t>   }</a:t>
            </a:r>
          </a:p>
          <a:p>
            <a:pPr algn="l"/>
            <a:r>
              <a:rPr lang="en-US" sz="1400" dirty="0">
                <a:latin typeface="Lucida Sans Typewriter" charset="0"/>
              </a:rPr>
              <a:t>} </a:t>
            </a:r>
            <a:r>
              <a:rPr lang="en-US" sz="1400" b="1" dirty="0">
                <a:latin typeface="Lucida Sans Typewriter" charset="0"/>
              </a:rPr>
              <a:t>else if </a:t>
            </a:r>
            <a:r>
              <a:rPr lang="en-US" sz="1400" dirty="0" smtClean="0">
                <a:latin typeface="Lucida Sans Typewriter" charset="0"/>
              </a:rPr>
              <a:t>audible</a:t>
            </a:r>
            <a:r>
              <a:rPr lang="en-US" sz="1400" dirty="0">
                <a:latin typeface="Lucida Sans Typewriter" charset="0"/>
              </a:rPr>
              <a:t>?</a:t>
            </a:r>
            <a:r>
              <a:rPr lang="en-US" sz="1400" dirty="0" smtClean="0">
                <a:latin typeface="Lucida Sans Typewriter" charset="0"/>
              </a:rPr>
              <a:t> { </a:t>
            </a:r>
            <a:r>
              <a:rPr lang="en-US" sz="1400" dirty="0" smtClean="0">
                <a:solidFill>
                  <a:srgbClr val="008000"/>
                </a:solidFill>
                <a:latin typeface="Lucida Sans Typewriter" charset="0"/>
              </a:rPr>
              <a:t>// level 0&amp;1</a:t>
            </a:r>
            <a:endParaRPr lang="en-US" sz="1400" dirty="0">
              <a:solidFill>
                <a:srgbClr val="008000"/>
              </a:solidFill>
              <a:latin typeface="Lucida Sans Typewriter" charset="0"/>
            </a:endParaRPr>
          </a:p>
          <a:p>
            <a:pPr algn="l"/>
            <a:r>
              <a:rPr lang="en-US" sz="1400" dirty="0">
                <a:latin typeface="Lucida Sans Typewriter" charset="0"/>
              </a:rPr>
              <a:t>  creep;</a:t>
            </a:r>
          </a:p>
          <a:p>
            <a:pPr algn="l"/>
            <a:r>
              <a:rPr lang="en-US" sz="1400" dirty="0">
                <a:latin typeface="Lucida Sans Typewriter" charset="0"/>
              </a:rPr>
              <a:t>}</a:t>
            </a:r>
          </a:p>
          <a:p>
            <a:pPr algn="l"/>
            <a:endParaRPr lang="en-US" sz="1400" dirty="0">
              <a:latin typeface="Lucida Sans Typewriter" charset="0"/>
            </a:endParaRPr>
          </a:p>
          <a:p>
            <a:pPr algn="l">
              <a:spcBef>
                <a:spcPct val="50000"/>
              </a:spcBef>
            </a:pPr>
            <a:endParaRPr lang="en-US" sz="1400" dirty="0">
              <a:latin typeface="Lucida Sans Typewriter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67167" y="1616075"/>
            <a:ext cx="1557478" cy="338554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Alternate form. 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48015" y="5391336"/>
            <a:ext cx="2086853" cy="338554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Harder to see “depth”!</a:t>
            </a: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8187986" y="5668334"/>
            <a:ext cx="50687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401858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609600" y="2332038"/>
            <a:ext cx="27432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latin typeface="Lucida Sans Typewriter" charset="0"/>
              </a:rPr>
              <a:t>if </a:t>
            </a:r>
            <a:r>
              <a:rPr lang="en-US" dirty="0" smtClean="0">
                <a:latin typeface="Lucida Sans Typewriter" charset="0"/>
              </a:rPr>
              <a:t>visible? </a:t>
            </a:r>
            <a:r>
              <a:rPr lang="en-US" dirty="0">
                <a:latin typeface="Lucida Sans Typewriter" charset="0"/>
              </a:rPr>
              <a:t>{</a:t>
            </a:r>
          </a:p>
          <a:p>
            <a:pPr algn="l"/>
            <a:r>
              <a:rPr lang="en-US" dirty="0">
                <a:latin typeface="Lucida Sans Typewriter" charset="0"/>
              </a:rPr>
              <a:t>   </a:t>
            </a:r>
            <a:r>
              <a:rPr lang="en-US" b="1" dirty="0">
                <a:latin typeface="Lucida Sans Typewriter" charset="0"/>
              </a:rPr>
              <a:t>if</a:t>
            </a:r>
            <a:r>
              <a:rPr lang="en-US" dirty="0">
                <a:latin typeface="Lucida Sans Typewriter" charset="0"/>
              </a:rPr>
              <a:t> </a:t>
            </a:r>
            <a:r>
              <a:rPr lang="en-US" dirty="0" smtClean="0">
                <a:latin typeface="Lucida Sans Typewriter" charset="0"/>
              </a:rPr>
              <a:t>close</a:t>
            </a:r>
            <a:r>
              <a:rPr lang="en-US" dirty="0">
                <a:latin typeface="Lucida Sans Typewriter" charset="0"/>
              </a:rPr>
              <a:t>?</a:t>
            </a:r>
            <a:r>
              <a:rPr lang="en-US" dirty="0" smtClean="0">
                <a:latin typeface="Lucida Sans Typewriter" charset="0"/>
              </a:rPr>
              <a:t> </a:t>
            </a:r>
            <a:r>
              <a:rPr lang="en-US" dirty="0">
                <a:latin typeface="Lucida Sans Typewriter" charset="0"/>
              </a:rPr>
              <a:t>{</a:t>
            </a:r>
          </a:p>
          <a:p>
            <a:pPr algn="l"/>
            <a:r>
              <a:rPr lang="en-US" dirty="0">
                <a:latin typeface="Lucida Sans Typewriter" charset="0"/>
              </a:rPr>
              <a:t>      attack;</a:t>
            </a:r>
          </a:p>
          <a:p>
            <a:pPr algn="l"/>
            <a:r>
              <a:rPr lang="en-US" dirty="0">
                <a:latin typeface="Lucida Sans Typewriter" charset="0"/>
              </a:rPr>
              <a:t>   } </a:t>
            </a:r>
            <a:r>
              <a:rPr lang="en-US" b="1" dirty="0">
                <a:latin typeface="Lucida Sans Typewriter" charset="0"/>
              </a:rPr>
              <a:t>else</a:t>
            </a:r>
            <a:r>
              <a:rPr lang="en-US" dirty="0">
                <a:latin typeface="Lucida Sans Typewriter" charset="0"/>
              </a:rPr>
              <a:t> {</a:t>
            </a:r>
          </a:p>
          <a:p>
            <a:pPr algn="l"/>
            <a:r>
              <a:rPr lang="en-US" dirty="0">
                <a:latin typeface="Lucida Sans Typewriter" charset="0"/>
              </a:rPr>
              <a:t>      </a:t>
            </a:r>
            <a:r>
              <a:rPr lang="en-US" b="1" dirty="0">
                <a:latin typeface="Lucida Sans Typewriter" charset="0"/>
              </a:rPr>
              <a:t>if</a:t>
            </a:r>
            <a:r>
              <a:rPr lang="en-US" dirty="0">
                <a:latin typeface="Lucida Sans Typewriter" charset="0"/>
              </a:rPr>
              <a:t> </a:t>
            </a:r>
            <a:r>
              <a:rPr lang="en-US" dirty="0" smtClean="0">
                <a:latin typeface="Lucida Sans Typewriter" charset="0"/>
              </a:rPr>
              <a:t>flank</a:t>
            </a:r>
            <a:r>
              <a:rPr lang="en-US" dirty="0">
                <a:latin typeface="Lucida Sans Typewriter" charset="0"/>
              </a:rPr>
              <a:t>?</a:t>
            </a:r>
            <a:r>
              <a:rPr lang="en-US" dirty="0" smtClean="0">
                <a:latin typeface="Lucida Sans Typewriter" charset="0"/>
              </a:rPr>
              <a:t> </a:t>
            </a:r>
            <a:r>
              <a:rPr lang="en-US" dirty="0">
                <a:latin typeface="Lucida Sans Typewriter" charset="0"/>
              </a:rPr>
              <a:t>{</a:t>
            </a:r>
          </a:p>
          <a:p>
            <a:pPr algn="l"/>
            <a:r>
              <a:rPr lang="en-US" dirty="0">
                <a:latin typeface="Lucida Sans Typewriter" charset="0"/>
              </a:rPr>
              <a:t>         move;</a:t>
            </a:r>
          </a:p>
          <a:p>
            <a:pPr algn="l"/>
            <a:r>
              <a:rPr lang="en-US" dirty="0">
                <a:latin typeface="Lucida Sans Typewriter" charset="0"/>
              </a:rPr>
              <a:t>      } </a:t>
            </a:r>
            <a:r>
              <a:rPr lang="en-US" b="1" dirty="0">
                <a:latin typeface="Lucida Sans Typewriter" charset="0"/>
              </a:rPr>
              <a:t>else</a:t>
            </a:r>
            <a:r>
              <a:rPr lang="en-US" dirty="0">
                <a:latin typeface="Lucida Sans Typewriter" charset="0"/>
              </a:rPr>
              <a:t> {</a:t>
            </a:r>
          </a:p>
          <a:p>
            <a:pPr algn="l"/>
            <a:r>
              <a:rPr lang="en-US" dirty="0">
                <a:latin typeface="Lucida Sans Typewriter" charset="0"/>
              </a:rPr>
              <a:t>         attack;</a:t>
            </a:r>
          </a:p>
          <a:p>
            <a:pPr algn="l"/>
            <a:r>
              <a:rPr lang="en-US" dirty="0">
                <a:latin typeface="Lucida Sans Typewriter" charset="0"/>
              </a:rPr>
              <a:t>      }</a:t>
            </a:r>
          </a:p>
          <a:p>
            <a:pPr algn="l"/>
            <a:r>
              <a:rPr lang="en-US" dirty="0">
                <a:latin typeface="Lucida Sans Typewriter" charset="0"/>
              </a:rPr>
              <a:t>   } </a:t>
            </a:r>
          </a:p>
          <a:p>
            <a:pPr algn="l"/>
            <a:endParaRPr lang="en-US" dirty="0">
              <a:latin typeface="Lucida Sans Typewriter" charset="0"/>
            </a:endParaRPr>
          </a:p>
        </p:txBody>
      </p:sp>
      <p:sp useBgFill="1">
        <p:nvSpPr>
          <p:cNvPr id="34851" name="Text Box 35"/>
          <p:cNvSpPr txBox="1">
            <a:spLocks noChangeArrowheads="1"/>
          </p:cNvSpPr>
          <p:nvPr/>
        </p:nvSpPr>
        <p:spPr bwMode="auto">
          <a:xfrm>
            <a:off x="517525" y="2126456"/>
            <a:ext cx="3505200" cy="3810000"/>
          </a:xfrm>
          <a:prstGeom prst="rect">
            <a:avLst/>
          </a:prstGeom>
          <a:ln w="2857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l"/>
            <a:r>
              <a:rPr lang="en-US" sz="1400" b="1" dirty="0">
                <a:latin typeface="Lucida Sans Typewriter" charset="0"/>
              </a:rPr>
              <a:t>if</a:t>
            </a:r>
            <a:r>
              <a:rPr lang="en-US" sz="1400" dirty="0">
                <a:latin typeface="Lucida Sans Typewriter" charset="0"/>
              </a:rPr>
              <a:t> </a:t>
            </a:r>
            <a:r>
              <a:rPr lang="en-US" sz="1400" dirty="0" smtClean="0">
                <a:latin typeface="Lucida Sans Typewriter" charset="0"/>
              </a:rPr>
              <a:t>visible</a:t>
            </a:r>
            <a:r>
              <a:rPr lang="en-US" sz="1400" dirty="0">
                <a:latin typeface="Lucida Sans Typewriter" charset="0"/>
              </a:rPr>
              <a:t>?</a:t>
            </a:r>
            <a:r>
              <a:rPr lang="en-US" sz="1400" dirty="0" smtClean="0">
                <a:latin typeface="Lucida Sans Typewriter" charset="0"/>
              </a:rPr>
              <a:t> { </a:t>
            </a:r>
            <a:r>
              <a:rPr lang="en-US" sz="1400" dirty="0" smtClean="0">
                <a:solidFill>
                  <a:srgbClr val="008000"/>
                </a:solidFill>
                <a:latin typeface="Lucida Sans Typewriter" charset="0"/>
              </a:rPr>
              <a:t>// level 0</a:t>
            </a:r>
            <a:endParaRPr lang="en-US" sz="1400" dirty="0">
              <a:solidFill>
                <a:srgbClr val="008000"/>
              </a:solidFill>
              <a:latin typeface="Lucida Sans Typewriter" charset="0"/>
            </a:endParaRPr>
          </a:p>
          <a:p>
            <a:pPr algn="l"/>
            <a:r>
              <a:rPr lang="en-US" sz="1400" dirty="0">
                <a:latin typeface="Lucida Sans Typewriter" charset="0"/>
              </a:rPr>
              <a:t>  </a:t>
            </a:r>
            <a:r>
              <a:rPr lang="en-US" sz="1400" b="1" dirty="0">
                <a:latin typeface="Lucida Sans Typewriter" charset="0"/>
              </a:rPr>
              <a:t> if </a:t>
            </a:r>
            <a:r>
              <a:rPr lang="en-US" sz="1400" dirty="0" smtClean="0">
                <a:latin typeface="Lucida Sans Typewriter" charset="0"/>
              </a:rPr>
              <a:t>close</a:t>
            </a:r>
            <a:r>
              <a:rPr lang="en-US" sz="1400" dirty="0">
                <a:latin typeface="Lucida Sans Typewriter" charset="0"/>
              </a:rPr>
              <a:t>?</a:t>
            </a:r>
            <a:r>
              <a:rPr lang="en-US" sz="1400" dirty="0" smtClean="0">
                <a:latin typeface="Lucida Sans Typewriter" charset="0"/>
              </a:rPr>
              <a:t> { </a:t>
            </a:r>
            <a:r>
              <a:rPr lang="en-US" sz="1400" dirty="0" smtClean="0">
                <a:solidFill>
                  <a:srgbClr val="008000"/>
                </a:solidFill>
                <a:latin typeface="Lucida Sans Typewriter" charset="0"/>
              </a:rPr>
              <a:t>// level 1</a:t>
            </a:r>
            <a:endParaRPr lang="en-US" sz="1400" dirty="0">
              <a:solidFill>
                <a:srgbClr val="008000"/>
              </a:solidFill>
              <a:latin typeface="Lucida Sans Typewriter" charset="0"/>
            </a:endParaRPr>
          </a:p>
          <a:p>
            <a:pPr algn="l"/>
            <a:r>
              <a:rPr lang="en-US" sz="1400" dirty="0">
                <a:latin typeface="Lucida Sans Typewriter" charset="0"/>
              </a:rPr>
              <a:t>      attack;</a:t>
            </a:r>
          </a:p>
          <a:p>
            <a:pPr algn="l"/>
            <a:r>
              <a:rPr lang="en-US" sz="1400" dirty="0">
                <a:latin typeface="Lucida Sans Typewriter" charset="0"/>
              </a:rPr>
              <a:t>   } </a:t>
            </a:r>
            <a:r>
              <a:rPr lang="en-US" sz="1400" b="1" dirty="0" smtClean="0">
                <a:latin typeface="Lucida Sans Typewriter" charset="0"/>
              </a:rPr>
              <a:t>else</a:t>
            </a:r>
            <a:r>
              <a:rPr lang="en-US" sz="1400" dirty="0" smtClean="0">
                <a:latin typeface="Lucida Sans Typewriter" charset="0"/>
              </a:rPr>
              <a:t> </a:t>
            </a:r>
            <a:r>
              <a:rPr lang="en-US" sz="1400" b="1" dirty="0">
                <a:latin typeface="Lucida Sans Typewriter" charset="0"/>
              </a:rPr>
              <a:t>if </a:t>
            </a:r>
            <a:r>
              <a:rPr lang="en-US" sz="1400" dirty="0" smtClean="0">
                <a:latin typeface="Lucida Sans Typewriter" charset="0"/>
              </a:rPr>
              <a:t>flank</a:t>
            </a:r>
            <a:r>
              <a:rPr lang="en-US" sz="1400" dirty="0">
                <a:latin typeface="Lucida Sans Typewriter" charset="0"/>
              </a:rPr>
              <a:t>?</a:t>
            </a:r>
            <a:r>
              <a:rPr lang="en-US" sz="1400" dirty="0" smtClean="0">
                <a:latin typeface="Lucida Sans Typewriter" charset="0"/>
              </a:rPr>
              <a:t> { </a:t>
            </a:r>
            <a:r>
              <a:rPr lang="en-US" sz="1400" dirty="0" smtClean="0">
                <a:solidFill>
                  <a:srgbClr val="008000"/>
                </a:solidFill>
                <a:latin typeface="Lucida Sans Typewriter" charset="0"/>
              </a:rPr>
              <a:t>// level 1&amp;2</a:t>
            </a:r>
            <a:endParaRPr lang="en-US" sz="1400" dirty="0">
              <a:solidFill>
                <a:srgbClr val="008000"/>
              </a:solidFill>
              <a:latin typeface="Lucida Sans Typewriter" charset="0"/>
            </a:endParaRPr>
          </a:p>
          <a:p>
            <a:pPr algn="l"/>
            <a:r>
              <a:rPr lang="en-US" sz="1400" dirty="0">
                <a:latin typeface="Lucida Sans Typewriter" charset="0"/>
              </a:rPr>
              <a:t>      move;</a:t>
            </a:r>
          </a:p>
          <a:p>
            <a:pPr algn="l"/>
            <a:r>
              <a:rPr lang="en-US" sz="1400" dirty="0">
                <a:latin typeface="Lucida Sans Typewriter" charset="0"/>
              </a:rPr>
              <a:t>   } </a:t>
            </a:r>
            <a:r>
              <a:rPr lang="en-US" sz="1400" b="1" dirty="0">
                <a:latin typeface="Lucida Sans Typewriter" charset="0"/>
              </a:rPr>
              <a:t>else </a:t>
            </a:r>
            <a:r>
              <a:rPr lang="en-US" sz="1400" dirty="0">
                <a:latin typeface="Lucida Sans Typewriter" charset="0"/>
              </a:rPr>
              <a:t>{</a:t>
            </a:r>
          </a:p>
          <a:p>
            <a:pPr algn="l"/>
            <a:r>
              <a:rPr lang="en-US" sz="1400" dirty="0">
                <a:latin typeface="Lucida Sans Typewriter" charset="0"/>
              </a:rPr>
              <a:t>      attack;</a:t>
            </a:r>
          </a:p>
          <a:p>
            <a:pPr algn="l"/>
            <a:r>
              <a:rPr lang="en-US" sz="1400" dirty="0">
                <a:latin typeface="Lucida Sans Typewriter" charset="0"/>
              </a:rPr>
              <a:t>   }</a:t>
            </a:r>
          </a:p>
          <a:p>
            <a:pPr algn="l"/>
            <a:r>
              <a:rPr lang="en-US" sz="1400" dirty="0">
                <a:latin typeface="Lucida Sans Typewriter" charset="0"/>
              </a:rPr>
              <a:t>} </a:t>
            </a:r>
            <a:r>
              <a:rPr lang="en-US" sz="1400" b="1" dirty="0">
                <a:latin typeface="Lucida Sans Typewriter" charset="0"/>
              </a:rPr>
              <a:t>else if </a:t>
            </a:r>
            <a:r>
              <a:rPr lang="en-US" sz="1400" dirty="0" smtClean="0">
                <a:latin typeface="Lucida Sans Typewriter" charset="0"/>
              </a:rPr>
              <a:t>audible</a:t>
            </a:r>
            <a:r>
              <a:rPr lang="en-US" sz="1400" dirty="0">
                <a:latin typeface="Lucida Sans Typewriter" charset="0"/>
              </a:rPr>
              <a:t>?</a:t>
            </a:r>
            <a:r>
              <a:rPr lang="en-US" sz="1400" dirty="0" smtClean="0">
                <a:latin typeface="Lucida Sans Typewriter" charset="0"/>
              </a:rPr>
              <a:t> { </a:t>
            </a:r>
            <a:r>
              <a:rPr lang="en-US" sz="1400" dirty="0" smtClean="0">
                <a:solidFill>
                  <a:srgbClr val="008000"/>
                </a:solidFill>
                <a:latin typeface="Lucida Sans Typewriter" charset="0"/>
              </a:rPr>
              <a:t>// level 0&amp;1</a:t>
            </a:r>
            <a:endParaRPr lang="en-US" sz="1400" dirty="0">
              <a:solidFill>
                <a:srgbClr val="008000"/>
              </a:solidFill>
              <a:latin typeface="Lucida Sans Typewriter" charset="0"/>
            </a:endParaRPr>
          </a:p>
          <a:p>
            <a:pPr algn="l"/>
            <a:r>
              <a:rPr lang="en-US" sz="1400" dirty="0">
                <a:latin typeface="Lucida Sans Typewriter" charset="0"/>
              </a:rPr>
              <a:t>  creep;</a:t>
            </a:r>
          </a:p>
          <a:p>
            <a:pPr algn="l"/>
            <a:r>
              <a:rPr lang="en-US" sz="1400" dirty="0">
                <a:latin typeface="Lucida Sans Typewriter" charset="0"/>
              </a:rPr>
              <a:t>}</a:t>
            </a:r>
          </a:p>
          <a:p>
            <a:pPr algn="l"/>
            <a:endParaRPr lang="en-US" sz="1400" dirty="0">
              <a:latin typeface="Lucida Sans Typewriter" charset="0"/>
            </a:endParaRPr>
          </a:p>
          <a:p>
            <a:pPr algn="l">
              <a:spcBef>
                <a:spcPct val="50000"/>
              </a:spcBef>
            </a:pPr>
            <a:endParaRPr lang="en-US" sz="1400" dirty="0">
              <a:latin typeface="Lucida Sans Typewriter" charset="0"/>
            </a:endParaRPr>
          </a:p>
        </p:txBody>
      </p:sp>
      <p:sp>
        <p:nvSpPr>
          <p:cNvPr id="4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411007" y="6233707"/>
            <a:ext cx="1656793" cy="365125"/>
          </a:xfrm>
        </p:spPr>
        <p:txBody>
          <a:bodyPr/>
          <a:lstStyle/>
          <a:p>
            <a:fld id="{E3566F54-23A2-F442-98E1-51D966C6DCAD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Modifying</a:t>
            </a:r>
            <a:br>
              <a:rPr lang="en-US" dirty="0" smtClean="0"/>
            </a:br>
            <a:r>
              <a:rPr lang="en-US" dirty="0" smtClean="0"/>
              <a:t>Deciding How to Respond to an Enemy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4022725" y="1447800"/>
            <a:ext cx="4684713" cy="4113213"/>
            <a:chOff x="4022725" y="1447800"/>
            <a:chExt cx="4684713" cy="4113213"/>
          </a:xfrm>
        </p:grpSpPr>
        <p:sp>
          <p:nvSpPr>
            <p:cNvPr id="34821" name="AutoShape 5"/>
            <p:cNvSpPr>
              <a:spLocks noChangeArrowheads="1"/>
            </p:cNvSpPr>
            <p:nvPr/>
          </p:nvSpPr>
          <p:spPr bwMode="auto">
            <a:xfrm>
              <a:off x="6248400" y="1752600"/>
              <a:ext cx="152400" cy="152400"/>
            </a:xfrm>
            <a:prstGeom prst="flowChartDecision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4822" name="AutoShape 6"/>
            <p:cNvSpPr>
              <a:spLocks noChangeArrowheads="1"/>
            </p:cNvSpPr>
            <p:nvPr/>
          </p:nvSpPr>
          <p:spPr bwMode="auto">
            <a:xfrm>
              <a:off x="5257800" y="2514600"/>
              <a:ext cx="152400" cy="152400"/>
            </a:xfrm>
            <a:prstGeom prst="flowChartDecision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4824" name="AutoShape 8"/>
            <p:cNvSpPr>
              <a:spLocks noChangeArrowheads="1"/>
            </p:cNvSpPr>
            <p:nvPr/>
          </p:nvSpPr>
          <p:spPr bwMode="auto">
            <a:xfrm>
              <a:off x="7086600" y="2438400"/>
              <a:ext cx="152400" cy="152400"/>
            </a:xfrm>
            <a:prstGeom prst="flowChartDecision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cxnSp>
          <p:nvCxnSpPr>
            <p:cNvPr id="34825" name="AutoShape 9"/>
            <p:cNvCxnSpPr>
              <a:cxnSpLocks noChangeShapeType="1"/>
              <a:stCxn id="34821" idx="1"/>
              <a:endCxn id="34822" idx="0"/>
            </p:cNvCxnSpPr>
            <p:nvPr/>
          </p:nvCxnSpPr>
          <p:spPr bwMode="auto">
            <a:xfrm flipH="1">
              <a:off x="5334000" y="1828800"/>
              <a:ext cx="900113" cy="67151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4826" name="AutoShape 10"/>
            <p:cNvCxnSpPr>
              <a:cxnSpLocks noChangeShapeType="1"/>
              <a:stCxn id="34821" idx="3"/>
              <a:endCxn id="34824" idx="0"/>
            </p:cNvCxnSpPr>
            <p:nvPr/>
          </p:nvCxnSpPr>
          <p:spPr bwMode="auto">
            <a:xfrm>
              <a:off x="6415088" y="1828800"/>
              <a:ext cx="747712" cy="59531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4827" name="AutoShape 11"/>
            <p:cNvCxnSpPr>
              <a:cxnSpLocks noChangeShapeType="1"/>
              <a:stCxn id="34822" idx="1"/>
              <a:endCxn id="34834" idx="0"/>
            </p:cNvCxnSpPr>
            <p:nvPr/>
          </p:nvCxnSpPr>
          <p:spPr bwMode="auto">
            <a:xfrm flipH="1">
              <a:off x="4383088" y="2590800"/>
              <a:ext cx="860425" cy="83026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4828" name="AutoShape 12"/>
            <p:cNvCxnSpPr>
              <a:cxnSpLocks noChangeShapeType="1"/>
            </p:cNvCxnSpPr>
            <p:nvPr/>
          </p:nvCxnSpPr>
          <p:spPr bwMode="auto">
            <a:xfrm flipH="1" flipV="1">
              <a:off x="7239000" y="2514600"/>
              <a:ext cx="952500" cy="97631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4829" name="AutoShape 13"/>
            <p:cNvCxnSpPr>
              <a:cxnSpLocks noChangeShapeType="1"/>
              <a:stCxn id="34824" idx="1"/>
            </p:cNvCxnSpPr>
            <p:nvPr/>
          </p:nvCxnSpPr>
          <p:spPr bwMode="auto">
            <a:xfrm flipH="1">
              <a:off x="6553200" y="2514600"/>
              <a:ext cx="519113" cy="6858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34831" name="Rectangle 15"/>
            <p:cNvSpPr>
              <a:spLocks noChangeArrowheads="1"/>
            </p:cNvSpPr>
            <p:nvPr/>
          </p:nvSpPr>
          <p:spPr bwMode="auto">
            <a:xfrm>
              <a:off x="7951788" y="3513138"/>
              <a:ext cx="755650" cy="36512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attack</a:t>
              </a:r>
            </a:p>
          </p:txBody>
        </p:sp>
        <p:sp>
          <p:nvSpPr>
            <p:cNvPr id="34834" name="Rectangle 18"/>
            <p:cNvSpPr>
              <a:spLocks noChangeArrowheads="1"/>
            </p:cNvSpPr>
            <p:nvPr/>
          </p:nvSpPr>
          <p:spPr bwMode="auto">
            <a:xfrm>
              <a:off x="4022725" y="3435350"/>
              <a:ext cx="720725" cy="36512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creep</a:t>
              </a:r>
            </a:p>
          </p:txBody>
        </p:sp>
        <p:cxnSp>
          <p:nvCxnSpPr>
            <p:cNvPr id="34835" name="AutoShape 19"/>
            <p:cNvCxnSpPr>
              <a:cxnSpLocks noChangeShapeType="1"/>
              <a:endCxn id="34821" idx="0"/>
            </p:cNvCxnSpPr>
            <p:nvPr/>
          </p:nvCxnSpPr>
          <p:spPr bwMode="auto">
            <a:xfrm>
              <a:off x="6324600" y="1447800"/>
              <a:ext cx="0" cy="29051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4837" name="AutoShape 21"/>
            <p:cNvCxnSpPr>
              <a:cxnSpLocks noChangeShapeType="1"/>
              <a:stCxn id="34822" idx="3"/>
            </p:cNvCxnSpPr>
            <p:nvPr/>
          </p:nvCxnSpPr>
          <p:spPr bwMode="auto">
            <a:xfrm>
              <a:off x="5424488" y="2590800"/>
              <a:ext cx="290512" cy="2286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34838" name="Text Box 22"/>
            <p:cNvSpPr txBox="1">
              <a:spLocks noChangeArrowheads="1"/>
            </p:cNvSpPr>
            <p:nvPr/>
          </p:nvSpPr>
          <p:spPr bwMode="auto">
            <a:xfrm>
              <a:off x="6705600" y="1828800"/>
              <a:ext cx="420688" cy="27463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yes</a:t>
              </a:r>
            </a:p>
          </p:txBody>
        </p:sp>
        <p:sp>
          <p:nvSpPr>
            <p:cNvPr id="34839" name="Text Box 23"/>
            <p:cNvSpPr txBox="1">
              <a:spLocks noChangeArrowheads="1"/>
            </p:cNvSpPr>
            <p:nvPr/>
          </p:nvSpPr>
          <p:spPr bwMode="auto">
            <a:xfrm>
              <a:off x="5462588" y="1447800"/>
              <a:ext cx="862012" cy="3365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visible?</a:t>
              </a:r>
            </a:p>
          </p:txBody>
        </p:sp>
        <p:sp>
          <p:nvSpPr>
            <p:cNvPr id="34841" name="Text Box 25"/>
            <p:cNvSpPr txBox="1">
              <a:spLocks noChangeArrowheads="1"/>
            </p:cNvSpPr>
            <p:nvPr/>
          </p:nvSpPr>
          <p:spPr bwMode="auto">
            <a:xfrm>
              <a:off x="6324600" y="2286000"/>
              <a:ext cx="771525" cy="3365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close?</a:t>
              </a:r>
            </a:p>
          </p:txBody>
        </p:sp>
        <p:sp>
          <p:nvSpPr>
            <p:cNvPr id="34842" name="Text Box 26"/>
            <p:cNvSpPr txBox="1">
              <a:spLocks noChangeArrowheads="1"/>
            </p:cNvSpPr>
            <p:nvPr/>
          </p:nvSpPr>
          <p:spPr bwMode="auto">
            <a:xfrm>
              <a:off x="4343400" y="2286000"/>
              <a:ext cx="952500" cy="3365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audible?</a:t>
              </a:r>
            </a:p>
          </p:txBody>
        </p:sp>
        <p:sp>
          <p:nvSpPr>
            <p:cNvPr id="34843" name="Text Box 27"/>
            <p:cNvSpPr txBox="1">
              <a:spLocks noChangeArrowheads="1"/>
            </p:cNvSpPr>
            <p:nvPr/>
          </p:nvSpPr>
          <p:spPr bwMode="auto">
            <a:xfrm>
              <a:off x="5486400" y="2438400"/>
              <a:ext cx="354013" cy="27463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/>
                <a:t>no</a:t>
              </a:r>
            </a:p>
          </p:txBody>
        </p:sp>
        <p:sp>
          <p:nvSpPr>
            <p:cNvPr id="34844" name="Text Box 28"/>
            <p:cNvSpPr txBox="1">
              <a:spLocks noChangeArrowheads="1"/>
            </p:cNvSpPr>
            <p:nvPr/>
          </p:nvSpPr>
          <p:spPr bwMode="auto">
            <a:xfrm>
              <a:off x="7543800" y="2667000"/>
              <a:ext cx="420688" cy="27463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yes</a:t>
              </a:r>
            </a:p>
          </p:txBody>
        </p:sp>
        <p:sp>
          <p:nvSpPr>
            <p:cNvPr id="34845" name="Text Box 29"/>
            <p:cNvSpPr txBox="1">
              <a:spLocks noChangeArrowheads="1"/>
            </p:cNvSpPr>
            <p:nvPr/>
          </p:nvSpPr>
          <p:spPr bwMode="auto">
            <a:xfrm>
              <a:off x="4419600" y="2819400"/>
              <a:ext cx="420688" cy="27463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/>
                <a:t>yes</a:t>
              </a:r>
            </a:p>
          </p:txBody>
        </p:sp>
        <p:sp>
          <p:nvSpPr>
            <p:cNvPr id="34847" name="Text Box 31"/>
            <p:cNvSpPr txBox="1">
              <a:spLocks noChangeArrowheads="1"/>
            </p:cNvSpPr>
            <p:nvPr/>
          </p:nvSpPr>
          <p:spPr bwMode="auto">
            <a:xfrm>
              <a:off x="5562600" y="1828800"/>
              <a:ext cx="354013" cy="27463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no</a:t>
              </a:r>
            </a:p>
          </p:txBody>
        </p:sp>
        <p:sp>
          <p:nvSpPr>
            <p:cNvPr id="34848" name="Text Box 32"/>
            <p:cNvSpPr txBox="1">
              <a:spLocks noChangeArrowheads="1"/>
            </p:cNvSpPr>
            <p:nvPr/>
          </p:nvSpPr>
          <p:spPr bwMode="auto">
            <a:xfrm>
              <a:off x="6477000" y="2667000"/>
              <a:ext cx="354013" cy="27463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no</a:t>
              </a:r>
            </a:p>
          </p:txBody>
        </p:sp>
        <p:grpSp>
          <p:nvGrpSpPr>
            <p:cNvPr id="34852" name="Group 36"/>
            <p:cNvGrpSpPr>
              <a:grpSpLocks/>
            </p:cNvGrpSpPr>
            <p:nvPr/>
          </p:nvGrpSpPr>
          <p:grpSpPr bwMode="auto">
            <a:xfrm>
              <a:off x="4191000" y="3886200"/>
              <a:ext cx="2884488" cy="1674813"/>
              <a:chOff x="3287" y="1968"/>
              <a:chExt cx="1372" cy="1050"/>
            </a:xfrm>
          </p:grpSpPr>
          <p:sp>
            <p:nvSpPr>
              <p:cNvPr id="34823" name="AutoShape 7"/>
              <p:cNvSpPr>
                <a:spLocks noChangeArrowheads="1"/>
              </p:cNvSpPr>
              <p:nvPr/>
            </p:nvSpPr>
            <p:spPr bwMode="auto">
              <a:xfrm>
                <a:off x="3936" y="2112"/>
                <a:ext cx="96" cy="96"/>
              </a:xfrm>
              <a:prstGeom prst="flowChartDecision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cxnSp>
            <p:nvCxnSpPr>
              <p:cNvPr id="34830" name="AutoShape 14"/>
              <p:cNvCxnSpPr>
                <a:cxnSpLocks noChangeShapeType="1"/>
                <a:stCxn id="34823" idx="3"/>
                <a:endCxn id="34832" idx="0"/>
              </p:cNvCxnSpPr>
              <p:nvPr/>
            </p:nvCxnSpPr>
            <p:spPr bwMode="auto">
              <a:xfrm>
                <a:off x="4041" y="2160"/>
                <a:ext cx="449" cy="62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34832" name="Rectangle 16"/>
              <p:cNvSpPr>
                <a:spLocks noChangeArrowheads="1"/>
              </p:cNvSpPr>
              <p:nvPr/>
            </p:nvSpPr>
            <p:spPr bwMode="auto">
              <a:xfrm>
                <a:off x="4321" y="2789"/>
                <a:ext cx="338" cy="22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/>
                  <a:t>move</a:t>
                </a:r>
              </a:p>
            </p:txBody>
          </p:sp>
          <p:sp>
            <p:nvSpPr>
              <p:cNvPr id="34833" name="Rectangle 17"/>
              <p:cNvSpPr>
                <a:spLocks noChangeArrowheads="1"/>
              </p:cNvSpPr>
              <p:nvPr/>
            </p:nvSpPr>
            <p:spPr bwMode="auto">
              <a:xfrm>
                <a:off x="3287" y="2789"/>
                <a:ext cx="359" cy="22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/>
                  <a:t>attack</a:t>
                </a:r>
              </a:p>
            </p:txBody>
          </p:sp>
          <p:cxnSp>
            <p:nvCxnSpPr>
              <p:cNvPr id="34836" name="AutoShape 20"/>
              <p:cNvCxnSpPr>
                <a:cxnSpLocks noChangeShapeType="1"/>
                <a:stCxn id="34823" idx="1"/>
                <a:endCxn id="34833" idx="0"/>
              </p:cNvCxnSpPr>
              <p:nvPr/>
            </p:nvCxnSpPr>
            <p:spPr bwMode="auto">
              <a:xfrm flipH="1">
                <a:off x="3439" y="2160"/>
                <a:ext cx="488" cy="62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34840" name="Text Box 24"/>
              <p:cNvSpPr txBox="1">
                <a:spLocks noChangeArrowheads="1"/>
              </p:cNvSpPr>
              <p:nvPr/>
            </p:nvSpPr>
            <p:spPr bwMode="auto">
              <a:xfrm>
                <a:off x="3582" y="1968"/>
                <a:ext cx="346" cy="21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/>
                  <a:t>flank?</a:t>
                </a:r>
              </a:p>
            </p:txBody>
          </p:sp>
          <p:sp>
            <p:nvSpPr>
              <p:cNvPr id="34846" name="Text Box 30"/>
              <p:cNvSpPr txBox="1">
                <a:spLocks noChangeArrowheads="1"/>
              </p:cNvSpPr>
              <p:nvPr/>
            </p:nvSpPr>
            <p:spPr bwMode="auto">
              <a:xfrm>
                <a:off x="4209" y="2256"/>
                <a:ext cx="200" cy="17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yes</a:t>
                </a:r>
              </a:p>
            </p:txBody>
          </p:sp>
          <p:sp>
            <p:nvSpPr>
              <p:cNvPr id="34849" name="Text Box 33"/>
              <p:cNvSpPr txBox="1">
                <a:spLocks noChangeArrowheads="1"/>
              </p:cNvSpPr>
              <p:nvPr/>
            </p:nvSpPr>
            <p:spPr bwMode="auto">
              <a:xfrm>
                <a:off x="3580" y="2256"/>
                <a:ext cx="168" cy="17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no</a:t>
                </a:r>
              </a:p>
            </p:txBody>
          </p:sp>
        </p:grpSp>
        <p:sp>
          <p:nvSpPr>
            <p:cNvPr id="34850" name="Line 34"/>
            <p:cNvSpPr>
              <a:spLocks noChangeShapeType="1"/>
            </p:cNvSpPr>
            <p:nvPr/>
          </p:nvSpPr>
          <p:spPr bwMode="auto">
            <a:xfrm flipH="1">
              <a:off x="5638800" y="2743200"/>
              <a:ext cx="15240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4853" name="AutoShape 37"/>
            <p:cNvSpPr>
              <a:spLocks noChangeArrowheads="1"/>
            </p:cNvSpPr>
            <p:nvPr/>
          </p:nvSpPr>
          <p:spPr bwMode="auto">
            <a:xfrm>
              <a:off x="6477000" y="3200400"/>
              <a:ext cx="152400" cy="152400"/>
            </a:xfrm>
            <a:prstGeom prst="flowChartDecision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cxnSp>
          <p:nvCxnSpPr>
            <p:cNvPr id="34854" name="AutoShape 38"/>
            <p:cNvCxnSpPr>
              <a:cxnSpLocks noChangeShapeType="1"/>
              <a:stCxn id="34853" idx="1"/>
            </p:cNvCxnSpPr>
            <p:nvPr/>
          </p:nvCxnSpPr>
          <p:spPr bwMode="auto">
            <a:xfrm flipH="1">
              <a:off x="5638800" y="3276600"/>
              <a:ext cx="823913" cy="830263"/>
            </a:xfrm>
            <a:prstGeom prst="straightConnector1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</p:cxnSp>
        <p:cxnSp>
          <p:nvCxnSpPr>
            <p:cNvPr id="34855" name="AutoShape 39"/>
            <p:cNvCxnSpPr>
              <a:cxnSpLocks noChangeShapeType="1"/>
            </p:cNvCxnSpPr>
            <p:nvPr/>
          </p:nvCxnSpPr>
          <p:spPr bwMode="auto">
            <a:xfrm>
              <a:off x="6629400" y="3276600"/>
              <a:ext cx="762000" cy="838200"/>
            </a:xfrm>
            <a:prstGeom prst="straightConnector1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</p:cxnSp>
        <p:sp>
          <p:nvSpPr>
            <p:cNvPr id="34856" name="Text Box 40"/>
            <p:cNvSpPr txBox="1">
              <a:spLocks noChangeArrowheads="1"/>
            </p:cNvSpPr>
            <p:nvPr/>
          </p:nvSpPr>
          <p:spPr bwMode="auto">
            <a:xfrm>
              <a:off x="5972828" y="2970798"/>
              <a:ext cx="560670" cy="33855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solidFill>
                    <a:srgbClr val="0000FF"/>
                  </a:solidFill>
                </a:rPr>
                <a:t>???</a:t>
              </a:r>
            </a:p>
          </p:txBody>
        </p:sp>
      </p:grpSp>
      <p:sp>
        <p:nvSpPr>
          <p:cNvPr id="43" name="Text Box 40"/>
          <p:cNvSpPr txBox="1">
            <a:spLocks noChangeArrowheads="1"/>
          </p:cNvSpPr>
          <p:nvPr/>
        </p:nvSpPr>
        <p:spPr bwMode="auto">
          <a:xfrm>
            <a:off x="1750463" y="3527735"/>
            <a:ext cx="50687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</a:rPr>
              <a:t>???</a:t>
            </a: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711183" y="3427820"/>
            <a:ext cx="428322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</a:rPr>
              <a:t>yes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76112" y="5936456"/>
            <a:ext cx="4912306" cy="58477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Modification restructures all below code!  Code is </a:t>
            </a:r>
            <a:r>
              <a:rPr lang="en-US" sz="1600" i="1" dirty="0" smtClean="0"/>
              <a:t>brittle</a:t>
            </a:r>
            <a:r>
              <a:rPr lang="en-US" sz="1600" dirty="0" smtClean="0"/>
              <a:t>.</a:t>
            </a:r>
          </a:p>
          <a:p>
            <a:pPr algn="ctr"/>
            <a:r>
              <a:rPr lang="en-US" sz="1600" dirty="0" smtClean="0"/>
              <a:t>Solution? </a:t>
            </a:r>
            <a:r>
              <a:rPr lang="en-US" sz="1600" dirty="0" smtClean="0">
                <a:sym typeface="Wingdings" panose="05000000000000000000" pitchFamily="2" charset="2"/>
              </a:rPr>
              <a:t> Object-Oriented</a:t>
            </a:r>
            <a:endParaRPr lang="en-US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416074" y="1616075"/>
            <a:ext cx="3459665" cy="338554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Alternate form.  Harder to see “depth”!</a:t>
            </a:r>
          </a:p>
        </p:txBody>
      </p:sp>
    </p:spTree>
    <p:extLst>
      <p:ext uri="{BB962C8B-B14F-4D97-AF65-F5344CB8AC3E}">
        <p14:creationId xmlns:p14="http://schemas.microsoft.com/office/powerpoint/2010/main" val="123735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2F26C4-93AA-BD44-9CC6-4E688C569EFA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015" y="130990"/>
            <a:ext cx="8229600" cy="1143000"/>
          </a:xfrm>
        </p:spPr>
        <p:txBody>
          <a:bodyPr/>
          <a:lstStyle/>
          <a:p>
            <a:r>
              <a:rPr lang="en-US" dirty="0" smtClean="0"/>
              <a:t>O-O </a:t>
            </a:r>
            <a:r>
              <a:rPr lang="en-US" dirty="0"/>
              <a:t>Decision </a:t>
            </a:r>
            <a:r>
              <a:rPr lang="en-US" dirty="0" smtClean="0"/>
              <a:t>Trees (Pseudo-Code)</a:t>
            </a:r>
            <a:endParaRPr lang="en-US" dirty="0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02425" y="3246566"/>
            <a:ext cx="2884123" cy="73866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 dirty="0">
                <a:latin typeface="Lucida Sans Typewriter" charset="0"/>
              </a:rPr>
              <a:t>class</a:t>
            </a:r>
            <a:r>
              <a:rPr lang="en-US" sz="1400" dirty="0">
                <a:latin typeface="Lucida Sans Typewriter" charset="0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Lucida Sans Typewriter" charset="0"/>
              </a:rPr>
              <a:t>Node </a:t>
            </a:r>
          </a:p>
          <a:p>
            <a:pPr algn="l"/>
            <a:r>
              <a:rPr lang="en-US" sz="1400" dirty="0">
                <a:latin typeface="Lucida Sans Typewriter" charset="0"/>
              </a:rPr>
              <a:t>  </a:t>
            </a:r>
            <a:r>
              <a:rPr lang="en-US" sz="1400" b="1" dirty="0" err="1" smtClean="0">
                <a:latin typeface="Lucida Sans Typewriter" charset="0"/>
              </a:rPr>
              <a:t>def</a:t>
            </a:r>
            <a:r>
              <a:rPr lang="en-US" sz="1400" dirty="0" smtClean="0">
                <a:latin typeface="Lucida Sans Typewriter" charset="0"/>
              </a:rPr>
              <a:t> decide() </a:t>
            </a:r>
            <a:r>
              <a:rPr lang="en-US" sz="1200" i="1" dirty="0" smtClean="0">
                <a:latin typeface="Lucida Sans Typewriter" charset="0"/>
              </a:rPr>
              <a:t>// return action/decision</a:t>
            </a:r>
            <a:endParaRPr lang="en-US" sz="1400" i="1" dirty="0">
              <a:latin typeface="Lucida Sans Typewriter" charset="0"/>
            </a:endParaRPr>
          </a:p>
          <a:p>
            <a:pPr algn="l"/>
            <a:endParaRPr lang="en-US" sz="1400" b="1" dirty="0">
              <a:latin typeface="Lucida Sans Typewriter" charset="0"/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4343400" y="1309999"/>
            <a:ext cx="3358676" cy="30469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 dirty="0" smtClean="0">
                <a:latin typeface="Lucida Sans Typewriter" charset="0"/>
              </a:rPr>
              <a:t>class</a:t>
            </a:r>
            <a:r>
              <a:rPr lang="en-US" sz="1400" dirty="0" smtClean="0">
                <a:latin typeface="Lucida Sans Typewriter" charset="0"/>
              </a:rPr>
              <a:t> </a:t>
            </a:r>
            <a:r>
              <a:rPr lang="en-US" sz="1400" dirty="0" smtClean="0">
                <a:solidFill>
                  <a:srgbClr val="7030A0"/>
                </a:solidFill>
                <a:latin typeface="Lucida Sans Typewriter" charset="0"/>
              </a:rPr>
              <a:t>Boolean</a:t>
            </a:r>
            <a:r>
              <a:rPr lang="en-US" sz="1400" dirty="0" smtClean="0">
                <a:latin typeface="Lucida Sans Typewriter" charset="0"/>
              </a:rPr>
              <a:t> : </a:t>
            </a:r>
            <a:r>
              <a:rPr lang="en-US" sz="1400" dirty="0" smtClean="0">
                <a:solidFill>
                  <a:srgbClr val="008000"/>
                </a:solidFill>
                <a:latin typeface="Lucida Sans Typewriter" charset="0"/>
              </a:rPr>
              <a:t>Decision  </a:t>
            </a:r>
            <a:r>
              <a:rPr lang="en-US" sz="1400" i="1" dirty="0" smtClean="0">
                <a:latin typeface="Lucida Sans Typewriter" charset="0"/>
              </a:rPr>
              <a:t>// if yes/no</a:t>
            </a:r>
          </a:p>
          <a:p>
            <a:pPr algn="l"/>
            <a:r>
              <a:rPr lang="en-US" sz="1400" dirty="0" smtClean="0">
                <a:solidFill>
                  <a:srgbClr val="008000"/>
                </a:solidFill>
                <a:latin typeface="Lucida Sans Typewriter" charset="0"/>
              </a:rPr>
              <a:t>  </a:t>
            </a:r>
            <a:r>
              <a:rPr lang="en-US" sz="1400" dirty="0" err="1" smtClean="0">
                <a:latin typeface="Lucida Sans Typewriter" charset="0"/>
              </a:rPr>
              <a:t>yesNode</a:t>
            </a:r>
            <a:endParaRPr lang="en-US" sz="1400" dirty="0" smtClean="0">
              <a:latin typeface="Lucida Sans Typewriter" charset="0"/>
            </a:endParaRPr>
          </a:p>
          <a:p>
            <a:pPr algn="l"/>
            <a:r>
              <a:rPr lang="en-US" sz="1400" dirty="0" smtClean="0">
                <a:solidFill>
                  <a:srgbClr val="008000"/>
                </a:solidFill>
                <a:latin typeface="Lucida Sans Typewriter" charset="0"/>
              </a:rPr>
              <a:t>  </a:t>
            </a:r>
            <a:r>
              <a:rPr lang="en-US" sz="1400" dirty="0" err="1" smtClean="0">
                <a:solidFill>
                  <a:srgbClr val="000000"/>
                </a:solidFill>
                <a:latin typeface="Lucida Sans Typewriter" charset="0"/>
              </a:rPr>
              <a:t>noNode</a:t>
            </a:r>
            <a:endParaRPr lang="en-US" sz="1400" dirty="0" smtClean="0">
              <a:solidFill>
                <a:srgbClr val="000000"/>
              </a:solidFill>
              <a:latin typeface="Lucida Sans Typewriter" charset="0"/>
            </a:endParaRPr>
          </a:p>
          <a:p>
            <a:pPr algn="l"/>
            <a:endParaRPr lang="en-US" sz="1400" dirty="0" smtClean="0">
              <a:latin typeface="Lucida Sans Typewriter" charset="0"/>
            </a:endParaRPr>
          </a:p>
          <a:p>
            <a:pPr algn="l"/>
            <a:r>
              <a:rPr lang="en-US" sz="1400" b="1" dirty="0" smtClean="0">
                <a:latin typeface="Lucida Sans Typewriter" charset="0"/>
              </a:rPr>
              <a:t>class</a:t>
            </a:r>
            <a:r>
              <a:rPr lang="en-US" sz="1400" dirty="0" smtClean="0">
                <a:latin typeface="Lucida Sans Typewriter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Lucida Sans Typewriter" charset="0"/>
              </a:rPr>
              <a:t>MinMax</a:t>
            </a:r>
            <a:r>
              <a:rPr lang="en-US" sz="1400" dirty="0">
                <a:latin typeface="Lucida Sans Typewriter" charset="0"/>
              </a:rPr>
              <a:t> :</a:t>
            </a:r>
            <a:r>
              <a:rPr lang="en-US" sz="1400" dirty="0" smtClean="0">
                <a:latin typeface="Lucida Sans Typewriter" charset="0"/>
              </a:rPr>
              <a:t> </a:t>
            </a:r>
            <a:r>
              <a:rPr lang="en-US" sz="1400" dirty="0" smtClean="0">
                <a:solidFill>
                  <a:srgbClr val="7030A0"/>
                </a:solidFill>
                <a:latin typeface="Lucida Sans Typewriter" charset="0"/>
              </a:rPr>
              <a:t>Boolean</a:t>
            </a:r>
            <a:r>
              <a:rPr lang="en-US" sz="1400" dirty="0" smtClean="0">
                <a:solidFill>
                  <a:srgbClr val="008000"/>
                </a:solidFill>
                <a:latin typeface="Lucida Sans Typewriter" charset="0"/>
              </a:rPr>
              <a:t>  </a:t>
            </a:r>
            <a:r>
              <a:rPr lang="en-US" sz="1400" i="1" dirty="0" smtClean="0">
                <a:latin typeface="Lucida Sans Typewriter" charset="0"/>
              </a:rPr>
              <a:t>// if range</a:t>
            </a:r>
          </a:p>
          <a:p>
            <a:pPr algn="l"/>
            <a:r>
              <a:rPr lang="en-US" sz="1400" dirty="0">
                <a:latin typeface="Lucida Sans Typewriter" charset="0"/>
              </a:rPr>
              <a:t>  </a:t>
            </a:r>
            <a:r>
              <a:rPr lang="en-US" sz="1400" dirty="0" err="1" smtClean="0">
                <a:latin typeface="Lucida Sans Typewriter" charset="0"/>
              </a:rPr>
              <a:t>minValue</a:t>
            </a:r>
            <a:endParaRPr lang="en-US" sz="1400" dirty="0">
              <a:latin typeface="Lucida Sans Typewriter" charset="0"/>
            </a:endParaRPr>
          </a:p>
          <a:p>
            <a:pPr algn="l"/>
            <a:r>
              <a:rPr lang="en-US" sz="1400" dirty="0">
                <a:latin typeface="Lucida Sans Typewriter" charset="0"/>
              </a:rPr>
              <a:t>  </a:t>
            </a:r>
            <a:r>
              <a:rPr lang="en-US" sz="1400" dirty="0" err="1" smtClean="0">
                <a:latin typeface="Lucida Sans Typewriter" charset="0"/>
              </a:rPr>
              <a:t>maxValue</a:t>
            </a:r>
            <a:endParaRPr lang="en-US" sz="1400" dirty="0" smtClean="0">
              <a:latin typeface="Lucida Sans Typewriter" charset="0"/>
            </a:endParaRPr>
          </a:p>
          <a:p>
            <a:pPr algn="l">
              <a:spcAft>
                <a:spcPts val="1200"/>
              </a:spcAft>
            </a:pPr>
            <a:r>
              <a:rPr lang="en-US" sz="1400" dirty="0" smtClean="0">
                <a:latin typeface="Lucida Sans Typewriter" charset="0"/>
              </a:rPr>
              <a:t>  </a:t>
            </a:r>
            <a:r>
              <a:rPr lang="en-US" sz="1400" dirty="0" err="1" smtClean="0">
                <a:latin typeface="Lucida Sans Typewriter" charset="0"/>
              </a:rPr>
              <a:t>testValue</a:t>
            </a:r>
            <a:endParaRPr lang="en-US" sz="1400" dirty="0">
              <a:latin typeface="Lucida Sans Typewriter" charset="0"/>
            </a:endParaRPr>
          </a:p>
          <a:p>
            <a:pPr algn="l"/>
            <a:r>
              <a:rPr lang="en-US" sz="1400" b="1" dirty="0" err="1" smtClean="0">
                <a:latin typeface="Lucida Sans Typewriter" charset="0"/>
              </a:rPr>
              <a:t>def</a:t>
            </a:r>
            <a:r>
              <a:rPr lang="en-US" sz="1400" dirty="0" smtClean="0">
                <a:latin typeface="Lucida Sans Typewriter" charset="0"/>
              </a:rPr>
              <a:t> </a:t>
            </a:r>
            <a:r>
              <a:rPr lang="en-US" sz="1400" dirty="0" err="1">
                <a:latin typeface="Lucida Sans Typewriter" charset="0"/>
              </a:rPr>
              <a:t>getBranch</a:t>
            </a:r>
            <a:r>
              <a:rPr lang="en-US" sz="1400" dirty="0">
                <a:latin typeface="Lucida Sans Typewriter" charset="0"/>
              </a:rPr>
              <a:t>()</a:t>
            </a:r>
          </a:p>
          <a:p>
            <a:pPr algn="l"/>
            <a:r>
              <a:rPr lang="en-US" sz="1400" dirty="0">
                <a:latin typeface="Lucida Sans Typewriter" charset="0"/>
              </a:rPr>
              <a:t>  </a:t>
            </a:r>
            <a:r>
              <a:rPr lang="en-US" sz="1400" b="1" dirty="0">
                <a:latin typeface="Lucida Sans Typewriter" charset="0"/>
              </a:rPr>
              <a:t> </a:t>
            </a:r>
            <a:r>
              <a:rPr lang="en-US" sz="1400" b="1" dirty="0" smtClean="0">
                <a:latin typeface="Lucida Sans Typewriter" charset="0"/>
              </a:rPr>
              <a:t>if </a:t>
            </a:r>
            <a:r>
              <a:rPr lang="en-US" sz="1400" dirty="0" err="1">
                <a:latin typeface="Lucida Sans Typewriter" charset="0"/>
              </a:rPr>
              <a:t>maxValue</a:t>
            </a:r>
            <a:r>
              <a:rPr lang="en-US" sz="1400" dirty="0">
                <a:latin typeface="Lucida Sans Typewriter" charset="0"/>
              </a:rPr>
              <a:t> &gt;= </a:t>
            </a:r>
            <a:r>
              <a:rPr lang="en-US" sz="1400" dirty="0" err="1">
                <a:latin typeface="Lucida Sans Typewriter" charset="0"/>
              </a:rPr>
              <a:t>testValue</a:t>
            </a:r>
            <a:r>
              <a:rPr lang="en-US" sz="1400" dirty="0">
                <a:latin typeface="Lucida Sans Typewriter" charset="0"/>
              </a:rPr>
              <a:t> &gt;= </a:t>
            </a:r>
            <a:r>
              <a:rPr lang="en-US" sz="1400" dirty="0" err="1">
                <a:latin typeface="Lucida Sans Typewriter" charset="0"/>
              </a:rPr>
              <a:t>minValue</a:t>
            </a:r>
            <a:endParaRPr lang="en-US" sz="1400" dirty="0">
              <a:latin typeface="Lucida Sans Typewriter" charset="0"/>
            </a:endParaRPr>
          </a:p>
          <a:p>
            <a:pPr algn="l"/>
            <a:r>
              <a:rPr lang="en-US" sz="1400" dirty="0">
                <a:latin typeface="Lucida Sans Typewriter" charset="0"/>
              </a:rPr>
              <a:t>      </a:t>
            </a:r>
            <a:r>
              <a:rPr lang="en-US" sz="1400" b="1" dirty="0" smtClean="0">
                <a:latin typeface="Lucida Sans Typewriter" charset="0"/>
              </a:rPr>
              <a:t>return</a:t>
            </a:r>
            <a:r>
              <a:rPr lang="en-US" sz="1400" dirty="0" smtClean="0">
                <a:latin typeface="Lucida Sans Typewriter" charset="0"/>
              </a:rPr>
              <a:t> </a:t>
            </a:r>
            <a:r>
              <a:rPr lang="en-US" sz="1400" dirty="0" err="1">
                <a:latin typeface="Lucida Sans Typewriter" charset="0"/>
              </a:rPr>
              <a:t>yesNode</a:t>
            </a:r>
            <a:endParaRPr lang="en-US" sz="1400" dirty="0">
              <a:latin typeface="Lucida Sans Typewriter" charset="0"/>
            </a:endParaRPr>
          </a:p>
          <a:p>
            <a:pPr algn="l"/>
            <a:r>
              <a:rPr lang="en-US" sz="1400" dirty="0">
                <a:latin typeface="Lucida Sans Typewriter" charset="0"/>
              </a:rPr>
              <a:t>   </a:t>
            </a:r>
            <a:r>
              <a:rPr lang="en-US" sz="1400" b="1" dirty="0" smtClean="0">
                <a:latin typeface="Lucida Sans Typewriter" charset="0"/>
              </a:rPr>
              <a:t>else </a:t>
            </a:r>
          </a:p>
          <a:p>
            <a:pPr algn="l"/>
            <a:r>
              <a:rPr lang="en-US" sz="1400" b="1" dirty="0">
                <a:latin typeface="Lucida Sans Typewriter" charset="0"/>
              </a:rPr>
              <a:t> </a:t>
            </a:r>
            <a:r>
              <a:rPr lang="en-US" sz="1400" b="1" dirty="0" smtClean="0">
                <a:latin typeface="Lucida Sans Typewriter" charset="0"/>
              </a:rPr>
              <a:t>     return </a:t>
            </a:r>
            <a:r>
              <a:rPr lang="en-US" sz="1400" dirty="0" err="1">
                <a:latin typeface="Lucida Sans Typewriter" charset="0"/>
              </a:rPr>
              <a:t>noNode</a:t>
            </a:r>
            <a:endParaRPr lang="en-US" sz="1400" dirty="0">
              <a:latin typeface="Lucida Sans Typewriter" charset="0"/>
            </a:endParaRPr>
          </a:p>
        </p:txBody>
      </p:sp>
      <p:grpSp>
        <p:nvGrpSpPr>
          <p:cNvPr id="39" name="Group 40"/>
          <p:cNvGrpSpPr>
            <a:grpSpLocks/>
          </p:cNvGrpSpPr>
          <p:nvPr/>
        </p:nvGrpSpPr>
        <p:grpSpPr bwMode="auto">
          <a:xfrm>
            <a:off x="908087" y="1109944"/>
            <a:ext cx="2209800" cy="1828799"/>
            <a:chOff x="2534" y="912"/>
            <a:chExt cx="2945" cy="2107"/>
          </a:xfrm>
        </p:grpSpPr>
        <p:sp>
          <p:nvSpPr>
            <p:cNvPr id="40" name="AutoShape 5"/>
            <p:cNvSpPr>
              <a:spLocks noChangeArrowheads="1"/>
            </p:cNvSpPr>
            <p:nvPr/>
          </p:nvSpPr>
          <p:spPr bwMode="auto">
            <a:xfrm>
              <a:off x="3936" y="1104"/>
              <a:ext cx="96" cy="96"/>
            </a:xfrm>
            <a:prstGeom prst="flowChartDecision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endParaRPr lang="en-US" sz="1050"/>
            </a:p>
          </p:txBody>
        </p:sp>
        <p:sp>
          <p:nvSpPr>
            <p:cNvPr id="41" name="AutoShape 7"/>
            <p:cNvSpPr>
              <a:spLocks noChangeArrowheads="1"/>
            </p:cNvSpPr>
            <p:nvPr/>
          </p:nvSpPr>
          <p:spPr bwMode="auto">
            <a:xfrm>
              <a:off x="3312" y="1584"/>
              <a:ext cx="96" cy="96"/>
            </a:xfrm>
            <a:prstGeom prst="flowChartDecision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endParaRPr lang="en-US" sz="1050"/>
            </a:p>
          </p:txBody>
        </p:sp>
        <p:sp>
          <p:nvSpPr>
            <p:cNvPr id="42" name="AutoShape 8"/>
            <p:cNvSpPr>
              <a:spLocks noChangeArrowheads="1"/>
            </p:cNvSpPr>
            <p:nvPr/>
          </p:nvSpPr>
          <p:spPr bwMode="auto">
            <a:xfrm>
              <a:off x="3936" y="2112"/>
              <a:ext cx="96" cy="96"/>
            </a:xfrm>
            <a:prstGeom prst="flowChartDecision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endParaRPr lang="en-US" sz="1050"/>
            </a:p>
          </p:txBody>
        </p:sp>
        <p:sp>
          <p:nvSpPr>
            <p:cNvPr id="43" name="AutoShape 9"/>
            <p:cNvSpPr>
              <a:spLocks noChangeArrowheads="1"/>
            </p:cNvSpPr>
            <p:nvPr/>
          </p:nvSpPr>
          <p:spPr bwMode="auto">
            <a:xfrm>
              <a:off x="4464" y="1536"/>
              <a:ext cx="96" cy="96"/>
            </a:xfrm>
            <a:prstGeom prst="flowChartDecision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endParaRPr lang="en-US" sz="1050"/>
            </a:p>
          </p:txBody>
        </p:sp>
        <p:cxnSp>
          <p:nvCxnSpPr>
            <p:cNvPr id="44" name="AutoShape 10"/>
            <p:cNvCxnSpPr>
              <a:cxnSpLocks noChangeShapeType="1"/>
              <a:stCxn id="40" idx="1"/>
              <a:endCxn id="41" idx="0"/>
            </p:cNvCxnSpPr>
            <p:nvPr/>
          </p:nvCxnSpPr>
          <p:spPr bwMode="auto">
            <a:xfrm flipH="1">
              <a:off x="3360" y="1152"/>
              <a:ext cx="567" cy="42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45" name="AutoShape 11"/>
            <p:cNvCxnSpPr>
              <a:cxnSpLocks noChangeShapeType="1"/>
              <a:stCxn id="40" idx="3"/>
              <a:endCxn id="43" idx="0"/>
            </p:cNvCxnSpPr>
            <p:nvPr/>
          </p:nvCxnSpPr>
          <p:spPr bwMode="auto">
            <a:xfrm>
              <a:off x="4041" y="1152"/>
              <a:ext cx="471" cy="37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46" name="AutoShape 12"/>
            <p:cNvCxnSpPr>
              <a:cxnSpLocks noChangeShapeType="1"/>
              <a:stCxn id="41" idx="1"/>
              <a:endCxn id="53" idx="0"/>
            </p:cNvCxnSpPr>
            <p:nvPr/>
          </p:nvCxnSpPr>
          <p:spPr bwMode="auto">
            <a:xfrm flipH="1">
              <a:off x="2761" y="1632"/>
              <a:ext cx="542" cy="52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47" name="AutoShape 13"/>
            <p:cNvCxnSpPr>
              <a:cxnSpLocks noChangeShapeType="1"/>
              <a:stCxn id="50" idx="0"/>
            </p:cNvCxnSpPr>
            <p:nvPr/>
          </p:nvCxnSpPr>
          <p:spPr bwMode="auto">
            <a:xfrm flipH="1" flipV="1">
              <a:off x="4564" y="1589"/>
              <a:ext cx="600" cy="6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48" name="AutoShape 14"/>
            <p:cNvCxnSpPr>
              <a:cxnSpLocks noChangeShapeType="1"/>
              <a:stCxn id="43" idx="1"/>
              <a:endCxn id="42" idx="0"/>
            </p:cNvCxnSpPr>
            <p:nvPr/>
          </p:nvCxnSpPr>
          <p:spPr bwMode="auto">
            <a:xfrm flipH="1">
              <a:off x="3984" y="1584"/>
              <a:ext cx="471" cy="51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49" name="AutoShape 16"/>
            <p:cNvCxnSpPr>
              <a:cxnSpLocks noChangeShapeType="1"/>
              <a:stCxn id="42" idx="3"/>
              <a:endCxn id="51" idx="0"/>
            </p:cNvCxnSpPr>
            <p:nvPr/>
          </p:nvCxnSpPr>
          <p:spPr bwMode="auto">
            <a:xfrm>
              <a:off x="4041" y="2160"/>
              <a:ext cx="449" cy="62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50" name="Rectangle 19"/>
            <p:cNvSpPr>
              <a:spLocks noChangeArrowheads="1"/>
            </p:cNvSpPr>
            <p:nvPr/>
          </p:nvSpPr>
          <p:spPr bwMode="auto">
            <a:xfrm>
              <a:off x="5003" y="2213"/>
              <a:ext cx="476" cy="23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endParaRPr lang="en-US" sz="1000" dirty="0"/>
            </a:p>
          </p:txBody>
        </p:sp>
        <p:sp>
          <p:nvSpPr>
            <p:cNvPr id="51" name="Rectangle 20"/>
            <p:cNvSpPr>
              <a:spLocks noChangeArrowheads="1"/>
            </p:cNvSpPr>
            <p:nvPr/>
          </p:nvSpPr>
          <p:spPr bwMode="auto">
            <a:xfrm>
              <a:off x="4266" y="2789"/>
              <a:ext cx="447" cy="23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endParaRPr lang="en-US" sz="1000" dirty="0"/>
            </a:p>
          </p:txBody>
        </p:sp>
        <p:sp>
          <p:nvSpPr>
            <p:cNvPr id="52" name="Rectangle 21"/>
            <p:cNvSpPr>
              <a:spLocks noChangeArrowheads="1"/>
            </p:cNvSpPr>
            <p:nvPr/>
          </p:nvSpPr>
          <p:spPr bwMode="auto">
            <a:xfrm>
              <a:off x="3275" y="2789"/>
              <a:ext cx="476" cy="23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endParaRPr lang="en-US" sz="1000" dirty="0"/>
            </a:p>
          </p:txBody>
        </p:sp>
        <p:sp>
          <p:nvSpPr>
            <p:cNvPr id="53" name="Rectangle 22"/>
            <p:cNvSpPr>
              <a:spLocks noChangeArrowheads="1"/>
            </p:cNvSpPr>
            <p:nvPr/>
          </p:nvSpPr>
          <p:spPr bwMode="auto">
            <a:xfrm>
              <a:off x="2534" y="2164"/>
              <a:ext cx="454" cy="23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endParaRPr lang="en-US" sz="1000" dirty="0"/>
            </a:p>
          </p:txBody>
        </p:sp>
        <p:cxnSp>
          <p:nvCxnSpPr>
            <p:cNvPr id="54" name="AutoShape 23"/>
            <p:cNvCxnSpPr>
              <a:cxnSpLocks noChangeShapeType="1"/>
              <a:endCxn id="40" idx="0"/>
            </p:cNvCxnSpPr>
            <p:nvPr/>
          </p:nvCxnSpPr>
          <p:spPr bwMode="auto">
            <a:xfrm>
              <a:off x="3984" y="912"/>
              <a:ext cx="0" cy="18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55" name="AutoShape 24"/>
            <p:cNvCxnSpPr>
              <a:cxnSpLocks noChangeShapeType="1"/>
              <a:stCxn id="42" idx="1"/>
              <a:endCxn id="52" idx="0"/>
            </p:cNvCxnSpPr>
            <p:nvPr/>
          </p:nvCxnSpPr>
          <p:spPr bwMode="auto">
            <a:xfrm flipH="1">
              <a:off x="3436" y="2160"/>
              <a:ext cx="491" cy="62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56" name="AutoShape 25"/>
            <p:cNvCxnSpPr>
              <a:cxnSpLocks noChangeShapeType="1"/>
              <a:stCxn id="41" idx="3"/>
            </p:cNvCxnSpPr>
            <p:nvPr/>
          </p:nvCxnSpPr>
          <p:spPr bwMode="auto">
            <a:xfrm>
              <a:off x="3417" y="1632"/>
              <a:ext cx="183" cy="14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57" name="Text Box 27"/>
            <p:cNvSpPr txBox="1">
              <a:spLocks noChangeArrowheads="1"/>
            </p:cNvSpPr>
            <p:nvPr/>
          </p:nvSpPr>
          <p:spPr bwMode="auto">
            <a:xfrm>
              <a:off x="4224" y="1152"/>
              <a:ext cx="265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/>
                <a:t>yes</a:t>
              </a:r>
            </a:p>
          </p:txBody>
        </p:sp>
        <p:sp>
          <p:nvSpPr>
            <p:cNvPr id="62" name="Text Box 32"/>
            <p:cNvSpPr txBox="1">
              <a:spLocks noChangeArrowheads="1"/>
            </p:cNvSpPr>
            <p:nvPr/>
          </p:nvSpPr>
          <p:spPr bwMode="auto">
            <a:xfrm>
              <a:off x="3456" y="1536"/>
              <a:ext cx="223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/>
                <a:t>no</a:t>
              </a:r>
            </a:p>
          </p:txBody>
        </p:sp>
        <p:sp>
          <p:nvSpPr>
            <p:cNvPr id="63" name="Text Box 33"/>
            <p:cNvSpPr txBox="1">
              <a:spLocks noChangeArrowheads="1"/>
            </p:cNvSpPr>
            <p:nvPr/>
          </p:nvSpPr>
          <p:spPr bwMode="auto">
            <a:xfrm>
              <a:off x="4752" y="1680"/>
              <a:ext cx="265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/>
                <a:t>yes</a:t>
              </a:r>
            </a:p>
          </p:txBody>
        </p:sp>
        <p:sp>
          <p:nvSpPr>
            <p:cNvPr id="64" name="Text Box 34"/>
            <p:cNvSpPr txBox="1">
              <a:spLocks noChangeArrowheads="1"/>
            </p:cNvSpPr>
            <p:nvPr/>
          </p:nvSpPr>
          <p:spPr bwMode="auto">
            <a:xfrm>
              <a:off x="2708" y="1718"/>
              <a:ext cx="265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 dirty="0"/>
                <a:t>yes</a:t>
              </a:r>
            </a:p>
          </p:txBody>
        </p:sp>
        <p:sp>
          <p:nvSpPr>
            <p:cNvPr id="65" name="Text Box 35"/>
            <p:cNvSpPr txBox="1">
              <a:spLocks noChangeArrowheads="1"/>
            </p:cNvSpPr>
            <p:nvPr/>
          </p:nvSpPr>
          <p:spPr bwMode="auto">
            <a:xfrm>
              <a:off x="4176" y="2256"/>
              <a:ext cx="265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 dirty="0"/>
                <a:t>yes</a:t>
              </a:r>
            </a:p>
          </p:txBody>
        </p:sp>
        <p:sp>
          <p:nvSpPr>
            <p:cNvPr id="66" name="Text Box 36"/>
            <p:cNvSpPr txBox="1">
              <a:spLocks noChangeArrowheads="1"/>
            </p:cNvSpPr>
            <p:nvPr/>
          </p:nvSpPr>
          <p:spPr bwMode="auto">
            <a:xfrm>
              <a:off x="3504" y="1152"/>
              <a:ext cx="223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 dirty="0"/>
                <a:t>no</a:t>
              </a:r>
            </a:p>
          </p:txBody>
        </p:sp>
        <p:sp>
          <p:nvSpPr>
            <p:cNvPr id="67" name="Text Box 37"/>
            <p:cNvSpPr txBox="1">
              <a:spLocks noChangeArrowheads="1"/>
            </p:cNvSpPr>
            <p:nvPr/>
          </p:nvSpPr>
          <p:spPr bwMode="auto">
            <a:xfrm>
              <a:off x="4001" y="1632"/>
              <a:ext cx="223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 dirty="0"/>
                <a:t>no</a:t>
              </a:r>
            </a:p>
          </p:txBody>
        </p:sp>
        <p:sp>
          <p:nvSpPr>
            <p:cNvPr id="68" name="Text Box 38"/>
            <p:cNvSpPr txBox="1">
              <a:spLocks noChangeArrowheads="1"/>
            </p:cNvSpPr>
            <p:nvPr/>
          </p:nvSpPr>
          <p:spPr bwMode="auto">
            <a:xfrm>
              <a:off x="3459" y="2225"/>
              <a:ext cx="223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 dirty="0"/>
                <a:t>no</a:t>
              </a:r>
            </a:p>
          </p:txBody>
        </p:sp>
        <p:sp>
          <p:nvSpPr>
            <p:cNvPr id="69" name="Line 39"/>
            <p:cNvSpPr>
              <a:spLocks noChangeShapeType="1"/>
            </p:cNvSpPr>
            <p:nvPr/>
          </p:nvSpPr>
          <p:spPr bwMode="auto">
            <a:xfrm flipH="1">
              <a:off x="3552" y="1728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noAutofit/>
            </a:bodyPr>
            <a:lstStyle/>
            <a:p>
              <a:endParaRPr lang="en-US" sz="1050"/>
            </a:p>
          </p:txBody>
        </p:sp>
      </p:grp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602425" y="4093204"/>
            <a:ext cx="2741456" cy="207749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400" b="1" dirty="0" smtClean="0">
                <a:latin typeface="Lucida Sans Typewriter" charset="0"/>
              </a:rPr>
              <a:t>class </a:t>
            </a:r>
            <a:r>
              <a:rPr lang="en-US" sz="1400" dirty="0">
                <a:solidFill>
                  <a:srgbClr val="008000"/>
                </a:solidFill>
                <a:latin typeface="Lucida Sans Typewriter" charset="0"/>
              </a:rPr>
              <a:t>Decision</a:t>
            </a:r>
            <a:r>
              <a:rPr lang="en-US" sz="1400" dirty="0">
                <a:latin typeface="Lucida Sans Typewriter" charset="0"/>
              </a:rPr>
              <a:t> : </a:t>
            </a:r>
            <a:r>
              <a:rPr lang="en-US" sz="1400" dirty="0" smtClean="0">
                <a:solidFill>
                  <a:srgbClr val="0070C0"/>
                </a:solidFill>
                <a:latin typeface="Lucida Sans Typewriter" charset="0"/>
              </a:rPr>
              <a:t>Node</a:t>
            </a:r>
            <a:r>
              <a:rPr lang="en-US" sz="1400" dirty="0" smtClean="0">
                <a:solidFill>
                  <a:srgbClr val="0000FF"/>
                </a:solidFill>
                <a:latin typeface="Lucida Sans Typewriter" charset="0"/>
              </a:rPr>
              <a:t>  </a:t>
            </a:r>
            <a:r>
              <a:rPr lang="en-US" sz="1400" i="1" dirty="0" smtClean="0">
                <a:latin typeface="Lucida Sans Typewriter" charset="0"/>
              </a:rPr>
              <a:t>// interior</a:t>
            </a:r>
            <a:endParaRPr lang="en-US" sz="1400" i="1" dirty="0">
              <a:latin typeface="Lucida Sans Typewriter" charset="0"/>
            </a:endParaRPr>
          </a:p>
          <a:p>
            <a:pPr algn="l">
              <a:spcAft>
                <a:spcPts val="600"/>
              </a:spcAft>
            </a:pPr>
            <a:r>
              <a:rPr lang="en-US" sz="1400" dirty="0">
                <a:latin typeface="Lucida Sans Typewriter" charset="0"/>
              </a:rPr>
              <a:t>  </a:t>
            </a:r>
            <a:r>
              <a:rPr lang="en-US" sz="1400" b="1" dirty="0" err="1" smtClean="0">
                <a:latin typeface="Lucida Sans Typewriter" charset="0"/>
              </a:rPr>
              <a:t>def</a:t>
            </a:r>
            <a:r>
              <a:rPr lang="en-US" sz="1400" dirty="0" smtClean="0">
                <a:latin typeface="Lucida Sans Typewriter" charset="0"/>
              </a:rPr>
              <a:t> </a:t>
            </a:r>
            <a:r>
              <a:rPr lang="en-US" sz="1400" dirty="0" err="1" smtClean="0">
                <a:latin typeface="Lucida Sans Typewriter" charset="0"/>
              </a:rPr>
              <a:t>getBranch</a:t>
            </a:r>
            <a:r>
              <a:rPr lang="en-US" sz="1400" dirty="0" smtClean="0">
                <a:latin typeface="Lucida Sans Typewriter" charset="0"/>
              </a:rPr>
              <a:t>() </a:t>
            </a:r>
            <a:r>
              <a:rPr lang="en-US" sz="1200" i="1" dirty="0" smtClean="0">
                <a:latin typeface="Lucida Sans Typewriter" charset="0"/>
              </a:rPr>
              <a:t>// return a node</a:t>
            </a:r>
            <a:endParaRPr lang="en-US" sz="1400" i="1" dirty="0">
              <a:latin typeface="Lucida Sans Typewriter" charset="0"/>
            </a:endParaRPr>
          </a:p>
          <a:p>
            <a:pPr algn="l"/>
            <a:r>
              <a:rPr lang="en-US" sz="1400" dirty="0">
                <a:latin typeface="Lucida Sans Typewriter" charset="0"/>
              </a:rPr>
              <a:t>  </a:t>
            </a:r>
            <a:r>
              <a:rPr lang="en-US" sz="1400" b="1" dirty="0" err="1" smtClean="0">
                <a:latin typeface="Lucida Sans Typewriter" charset="0"/>
              </a:rPr>
              <a:t>def</a:t>
            </a:r>
            <a:r>
              <a:rPr lang="en-US" sz="1400" b="1" dirty="0" smtClean="0">
                <a:latin typeface="Lucida Sans Typewriter" charset="0"/>
              </a:rPr>
              <a:t> </a:t>
            </a:r>
            <a:r>
              <a:rPr lang="en-US" sz="1400" dirty="0">
                <a:solidFill>
                  <a:srgbClr val="C00000"/>
                </a:solidFill>
                <a:latin typeface="Lucida Sans Typewriter" charset="0"/>
              </a:rPr>
              <a:t>decide</a:t>
            </a:r>
            <a:r>
              <a:rPr lang="en-US" sz="1400" dirty="0">
                <a:latin typeface="Lucida Sans Typewriter" charset="0"/>
              </a:rPr>
              <a:t>()</a:t>
            </a:r>
          </a:p>
          <a:p>
            <a:pPr algn="l"/>
            <a:r>
              <a:rPr lang="en-US" sz="1400" dirty="0">
                <a:latin typeface="Lucida Sans Typewriter" charset="0"/>
              </a:rPr>
              <a:t>   </a:t>
            </a:r>
            <a:r>
              <a:rPr lang="en-US" sz="1400" b="1" dirty="0" smtClean="0">
                <a:latin typeface="Lucida Sans Typewriter" charset="0"/>
              </a:rPr>
              <a:t>return</a:t>
            </a:r>
            <a:r>
              <a:rPr lang="en-US" sz="1400" dirty="0" smtClean="0">
                <a:latin typeface="Lucida Sans Typewriter" charset="0"/>
              </a:rPr>
              <a:t> </a:t>
            </a:r>
            <a:r>
              <a:rPr lang="en-US" sz="1400" dirty="0" err="1">
                <a:latin typeface="Lucida Sans Typewriter" charset="0"/>
              </a:rPr>
              <a:t>getBranch</a:t>
            </a:r>
            <a:r>
              <a:rPr lang="en-US" sz="1400" dirty="0">
                <a:latin typeface="Lucida Sans Typewriter" charset="0"/>
              </a:rPr>
              <a:t>().</a:t>
            </a:r>
            <a:r>
              <a:rPr lang="en-US" sz="1400" dirty="0">
                <a:solidFill>
                  <a:srgbClr val="C00000"/>
                </a:solidFill>
                <a:latin typeface="Lucida Sans Typewriter" charset="0"/>
              </a:rPr>
              <a:t>decide</a:t>
            </a:r>
            <a:r>
              <a:rPr lang="en-US" sz="1400" dirty="0">
                <a:latin typeface="Lucida Sans Typewriter" charset="0"/>
              </a:rPr>
              <a:t>(</a:t>
            </a:r>
            <a:r>
              <a:rPr lang="en-US" sz="1400" dirty="0" smtClean="0">
                <a:latin typeface="Lucida Sans Typewriter" charset="0"/>
              </a:rPr>
              <a:t>)</a:t>
            </a:r>
          </a:p>
          <a:p>
            <a:pPr algn="l"/>
            <a:endParaRPr lang="en-US" sz="1400" dirty="0">
              <a:latin typeface="Lucida Sans Typewriter" charset="0"/>
            </a:endParaRPr>
          </a:p>
          <a:p>
            <a:pPr algn="l"/>
            <a:r>
              <a:rPr lang="en-US" sz="1400" b="1" dirty="0">
                <a:latin typeface="Lucida Sans Typewriter" charset="0"/>
              </a:rPr>
              <a:t>class</a:t>
            </a:r>
            <a:r>
              <a:rPr lang="en-US" sz="1400" dirty="0">
                <a:latin typeface="Lucida Sans Typewriter" charset="0"/>
              </a:rPr>
              <a:t> </a:t>
            </a:r>
            <a:r>
              <a:rPr lang="en-US" sz="1400" dirty="0">
                <a:solidFill>
                  <a:srgbClr val="996633"/>
                </a:solidFill>
                <a:latin typeface="Lucida Sans Typewriter" charset="0"/>
              </a:rPr>
              <a:t>Action </a:t>
            </a:r>
            <a:r>
              <a:rPr lang="en-US" sz="1400" dirty="0">
                <a:latin typeface="Lucida Sans Typewriter" charset="0"/>
              </a:rPr>
              <a:t>: </a:t>
            </a:r>
            <a:r>
              <a:rPr lang="en-US" sz="1400" dirty="0" smtClean="0">
                <a:solidFill>
                  <a:srgbClr val="0070C0"/>
                </a:solidFill>
                <a:latin typeface="Lucida Sans Typewriter" charset="0"/>
              </a:rPr>
              <a:t>Node</a:t>
            </a:r>
            <a:r>
              <a:rPr lang="en-US" sz="1400" dirty="0" smtClean="0">
                <a:solidFill>
                  <a:srgbClr val="0000FF"/>
                </a:solidFill>
                <a:latin typeface="Lucida Sans Typewriter" charset="0"/>
              </a:rPr>
              <a:t>  </a:t>
            </a:r>
            <a:r>
              <a:rPr lang="en-US" sz="1400" i="1" dirty="0" smtClean="0">
                <a:latin typeface="Lucida Sans Typewriter" charset="0"/>
              </a:rPr>
              <a:t>// leaf</a:t>
            </a:r>
            <a:endParaRPr lang="en-US" sz="1400" i="1" dirty="0">
              <a:latin typeface="Lucida Sans Typewriter" charset="0"/>
            </a:endParaRPr>
          </a:p>
          <a:p>
            <a:pPr algn="l"/>
            <a:r>
              <a:rPr lang="en-US" sz="1400" dirty="0">
                <a:latin typeface="Lucida Sans Typewriter" charset="0"/>
              </a:rPr>
              <a:t>  </a:t>
            </a:r>
            <a:r>
              <a:rPr lang="en-US" sz="1400" b="1" dirty="0" err="1" smtClean="0">
                <a:latin typeface="Lucida Sans Typewriter" charset="0"/>
              </a:rPr>
              <a:t>def</a:t>
            </a:r>
            <a:r>
              <a:rPr lang="en-US" sz="1400" dirty="0" smtClean="0">
                <a:latin typeface="Lucida Sans Typewriter" charset="0"/>
              </a:rPr>
              <a:t> </a:t>
            </a:r>
            <a:r>
              <a:rPr lang="en-US" sz="1400" dirty="0">
                <a:latin typeface="Lucida Sans Typewriter" charset="0"/>
              </a:rPr>
              <a:t>decide(</a:t>
            </a:r>
            <a:r>
              <a:rPr lang="en-US" sz="1400" dirty="0" smtClean="0">
                <a:latin typeface="Lucida Sans Typewriter" charset="0"/>
              </a:rPr>
              <a:t>) </a:t>
            </a:r>
            <a:r>
              <a:rPr lang="en-US" sz="1400" b="1" dirty="0" smtClean="0">
                <a:latin typeface="Lucida Sans Typewriter" charset="0"/>
              </a:rPr>
              <a:t>return</a:t>
            </a:r>
            <a:r>
              <a:rPr lang="en-US" sz="1400" dirty="0" smtClean="0">
                <a:latin typeface="Lucida Sans Typewriter" charset="0"/>
              </a:rPr>
              <a:t> </a:t>
            </a:r>
            <a:r>
              <a:rPr lang="en-US" sz="1400" dirty="0">
                <a:latin typeface="Lucida Sans Typewriter" charset="0"/>
              </a:rPr>
              <a:t>this</a:t>
            </a:r>
          </a:p>
          <a:p>
            <a:pPr algn="l">
              <a:spcBef>
                <a:spcPct val="50000"/>
              </a:spcBef>
            </a:pPr>
            <a:endParaRPr lang="en-US" sz="1400" dirty="0">
              <a:latin typeface="Lucida Sans Typewriter" charset="0"/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4800600" y="4724400"/>
            <a:ext cx="2763898" cy="138499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 dirty="0" smtClean="0">
                <a:latin typeface="Lucida Sans Typewriter" charset="0"/>
              </a:rPr>
              <a:t>// Define root as start of tree</a:t>
            </a:r>
          </a:p>
          <a:p>
            <a:pPr algn="l"/>
            <a:r>
              <a:rPr lang="en-US" sz="1400" dirty="0" smtClean="0">
                <a:solidFill>
                  <a:srgbClr val="0070C0"/>
                </a:solidFill>
                <a:latin typeface="Lucida Sans Typewriter" charset="0"/>
              </a:rPr>
              <a:t>Node</a:t>
            </a:r>
            <a:r>
              <a:rPr lang="en-US" sz="1400" dirty="0" smtClean="0">
                <a:latin typeface="Lucida Sans Typewriter" charset="0"/>
              </a:rPr>
              <a:t> *root</a:t>
            </a:r>
          </a:p>
          <a:p>
            <a:pPr algn="l"/>
            <a:endParaRPr lang="en-US" sz="1400" dirty="0">
              <a:latin typeface="Lucida Sans Typewriter" charset="0"/>
            </a:endParaRPr>
          </a:p>
          <a:p>
            <a:pPr algn="l"/>
            <a:r>
              <a:rPr lang="en-US" sz="1400" i="1" dirty="0" smtClean="0">
                <a:latin typeface="Lucida Sans Typewriter" charset="0"/>
              </a:rPr>
              <a:t>// Calls recursively until action</a:t>
            </a:r>
          </a:p>
          <a:p>
            <a:pPr algn="l"/>
            <a:r>
              <a:rPr lang="en-US" sz="1400" dirty="0" smtClean="0">
                <a:solidFill>
                  <a:srgbClr val="996633"/>
                </a:solidFill>
                <a:latin typeface="Lucida Sans Typewriter" charset="0"/>
              </a:rPr>
              <a:t>Action</a:t>
            </a:r>
            <a:r>
              <a:rPr lang="en-US" sz="1400" dirty="0" smtClean="0">
                <a:latin typeface="Lucida Sans Typewriter" charset="0"/>
              </a:rPr>
              <a:t> * action = root </a:t>
            </a:r>
            <a:r>
              <a:rPr lang="en-US" sz="1400" dirty="0" smtClean="0">
                <a:latin typeface="Lucida Sans Typewriter" charset="0"/>
                <a:sym typeface="Wingdings" panose="05000000000000000000" pitchFamily="2" charset="2"/>
              </a:rPr>
              <a:t></a:t>
            </a:r>
            <a:r>
              <a:rPr lang="en-US" sz="1400" dirty="0" smtClean="0">
                <a:latin typeface="Lucida Sans Typewriter" charset="0"/>
              </a:rPr>
              <a:t> </a:t>
            </a:r>
            <a:r>
              <a:rPr lang="en-US" sz="1400" dirty="0" smtClean="0">
                <a:solidFill>
                  <a:srgbClr val="C00000"/>
                </a:solidFill>
                <a:latin typeface="Lucida Sans Typewriter" charset="0"/>
              </a:rPr>
              <a:t>decide</a:t>
            </a:r>
            <a:r>
              <a:rPr lang="en-US" sz="1400" dirty="0" smtClean="0">
                <a:latin typeface="Lucida Sans Typewriter" charset="0"/>
              </a:rPr>
              <a:t>()</a:t>
            </a:r>
            <a:endParaRPr lang="en-US" sz="1400" dirty="0" smtClean="0">
              <a:latin typeface="Lucida Sans Typewriter" charset="0"/>
            </a:endParaRPr>
          </a:p>
          <a:p>
            <a:pPr algn="l"/>
            <a:r>
              <a:rPr lang="en-US" sz="1400" dirty="0" smtClean="0">
                <a:latin typeface="Lucida Sans Typewriter" charset="0"/>
              </a:rPr>
              <a:t>action </a:t>
            </a:r>
            <a:r>
              <a:rPr lang="en-US" sz="1400" dirty="0" smtClean="0">
                <a:latin typeface="Lucida Sans Typewriter" charset="0"/>
                <a:sym typeface="Wingdings" panose="05000000000000000000" pitchFamily="2" charset="2"/>
              </a:rPr>
              <a:t> </a:t>
            </a:r>
            <a:r>
              <a:rPr lang="en-US" sz="1400" dirty="0" err="1" smtClean="0">
                <a:latin typeface="Lucida Sans Typewriter" charset="0"/>
                <a:sym typeface="Wingdings" panose="05000000000000000000" pitchFamily="2" charset="2"/>
              </a:rPr>
              <a:t>doAction</a:t>
            </a:r>
            <a:r>
              <a:rPr lang="en-US" sz="1400" dirty="0" smtClean="0">
                <a:latin typeface="Lucida Sans Typewriter" charset="0"/>
                <a:sym typeface="Wingdings" panose="05000000000000000000" pitchFamily="2" charset="2"/>
              </a:rPr>
              <a:t>()</a:t>
            </a:r>
            <a:endParaRPr lang="en-US" sz="1400" dirty="0">
              <a:latin typeface="Lucida Sans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63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CA9B42-E674-7F49-8D04-DB02404D4506}" type="slidenum">
              <a:rPr lang="en-US"/>
              <a:pPr/>
              <a:t>16</a:t>
            </a:fld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305800" cy="838200"/>
          </a:xfrm>
        </p:spPr>
        <p:txBody>
          <a:bodyPr/>
          <a:lstStyle/>
          <a:p>
            <a:r>
              <a:rPr lang="en-US" dirty="0"/>
              <a:t>Building</a:t>
            </a:r>
            <a:r>
              <a:rPr lang="en-US" dirty="0" smtClean="0"/>
              <a:t> an O-O </a:t>
            </a:r>
            <a:r>
              <a:rPr lang="en-US" dirty="0"/>
              <a:t>Decision Tree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85800" y="1340535"/>
            <a:ext cx="2457724" cy="501675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 smtClean="0">
                <a:solidFill>
                  <a:srgbClr val="008000"/>
                </a:solidFill>
                <a:latin typeface="Lucida Sans Typewriter" charset="0"/>
              </a:rPr>
              <a:t>visible</a:t>
            </a:r>
            <a:r>
              <a:rPr lang="en-US" sz="1600" dirty="0" smtClean="0">
                <a:latin typeface="Lucida Sans Typewriter" charset="0"/>
              </a:rPr>
              <a:t> = </a:t>
            </a:r>
            <a:r>
              <a:rPr lang="en-US" sz="1600" dirty="0">
                <a:latin typeface="Lucida Sans Typewriter" charset="0"/>
              </a:rPr>
              <a:t>new </a:t>
            </a:r>
            <a:r>
              <a:rPr lang="en-US" sz="1600" dirty="0">
                <a:solidFill>
                  <a:srgbClr val="0070C0"/>
                </a:solidFill>
                <a:latin typeface="Lucida Sans Typewriter" charset="0"/>
              </a:rPr>
              <a:t>Boolean</a:t>
            </a:r>
            <a:r>
              <a:rPr lang="en-US" sz="1600" dirty="0">
                <a:latin typeface="Lucida Sans Typewriter" charset="0"/>
              </a:rPr>
              <a:t>...</a:t>
            </a:r>
          </a:p>
          <a:p>
            <a:pPr algn="l"/>
            <a:r>
              <a:rPr lang="en-US" sz="1600" dirty="0">
                <a:solidFill>
                  <a:srgbClr val="008000"/>
                </a:solidFill>
                <a:latin typeface="Lucida Sans Typewriter" charset="0"/>
              </a:rPr>
              <a:t>audible</a:t>
            </a:r>
            <a:r>
              <a:rPr lang="en-US" sz="1600" dirty="0" smtClean="0">
                <a:solidFill>
                  <a:srgbClr val="008000"/>
                </a:solidFill>
                <a:latin typeface="Lucida Sans Typewriter" charset="0"/>
              </a:rPr>
              <a:t> </a:t>
            </a:r>
            <a:r>
              <a:rPr lang="en-US" sz="1600" dirty="0" smtClean="0">
                <a:latin typeface="Lucida Sans Typewriter" charset="0"/>
              </a:rPr>
              <a:t>= </a:t>
            </a:r>
            <a:r>
              <a:rPr lang="en-US" sz="1600" dirty="0">
                <a:latin typeface="Lucida Sans Typewriter" charset="0"/>
              </a:rPr>
              <a:t>new </a:t>
            </a:r>
            <a:r>
              <a:rPr lang="en-US" sz="1600" dirty="0">
                <a:solidFill>
                  <a:srgbClr val="0070C0"/>
                </a:solidFill>
                <a:latin typeface="Lucida Sans Typewriter" charset="0"/>
              </a:rPr>
              <a:t>Boolean</a:t>
            </a:r>
            <a:r>
              <a:rPr lang="en-US" sz="1600" dirty="0">
                <a:latin typeface="Lucida Sans Typewriter" charset="0"/>
              </a:rPr>
              <a:t>...</a:t>
            </a:r>
          </a:p>
          <a:p>
            <a:pPr algn="l"/>
            <a:r>
              <a:rPr lang="en-US" sz="1600" dirty="0">
                <a:solidFill>
                  <a:srgbClr val="008000"/>
                </a:solidFill>
                <a:latin typeface="Lucida Sans Typewriter" charset="0"/>
              </a:rPr>
              <a:t>close</a:t>
            </a:r>
            <a:r>
              <a:rPr lang="en-US" sz="1600" dirty="0" smtClean="0">
                <a:solidFill>
                  <a:srgbClr val="008000"/>
                </a:solidFill>
                <a:latin typeface="Lucida Sans Typewriter" charset="0"/>
              </a:rPr>
              <a:t> </a:t>
            </a:r>
            <a:r>
              <a:rPr lang="en-US" sz="1600" dirty="0" smtClean="0">
                <a:latin typeface="Lucida Sans Typewriter" charset="0"/>
              </a:rPr>
              <a:t>= </a:t>
            </a:r>
            <a:r>
              <a:rPr lang="en-US" sz="1600" dirty="0">
                <a:latin typeface="Lucida Sans Typewriter" charset="0"/>
              </a:rPr>
              <a:t>new </a:t>
            </a:r>
            <a:r>
              <a:rPr lang="en-US" sz="1600" dirty="0" err="1">
                <a:solidFill>
                  <a:srgbClr val="0070C0"/>
                </a:solidFill>
                <a:latin typeface="Lucida Sans Typewriter" charset="0"/>
              </a:rPr>
              <a:t>MinMax</a:t>
            </a:r>
            <a:r>
              <a:rPr lang="en-US" sz="1600" dirty="0">
                <a:latin typeface="Lucida Sans Typewriter" charset="0"/>
              </a:rPr>
              <a:t>...</a:t>
            </a:r>
          </a:p>
          <a:p>
            <a:pPr algn="l"/>
            <a:r>
              <a:rPr lang="en-US" sz="1600" dirty="0">
                <a:solidFill>
                  <a:srgbClr val="008000"/>
                </a:solidFill>
                <a:latin typeface="Lucida Sans Typewriter" charset="0"/>
              </a:rPr>
              <a:t>flank</a:t>
            </a:r>
            <a:r>
              <a:rPr lang="en-US" sz="1600" dirty="0" smtClean="0">
                <a:solidFill>
                  <a:srgbClr val="008000"/>
                </a:solidFill>
                <a:latin typeface="Lucida Sans Typewriter" charset="0"/>
              </a:rPr>
              <a:t> </a:t>
            </a:r>
            <a:r>
              <a:rPr lang="en-US" sz="1600" dirty="0" smtClean="0">
                <a:latin typeface="Lucida Sans Typewriter" charset="0"/>
              </a:rPr>
              <a:t>= </a:t>
            </a:r>
            <a:r>
              <a:rPr lang="en-US" sz="1600" dirty="0">
                <a:latin typeface="Lucida Sans Typewriter" charset="0"/>
              </a:rPr>
              <a:t>new </a:t>
            </a:r>
            <a:r>
              <a:rPr lang="en-US" sz="1600" dirty="0">
                <a:solidFill>
                  <a:srgbClr val="0070C0"/>
                </a:solidFill>
                <a:latin typeface="Lucida Sans Typewriter" charset="0"/>
              </a:rPr>
              <a:t>Boolean</a:t>
            </a:r>
            <a:r>
              <a:rPr lang="en-US" sz="1600" dirty="0">
                <a:latin typeface="Lucida Sans Typewriter" charset="0"/>
              </a:rPr>
              <a:t>...</a:t>
            </a:r>
          </a:p>
          <a:p>
            <a:pPr algn="l"/>
            <a:endParaRPr lang="en-US" sz="1600" dirty="0">
              <a:latin typeface="Lucida Sans Typewriter" charset="0"/>
            </a:endParaRPr>
          </a:p>
          <a:p>
            <a:pPr algn="l"/>
            <a:r>
              <a:rPr lang="en-US" sz="1600" dirty="0">
                <a:solidFill>
                  <a:srgbClr val="996633"/>
                </a:solidFill>
                <a:latin typeface="Lucida Sans Typewriter" charset="0"/>
              </a:rPr>
              <a:t>attack</a:t>
            </a:r>
            <a:r>
              <a:rPr lang="en-US" sz="1600" dirty="0" smtClean="0">
                <a:solidFill>
                  <a:srgbClr val="996633"/>
                </a:solidFill>
                <a:latin typeface="Lucida Sans Typewriter" charset="0"/>
              </a:rPr>
              <a:t> </a:t>
            </a:r>
            <a:r>
              <a:rPr lang="en-US" sz="1600" dirty="0" smtClean="0">
                <a:latin typeface="Lucida Sans Typewriter" charset="0"/>
              </a:rPr>
              <a:t>= </a:t>
            </a:r>
            <a:r>
              <a:rPr lang="en-US" sz="1600" dirty="0">
                <a:latin typeface="Lucida Sans Typewriter" charset="0"/>
              </a:rPr>
              <a:t>new </a:t>
            </a:r>
            <a:r>
              <a:rPr lang="en-US" sz="1600" dirty="0" smtClean="0">
                <a:solidFill>
                  <a:srgbClr val="0070C0"/>
                </a:solidFill>
                <a:latin typeface="Lucida Sans Typewriter" charset="0"/>
              </a:rPr>
              <a:t>Attack</a:t>
            </a:r>
            <a:r>
              <a:rPr lang="en-US" sz="1600" dirty="0" smtClean="0">
                <a:latin typeface="Lucida Sans Typewriter" charset="0"/>
              </a:rPr>
              <a:t>...</a:t>
            </a:r>
            <a:endParaRPr lang="en-US" sz="1600" dirty="0">
              <a:latin typeface="Lucida Sans Typewriter" charset="0"/>
            </a:endParaRPr>
          </a:p>
          <a:p>
            <a:pPr algn="l"/>
            <a:r>
              <a:rPr lang="en-US" sz="1600" dirty="0">
                <a:solidFill>
                  <a:srgbClr val="996633"/>
                </a:solidFill>
                <a:latin typeface="Lucida Sans Typewriter" charset="0"/>
              </a:rPr>
              <a:t>move</a:t>
            </a:r>
            <a:r>
              <a:rPr lang="en-US" sz="1600" dirty="0" smtClean="0">
                <a:solidFill>
                  <a:srgbClr val="996633"/>
                </a:solidFill>
                <a:latin typeface="Lucida Sans Typewriter" charset="0"/>
              </a:rPr>
              <a:t> </a:t>
            </a:r>
            <a:r>
              <a:rPr lang="en-US" sz="1600" dirty="0" smtClean="0">
                <a:latin typeface="Lucida Sans Typewriter" charset="0"/>
              </a:rPr>
              <a:t>= </a:t>
            </a:r>
            <a:r>
              <a:rPr lang="en-US" sz="1600" dirty="0">
                <a:latin typeface="Lucida Sans Typewriter" charset="0"/>
              </a:rPr>
              <a:t>new </a:t>
            </a:r>
            <a:r>
              <a:rPr lang="en-US" sz="1600" dirty="0" smtClean="0">
                <a:solidFill>
                  <a:srgbClr val="0070C0"/>
                </a:solidFill>
                <a:latin typeface="Lucida Sans Typewriter" charset="0"/>
              </a:rPr>
              <a:t>Move</a:t>
            </a:r>
            <a:r>
              <a:rPr lang="en-US" sz="1600" dirty="0" smtClean="0">
                <a:latin typeface="Lucida Sans Typewriter" charset="0"/>
              </a:rPr>
              <a:t>...</a:t>
            </a:r>
            <a:endParaRPr lang="en-US" sz="1600" dirty="0">
              <a:latin typeface="Lucida Sans Typewriter" charset="0"/>
            </a:endParaRPr>
          </a:p>
          <a:p>
            <a:pPr algn="l"/>
            <a:r>
              <a:rPr lang="en-US" sz="1600" dirty="0">
                <a:solidFill>
                  <a:srgbClr val="996633"/>
                </a:solidFill>
                <a:latin typeface="Lucida Sans Typewriter" charset="0"/>
              </a:rPr>
              <a:t>creep</a:t>
            </a:r>
            <a:r>
              <a:rPr lang="en-US" sz="1600" dirty="0" smtClean="0">
                <a:solidFill>
                  <a:srgbClr val="996633"/>
                </a:solidFill>
                <a:latin typeface="Lucida Sans Typewriter" charset="0"/>
              </a:rPr>
              <a:t> </a:t>
            </a:r>
            <a:r>
              <a:rPr lang="en-US" sz="1600" dirty="0" smtClean="0">
                <a:latin typeface="Lucida Sans Typewriter" charset="0"/>
              </a:rPr>
              <a:t>= </a:t>
            </a:r>
            <a:r>
              <a:rPr lang="en-US" sz="1600" dirty="0">
                <a:latin typeface="Lucida Sans Typewriter" charset="0"/>
              </a:rPr>
              <a:t>new </a:t>
            </a:r>
            <a:r>
              <a:rPr lang="en-US" sz="1600" dirty="0" smtClean="0">
                <a:solidFill>
                  <a:srgbClr val="0070C0"/>
                </a:solidFill>
                <a:latin typeface="Lucida Sans Typewriter" charset="0"/>
              </a:rPr>
              <a:t>Creep</a:t>
            </a:r>
            <a:r>
              <a:rPr lang="en-US" sz="1600" dirty="0" smtClean="0">
                <a:latin typeface="Lucida Sans Typewriter" charset="0"/>
              </a:rPr>
              <a:t>...</a:t>
            </a:r>
            <a:endParaRPr lang="en-US" sz="1600" dirty="0">
              <a:latin typeface="Lucida Sans Typewriter" charset="0"/>
            </a:endParaRPr>
          </a:p>
          <a:p>
            <a:pPr algn="l"/>
            <a:endParaRPr lang="en-US" sz="1600" dirty="0">
              <a:latin typeface="Lucida Sans Typewriter" charset="0"/>
            </a:endParaRPr>
          </a:p>
          <a:p>
            <a:pPr algn="l"/>
            <a:r>
              <a:rPr lang="en-US" sz="1600" dirty="0" err="1">
                <a:latin typeface="Lucida Sans Typewriter" charset="0"/>
              </a:rPr>
              <a:t>visible.yesNode</a:t>
            </a:r>
            <a:r>
              <a:rPr lang="en-US" sz="1600" dirty="0">
                <a:latin typeface="Lucida Sans Typewriter" charset="0"/>
              </a:rPr>
              <a:t> = </a:t>
            </a:r>
            <a:r>
              <a:rPr lang="en-US" sz="1600" dirty="0">
                <a:solidFill>
                  <a:srgbClr val="008000"/>
                </a:solidFill>
                <a:latin typeface="Lucida Sans Typewriter" charset="0"/>
              </a:rPr>
              <a:t>close</a:t>
            </a:r>
          </a:p>
          <a:p>
            <a:pPr algn="l"/>
            <a:r>
              <a:rPr lang="en-US" sz="1600" dirty="0" err="1">
                <a:latin typeface="Lucida Sans Typewriter" charset="0"/>
              </a:rPr>
              <a:t>visible.noNode</a:t>
            </a:r>
            <a:r>
              <a:rPr lang="en-US" sz="1600" dirty="0">
                <a:latin typeface="Lucida Sans Typewriter" charset="0"/>
              </a:rPr>
              <a:t> = </a:t>
            </a:r>
            <a:r>
              <a:rPr lang="en-US" sz="1600" dirty="0">
                <a:solidFill>
                  <a:srgbClr val="008000"/>
                </a:solidFill>
                <a:latin typeface="Lucida Sans Typewriter" charset="0"/>
              </a:rPr>
              <a:t>audible</a:t>
            </a:r>
          </a:p>
          <a:p>
            <a:pPr algn="l"/>
            <a:endParaRPr lang="en-US" sz="1600" dirty="0">
              <a:latin typeface="Lucida Sans Typewriter" charset="0"/>
            </a:endParaRPr>
          </a:p>
          <a:p>
            <a:pPr algn="l"/>
            <a:r>
              <a:rPr lang="en-US" sz="1600" dirty="0" err="1">
                <a:latin typeface="Lucida Sans Typewriter" charset="0"/>
              </a:rPr>
              <a:t>audible.yesNode</a:t>
            </a:r>
            <a:r>
              <a:rPr lang="en-US" sz="1600" dirty="0">
                <a:latin typeface="Lucida Sans Typewriter" charset="0"/>
              </a:rPr>
              <a:t> = </a:t>
            </a:r>
            <a:r>
              <a:rPr lang="en-US" sz="1600" dirty="0">
                <a:solidFill>
                  <a:srgbClr val="996633"/>
                </a:solidFill>
                <a:latin typeface="Lucida Sans Typewriter" charset="0"/>
              </a:rPr>
              <a:t>creep</a:t>
            </a:r>
          </a:p>
          <a:p>
            <a:pPr algn="l"/>
            <a:endParaRPr lang="en-US" sz="1600" i="1" dirty="0">
              <a:latin typeface="Lucida Sans Typewriter" charset="0"/>
            </a:endParaRPr>
          </a:p>
          <a:p>
            <a:pPr algn="l"/>
            <a:r>
              <a:rPr lang="en-US" sz="1600" dirty="0" err="1">
                <a:latin typeface="Lucida Sans Typewriter" charset="0"/>
              </a:rPr>
              <a:t>close.yesNode</a:t>
            </a:r>
            <a:r>
              <a:rPr lang="en-US" sz="1600" dirty="0">
                <a:latin typeface="Lucida Sans Typewriter" charset="0"/>
              </a:rPr>
              <a:t> = </a:t>
            </a:r>
            <a:r>
              <a:rPr lang="en-US" sz="1600" dirty="0">
                <a:solidFill>
                  <a:srgbClr val="996633"/>
                </a:solidFill>
                <a:latin typeface="Lucida Sans Typewriter" charset="0"/>
              </a:rPr>
              <a:t>attack</a:t>
            </a:r>
          </a:p>
          <a:p>
            <a:pPr algn="l"/>
            <a:r>
              <a:rPr lang="en-US" sz="1600" dirty="0" err="1">
                <a:latin typeface="Lucida Sans Typewriter" charset="0"/>
              </a:rPr>
              <a:t>close.noNode</a:t>
            </a:r>
            <a:r>
              <a:rPr lang="en-US" sz="1600" dirty="0">
                <a:latin typeface="Lucida Sans Typewriter" charset="0"/>
              </a:rPr>
              <a:t> = </a:t>
            </a:r>
            <a:r>
              <a:rPr lang="en-US" sz="1600" dirty="0">
                <a:solidFill>
                  <a:srgbClr val="996633"/>
                </a:solidFill>
                <a:latin typeface="Lucida Sans Typewriter" charset="0"/>
              </a:rPr>
              <a:t>flank</a:t>
            </a:r>
          </a:p>
          <a:p>
            <a:pPr algn="l"/>
            <a:endParaRPr lang="en-US" sz="1600" dirty="0">
              <a:latin typeface="Lucida Sans Typewriter" charset="0"/>
            </a:endParaRPr>
          </a:p>
          <a:p>
            <a:pPr algn="l"/>
            <a:r>
              <a:rPr lang="en-US" sz="1600" dirty="0" err="1">
                <a:latin typeface="Lucida Sans Typewriter" charset="0"/>
              </a:rPr>
              <a:t>flank.yesNode</a:t>
            </a:r>
            <a:r>
              <a:rPr lang="en-US" sz="1600" dirty="0">
                <a:latin typeface="Lucida Sans Typewriter" charset="0"/>
              </a:rPr>
              <a:t> = </a:t>
            </a:r>
            <a:r>
              <a:rPr lang="en-US" sz="1600" dirty="0">
                <a:solidFill>
                  <a:srgbClr val="996633"/>
                </a:solidFill>
                <a:latin typeface="Lucida Sans Typewriter" charset="0"/>
              </a:rPr>
              <a:t>move</a:t>
            </a:r>
          </a:p>
          <a:p>
            <a:pPr algn="l"/>
            <a:r>
              <a:rPr lang="en-US" sz="1600" dirty="0" err="1">
                <a:latin typeface="Lucida Sans Typewriter" charset="0"/>
              </a:rPr>
              <a:t>flank.noNode</a:t>
            </a:r>
            <a:r>
              <a:rPr lang="en-US" sz="1600" dirty="0">
                <a:latin typeface="Lucida Sans Typewriter" charset="0"/>
              </a:rPr>
              <a:t> = </a:t>
            </a:r>
            <a:r>
              <a:rPr lang="en-US" sz="1600" dirty="0" smtClean="0">
                <a:solidFill>
                  <a:srgbClr val="996633"/>
                </a:solidFill>
                <a:latin typeface="Lucida Sans Typewriter" charset="0"/>
              </a:rPr>
              <a:t>attack</a:t>
            </a:r>
          </a:p>
          <a:p>
            <a:pPr algn="l"/>
            <a:r>
              <a:rPr lang="en-US" sz="1600" dirty="0" smtClean="0">
                <a:latin typeface="Lucida Sans Typewriter" charset="0"/>
              </a:rPr>
              <a:t>...</a:t>
            </a:r>
          </a:p>
        </p:txBody>
      </p:sp>
      <p:grpSp>
        <p:nvGrpSpPr>
          <p:cNvPr id="37893" name="Group 5"/>
          <p:cNvGrpSpPr>
            <a:grpSpLocks/>
          </p:cNvGrpSpPr>
          <p:nvPr/>
        </p:nvGrpSpPr>
        <p:grpSpPr bwMode="auto">
          <a:xfrm>
            <a:off x="4556125" y="1905000"/>
            <a:ext cx="4403725" cy="3409950"/>
            <a:chOff x="2559" y="912"/>
            <a:chExt cx="2948" cy="2105"/>
          </a:xfrm>
        </p:grpSpPr>
        <p:sp>
          <p:nvSpPr>
            <p:cNvPr id="37894" name="AutoShape 6"/>
            <p:cNvSpPr>
              <a:spLocks noChangeArrowheads="1"/>
            </p:cNvSpPr>
            <p:nvPr/>
          </p:nvSpPr>
          <p:spPr bwMode="auto">
            <a:xfrm>
              <a:off x="3936" y="1104"/>
              <a:ext cx="96" cy="96"/>
            </a:xfrm>
            <a:prstGeom prst="flowChartDecision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7895" name="AutoShape 7"/>
            <p:cNvSpPr>
              <a:spLocks noChangeArrowheads="1"/>
            </p:cNvSpPr>
            <p:nvPr/>
          </p:nvSpPr>
          <p:spPr bwMode="auto">
            <a:xfrm>
              <a:off x="3312" y="1584"/>
              <a:ext cx="96" cy="96"/>
            </a:xfrm>
            <a:prstGeom prst="flowChartDecision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7896" name="AutoShape 8"/>
            <p:cNvSpPr>
              <a:spLocks noChangeArrowheads="1"/>
            </p:cNvSpPr>
            <p:nvPr/>
          </p:nvSpPr>
          <p:spPr bwMode="auto">
            <a:xfrm>
              <a:off x="3936" y="2112"/>
              <a:ext cx="96" cy="96"/>
            </a:xfrm>
            <a:prstGeom prst="flowChartDecision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7897" name="AutoShape 9"/>
            <p:cNvSpPr>
              <a:spLocks noChangeArrowheads="1"/>
            </p:cNvSpPr>
            <p:nvPr/>
          </p:nvSpPr>
          <p:spPr bwMode="auto">
            <a:xfrm>
              <a:off x="4464" y="1536"/>
              <a:ext cx="96" cy="96"/>
            </a:xfrm>
            <a:prstGeom prst="flowChartDecision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cxnSp>
          <p:nvCxnSpPr>
            <p:cNvPr id="37898" name="AutoShape 10"/>
            <p:cNvCxnSpPr>
              <a:cxnSpLocks noChangeShapeType="1"/>
              <a:stCxn id="37894" idx="1"/>
              <a:endCxn id="37895" idx="0"/>
            </p:cNvCxnSpPr>
            <p:nvPr/>
          </p:nvCxnSpPr>
          <p:spPr bwMode="auto">
            <a:xfrm flipH="1">
              <a:off x="3360" y="1152"/>
              <a:ext cx="567" cy="42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7899" name="AutoShape 11"/>
            <p:cNvCxnSpPr>
              <a:cxnSpLocks noChangeShapeType="1"/>
              <a:stCxn id="37894" idx="3"/>
              <a:endCxn id="37897" idx="0"/>
            </p:cNvCxnSpPr>
            <p:nvPr/>
          </p:nvCxnSpPr>
          <p:spPr bwMode="auto">
            <a:xfrm>
              <a:off x="4041" y="1152"/>
              <a:ext cx="471" cy="37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7900" name="AutoShape 12"/>
            <p:cNvCxnSpPr>
              <a:cxnSpLocks noChangeShapeType="1"/>
              <a:stCxn id="37895" idx="1"/>
              <a:endCxn id="37907" idx="0"/>
            </p:cNvCxnSpPr>
            <p:nvPr/>
          </p:nvCxnSpPr>
          <p:spPr bwMode="auto">
            <a:xfrm flipH="1">
              <a:off x="2761" y="1632"/>
              <a:ext cx="542" cy="52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7901" name="AutoShape 13"/>
            <p:cNvCxnSpPr>
              <a:cxnSpLocks noChangeShapeType="1"/>
              <a:stCxn id="37904" idx="0"/>
            </p:cNvCxnSpPr>
            <p:nvPr/>
          </p:nvCxnSpPr>
          <p:spPr bwMode="auto">
            <a:xfrm flipH="1" flipV="1">
              <a:off x="4564" y="1589"/>
              <a:ext cx="600" cy="6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7902" name="AutoShape 14"/>
            <p:cNvCxnSpPr>
              <a:cxnSpLocks noChangeShapeType="1"/>
              <a:stCxn id="37897" idx="1"/>
              <a:endCxn id="37896" idx="0"/>
            </p:cNvCxnSpPr>
            <p:nvPr/>
          </p:nvCxnSpPr>
          <p:spPr bwMode="auto">
            <a:xfrm flipH="1">
              <a:off x="3984" y="1584"/>
              <a:ext cx="471" cy="51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7903" name="AutoShape 15"/>
            <p:cNvCxnSpPr>
              <a:cxnSpLocks noChangeShapeType="1"/>
              <a:stCxn id="37896" idx="3"/>
              <a:endCxn id="37905" idx="0"/>
            </p:cNvCxnSpPr>
            <p:nvPr/>
          </p:nvCxnSpPr>
          <p:spPr bwMode="auto">
            <a:xfrm>
              <a:off x="4041" y="2160"/>
              <a:ext cx="449" cy="62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37904" name="Rectangle 16"/>
            <p:cNvSpPr>
              <a:spLocks noChangeArrowheads="1"/>
            </p:cNvSpPr>
            <p:nvPr/>
          </p:nvSpPr>
          <p:spPr bwMode="auto">
            <a:xfrm>
              <a:off x="5001" y="2215"/>
              <a:ext cx="506" cy="22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attack</a:t>
              </a:r>
            </a:p>
          </p:txBody>
        </p:sp>
        <p:sp>
          <p:nvSpPr>
            <p:cNvPr id="37905" name="Rectangle 17"/>
            <p:cNvSpPr>
              <a:spLocks noChangeArrowheads="1"/>
            </p:cNvSpPr>
            <p:nvPr/>
          </p:nvSpPr>
          <p:spPr bwMode="auto">
            <a:xfrm>
              <a:off x="4296" y="2791"/>
              <a:ext cx="475" cy="22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move</a:t>
              </a:r>
            </a:p>
          </p:txBody>
        </p:sp>
        <p:sp>
          <p:nvSpPr>
            <p:cNvPr id="37906" name="Rectangle 18"/>
            <p:cNvSpPr>
              <a:spLocks noChangeArrowheads="1"/>
            </p:cNvSpPr>
            <p:nvPr/>
          </p:nvSpPr>
          <p:spPr bwMode="auto">
            <a:xfrm>
              <a:off x="3275" y="2792"/>
              <a:ext cx="506" cy="22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attack</a:t>
              </a:r>
            </a:p>
          </p:txBody>
        </p:sp>
        <p:sp>
          <p:nvSpPr>
            <p:cNvPr id="37907" name="Rectangle 19"/>
            <p:cNvSpPr>
              <a:spLocks noChangeArrowheads="1"/>
            </p:cNvSpPr>
            <p:nvPr/>
          </p:nvSpPr>
          <p:spPr bwMode="auto">
            <a:xfrm>
              <a:off x="2559" y="2166"/>
              <a:ext cx="483" cy="22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creep</a:t>
              </a:r>
            </a:p>
          </p:txBody>
        </p:sp>
        <p:cxnSp>
          <p:nvCxnSpPr>
            <p:cNvPr id="37908" name="AutoShape 20"/>
            <p:cNvCxnSpPr>
              <a:cxnSpLocks noChangeShapeType="1"/>
              <a:endCxn id="37894" idx="0"/>
            </p:cNvCxnSpPr>
            <p:nvPr/>
          </p:nvCxnSpPr>
          <p:spPr bwMode="auto">
            <a:xfrm>
              <a:off x="3984" y="912"/>
              <a:ext cx="0" cy="18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7909" name="AutoShape 21"/>
            <p:cNvCxnSpPr>
              <a:cxnSpLocks noChangeShapeType="1"/>
              <a:stCxn id="37896" idx="1"/>
              <a:endCxn id="37906" idx="0"/>
            </p:cNvCxnSpPr>
            <p:nvPr/>
          </p:nvCxnSpPr>
          <p:spPr bwMode="auto">
            <a:xfrm flipH="1">
              <a:off x="3436" y="2160"/>
              <a:ext cx="491" cy="62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7910" name="AutoShape 22"/>
            <p:cNvCxnSpPr>
              <a:cxnSpLocks noChangeShapeType="1"/>
              <a:stCxn id="37895" idx="3"/>
            </p:cNvCxnSpPr>
            <p:nvPr/>
          </p:nvCxnSpPr>
          <p:spPr bwMode="auto">
            <a:xfrm>
              <a:off x="3417" y="1632"/>
              <a:ext cx="183" cy="14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37911" name="Text Box 23"/>
            <p:cNvSpPr txBox="1">
              <a:spLocks noChangeArrowheads="1"/>
            </p:cNvSpPr>
            <p:nvPr/>
          </p:nvSpPr>
          <p:spPr bwMode="auto">
            <a:xfrm>
              <a:off x="4243" y="1154"/>
              <a:ext cx="282" cy="17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yes</a:t>
              </a:r>
            </a:p>
          </p:txBody>
        </p:sp>
        <p:sp>
          <p:nvSpPr>
            <p:cNvPr id="37912" name="Text Box 24"/>
            <p:cNvSpPr txBox="1">
              <a:spLocks noChangeArrowheads="1"/>
            </p:cNvSpPr>
            <p:nvPr/>
          </p:nvSpPr>
          <p:spPr bwMode="auto">
            <a:xfrm>
              <a:off x="3454" y="912"/>
              <a:ext cx="578" cy="20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visible?</a:t>
              </a:r>
            </a:p>
          </p:txBody>
        </p:sp>
        <p:sp>
          <p:nvSpPr>
            <p:cNvPr id="37913" name="Text Box 25"/>
            <p:cNvSpPr txBox="1">
              <a:spLocks noChangeArrowheads="1"/>
            </p:cNvSpPr>
            <p:nvPr/>
          </p:nvSpPr>
          <p:spPr bwMode="auto">
            <a:xfrm>
              <a:off x="3572" y="1970"/>
              <a:ext cx="487" cy="20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flank?</a:t>
              </a:r>
            </a:p>
          </p:txBody>
        </p:sp>
        <p:sp>
          <p:nvSpPr>
            <p:cNvPr id="37914" name="Text Box 26"/>
            <p:cNvSpPr txBox="1">
              <a:spLocks noChangeArrowheads="1"/>
            </p:cNvSpPr>
            <p:nvPr/>
          </p:nvSpPr>
          <p:spPr bwMode="auto">
            <a:xfrm>
              <a:off x="3989" y="1443"/>
              <a:ext cx="517" cy="20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close?</a:t>
              </a:r>
            </a:p>
          </p:txBody>
        </p:sp>
        <p:sp>
          <p:nvSpPr>
            <p:cNvPr id="37915" name="Text Box 27"/>
            <p:cNvSpPr txBox="1">
              <a:spLocks noChangeArrowheads="1"/>
            </p:cNvSpPr>
            <p:nvPr/>
          </p:nvSpPr>
          <p:spPr bwMode="auto">
            <a:xfrm>
              <a:off x="2725" y="1443"/>
              <a:ext cx="637" cy="20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audible?</a:t>
              </a:r>
            </a:p>
          </p:txBody>
        </p:sp>
        <p:sp>
          <p:nvSpPr>
            <p:cNvPr id="37916" name="Text Box 28"/>
            <p:cNvSpPr txBox="1">
              <a:spLocks noChangeArrowheads="1"/>
            </p:cNvSpPr>
            <p:nvPr/>
          </p:nvSpPr>
          <p:spPr bwMode="auto">
            <a:xfrm>
              <a:off x="3462" y="1538"/>
              <a:ext cx="237" cy="17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no</a:t>
              </a:r>
            </a:p>
          </p:txBody>
        </p:sp>
        <p:sp>
          <p:nvSpPr>
            <p:cNvPr id="37917" name="Text Box 29"/>
            <p:cNvSpPr txBox="1">
              <a:spLocks noChangeArrowheads="1"/>
            </p:cNvSpPr>
            <p:nvPr/>
          </p:nvSpPr>
          <p:spPr bwMode="auto">
            <a:xfrm>
              <a:off x="4777" y="1682"/>
              <a:ext cx="282" cy="17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yes</a:t>
              </a:r>
            </a:p>
          </p:txBody>
        </p:sp>
        <p:sp>
          <p:nvSpPr>
            <p:cNvPr id="37918" name="Text Box 30"/>
            <p:cNvSpPr txBox="1">
              <a:spLocks noChangeArrowheads="1"/>
            </p:cNvSpPr>
            <p:nvPr/>
          </p:nvSpPr>
          <p:spPr bwMode="auto">
            <a:xfrm>
              <a:off x="2779" y="1778"/>
              <a:ext cx="282" cy="17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yes</a:t>
              </a:r>
            </a:p>
          </p:txBody>
        </p:sp>
        <p:sp>
          <p:nvSpPr>
            <p:cNvPr id="37919" name="Text Box 31"/>
            <p:cNvSpPr txBox="1">
              <a:spLocks noChangeArrowheads="1"/>
            </p:cNvSpPr>
            <p:nvPr/>
          </p:nvSpPr>
          <p:spPr bwMode="auto">
            <a:xfrm>
              <a:off x="4184" y="2258"/>
              <a:ext cx="282" cy="16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yes</a:t>
              </a:r>
            </a:p>
          </p:txBody>
        </p:sp>
        <p:sp>
          <p:nvSpPr>
            <p:cNvPr id="37920" name="Text Box 32"/>
            <p:cNvSpPr txBox="1">
              <a:spLocks noChangeArrowheads="1"/>
            </p:cNvSpPr>
            <p:nvPr/>
          </p:nvSpPr>
          <p:spPr bwMode="auto">
            <a:xfrm>
              <a:off x="3511" y="1153"/>
              <a:ext cx="237" cy="17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no</a:t>
              </a:r>
            </a:p>
          </p:txBody>
        </p:sp>
        <p:sp>
          <p:nvSpPr>
            <p:cNvPr id="37921" name="Text Box 33"/>
            <p:cNvSpPr txBox="1">
              <a:spLocks noChangeArrowheads="1"/>
            </p:cNvSpPr>
            <p:nvPr/>
          </p:nvSpPr>
          <p:spPr bwMode="auto">
            <a:xfrm>
              <a:off x="4084" y="1682"/>
              <a:ext cx="237" cy="17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no</a:t>
              </a:r>
            </a:p>
          </p:txBody>
        </p:sp>
        <p:sp>
          <p:nvSpPr>
            <p:cNvPr id="37922" name="Text Box 34"/>
            <p:cNvSpPr txBox="1">
              <a:spLocks noChangeArrowheads="1"/>
            </p:cNvSpPr>
            <p:nvPr/>
          </p:nvSpPr>
          <p:spPr bwMode="auto">
            <a:xfrm>
              <a:off x="3562" y="2258"/>
              <a:ext cx="237" cy="16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no</a:t>
              </a:r>
            </a:p>
          </p:txBody>
        </p:sp>
        <p:sp>
          <p:nvSpPr>
            <p:cNvPr id="37923" name="Line 35"/>
            <p:cNvSpPr>
              <a:spLocks noChangeShapeType="1"/>
            </p:cNvSpPr>
            <p:nvPr/>
          </p:nvSpPr>
          <p:spPr bwMode="auto">
            <a:xfrm flipH="1">
              <a:off x="3552" y="1728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7931" name="Text Box 43"/>
          <p:cNvSpPr txBox="1">
            <a:spLocks noChangeArrowheads="1"/>
          </p:cNvSpPr>
          <p:nvPr/>
        </p:nvSpPr>
        <p:spPr bwMode="auto">
          <a:xfrm>
            <a:off x="3616325" y="5788968"/>
            <a:ext cx="3025828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solidFill>
                  <a:srgbClr val="0070C0"/>
                </a:solidFill>
              </a:rPr>
              <a:t>...or a graphical editor</a:t>
            </a:r>
          </a:p>
        </p:txBody>
      </p:sp>
    </p:spTree>
    <p:extLst>
      <p:ext uri="{BB962C8B-B14F-4D97-AF65-F5344CB8AC3E}">
        <p14:creationId xmlns:p14="http://schemas.microsoft.com/office/powerpoint/2010/main" val="25211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CA9B42-E674-7F49-8D04-DB02404D4506}" type="slidenum">
              <a:rPr lang="en-US"/>
              <a:pPr/>
              <a:t>17</a:t>
            </a:fld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15144" y="20320"/>
            <a:ext cx="8229600" cy="1143000"/>
          </a:xfrm>
        </p:spPr>
        <p:txBody>
          <a:bodyPr/>
          <a:lstStyle/>
          <a:p>
            <a:r>
              <a:rPr lang="en-US" dirty="0" smtClean="0"/>
              <a:t>Modifying an O-O </a:t>
            </a:r>
            <a:r>
              <a:rPr lang="en-US" dirty="0"/>
              <a:t>Decision Tree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28600" y="1023225"/>
            <a:ext cx="2457724" cy="5509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 smtClean="0">
                <a:latin typeface="Lucida Sans Typewriter" charset="0"/>
              </a:rPr>
              <a:t>visible = </a:t>
            </a:r>
            <a:r>
              <a:rPr lang="en-US" sz="1600" dirty="0">
                <a:latin typeface="Lucida Sans Typewriter" charset="0"/>
              </a:rPr>
              <a:t>new Boolean...</a:t>
            </a:r>
          </a:p>
          <a:p>
            <a:pPr algn="l"/>
            <a:r>
              <a:rPr lang="en-US" sz="1600" dirty="0">
                <a:latin typeface="Lucida Sans Typewriter" charset="0"/>
              </a:rPr>
              <a:t>audible</a:t>
            </a:r>
            <a:r>
              <a:rPr lang="en-US" sz="1600" dirty="0" smtClean="0">
                <a:latin typeface="Lucida Sans Typewriter" charset="0"/>
              </a:rPr>
              <a:t> = </a:t>
            </a:r>
            <a:r>
              <a:rPr lang="en-US" sz="1600" dirty="0">
                <a:latin typeface="Lucida Sans Typewriter" charset="0"/>
              </a:rPr>
              <a:t>new Boolean...</a:t>
            </a:r>
          </a:p>
          <a:p>
            <a:pPr algn="l"/>
            <a:r>
              <a:rPr lang="en-US" sz="1600" dirty="0">
                <a:latin typeface="Lucida Sans Typewriter" charset="0"/>
              </a:rPr>
              <a:t>close</a:t>
            </a:r>
            <a:r>
              <a:rPr lang="en-US" sz="1600" dirty="0" smtClean="0">
                <a:latin typeface="Lucida Sans Typewriter" charset="0"/>
              </a:rPr>
              <a:t> = </a:t>
            </a:r>
            <a:r>
              <a:rPr lang="en-US" sz="1600" dirty="0">
                <a:latin typeface="Lucida Sans Typewriter" charset="0"/>
              </a:rPr>
              <a:t>new </a:t>
            </a:r>
            <a:r>
              <a:rPr lang="en-US" sz="1600" dirty="0" err="1">
                <a:latin typeface="Lucida Sans Typewriter" charset="0"/>
              </a:rPr>
              <a:t>MinMax</a:t>
            </a:r>
            <a:r>
              <a:rPr lang="en-US" sz="1600" dirty="0">
                <a:latin typeface="Lucida Sans Typewriter" charset="0"/>
              </a:rPr>
              <a:t>...</a:t>
            </a:r>
          </a:p>
          <a:p>
            <a:pPr algn="l"/>
            <a:r>
              <a:rPr lang="en-US" sz="1600" dirty="0">
                <a:latin typeface="Lucida Sans Typewriter" charset="0"/>
              </a:rPr>
              <a:t>flank</a:t>
            </a:r>
            <a:r>
              <a:rPr lang="en-US" sz="1600" dirty="0" smtClean="0">
                <a:latin typeface="Lucida Sans Typewriter" charset="0"/>
              </a:rPr>
              <a:t> = </a:t>
            </a:r>
            <a:r>
              <a:rPr lang="en-US" sz="1600" dirty="0">
                <a:latin typeface="Lucida Sans Typewriter" charset="0"/>
              </a:rPr>
              <a:t>new Boolean...</a:t>
            </a:r>
          </a:p>
          <a:p>
            <a:pPr algn="l"/>
            <a:r>
              <a:rPr lang="en-US" sz="1600" dirty="0" smtClean="0">
                <a:solidFill>
                  <a:srgbClr val="0033CC"/>
                </a:solidFill>
                <a:latin typeface="Lucida Sans Typewriter" charset="0"/>
              </a:rPr>
              <a:t>??? = new Boolean...</a:t>
            </a:r>
          </a:p>
          <a:p>
            <a:pPr algn="l"/>
            <a:endParaRPr lang="en-US" sz="1600" dirty="0">
              <a:solidFill>
                <a:srgbClr val="0000FF"/>
              </a:solidFill>
              <a:latin typeface="Lucida Sans Typewriter" charset="0"/>
            </a:endParaRPr>
          </a:p>
          <a:p>
            <a:pPr algn="l"/>
            <a:r>
              <a:rPr lang="en-US" sz="1600" dirty="0">
                <a:latin typeface="Lucida Sans Typewriter" charset="0"/>
              </a:rPr>
              <a:t>attack</a:t>
            </a:r>
            <a:r>
              <a:rPr lang="en-US" sz="1600" dirty="0" smtClean="0">
                <a:latin typeface="Lucida Sans Typewriter" charset="0"/>
              </a:rPr>
              <a:t> = </a:t>
            </a:r>
            <a:r>
              <a:rPr lang="en-US" sz="1600" dirty="0">
                <a:latin typeface="Lucida Sans Typewriter" charset="0"/>
              </a:rPr>
              <a:t>new </a:t>
            </a:r>
            <a:r>
              <a:rPr lang="en-US" sz="1600" dirty="0" smtClean="0">
                <a:latin typeface="Lucida Sans Typewriter" charset="0"/>
              </a:rPr>
              <a:t>Action...</a:t>
            </a:r>
            <a:endParaRPr lang="en-US" sz="1600" dirty="0">
              <a:latin typeface="Lucida Sans Typewriter" charset="0"/>
            </a:endParaRPr>
          </a:p>
          <a:p>
            <a:pPr algn="l"/>
            <a:r>
              <a:rPr lang="en-US" sz="1600" dirty="0">
                <a:latin typeface="Lucida Sans Typewriter" charset="0"/>
              </a:rPr>
              <a:t>move</a:t>
            </a:r>
            <a:r>
              <a:rPr lang="en-US" sz="1600" dirty="0" smtClean="0">
                <a:latin typeface="Lucida Sans Typewriter" charset="0"/>
              </a:rPr>
              <a:t> = </a:t>
            </a:r>
            <a:r>
              <a:rPr lang="en-US" sz="1600" dirty="0">
                <a:latin typeface="Lucida Sans Typewriter" charset="0"/>
              </a:rPr>
              <a:t>new </a:t>
            </a:r>
            <a:r>
              <a:rPr lang="en-US" sz="1600" dirty="0" smtClean="0">
                <a:latin typeface="Lucida Sans Typewriter" charset="0"/>
              </a:rPr>
              <a:t>Action...</a:t>
            </a:r>
            <a:endParaRPr lang="en-US" sz="1600" dirty="0">
              <a:latin typeface="Lucida Sans Typewriter" charset="0"/>
            </a:endParaRPr>
          </a:p>
          <a:p>
            <a:pPr algn="l"/>
            <a:r>
              <a:rPr lang="en-US" sz="1600" dirty="0">
                <a:latin typeface="Lucida Sans Typewriter" charset="0"/>
              </a:rPr>
              <a:t>creep</a:t>
            </a:r>
            <a:r>
              <a:rPr lang="en-US" sz="1600" dirty="0" smtClean="0">
                <a:latin typeface="Lucida Sans Typewriter" charset="0"/>
              </a:rPr>
              <a:t> = </a:t>
            </a:r>
            <a:r>
              <a:rPr lang="en-US" sz="1600" dirty="0">
                <a:latin typeface="Lucida Sans Typewriter" charset="0"/>
              </a:rPr>
              <a:t>new </a:t>
            </a:r>
            <a:r>
              <a:rPr lang="en-US" sz="1600" dirty="0" smtClean="0">
                <a:latin typeface="Lucida Sans Typewriter" charset="0"/>
              </a:rPr>
              <a:t>Action...</a:t>
            </a:r>
            <a:endParaRPr lang="en-US" sz="1600" dirty="0">
              <a:latin typeface="Lucida Sans Typewriter" charset="0"/>
            </a:endParaRPr>
          </a:p>
          <a:p>
            <a:pPr algn="l"/>
            <a:endParaRPr lang="en-US" sz="1600" dirty="0">
              <a:latin typeface="Lucida Sans Typewriter" charset="0"/>
            </a:endParaRPr>
          </a:p>
          <a:p>
            <a:pPr algn="l"/>
            <a:r>
              <a:rPr lang="en-US" sz="1600" dirty="0" err="1">
                <a:latin typeface="Lucida Sans Typewriter" charset="0"/>
              </a:rPr>
              <a:t>visible.yesNode</a:t>
            </a:r>
            <a:r>
              <a:rPr lang="en-US" sz="1600" dirty="0">
                <a:latin typeface="Lucida Sans Typewriter" charset="0"/>
              </a:rPr>
              <a:t> = close</a:t>
            </a:r>
          </a:p>
          <a:p>
            <a:pPr algn="l"/>
            <a:r>
              <a:rPr lang="en-US" sz="1600" dirty="0" err="1">
                <a:latin typeface="Lucida Sans Typewriter" charset="0"/>
              </a:rPr>
              <a:t>visible.noNode</a:t>
            </a:r>
            <a:r>
              <a:rPr lang="en-US" sz="1600" dirty="0">
                <a:latin typeface="Lucida Sans Typewriter" charset="0"/>
              </a:rPr>
              <a:t> = audible</a:t>
            </a:r>
          </a:p>
          <a:p>
            <a:pPr algn="l"/>
            <a:endParaRPr lang="en-US" sz="1600" dirty="0">
              <a:latin typeface="Lucida Sans Typewriter" charset="0"/>
            </a:endParaRPr>
          </a:p>
          <a:p>
            <a:pPr algn="l"/>
            <a:r>
              <a:rPr lang="en-US" sz="1600" dirty="0" err="1">
                <a:latin typeface="Lucida Sans Typewriter" charset="0"/>
              </a:rPr>
              <a:t>audible.yesNode</a:t>
            </a:r>
            <a:r>
              <a:rPr lang="en-US" sz="1600" dirty="0">
                <a:latin typeface="Lucida Sans Typewriter" charset="0"/>
              </a:rPr>
              <a:t> = creep</a:t>
            </a:r>
          </a:p>
          <a:p>
            <a:pPr algn="l"/>
            <a:endParaRPr lang="en-US" sz="1600" dirty="0">
              <a:latin typeface="Lucida Sans Typewriter" charset="0"/>
            </a:endParaRPr>
          </a:p>
          <a:p>
            <a:pPr algn="l"/>
            <a:r>
              <a:rPr lang="en-US" sz="1600" dirty="0" err="1">
                <a:latin typeface="Lucida Sans Typewriter" charset="0"/>
              </a:rPr>
              <a:t>close.yesNode</a:t>
            </a:r>
            <a:r>
              <a:rPr lang="en-US" sz="1600" dirty="0">
                <a:latin typeface="Lucida Sans Typewriter" charset="0"/>
              </a:rPr>
              <a:t> = attack</a:t>
            </a:r>
          </a:p>
          <a:p>
            <a:pPr algn="l"/>
            <a:r>
              <a:rPr lang="en-US" sz="1600" dirty="0" err="1">
                <a:latin typeface="Lucida Sans Typewriter" charset="0"/>
              </a:rPr>
              <a:t>close.noNode</a:t>
            </a:r>
            <a:r>
              <a:rPr lang="en-US" sz="1600" dirty="0">
                <a:latin typeface="Lucida Sans Typewriter" charset="0"/>
              </a:rPr>
              <a:t> = </a:t>
            </a:r>
            <a:r>
              <a:rPr lang="en-US" sz="1600" dirty="0" smtClean="0">
                <a:solidFill>
                  <a:srgbClr val="0033CC"/>
                </a:solidFill>
                <a:latin typeface="Lucida Sans Typewriter" charset="0"/>
              </a:rPr>
              <a:t>???</a:t>
            </a:r>
          </a:p>
          <a:p>
            <a:pPr algn="l"/>
            <a:r>
              <a:rPr lang="en-US" sz="1600" dirty="0" smtClean="0">
                <a:solidFill>
                  <a:srgbClr val="0033CC"/>
                </a:solidFill>
                <a:latin typeface="Lucida Sans Typewriter" charset="0"/>
              </a:rPr>
              <a:t>???.</a:t>
            </a:r>
            <a:r>
              <a:rPr lang="en-US" sz="1600" dirty="0" err="1" smtClean="0">
                <a:solidFill>
                  <a:srgbClr val="0033CC"/>
                </a:solidFill>
                <a:latin typeface="Lucida Sans Typewriter" charset="0"/>
              </a:rPr>
              <a:t>yesNode</a:t>
            </a:r>
            <a:r>
              <a:rPr lang="en-US" sz="1600" dirty="0" smtClean="0">
                <a:solidFill>
                  <a:srgbClr val="0033CC"/>
                </a:solidFill>
                <a:latin typeface="Lucida Sans Typewriter" charset="0"/>
              </a:rPr>
              <a:t> = flank</a:t>
            </a:r>
            <a:endParaRPr lang="en-US" sz="1600" dirty="0">
              <a:solidFill>
                <a:srgbClr val="0033CC"/>
              </a:solidFill>
              <a:latin typeface="Lucida Sans Typewriter" charset="0"/>
            </a:endParaRPr>
          </a:p>
          <a:p>
            <a:pPr algn="l"/>
            <a:endParaRPr lang="en-US" sz="1600" dirty="0">
              <a:latin typeface="Lucida Sans Typewriter" charset="0"/>
            </a:endParaRPr>
          </a:p>
          <a:p>
            <a:pPr algn="l"/>
            <a:r>
              <a:rPr lang="en-US" sz="1600" dirty="0" err="1">
                <a:latin typeface="Lucida Sans Typewriter" charset="0"/>
              </a:rPr>
              <a:t>flank.yesNode</a:t>
            </a:r>
            <a:r>
              <a:rPr lang="en-US" sz="1600" dirty="0">
                <a:latin typeface="Lucida Sans Typewriter" charset="0"/>
              </a:rPr>
              <a:t> = move</a:t>
            </a:r>
          </a:p>
          <a:p>
            <a:pPr algn="l"/>
            <a:r>
              <a:rPr lang="en-US" sz="1600" dirty="0" err="1">
                <a:latin typeface="Lucida Sans Typewriter" charset="0"/>
              </a:rPr>
              <a:t>flank.noNode</a:t>
            </a:r>
            <a:r>
              <a:rPr lang="en-US" sz="1600" dirty="0">
                <a:latin typeface="Lucida Sans Typewriter" charset="0"/>
              </a:rPr>
              <a:t> = </a:t>
            </a:r>
            <a:r>
              <a:rPr lang="en-US" sz="1600" dirty="0" smtClean="0">
                <a:latin typeface="Lucida Sans Typewriter" charset="0"/>
              </a:rPr>
              <a:t>attack</a:t>
            </a:r>
          </a:p>
          <a:p>
            <a:pPr algn="l"/>
            <a:r>
              <a:rPr lang="en-US" sz="1600" dirty="0" smtClean="0">
                <a:latin typeface="Lucida Sans Typewriter" charset="0"/>
              </a:rPr>
              <a:t>...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4022725" y="1447800"/>
            <a:ext cx="4684713" cy="4113222"/>
            <a:chOff x="4022725" y="1447800"/>
            <a:chExt cx="4684713" cy="4113222"/>
          </a:xfrm>
        </p:grpSpPr>
        <p:sp>
          <p:nvSpPr>
            <p:cNvPr id="75" name="AutoShape 5"/>
            <p:cNvSpPr>
              <a:spLocks noChangeArrowheads="1"/>
            </p:cNvSpPr>
            <p:nvPr/>
          </p:nvSpPr>
          <p:spPr bwMode="auto">
            <a:xfrm>
              <a:off x="6248400" y="1752600"/>
              <a:ext cx="152400" cy="152400"/>
            </a:xfrm>
            <a:prstGeom prst="flowChartDecision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76" name="AutoShape 6"/>
            <p:cNvSpPr>
              <a:spLocks noChangeArrowheads="1"/>
            </p:cNvSpPr>
            <p:nvPr/>
          </p:nvSpPr>
          <p:spPr bwMode="auto">
            <a:xfrm>
              <a:off x="5257800" y="2514600"/>
              <a:ext cx="152400" cy="152400"/>
            </a:xfrm>
            <a:prstGeom prst="flowChartDecision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77" name="AutoShape 8"/>
            <p:cNvSpPr>
              <a:spLocks noChangeArrowheads="1"/>
            </p:cNvSpPr>
            <p:nvPr/>
          </p:nvSpPr>
          <p:spPr bwMode="auto">
            <a:xfrm>
              <a:off x="7086600" y="2438400"/>
              <a:ext cx="152400" cy="152400"/>
            </a:xfrm>
            <a:prstGeom prst="flowChartDecision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cxnSp>
          <p:nvCxnSpPr>
            <p:cNvPr id="78" name="AutoShape 9"/>
            <p:cNvCxnSpPr>
              <a:cxnSpLocks noChangeShapeType="1"/>
              <a:stCxn id="75" idx="1"/>
              <a:endCxn id="76" idx="0"/>
            </p:cNvCxnSpPr>
            <p:nvPr/>
          </p:nvCxnSpPr>
          <p:spPr bwMode="auto">
            <a:xfrm flipH="1">
              <a:off x="5334000" y="1828800"/>
              <a:ext cx="900113" cy="67151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9" name="AutoShape 10"/>
            <p:cNvCxnSpPr>
              <a:cxnSpLocks noChangeShapeType="1"/>
              <a:stCxn id="75" idx="3"/>
              <a:endCxn id="77" idx="0"/>
            </p:cNvCxnSpPr>
            <p:nvPr/>
          </p:nvCxnSpPr>
          <p:spPr bwMode="auto">
            <a:xfrm>
              <a:off x="6415088" y="1828800"/>
              <a:ext cx="747712" cy="59531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0" name="AutoShape 11"/>
            <p:cNvCxnSpPr>
              <a:cxnSpLocks noChangeShapeType="1"/>
              <a:stCxn id="76" idx="1"/>
              <a:endCxn id="84" idx="0"/>
            </p:cNvCxnSpPr>
            <p:nvPr/>
          </p:nvCxnSpPr>
          <p:spPr bwMode="auto">
            <a:xfrm flipH="1">
              <a:off x="4383088" y="2590800"/>
              <a:ext cx="860425" cy="83026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1" name="AutoShape 12"/>
            <p:cNvCxnSpPr>
              <a:cxnSpLocks noChangeShapeType="1"/>
            </p:cNvCxnSpPr>
            <p:nvPr/>
          </p:nvCxnSpPr>
          <p:spPr bwMode="auto">
            <a:xfrm flipH="1" flipV="1">
              <a:off x="7239000" y="2514600"/>
              <a:ext cx="952500" cy="97631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2" name="AutoShape 13"/>
            <p:cNvCxnSpPr>
              <a:cxnSpLocks noChangeShapeType="1"/>
              <a:stCxn id="77" idx="1"/>
            </p:cNvCxnSpPr>
            <p:nvPr/>
          </p:nvCxnSpPr>
          <p:spPr bwMode="auto">
            <a:xfrm flipH="1">
              <a:off x="6553200" y="2514600"/>
              <a:ext cx="519113" cy="6858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83" name="Rectangle 15"/>
            <p:cNvSpPr>
              <a:spLocks noChangeArrowheads="1"/>
            </p:cNvSpPr>
            <p:nvPr/>
          </p:nvSpPr>
          <p:spPr bwMode="auto">
            <a:xfrm>
              <a:off x="7951788" y="3513138"/>
              <a:ext cx="755650" cy="36512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attack</a:t>
              </a:r>
            </a:p>
          </p:txBody>
        </p:sp>
        <p:sp>
          <p:nvSpPr>
            <p:cNvPr id="84" name="Rectangle 18"/>
            <p:cNvSpPr>
              <a:spLocks noChangeArrowheads="1"/>
            </p:cNvSpPr>
            <p:nvPr/>
          </p:nvSpPr>
          <p:spPr bwMode="auto">
            <a:xfrm>
              <a:off x="4022725" y="3435350"/>
              <a:ext cx="720725" cy="36512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creep</a:t>
              </a:r>
            </a:p>
          </p:txBody>
        </p:sp>
        <p:cxnSp>
          <p:nvCxnSpPr>
            <p:cNvPr id="85" name="AutoShape 19"/>
            <p:cNvCxnSpPr>
              <a:cxnSpLocks noChangeShapeType="1"/>
              <a:endCxn id="75" idx="0"/>
            </p:cNvCxnSpPr>
            <p:nvPr/>
          </p:nvCxnSpPr>
          <p:spPr bwMode="auto">
            <a:xfrm>
              <a:off x="6324600" y="1447800"/>
              <a:ext cx="0" cy="29051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6" name="AutoShape 21"/>
            <p:cNvCxnSpPr>
              <a:cxnSpLocks noChangeShapeType="1"/>
              <a:stCxn id="76" idx="3"/>
            </p:cNvCxnSpPr>
            <p:nvPr/>
          </p:nvCxnSpPr>
          <p:spPr bwMode="auto">
            <a:xfrm>
              <a:off x="5424488" y="2590800"/>
              <a:ext cx="290512" cy="2286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87" name="Text Box 22"/>
            <p:cNvSpPr txBox="1">
              <a:spLocks noChangeArrowheads="1"/>
            </p:cNvSpPr>
            <p:nvPr/>
          </p:nvSpPr>
          <p:spPr bwMode="auto">
            <a:xfrm>
              <a:off x="6705600" y="1828800"/>
              <a:ext cx="420688" cy="27463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yes</a:t>
              </a:r>
            </a:p>
          </p:txBody>
        </p:sp>
        <p:sp>
          <p:nvSpPr>
            <p:cNvPr id="88" name="Text Box 23"/>
            <p:cNvSpPr txBox="1">
              <a:spLocks noChangeArrowheads="1"/>
            </p:cNvSpPr>
            <p:nvPr/>
          </p:nvSpPr>
          <p:spPr bwMode="auto">
            <a:xfrm>
              <a:off x="5462588" y="1447800"/>
              <a:ext cx="862012" cy="3365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visible?</a:t>
              </a:r>
            </a:p>
          </p:txBody>
        </p:sp>
        <p:sp>
          <p:nvSpPr>
            <p:cNvPr id="89" name="Text Box 25"/>
            <p:cNvSpPr txBox="1">
              <a:spLocks noChangeArrowheads="1"/>
            </p:cNvSpPr>
            <p:nvPr/>
          </p:nvSpPr>
          <p:spPr bwMode="auto">
            <a:xfrm>
              <a:off x="6324600" y="2286000"/>
              <a:ext cx="771525" cy="3365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close?</a:t>
              </a:r>
            </a:p>
          </p:txBody>
        </p:sp>
        <p:sp>
          <p:nvSpPr>
            <p:cNvPr id="90" name="Text Box 26"/>
            <p:cNvSpPr txBox="1">
              <a:spLocks noChangeArrowheads="1"/>
            </p:cNvSpPr>
            <p:nvPr/>
          </p:nvSpPr>
          <p:spPr bwMode="auto">
            <a:xfrm>
              <a:off x="4343400" y="2286000"/>
              <a:ext cx="952500" cy="3365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audible?</a:t>
              </a:r>
            </a:p>
          </p:txBody>
        </p:sp>
        <p:sp>
          <p:nvSpPr>
            <p:cNvPr id="91" name="Text Box 27"/>
            <p:cNvSpPr txBox="1">
              <a:spLocks noChangeArrowheads="1"/>
            </p:cNvSpPr>
            <p:nvPr/>
          </p:nvSpPr>
          <p:spPr bwMode="auto">
            <a:xfrm>
              <a:off x="5486400" y="2438400"/>
              <a:ext cx="354013" cy="27463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/>
                <a:t>no</a:t>
              </a:r>
            </a:p>
          </p:txBody>
        </p:sp>
        <p:sp>
          <p:nvSpPr>
            <p:cNvPr id="92" name="Text Box 28"/>
            <p:cNvSpPr txBox="1">
              <a:spLocks noChangeArrowheads="1"/>
            </p:cNvSpPr>
            <p:nvPr/>
          </p:nvSpPr>
          <p:spPr bwMode="auto">
            <a:xfrm>
              <a:off x="7543800" y="2667000"/>
              <a:ext cx="420688" cy="27463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yes</a:t>
              </a:r>
            </a:p>
          </p:txBody>
        </p:sp>
        <p:sp>
          <p:nvSpPr>
            <p:cNvPr id="93" name="Text Box 29"/>
            <p:cNvSpPr txBox="1">
              <a:spLocks noChangeArrowheads="1"/>
            </p:cNvSpPr>
            <p:nvPr/>
          </p:nvSpPr>
          <p:spPr bwMode="auto">
            <a:xfrm>
              <a:off x="4419600" y="2819400"/>
              <a:ext cx="420688" cy="27463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/>
                <a:t>yes</a:t>
              </a:r>
            </a:p>
          </p:txBody>
        </p:sp>
        <p:sp>
          <p:nvSpPr>
            <p:cNvPr id="94" name="Text Box 31"/>
            <p:cNvSpPr txBox="1">
              <a:spLocks noChangeArrowheads="1"/>
            </p:cNvSpPr>
            <p:nvPr/>
          </p:nvSpPr>
          <p:spPr bwMode="auto">
            <a:xfrm>
              <a:off x="5562600" y="1828800"/>
              <a:ext cx="354013" cy="27463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no</a:t>
              </a:r>
            </a:p>
          </p:txBody>
        </p:sp>
        <p:sp>
          <p:nvSpPr>
            <p:cNvPr id="95" name="Text Box 32"/>
            <p:cNvSpPr txBox="1">
              <a:spLocks noChangeArrowheads="1"/>
            </p:cNvSpPr>
            <p:nvPr/>
          </p:nvSpPr>
          <p:spPr bwMode="auto">
            <a:xfrm>
              <a:off x="6477000" y="2667000"/>
              <a:ext cx="354013" cy="27463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no</a:t>
              </a:r>
            </a:p>
          </p:txBody>
        </p:sp>
        <p:grpSp>
          <p:nvGrpSpPr>
            <p:cNvPr id="96" name="Group 36"/>
            <p:cNvGrpSpPr>
              <a:grpSpLocks/>
            </p:cNvGrpSpPr>
            <p:nvPr/>
          </p:nvGrpSpPr>
          <p:grpSpPr bwMode="auto">
            <a:xfrm>
              <a:off x="4190998" y="3886206"/>
              <a:ext cx="2884487" cy="1674816"/>
              <a:chOff x="3287" y="1968"/>
              <a:chExt cx="1372" cy="1050"/>
            </a:xfrm>
          </p:grpSpPr>
          <p:sp>
            <p:nvSpPr>
              <p:cNvPr id="102" name="AutoShape 7"/>
              <p:cNvSpPr>
                <a:spLocks noChangeArrowheads="1"/>
              </p:cNvSpPr>
              <p:nvPr/>
            </p:nvSpPr>
            <p:spPr bwMode="auto">
              <a:xfrm>
                <a:off x="3936" y="2112"/>
                <a:ext cx="96" cy="96"/>
              </a:xfrm>
              <a:prstGeom prst="flowChartDecision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cxnSp>
            <p:nvCxnSpPr>
              <p:cNvPr id="103" name="AutoShape 14"/>
              <p:cNvCxnSpPr>
                <a:cxnSpLocks noChangeShapeType="1"/>
                <a:stCxn id="102" idx="3"/>
                <a:endCxn id="104" idx="0"/>
              </p:cNvCxnSpPr>
              <p:nvPr/>
            </p:nvCxnSpPr>
            <p:spPr bwMode="auto">
              <a:xfrm>
                <a:off x="4041" y="2160"/>
                <a:ext cx="449" cy="62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104" name="Rectangle 16"/>
              <p:cNvSpPr>
                <a:spLocks noChangeArrowheads="1"/>
              </p:cNvSpPr>
              <p:nvPr/>
            </p:nvSpPr>
            <p:spPr bwMode="auto">
              <a:xfrm>
                <a:off x="4321" y="2789"/>
                <a:ext cx="338" cy="22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/>
                  <a:t>move</a:t>
                </a:r>
              </a:p>
            </p:txBody>
          </p:sp>
          <p:sp>
            <p:nvSpPr>
              <p:cNvPr id="105" name="Rectangle 17"/>
              <p:cNvSpPr>
                <a:spLocks noChangeArrowheads="1"/>
              </p:cNvSpPr>
              <p:nvPr/>
            </p:nvSpPr>
            <p:spPr bwMode="auto">
              <a:xfrm>
                <a:off x="3287" y="2789"/>
                <a:ext cx="359" cy="22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/>
                  <a:t>attack</a:t>
                </a:r>
              </a:p>
            </p:txBody>
          </p:sp>
          <p:cxnSp>
            <p:nvCxnSpPr>
              <p:cNvPr id="106" name="AutoShape 20"/>
              <p:cNvCxnSpPr>
                <a:cxnSpLocks noChangeShapeType="1"/>
                <a:stCxn id="102" idx="1"/>
                <a:endCxn id="105" idx="0"/>
              </p:cNvCxnSpPr>
              <p:nvPr/>
            </p:nvCxnSpPr>
            <p:spPr bwMode="auto">
              <a:xfrm flipH="1">
                <a:off x="3439" y="2160"/>
                <a:ext cx="488" cy="62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107" name="Text Box 24"/>
              <p:cNvSpPr txBox="1">
                <a:spLocks noChangeArrowheads="1"/>
              </p:cNvSpPr>
              <p:nvPr/>
            </p:nvSpPr>
            <p:spPr bwMode="auto">
              <a:xfrm>
                <a:off x="3582" y="1968"/>
                <a:ext cx="346" cy="21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/>
                  <a:t>flank?</a:t>
                </a:r>
              </a:p>
            </p:txBody>
          </p:sp>
          <p:sp>
            <p:nvSpPr>
              <p:cNvPr id="108" name="Text Box 30"/>
              <p:cNvSpPr txBox="1">
                <a:spLocks noChangeArrowheads="1"/>
              </p:cNvSpPr>
              <p:nvPr/>
            </p:nvSpPr>
            <p:spPr bwMode="auto">
              <a:xfrm>
                <a:off x="4209" y="2256"/>
                <a:ext cx="200" cy="17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yes</a:t>
                </a:r>
              </a:p>
            </p:txBody>
          </p:sp>
          <p:sp>
            <p:nvSpPr>
              <p:cNvPr id="109" name="Text Box 33"/>
              <p:cNvSpPr txBox="1">
                <a:spLocks noChangeArrowheads="1"/>
              </p:cNvSpPr>
              <p:nvPr/>
            </p:nvSpPr>
            <p:spPr bwMode="auto">
              <a:xfrm>
                <a:off x="3580" y="2256"/>
                <a:ext cx="168" cy="17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no</a:t>
                </a:r>
              </a:p>
            </p:txBody>
          </p:sp>
        </p:grpSp>
        <p:sp>
          <p:nvSpPr>
            <p:cNvPr id="97" name="Line 34"/>
            <p:cNvSpPr>
              <a:spLocks noChangeShapeType="1"/>
            </p:cNvSpPr>
            <p:nvPr/>
          </p:nvSpPr>
          <p:spPr bwMode="auto">
            <a:xfrm flipH="1">
              <a:off x="5638800" y="2743200"/>
              <a:ext cx="15240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8" name="AutoShape 37"/>
            <p:cNvSpPr>
              <a:spLocks noChangeArrowheads="1"/>
            </p:cNvSpPr>
            <p:nvPr/>
          </p:nvSpPr>
          <p:spPr bwMode="auto">
            <a:xfrm>
              <a:off x="6477000" y="3200400"/>
              <a:ext cx="152400" cy="152400"/>
            </a:xfrm>
            <a:prstGeom prst="flowChartDecision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cxnSp>
          <p:nvCxnSpPr>
            <p:cNvPr id="99" name="AutoShape 38"/>
            <p:cNvCxnSpPr>
              <a:cxnSpLocks noChangeShapeType="1"/>
              <a:stCxn id="98" idx="1"/>
            </p:cNvCxnSpPr>
            <p:nvPr/>
          </p:nvCxnSpPr>
          <p:spPr bwMode="auto">
            <a:xfrm flipH="1">
              <a:off x="5638800" y="3276600"/>
              <a:ext cx="823913" cy="830263"/>
            </a:xfrm>
            <a:prstGeom prst="straightConnector1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</p:cxnSp>
        <p:cxnSp>
          <p:nvCxnSpPr>
            <p:cNvPr id="100" name="AutoShape 39"/>
            <p:cNvCxnSpPr>
              <a:cxnSpLocks noChangeShapeType="1"/>
            </p:cNvCxnSpPr>
            <p:nvPr/>
          </p:nvCxnSpPr>
          <p:spPr bwMode="auto">
            <a:xfrm>
              <a:off x="6629400" y="3276600"/>
              <a:ext cx="762000" cy="838200"/>
            </a:xfrm>
            <a:prstGeom prst="straightConnector1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</p:cxnSp>
        <p:sp>
          <p:nvSpPr>
            <p:cNvPr id="101" name="Text Box 40"/>
            <p:cNvSpPr txBox="1">
              <a:spLocks noChangeArrowheads="1"/>
            </p:cNvSpPr>
            <p:nvPr/>
          </p:nvSpPr>
          <p:spPr bwMode="auto">
            <a:xfrm>
              <a:off x="5972828" y="2970798"/>
              <a:ext cx="560670" cy="33855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</a:rPr>
                <a:t>???</a:t>
              </a:r>
            </a:p>
          </p:txBody>
        </p:sp>
      </p:grpSp>
      <p:sp>
        <p:nvSpPr>
          <p:cNvPr id="42" name="Text Box 29"/>
          <p:cNvSpPr txBox="1">
            <a:spLocks noChangeArrowheads="1"/>
          </p:cNvSpPr>
          <p:nvPr/>
        </p:nvSpPr>
        <p:spPr bwMode="auto">
          <a:xfrm>
            <a:off x="5711183" y="3427820"/>
            <a:ext cx="428322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86571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82CE0F-0AEF-E642-B7A8-4E5AB5B05504}" type="slidenum">
              <a:rPr lang="en-US"/>
              <a:pPr/>
              <a:t>18</a:t>
            </a:fld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Decision Tree Performance</a:t>
            </a:r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Lucida Sans" charset="0"/>
              </a:rPr>
              <a:t>Individual </a:t>
            </a:r>
            <a:r>
              <a:rPr lang="en-US" dirty="0">
                <a:latin typeface="Lucida Sans" charset="0"/>
              </a:rPr>
              <a:t>node tests </a:t>
            </a:r>
            <a:r>
              <a:rPr lang="en-US" dirty="0">
                <a:latin typeface="Lucida Sans Typewriter" charset="0"/>
              </a:rPr>
              <a:t>(</a:t>
            </a:r>
            <a:r>
              <a:rPr lang="en-US" sz="2400" dirty="0" err="1">
                <a:latin typeface="Lucida Sans Typewriter" charset="0"/>
              </a:rPr>
              <a:t>getBranch</a:t>
            </a:r>
            <a:r>
              <a:rPr lang="en-US" dirty="0"/>
              <a:t>) typically constant time (and </a:t>
            </a:r>
            <a:r>
              <a:rPr lang="en-US" i="1" dirty="0"/>
              <a:t>fast</a:t>
            </a:r>
            <a:r>
              <a:rPr lang="en-US" dirty="0"/>
              <a:t>)</a:t>
            </a:r>
          </a:p>
          <a:p>
            <a:r>
              <a:rPr lang="en-US" dirty="0"/>
              <a:t>W</a:t>
            </a:r>
            <a:r>
              <a:rPr lang="en-US" dirty="0" smtClean="0"/>
              <a:t>orst </a:t>
            </a:r>
            <a:r>
              <a:rPr lang="en-US" dirty="0"/>
              <a:t>case behavior depends on </a:t>
            </a:r>
            <a:r>
              <a:rPr lang="en-US" i="1" dirty="0"/>
              <a:t>depth </a:t>
            </a:r>
            <a:r>
              <a:rPr lang="en-US" dirty="0"/>
              <a:t>of tree</a:t>
            </a:r>
          </a:p>
          <a:p>
            <a:pPr lvl="1"/>
            <a:r>
              <a:rPr lang="en-US" dirty="0"/>
              <a:t>longest path from root to action</a:t>
            </a:r>
          </a:p>
          <a:p>
            <a:r>
              <a:rPr lang="en-US" dirty="0"/>
              <a:t>R</a:t>
            </a:r>
            <a:r>
              <a:rPr lang="en-US" dirty="0" smtClean="0"/>
              <a:t>oughly </a:t>
            </a:r>
            <a:r>
              <a:rPr lang="en-US" dirty="0"/>
              <a:t>“balance” tree (when possible)</a:t>
            </a:r>
          </a:p>
          <a:p>
            <a:pPr lvl="1"/>
            <a:r>
              <a:rPr lang="en-US" dirty="0"/>
              <a:t>not too deep, not too wide</a:t>
            </a:r>
          </a:p>
          <a:p>
            <a:pPr lvl="1"/>
            <a:r>
              <a:rPr lang="en-US" dirty="0"/>
              <a:t>make commonly used paths shorter</a:t>
            </a:r>
          </a:p>
          <a:p>
            <a:pPr lvl="1"/>
            <a:r>
              <a:rPr lang="en-US" dirty="0"/>
              <a:t>put most </a:t>
            </a:r>
            <a:r>
              <a:rPr lang="en-US" i="1" dirty="0"/>
              <a:t>expensive</a:t>
            </a:r>
            <a:r>
              <a:rPr lang="en-US" dirty="0"/>
              <a:t> decisions </a:t>
            </a:r>
            <a:r>
              <a:rPr lang="en-US" dirty="0" smtClean="0"/>
              <a:t>late</a:t>
            </a:r>
            <a:endParaRPr lang="en-US" dirty="0"/>
          </a:p>
          <a:p>
            <a:pPr lvl="1"/>
            <a:endParaRPr lang="en-US" dirty="0"/>
          </a:p>
        </p:txBody>
      </p:sp>
      <p:grpSp>
        <p:nvGrpSpPr>
          <p:cNvPr id="25" name="Group 40"/>
          <p:cNvGrpSpPr>
            <a:grpSpLocks/>
          </p:cNvGrpSpPr>
          <p:nvPr/>
        </p:nvGrpSpPr>
        <p:grpSpPr bwMode="auto">
          <a:xfrm>
            <a:off x="6629400" y="4191000"/>
            <a:ext cx="2209800" cy="1828799"/>
            <a:chOff x="2534" y="912"/>
            <a:chExt cx="2945" cy="2107"/>
          </a:xfrm>
        </p:grpSpPr>
        <p:sp>
          <p:nvSpPr>
            <p:cNvPr id="26" name="AutoShape 5"/>
            <p:cNvSpPr>
              <a:spLocks noChangeArrowheads="1"/>
            </p:cNvSpPr>
            <p:nvPr/>
          </p:nvSpPr>
          <p:spPr bwMode="auto">
            <a:xfrm>
              <a:off x="3936" y="1104"/>
              <a:ext cx="96" cy="96"/>
            </a:xfrm>
            <a:prstGeom prst="flowChartDecision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endParaRPr lang="en-US" sz="1050"/>
            </a:p>
          </p:txBody>
        </p:sp>
        <p:sp>
          <p:nvSpPr>
            <p:cNvPr id="27" name="AutoShape 7"/>
            <p:cNvSpPr>
              <a:spLocks noChangeArrowheads="1"/>
            </p:cNvSpPr>
            <p:nvPr/>
          </p:nvSpPr>
          <p:spPr bwMode="auto">
            <a:xfrm>
              <a:off x="3312" y="1584"/>
              <a:ext cx="96" cy="96"/>
            </a:xfrm>
            <a:prstGeom prst="flowChartDecision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endParaRPr lang="en-US" sz="1050"/>
            </a:p>
          </p:txBody>
        </p:sp>
        <p:sp>
          <p:nvSpPr>
            <p:cNvPr id="28" name="AutoShape 8"/>
            <p:cNvSpPr>
              <a:spLocks noChangeArrowheads="1"/>
            </p:cNvSpPr>
            <p:nvPr/>
          </p:nvSpPr>
          <p:spPr bwMode="auto">
            <a:xfrm>
              <a:off x="3936" y="2112"/>
              <a:ext cx="96" cy="96"/>
            </a:xfrm>
            <a:prstGeom prst="flowChartDecision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endParaRPr lang="en-US" sz="1050"/>
            </a:p>
          </p:txBody>
        </p:sp>
        <p:sp>
          <p:nvSpPr>
            <p:cNvPr id="29" name="AutoShape 9"/>
            <p:cNvSpPr>
              <a:spLocks noChangeArrowheads="1"/>
            </p:cNvSpPr>
            <p:nvPr/>
          </p:nvSpPr>
          <p:spPr bwMode="auto">
            <a:xfrm>
              <a:off x="4464" y="1536"/>
              <a:ext cx="96" cy="96"/>
            </a:xfrm>
            <a:prstGeom prst="flowChartDecision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endParaRPr lang="en-US" sz="1050"/>
            </a:p>
          </p:txBody>
        </p:sp>
        <p:cxnSp>
          <p:nvCxnSpPr>
            <p:cNvPr id="30" name="AutoShape 10"/>
            <p:cNvCxnSpPr>
              <a:cxnSpLocks noChangeShapeType="1"/>
              <a:stCxn id="26" idx="1"/>
              <a:endCxn id="27" idx="0"/>
            </p:cNvCxnSpPr>
            <p:nvPr/>
          </p:nvCxnSpPr>
          <p:spPr bwMode="auto">
            <a:xfrm flipH="1">
              <a:off x="3360" y="1152"/>
              <a:ext cx="567" cy="42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1" name="AutoShape 11"/>
            <p:cNvCxnSpPr>
              <a:cxnSpLocks noChangeShapeType="1"/>
              <a:stCxn id="26" idx="3"/>
              <a:endCxn id="29" idx="0"/>
            </p:cNvCxnSpPr>
            <p:nvPr/>
          </p:nvCxnSpPr>
          <p:spPr bwMode="auto">
            <a:xfrm>
              <a:off x="4041" y="1152"/>
              <a:ext cx="471" cy="37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2" name="AutoShape 12"/>
            <p:cNvCxnSpPr>
              <a:cxnSpLocks noChangeShapeType="1"/>
              <a:stCxn id="27" idx="1"/>
              <a:endCxn id="39" idx="0"/>
            </p:cNvCxnSpPr>
            <p:nvPr/>
          </p:nvCxnSpPr>
          <p:spPr bwMode="auto">
            <a:xfrm flipH="1">
              <a:off x="2761" y="1632"/>
              <a:ext cx="542" cy="52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3" name="AutoShape 13"/>
            <p:cNvCxnSpPr>
              <a:cxnSpLocks noChangeShapeType="1"/>
              <a:stCxn id="36" idx="0"/>
            </p:cNvCxnSpPr>
            <p:nvPr/>
          </p:nvCxnSpPr>
          <p:spPr bwMode="auto">
            <a:xfrm flipH="1" flipV="1">
              <a:off x="4564" y="1589"/>
              <a:ext cx="600" cy="6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4" name="AutoShape 14"/>
            <p:cNvCxnSpPr>
              <a:cxnSpLocks noChangeShapeType="1"/>
              <a:stCxn id="29" idx="1"/>
              <a:endCxn id="28" idx="0"/>
            </p:cNvCxnSpPr>
            <p:nvPr/>
          </p:nvCxnSpPr>
          <p:spPr bwMode="auto">
            <a:xfrm flipH="1">
              <a:off x="3984" y="1584"/>
              <a:ext cx="471" cy="51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5" name="AutoShape 16"/>
            <p:cNvCxnSpPr>
              <a:cxnSpLocks noChangeShapeType="1"/>
              <a:stCxn id="28" idx="3"/>
              <a:endCxn id="37" idx="0"/>
            </p:cNvCxnSpPr>
            <p:nvPr/>
          </p:nvCxnSpPr>
          <p:spPr bwMode="auto">
            <a:xfrm>
              <a:off x="4041" y="2160"/>
              <a:ext cx="449" cy="62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36" name="Rectangle 19"/>
            <p:cNvSpPr>
              <a:spLocks noChangeArrowheads="1"/>
            </p:cNvSpPr>
            <p:nvPr/>
          </p:nvSpPr>
          <p:spPr bwMode="auto">
            <a:xfrm>
              <a:off x="5003" y="2213"/>
              <a:ext cx="476" cy="23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endParaRPr lang="en-US" sz="1000" dirty="0"/>
            </a:p>
          </p:txBody>
        </p:sp>
        <p:sp>
          <p:nvSpPr>
            <p:cNvPr id="37" name="Rectangle 20"/>
            <p:cNvSpPr>
              <a:spLocks noChangeArrowheads="1"/>
            </p:cNvSpPr>
            <p:nvPr/>
          </p:nvSpPr>
          <p:spPr bwMode="auto">
            <a:xfrm>
              <a:off x="4266" y="2789"/>
              <a:ext cx="447" cy="23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endParaRPr lang="en-US" sz="1000" dirty="0"/>
            </a:p>
          </p:txBody>
        </p:sp>
        <p:sp>
          <p:nvSpPr>
            <p:cNvPr id="38" name="Rectangle 21"/>
            <p:cNvSpPr>
              <a:spLocks noChangeArrowheads="1"/>
            </p:cNvSpPr>
            <p:nvPr/>
          </p:nvSpPr>
          <p:spPr bwMode="auto">
            <a:xfrm>
              <a:off x="3275" y="2789"/>
              <a:ext cx="476" cy="23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endParaRPr lang="en-US" sz="1000" dirty="0"/>
            </a:p>
          </p:txBody>
        </p:sp>
        <p:sp>
          <p:nvSpPr>
            <p:cNvPr id="39" name="Rectangle 22"/>
            <p:cNvSpPr>
              <a:spLocks noChangeArrowheads="1"/>
            </p:cNvSpPr>
            <p:nvPr/>
          </p:nvSpPr>
          <p:spPr bwMode="auto">
            <a:xfrm>
              <a:off x="2534" y="2164"/>
              <a:ext cx="454" cy="23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endParaRPr lang="en-US" sz="1000" dirty="0"/>
            </a:p>
          </p:txBody>
        </p:sp>
        <p:cxnSp>
          <p:nvCxnSpPr>
            <p:cNvPr id="40" name="AutoShape 23"/>
            <p:cNvCxnSpPr>
              <a:cxnSpLocks noChangeShapeType="1"/>
              <a:endCxn id="26" idx="0"/>
            </p:cNvCxnSpPr>
            <p:nvPr/>
          </p:nvCxnSpPr>
          <p:spPr bwMode="auto">
            <a:xfrm>
              <a:off x="3984" y="912"/>
              <a:ext cx="0" cy="18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41" name="AutoShape 24"/>
            <p:cNvCxnSpPr>
              <a:cxnSpLocks noChangeShapeType="1"/>
              <a:stCxn id="28" idx="1"/>
              <a:endCxn id="38" idx="0"/>
            </p:cNvCxnSpPr>
            <p:nvPr/>
          </p:nvCxnSpPr>
          <p:spPr bwMode="auto">
            <a:xfrm flipH="1">
              <a:off x="3436" y="2160"/>
              <a:ext cx="491" cy="62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42" name="AutoShape 25"/>
            <p:cNvCxnSpPr>
              <a:cxnSpLocks noChangeShapeType="1"/>
              <a:stCxn id="27" idx="3"/>
            </p:cNvCxnSpPr>
            <p:nvPr/>
          </p:nvCxnSpPr>
          <p:spPr bwMode="auto">
            <a:xfrm>
              <a:off x="3417" y="1632"/>
              <a:ext cx="183" cy="14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43" name="Text Box 27"/>
            <p:cNvSpPr txBox="1">
              <a:spLocks noChangeArrowheads="1"/>
            </p:cNvSpPr>
            <p:nvPr/>
          </p:nvSpPr>
          <p:spPr bwMode="auto">
            <a:xfrm>
              <a:off x="4224" y="1152"/>
              <a:ext cx="265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/>
                <a:t>yes</a:t>
              </a:r>
            </a:p>
          </p:txBody>
        </p:sp>
        <p:sp>
          <p:nvSpPr>
            <p:cNvPr id="44" name="Text Box 32"/>
            <p:cNvSpPr txBox="1">
              <a:spLocks noChangeArrowheads="1"/>
            </p:cNvSpPr>
            <p:nvPr/>
          </p:nvSpPr>
          <p:spPr bwMode="auto">
            <a:xfrm>
              <a:off x="3456" y="1536"/>
              <a:ext cx="223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/>
                <a:t>no</a:t>
              </a:r>
            </a:p>
          </p:txBody>
        </p:sp>
        <p:sp>
          <p:nvSpPr>
            <p:cNvPr id="45" name="Text Box 33"/>
            <p:cNvSpPr txBox="1">
              <a:spLocks noChangeArrowheads="1"/>
            </p:cNvSpPr>
            <p:nvPr/>
          </p:nvSpPr>
          <p:spPr bwMode="auto">
            <a:xfrm>
              <a:off x="4752" y="1680"/>
              <a:ext cx="265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/>
                <a:t>yes</a:t>
              </a:r>
            </a:p>
          </p:txBody>
        </p:sp>
        <p:sp>
          <p:nvSpPr>
            <p:cNvPr id="46" name="Text Box 34"/>
            <p:cNvSpPr txBox="1">
              <a:spLocks noChangeArrowheads="1"/>
            </p:cNvSpPr>
            <p:nvPr/>
          </p:nvSpPr>
          <p:spPr bwMode="auto">
            <a:xfrm>
              <a:off x="2784" y="1776"/>
              <a:ext cx="265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 dirty="0"/>
                <a:t>yes</a:t>
              </a:r>
            </a:p>
          </p:txBody>
        </p:sp>
        <p:sp>
          <p:nvSpPr>
            <p:cNvPr id="47" name="Text Box 35"/>
            <p:cNvSpPr txBox="1">
              <a:spLocks noChangeArrowheads="1"/>
            </p:cNvSpPr>
            <p:nvPr/>
          </p:nvSpPr>
          <p:spPr bwMode="auto">
            <a:xfrm>
              <a:off x="4176" y="2256"/>
              <a:ext cx="265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 dirty="0"/>
                <a:t>yes</a:t>
              </a:r>
            </a:p>
          </p:txBody>
        </p:sp>
        <p:sp>
          <p:nvSpPr>
            <p:cNvPr id="48" name="Text Box 36"/>
            <p:cNvSpPr txBox="1">
              <a:spLocks noChangeArrowheads="1"/>
            </p:cNvSpPr>
            <p:nvPr/>
          </p:nvSpPr>
          <p:spPr bwMode="auto">
            <a:xfrm>
              <a:off x="3504" y="1152"/>
              <a:ext cx="223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/>
                <a:t>no</a:t>
              </a:r>
            </a:p>
          </p:txBody>
        </p:sp>
        <p:sp>
          <p:nvSpPr>
            <p:cNvPr id="49" name="Text Box 37"/>
            <p:cNvSpPr txBox="1">
              <a:spLocks noChangeArrowheads="1"/>
            </p:cNvSpPr>
            <p:nvPr/>
          </p:nvSpPr>
          <p:spPr bwMode="auto">
            <a:xfrm>
              <a:off x="4080" y="1680"/>
              <a:ext cx="223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/>
                <a:t>no</a:t>
              </a:r>
            </a:p>
          </p:txBody>
        </p:sp>
        <p:sp>
          <p:nvSpPr>
            <p:cNvPr id="50" name="Text Box 38"/>
            <p:cNvSpPr txBox="1">
              <a:spLocks noChangeArrowheads="1"/>
            </p:cNvSpPr>
            <p:nvPr/>
          </p:nvSpPr>
          <p:spPr bwMode="auto">
            <a:xfrm>
              <a:off x="3552" y="2256"/>
              <a:ext cx="223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/>
                <a:t>no</a:t>
              </a:r>
            </a:p>
          </p:txBody>
        </p:sp>
        <p:sp>
          <p:nvSpPr>
            <p:cNvPr id="51" name="Line 39"/>
            <p:cNvSpPr>
              <a:spLocks noChangeShapeType="1"/>
            </p:cNvSpPr>
            <p:nvPr/>
          </p:nvSpPr>
          <p:spPr bwMode="auto">
            <a:xfrm flipH="1">
              <a:off x="3552" y="1728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noAutofit/>
            </a:bodyPr>
            <a:lstStyle/>
            <a:p>
              <a:endParaRPr lang="en-US" sz="1050"/>
            </a:p>
          </p:txBody>
        </p:sp>
      </p:grpSp>
    </p:spTree>
    <p:extLst>
      <p:ext uri="{BB962C8B-B14F-4D97-AF65-F5344CB8AC3E}">
        <p14:creationId xmlns:p14="http://schemas.microsoft.com/office/powerpoint/2010/main" val="113548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	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Decision Trees	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Finite State Machines (FSM)	(</a:t>
            </a:r>
            <a:r>
              <a:rPr lang="en-US" dirty="0" smtClean="0">
                <a:solidFill>
                  <a:srgbClr val="C0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r>
              <a:rPr lang="en-US" dirty="0" smtClean="0"/>
              <a:t>Hierarchical FSM</a:t>
            </a:r>
          </a:p>
          <a:p>
            <a:r>
              <a:rPr lang="en-US" dirty="0"/>
              <a:t>Behavior </a:t>
            </a:r>
            <a:r>
              <a:rPr lang="en-US" dirty="0" smtClean="0"/>
              <a:t>Trees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75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</a:t>
            </a:r>
            <a:r>
              <a:rPr lang="en-US" dirty="0" smtClean="0"/>
              <a:t>AI Part </a:t>
            </a:r>
            <a:r>
              <a:rPr lang="en-US" dirty="0"/>
              <a:t>of a </a:t>
            </a:r>
            <a:r>
              <a:rPr lang="en-US" dirty="0" smtClean="0"/>
              <a:t>Game</a:t>
            </a:r>
            <a:r>
              <a:rPr lang="en-US" dirty="0"/>
              <a:t>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Everything that isn’t graphics (sound) or networking</a:t>
            </a:r>
            <a:r>
              <a:rPr lang="en-US" sz="2400" dirty="0"/>
              <a:t>...  </a:t>
            </a:r>
            <a:r>
              <a:rPr lang="en-US" sz="2400" dirty="0" smtClean="0"/>
              <a:t>(says an AI professor </a:t>
            </a:r>
            <a:r>
              <a:rPr lang="en-US" sz="2400" dirty="0" smtClean="0">
                <a:solidFill>
                  <a:srgbClr val="0070C0"/>
                </a:solidFill>
                <a:sym typeface="Wingdings" charset="2"/>
              </a:rPr>
              <a:t></a:t>
            </a:r>
            <a:r>
              <a:rPr lang="en-US" sz="2400" dirty="0" smtClean="0"/>
              <a:t> ) 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or </a:t>
            </a:r>
            <a:r>
              <a:rPr lang="en-US" dirty="0"/>
              <a:t>physics (though sometimes lumped in)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u</a:t>
            </a:r>
            <a:r>
              <a:rPr lang="en-US" dirty="0" smtClean="0"/>
              <a:t>sually </a:t>
            </a:r>
            <a:r>
              <a:rPr lang="en-US" dirty="0"/>
              <a:t>via </a:t>
            </a:r>
            <a:r>
              <a:rPr lang="en-US" dirty="0" smtClean="0"/>
              <a:t>non-player </a:t>
            </a:r>
            <a:r>
              <a:rPr lang="en-US" dirty="0"/>
              <a:t>characters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but sometimes operates more broadly, e.g.,</a:t>
            </a:r>
          </a:p>
          <a:p>
            <a:pPr lvl="2">
              <a:spcAft>
                <a:spcPts val="1200"/>
              </a:spcAft>
            </a:pPr>
            <a:r>
              <a:rPr lang="en-US" i="1" dirty="0" smtClean="0"/>
              <a:t>Civilization</a:t>
            </a:r>
            <a:r>
              <a:rPr lang="en-US" dirty="0" smtClean="0"/>
              <a:t>-style games (sophisticated simulations)</a:t>
            </a:r>
            <a:endParaRPr lang="en-US" dirty="0"/>
          </a:p>
          <a:p>
            <a:pPr lvl="2">
              <a:spcAft>
                <a:spcPts val="1200"/>
              </a:spcAft>
            </a:pPr>
            <a:r>
              <a:rPr lang="en-US" dirty="0"/>
              <a:t>i</a:t>
            </a:r>
            <a:r>
              <a:rPr lang="en-US" dirty="0" smtClean="0"/>
              <a:t>nteractive storytelling (drama control)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D5E3-802E-1E49-985A-B4BDF0B5406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3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514600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Second Basic </a:t>
            </a:r>
            <a:r>
              <a:rPr lang="en-US" dirty="0"/>
              <a:t>AI Technique: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(Hierarchical) </a:t>
            </a:r>
            <a:r>
              <a:rPr lang="en-US" dirty="0" smtClean="0"/>
              <a:t>Finite State </a:t>
            </a:r>
            <a:r>
              <a:rPr lang="en-US" dirty="0"/>
              <a:t>Machines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A0D9E4-FD16-2B45-B4BB-359E0090A93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9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Finite State Machines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Often AI as agents: </a:t>
            </a:r>
            <a:r>
              <a:rPr lang="en-US" sz="2400" i="1" dirty="0" smtClean="0"/>
              <a:t>sense</a:t>
            </a:r>
            <a:r>
              <a:rPr lang="en-US" sz="2400" dirty="0" smtClean="0"/>
              <a:t>, </a:t>
            </a:r>
            <a:r>
              <a:rPr lang="en-US" sz="2400" i="1" dirty="0" smtClean="0"/>
              <a:t>think</a:t>
            </a:r>
            <a:r>
              <a:rPr lang="en-US" sz="2400" dirty="0" smtClean="0"/>
              <a:t>, then </a:t>
            </a:r>
            <a:r>
              <a:rPr lang="en-US" sz="2400" i="1" dirty="0" smtClean="0"/>
              <a:t>act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But many </a:t>
            </a:r>
            <a:r>
              <a:rPr lang="en-US" sz="2400" dirty="0"/>
              <a:t>different rules for agents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Ex:</a:t>
            </a:r>
            <a:r>
              <a:rPr lang="en-US" sz="2000" i="1" dirty="0"/>
              <a:t> sensing,</a:t>
            </a:r>
            <a:r>
              <a:rPr lang="en-US" sz="2000" dirty="0"/>
              <a:t> </a:t>
            </a:r>
            <a:r>
              <a:rPr lang="en-US" sz="2000" i="1" dirty="0"/>
              <a:t>thinking</a:t>
            </a:r>
            <a:r>
              <a:rPr lang="en-US" sz="2000" dirty="0"/>
              <a:t> and </a:t>
            </a:r>
            <a:r>
              <a:rPr lang="en-US" sz="2000" i="1" dirty="0"/>
              <a:t>acting</a:t>
            </a:r>
            <a:r>
              <a:rPr lang="en-US" sz="2000" dirty="0"/>
              <a:t> when </a:t>
            </a:r>
            <a:r>
              <a:rPr lang="en-US" sz="2000" i="1" dirty="0"/>
              <a:t>fighting</a:t>
            </a:r>
            <a:r>
              <a:rPr lang="en-US" sz="2000" dirty="0"/>
              <a:t>, </a:t>
            </a:r>
            <a:r>
              <a:rPr lang="en-US" sz="2000" i="1" dirty="0"/>
              <a:t>running</a:t>
            </a:r>
            <a:r>
              <a:rPr lang="en-US" sz="2000" dirty="0"/>
              <a:t>, </a:t>
            </a:r>
            <a:r>
              <a:rPr lang="en-US" sz="2000" i="1" dirty="0"/>
              <a:t>exploring</a:t>
            </a:r>
            <a:r>
              <a:rPr lang="en-US" sz="2000" dirty="0"/>
              <a:t>…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Can be difficult to keep rules consistent!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Try </a:t>
            </a:r>
            <a:r>
              <a:rPr lang="en-US" sz="2400" dirty="0">
                <a:solidFill>
                  <a:srgbClr val="0070C0"/>
                </a:solidFill>
              </a:rPr>
              <a:t>Finite State Machine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Natural </a:t>
            </a:r>
            <a:r>
              <a:rPr lang="en-US" sz="2000" dirty="0"/>
              <a:t>correspondence between states and behaviors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Easy: to diagram, program, </a:t>
            </a:r>
            <a:r>
              <a:rPr lang="en-US" sz="2000" dirty="0" smtClean="0"/>
              <a:t>debug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Formally: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Set </a:t>
            </a:r>
            <a:r>
              <a:rPr lang="en-US" sz="2000" dirty="0"/>
              <a:t>of </a:t>
            </a:r>
            <a:r>
              <a:rPr lang="en-US" sz="2000" dirty="0" smtClean="0"/>
              <a:t>states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A </a:t>
            </a:r>
            <a:r>
              <a:rPr lang="en-US" sz="2000" dirty="0"/>
              <a:t>starting </a:t>
            </a:r>
            <a:r>
              <a:rPr lang="en-US" sz="2000" dirty="0" smtClean="0"/>
              <a:t>state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An </a:t>
            </a:r>
            <a:r>
              <a:rPr lang="en-US" sz="2000" dirty="0"/>
              <a:t>input </a:t>
            </a:r>
            <a:r>
              <a:rPr lang="en-US" sz="2000" dirty="0" smtClean="0"/>
              <a:t>vocabulary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A </a:t>
            </a:r>
            <a:r>
              <a:rPr lang="en-US" sz="2000" dirty="0"/>
              <a:t>transition function that maps inputs and current state </a:t>
            </a:r>
            <a:r>
              <a:rPr lang="en-US" sz="2000" dirty="0" smtClean="0"/>
              <a:t>to </a:t>
            </a:r>
            <a:r>
              <a:rPr lang="en-US" sz="2000" dirty="0"/>
              <a:t>next </a:t>
            </a:r>
            <a:r>
              <a:rPr lang="en-US" sz="2000" dirty="0" smtClean="0"/>
              <a:t>state</a:t>
            </a:r>
            <a:endParaRPr lang="en-US" sz="2000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76600" y="6096000"/>
            <a:ext cx="2971800" cy="4001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(Game example next slide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7476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State </a:t>
            </a:r>
            <a:r>
              <a:rPr lang="en-US" dirty="0"/>
              <a:t>Machines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148519" y="1752600"/>
            <a:ext cx="5318125" cy="3200400"/>
            <a:chOff x="1295400" y="1447800"/>
            <a:chExt cx="5318125" cy="3200400"/>
          </a:xfrm>
        </p:grpSpPr>
        <p:sp>
          <p:nvSpPr>
            <p:cNvPr id="39942" name="AutoShape 6"/>
            <p:cNvSpPr>
              <a:spLocks noChangeArrowheads="1"/>
            </p:cNvSpPr>
            <p:nvPr/>
          </p:nvSpPr>
          <p:spPr bwMode="auto">
            <a:xfrm>
              <a:off x="2514600" y="2133600"/>
              <a:ext cx="1219200" cy="60960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2000" dirty="0"/>
                <a:t>on guard</a:t>
              </a:r>
            </a:p>
          </p:txBody>
        </p:sp>
        <p:sp>
          <p:nvSpPr>
            <p:cNvPr id="39945" name="AutoShape 9"/>
            <p:cNvSpPr>
              <a:spLocks noChangeArrowheads="1"/>
            </p:cNvSpPr>
            <p:nvPr/>
          </p:nvSpPr>
          <p:spPr bwMode="auto">
            <a:xfrm>
              <a:off x="2514600" y="4038600"/>
              <a:ext cx="1219200" cy="60960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2000"/>
                <a:t>run away</a:t>
              </a:r>
            </a:p>
          </p:txBody>
        </p:sp>
        <p:sp>
          <p:nvSpPr>
            <p:cNvPr id="39946" name="AutoShape 10"/>
            <p:cNvSpPr>
              <a:spLocks noChangeArrowheads="1"/>
            </p:cNvSpPr>
            <p:nvPr/>
          </p:nvSpPr>
          <p:spPr bwMode="auto">
            <a:xfrm>
              <a:off x="5029200" y="2133600"/>
              <a:ext cx="1219200" cy="60960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2000" dirty="0"/>
                <a:t>fight</a:t>
              </a:r>
            </a:p>
          </p:txBody>
        </p:sp>
        <p:cxnSp>
          <p:nvCxnSpPr>
            <p:cNvPr id="39947" name="AutoShape 11"/>
            <p:cNvCxnSpPr>
              <a:cxnSpLocks noChangeShapeType="1"/>
              <a:stCxn id="39942" idx="3"/>
              <a:endCxn id="39946" idx="1"/>
            </p:cNvCxnSpPr>
            <p:nvPr/>
          </p:nvCxnSpPr>
          <p:spPr bwMode="auto">
            <a:xfrm>
              <a:off x="3748088" y="2438400"/>
              <a:ext cx="12668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9948" name="AutoShape 12"/>
            <p:cNvCxnSpPr>
              <a:cxnSpLocks noChangeShapeType="1"/>
              <a:stCxn id="39946" idx="2"/>
              <a:endCxn id="39945" idx="3"/>
            </p:cNvCxnSpPr>
            <p:nvPr/>
          </p:nvCxnSpPr>
          <p:spPr bwMode="auto">
            <a:xfrm rot="5400000">
              <a:off x="3900488" y="2605088"/>
              <a:ext cx="1585912" cy="189071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39949" name="AutoShape 13"/>
            <p:cNvCxnSpPr>
              <a:cxnSpLocks noChangeShapeType="1"/>
              <a:stCxn id="39942" idx="2"/>
              <a:endCxn id="39945" idx="0"/>
            </p:cNvCxnSpPr>
            <p:nvPr/>
          </p:nvCxnSpPr>
          <p:spPr bwMode="auto">
            <a:xfrm>
              <a:off x="3124200" y="2757488"/>
              <a:ext cx="0" cy="1266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9950" name="AutoShape 14"/>
            <p:cNvCxnSpPr>
              <a:cxnSpLocks noChangeShapeType="1"/>
              <a:stCxn id="39945" idx="1"/>
              <a:endCxn id="39942" idx="1"/>
            </p:cNvCxnSpPr>
            <p:nvPr/>
          </p:nvCxnSpPr>
          <p:spPr bwMode="auto">
            <a:xfrm rot="10800000" flipH="1">
              <a:off x="2500313" y="2438400"/>
              <a:ext cx="1587" cy="1905000"/>
            </a:xfrm>
            <a:prstGeom prst="bentConnector3">
              <a:avLst>
                <a:gd name="adj1" fmla="val -31000005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grpSp>
          <p:nvGrpSpPr>
            <p:cNvPr id="39958" name="Group 22"/>
            <p:cNvGrpSpPr>
              <a:grpSpLocks/>
            </p:cNvGrpSpPr>
            <p:nvPr/>
          </p:nvGrpSpPr>
          <p:grpSpPr bwMode="auto">
            <a:xfrm>
              <a:off x="3073400" y="1447800"/>
              <a:ext cx="76200" cy="671513"/>
              <a:chOff x="1936" y="912"/>
              <a:chExt cx="48" cy="423"/>
            </a:xfrm>
          </p:grpSpPr>
          <p:sp>
            <p:nvSpPr>
              <p:cNvPr id="39951" name="Oval 15"/>
              <p:cNvSpPr>
                <a:spLocks noChangeArrowheads="1"/>
              </p:cNvSpPr>
              <p:nvPr/>
            </p:nvSpPr>
            <p:spPr bwMode="auto">
              <a:xfrm>
                <a:off x="1936" y="91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cxnSp>
            <p:nvCxnSpPr>
              <p:cNvPr id="39952" name="AutoShape 16"/>
              <p:cNvCxnSpPr>
                <a:cxnSpLocks noChangeShapeType="1"/>
                <a:stCxn id="39951" idx="4"/>
                <a:endCxn id="39942" idx="0"/>
              </p:cNvCxnSpPr>
              <p:nvPr/>
            </p:nvCxnSpPr>
            <p:spPr bwMode="auto">
              <a:xfrm>
                <a:off x="1960" y="969"/>
                <a:ext cx="8" cy="366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</p:grpSp>
        <p:sp>
          <p:nvSpPr>
            <p:cNvPr id="39953" name="Text Box 17"/>
            <p:cNvSpPr txBox="1">
              <a:spLocks noChangeArrowheads="1"/>
            </p:cNvSpPr>
            <p:nvPr/>
          </p:nvSpPr>
          <p:spPr bwMode="auto">
            <a:xfrm>
              <a:off x="3810000" y="2133600"/>
              <a:ext cx="1039813" cy="27463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small enemy</a:t>
              </a:r>
            </a:p>
          </p:txBody>
        </p:sp>
        <p:sp>
          <p:nvSpPr>
            <p:cNvPr id="39954" name="Text Box 18"/>
            <p:cNvSpPr txBox="1">
              <a:spLocks noChangeArrowheads="1"/>
            </p:cNvSpPr>
            <p:nvPr/>
          </p:nvSpPr>
          <p:spPr bwMode="auto">
            <a:xfrm>
              <a:off x="3124200" y="3048000"/>
              <a:ext cx="1022350" cy="27463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large enemy</a:t>
              </a:r>
            </a:p>
          </p:txBody>
        </p:sp>
        <p:sp>
          <p:nvSpPr>
            <p:cNvPr id="39955" name="Text Box 19"/>
            <p:cNvSpPr txBox="1">
              <a:spLocks noChangeArrowheads="1"/>
            </p:cNvSpPr>
            <p:nvPr/>
          </p:nvSpPr>
          <p:spPr bwMode="auto">
            <a:xfrm>
              <a:off x="5700713" y="3200400"/>
              <a:ext cx="912812" cy="27463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losing fight</a:t>
              </a:r>
            </a:p>
          </p:txBody>
        </p:sp>
        <p:sp>
          <p:nvSpPr>
            <p:cNvPr id="39956" name="Text Box 20"/>
            <p:cNvSpPr txBox="1">
              <a:spLocks noChangeArrowheads="1"/>
            </p:cNvSpPr>
            <p:nvPr/>
          </p:nvSpPr>
          <p:spPr bwMode="auto">
            <a:xfrm>
              <a:off x="1295400" y="3200400"/>
              <a:ext cx="760413" cy="27463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escaped</a:t>
              </a:r>
            </a:p>
          </p:txBody>
        </p:sp>
      </p:grpSp>
      <p:sp>
        <p:nvSpPr>
          <p:cNvPr id="20" name="Slide Number Placeholder 4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F91358-474A-AE4E-B747-D4731D957F1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2614136"/>
            <a:ext cx="25491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Acting</a:t>
            </a:r>
            <a:r>
              <a:rPr lang="en-US" dirty="0" smtClean="0"/>
              <a:t> done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Sensing</a:t>
            </a:r>
            <a:r>
              <a:rPr lang="en-US" dirty="0" smtClean="0"/>
              <a:t> done by conditionals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Thinking</a:t>
            </a:r>
            <a:r>
              <a:rPr lang="en-US" dirty="0" smtClean="0"/>
              <a:t> done by transitions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62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F91358-474A-AE4E-B747-D4731D957F19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Hard-Coded Implementation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762000" y="1286977"/>
            <a:ext cx="1703211" cy="243143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1" dirty="0">
                <a:latin typeface="Lucida Sans" charset="0"/>
              </a:rPr>
              <a:t>class</a:t>
            </a:r>
            <a:r>
              <a:rPr lang="en-US" sz="1600" dirty="0">
                <a:latin typeface="Lucida Sans" charset="0"/>
              </a:rPr>
              <a:t> Soldier</a:t>
            </a:r>
          </a:p>
          <a:p>
            <a:pPr algn="l"/>
            <a:endParaRPr lang="en-US" sz="1600" dirty="0">
              <a:latin typeface="Lucida Sans" charset="0"/>
            </a:endParaRPr>
          </a:p>
          <a:p>
            <a:pPr algn="l"/>
            <a:r>
              <a:rPr lang="en-US" sz="1600" dirty="0">
                <a:latin typeface="Lucida Sans" charset="0"/>
              </a:rPr>
              <a:t>   </a:t>
            </a:r>
            <a:r>
              <a:rPr lang="en-US" sz="1600" b="1" dirty="0" err="1">
                <a:latin typeface="Lucida Sans" charset="0"/>
              </a:rPr>
              <a:t>enum</a:t>
            </a:r>
            <a:r>
              <a:rPr lang="en-US" sz="1600" b="1" dirty="0">
                <a:latin typeface="Lucida Sans" charset="0"/>
              </a:rPr>
              <a:t> </a:t>
            </a:r>
            <a:r>
              <a:rPr lang="en-US" sz="1600" dirty="0">
                <a:latin typeface="Lucida Sans" charset="0"/>
              </a:rPr>
              <a:t>State</a:t>
            </a:r>
          </a:p>
          <a:p>
            <a:pPr algn="l"/>
            <a:r>
              <a:rPr lang="en-US" sz="1600" dirty="0">
                <a:latin typeface="Lucida Sans" charset="0"/>
              </a:rPr>
              <a:t>      </a:t>
            </a:r>
            <a:r>
              <a:rPr lang="en-US" sz="1600" dirty="0" smtClean="0">
                <a:solidFill>
                  <a:srgbClr val="008000"/>
                </a:solidFill>
                <a:latin typeface="Lucida Sans" charset="0"/>
              </a:rPr>
              <a:t>ON_GUARD</a:t>
            </a:r>
            <a:endParaRPr lang="en-US" sz="1600" dirty="0">
              <a:solidFill>
                <a:srgbClr val="008000"/>
              </a:solidFill>
              <a:latin typeface="Lucida Sans" charset="0"/>
            </a:endParaRPr>
          </a:p>
          <a:p>
            <a:pPr algn="l"/>
            <a:r>
              <a:rPr lang="en-US" sz="1600" dirty="0">
                <a:latin typeface="Lucida Sans" charset="0"/>
              </a:rPr>
              <a:t>      </a:t>
            </a:r>
            <a:r>
              <a:rPr lang="en-US" sz="1600" dirty="0">
                <a:solidFill>
                  <a:srgbClr val="008000"/>
                </a:solidFill>
                <a:latin typeface="Lucida Sans" charset="0"/>
              </a:rPr>
              <a:t>FIGHT</a:t>
            </a:r>
          </a:p>
          <a:p>
            <a:pPr algn="l"/>
            <a:r>
              <a:rPr lang="en-US" sz="1600" dirty="0">
                <a:latin typeface="Lucida Sans" charset="0"/>
              </a:rPr>
              <a:t>      </a:t>
            </a:r>
            <a:r>
              <a:rPr lang="en-US" sz="1600" dirty="0">
                <a:solidFill>
                  <a:srgbClr val="008000"/>
                </a:solidFill>
                <a:latin typeface="Lucida Sans" charset="0"/>
              </a:rPr>
              <a:t>RUN_AWAY</a:t>
            </a:r>
          </a:p>
          <a:p>
            <a:pPr algn="l"/>
            <a:endParaRPr lang="en-US" sz="1600" dirty="0">
              <a:latin typeface="Lucida Sans" charset="0"/>
            </a:endParaRPr>
          </a:p>
          <a:p>
            <a:pPr algn="l"/>
            <a:r>
              <a:rPr lang="en-US" sz="1600" dirty="0">
                <a:latin typeface="Lucida Sans" charset="0"/>
              </a:rPr>
              <a:t>   </a:t>
            </a:r>
            <a:r>
              <a:rPr lang="en-US" sz="1600" dirty="0" err="1">
                <a:latin typeface="Lucida Sans" charset="0"/>
              </a:rPr>
              <a:t>currentState</a:t>
            </a:r>
            <a:endParaRPr lang="en-US" sz="1600" dirty="0">
              <a:latin typeface="Lucida Sans" charset="0"/>
            </a:endParaRPr>
          </a:p>
          <a:p>
            <a:pPr algn="l">
              <a:spcBef>
                <a:spcPct val="50000"/>
              </a:spcBef>
            </a:pPr>
            <a:endParaRPr lang="en-US" sz="1600" dirty="0">
              <a:latin typeface="Lucida Sans" charset="0"/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429000" y="1436690"/>
            <a:ext cx="4024884" cy="501675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 smtClean="0">
                <a:latin typeface="Lucida Sans Typewriter" charset="0"/>
              </a:rPr>
              <a:t>   </a:t>
            </a:r>
            <a:r>
              <a:rPr lang="en-US" sz="1600" b="1" dirty="0">
                <a:latin typeface="Lucida Sans Typewriter" charset="0"/>
              </a:rPr>
              <a:t>def</a:t>
            </a:r>
            <a:r>
              <a:rPr lang="en-US" sz="1600" dirty="0">
                <a:latin typeface="Lucida Sans Typewriter" charset="0"/>
              </a:rPr>
              <a:t> update()</a:t>
            </a:r>
          </a:p>
          <a:p>
            <a:pPr algn="l"/>
            <a:r>
              <a:rPr lang="en-US" sz="1600" dirty="0">
                <a:latin typeface="Lucida Sans Typewriter" charset="0"/>
              </a:rPr>
              <a:t>      </a:t>
            </a:r>
            <a:r>
              <a:rPr lang="en-US" sz="1600" b="1" dirty="0">
                <a:latin typeface="Lucida Sans Typewriter" charset="0"/>
              </a:rPr>
              <a:t>if</a:t>
            </a:r>
            <a:r>
              <a:rPr lang="en-US" sz="1600" dirty="0">
                <a:latin typeface="Lucida Sans Typewriter" charset="0"/>
              </a:rPr>
              <a:t> </a:t>
            </a:r>
            <a:r>
              <a:rPr lang="en-US" sz="1600" dirty="0" err="1">
                <a:latin typeface="Lucida Sans Typewriter" charset="0"/>
              </a:rPr>
              <a:t>currentState</a:t>
            </a:r>
            <a:r>
              <a:rPr lang="en-US" sz="1600" dirty="0">
                <a:latin typeface="Lucida Sans Typewriter" charset="0"/>
              </a:rPr>
              <a:t> </a:t>
            </a:r>
            <a:r>
              <a:rPr lang="en-US" sz="1600" dirty="0" smtClean="0">
                <a:latin typeface="Lucida Sans Typewriter" charset="0"/>
              </a:rPr>
              <a:t>== </a:t>
            </a:r>
            <a:r>
              <a:rPr lang="en-US" sz="1600" dirty="0" smtClean="0">
                <a:solidFill>
                  <a:srgbClr val="008000"/>
                </a:solidFill>
                <a:latin typeface="Lucida Sans Typewriter" charset="0"/>
              </a:rPr>
              <a:t>ON_GUARD</a:t>
            </a:r>
            <a:r>
              <a:rPr lang="en-US" sz="1600" dirty="0" smtClean="0">
                <a:latin typeface="Lucida Sans Typewriter" charset="0"/>
              </a:rPr>
              <a:t> </a:t>
            </a:r>
            <a:r>
              <a:rPr lang="en-US" sz="1600" dirty="0">
                <a:latin typeface="Lucida Sans Typewriter" charset="0"/>
              </a:rPr>
              <a:t>{</a:t>
            </a:r>
          </a:p>
          <a:p>
            <a:pPr algn="l"/>
            <a:r>
              <a:rPr lang="en-US" sz="1600" dirty="0">
                <a:latin typeface="Lucida Sans Typewriter" charset="0"/>
              </a:rPr>
              <a:t>        </a:t>
            </a:r>
            <a:r>
              <a:rPr lang="en-US" sz="1600" b="1" dirty="0">
                <a:latin typeface="Lucida Sans Typewriter" charset="0"/>
              </a:rPr>
              <a:t> if </a:t>
            </a:r>
            <a:r>
              <a:rPr lang="en-US" sz="1600" dirty="0" smtClean="0">
                <a:latin typeface="Lucida Sans Typewriter" charset="0"/>
              </a:rPr>
              <a:t>small enemy {</a:t>
            </a:r>
            <a:endParaRPr lang="en-US" sz="1600" dirty="0">
              <a:latin typeface="Lucida Sans Typewriter" charset="0"/>
            </a:endParaRPr>
          </a:p>
          <a:p>
            <a:pPr algn="l"/>
            <a:r>
              <a:rPr lang="en-US" sz="1600" dirty="0">
                <a:latin typeface="Lucida Sans Typewriter" charset="0"/>
              </a:rPr>
              <a:t>            </a:t>
            </a:r>
            <a:r>
              <a:rPr lang="en-US" sz="1600" dirty="0" err="1">
                <a:latin typeface="Lucida Sans Typewriter" charset="0"/>
              </a:rPr>
              <a:t>currentState</a:t>
            </a:r>
            <a:r>
              <a:rPr lang="en-US" sz="1600" dirty="0">
                <a:latin typeface="Lucida Sans Typewriter" charset="0"/>
              </a:rPr>
              <a:t> = </a:t>
            </a:r>
            <a:r>
              <a:rPr lang="en-US" sz="1600" dirty="0">
                <a:solidFill>
                  <a:srgbClr val="008000"/>
                </a:solidFill>
                <a:latin typeface="Lucida Sans Typewriter" charset="0"/>
              </a:rPr>
              <a:t>FIGHT</a:t>
            </a:r>
          </a:p>
          <a:p>
            <a:pPr algn="l"/>
            <a:r>
              <a:rPr lang="en-US" sz="1600" dirty="0">
                <a:latin typeface="Lucida Sans Typewriter" charset="0"/>
              </a:rPr>
              <a:t>            </a:t>
            </a:r>
            <a:r>
              <a:rPr lang="en-US" sz="1600" dirty="0" smtClean="0">
                <a:solidFill>
                  <a:srgbClr val="0070C0"/>
                </a:solidFill>
                <a:latin typeface="Lucida Sans Typewriter" charset="0"/>
              </a:rPr>
              <a:t>start Fighting </a:t>
            </a:r>
            <a:endParaRPr lang="en-US" sz="1600" dirty="0">
              <a:solidFill>
                <a:srgbClr val="0070C0"/>
              </a:solidFill>
              <a:latin typeface="Lucida Sans Typewriter" charset="0"/>
            </a:endParaRPr>
          </a:p>
          <a:p>
            <a:pPr algn="l"/>
            <a:r>
              <a:rPr lang="en-US" sz="1600" dirty="0">
                <a:latin typeface="Lucida Sans Typewriter" charset="0"/>
              </a:rPr>
              <a:t>         </a:t>
            </a:r>
            <a:r>
              <a:rPr lang="en-US" sz="1600" dirty="0" smtClean="0">
                <a:latin typeface="Lucida Sans Typewriter" charset="0"/>
              </a:rPr>
              <a:t>} </a:t>
            </a:r>
            <a:r>
              <a:rPr lang="en-US" sz="1600" b="1" dirty="0" smtClean="0">
                <a:latin typeface="Lucida Sans Typewriter" charset="0"/>
              </a:rPr>
              <a:t>else</a:t>
            </a:r>
            <a:r>
              <a:rPr lang="en-US" sz="1600" dirty="0" smtClean="0">
                <a:latin typeface="Lucida Sans Typewriter" charset="0"/>
              </a:rPr>
              <a:t> </a:t>
            </a:r>
            <a:r>
              <a:rPr lang="en-US" sz="1600" b="1" dirty="0" smtClean="0">
                <a:latin typeface="Lucida Sans Typewriter" charset="0"/>
              </a:rPr>
              <a:t>if</a:t>
            </a:r>
            <a:r>
              <a:rPr lang="en-US" sz="1600" dirty="0" smtClean="0">
                <a:latin typeface="Lucida Sans Typewriter" charset="0"/>
              </a:rPr>
              <a:t> big enemy {</a:t>
            </a:r>
            <a:endParaRPr lang="en-US" sz="1600" dirty="0">
              <a:latin typeface="Lucida Sans Typewriter" charset="0"/>
            </a:endParaRPr>
          </a:p>
          <a:p>
            <a:pPr algn="l"/>
            <a:r>
              <a:rPr lang="en-US" sz="1600" dirty="0">
                <a:latin typeface="Lucida Sans Typewriter" charset="0"/>
              </a:rPr>
              <a:t>            </a:t>
            </a:r>
            <a:r>
              <a:rPr lang="en-US" sz="1600" dirty="0" err="1">
                <a:latin typeface="Lucida Sans Typewriter" charset="0"/>
              </a:rPr>
              <a:t>currentState</a:t>
            </a:r>
            <a:r>
              <a:rPr lang="en-US" sz="1600" dirty="0">
                <a:latin typeface="Lucida Sans Typewriter" charset="0"/>
              </a:rPr>
              <a:t> = </a:t>
            </a:r>
            <a:r>
              <a:rPr lang="en-US" sz="1600" dirty="0">
                <a:solidFill>
                  <a:srgbClr val="008000"/>
                </a:solidFill>
                <a:latin typeface="Lucida Sans Typewriter" charset="0"/>
              </a:rPr>
              <a:t>RUN_AWAY</a:t>
            </a:r>
          </a:p>
          <a:p>
            <a:pPr algn="l"/>
            <a:r>
              <a:rPr lang="en-US" sz="1600" dirty="0">
                <a:latin typeface="Lucida Sans Typewriter" charset="0"/>
              </a:rPr>
              <a:t>            </a:t>
            </a:r>
            <a:r>
              <a:rPr lang="en-US" sz="1600" dirty="0" smtClean="0">
                <a:solidFill>
                  <a:srgbClr val="0070C0"/>
                </a:solidFill>
                <a:latin typeface="Lucida Sans Typewriter" charset="0"/>
              </a:rPr>
              <a:t>start </a:t>
            </a:r>
            <a:r>
              <a:rPr lang="en-US" sz="1600" dirty="0" err="1" smtClean="0">
                <a:solidFill>
                  <a:srgbClr val="0070C0"/>
                </a:solidFill>
                <a:latin typeface="Lucida Sans Typewriter" charset="0"/>
              </a:rPr>
              <a:t>RunningAway</a:t>
            </a:r>
            <a:endParaRPr lang="en-US" sz="1600" dirty="0" smtClean="0">
              <a:solidFill>
                <a:srgbClr val="0070C0"/>
              </a:solidFill>
              <a:latin typeface="Lucida Sans Typewriter" charset="0"/>
            </a:endParaRPr>
          </a:p>
          <a:p>
            <a:pPr algn="l"/>
            <a:r>
              <a:rPr lang="en-US" sz="1600" dirty="0">
                <a:latin typeface="Lucida Sans Typewriter" charset="0"/>
              </a:rPr>
              <a:t> </a:t>
            </a:r>
            <a:r>
              <a:rPr lang="en-US" sz="1600" dirty="0" smtClean="0">
                <a:latin typeface="Lucida Sans Typewriter" charset="0"/>
              </a:rPr>
              <a:t>        }</a:t>
            </a:r>
            <a:endParaRPr lang="en-US" sz="1600" dirty="0">
              <a:latin typeface="Lucida Sans Typewriter" charset="0"/>
            </a:endParaRPr>
          </a:p>
          <a:p>
            <a:pPr algn="l"/>
            <a:r>
              <a:rPr lang="en-US" sz="1600" dirty="0">
                <a:latin typeface="Lucida Sans Typewriter" charset="0"/>
              </a:rPr>
              <a:t>      } </a:t>
            </a:r>
            <a:r>
              <a:rPr lang="en-US" sz="1600" b="1" dirty="0">
                <a:latin typeface="Lucida Sans Typewriter" charset="0"/>
              </a:rPr>
              <a:t>else</a:t>
            </a:r>
            <a:r>
              <a:rPr lang="en-US" sz="1600" dirty="0">
                <a:latin typeface="Lucida Sans Typewriter" charset="0"/>
              </a:rPr>
              <a:t> if </a:t>
            </a:r>
            <a:r>
              <a:rPr lang="en-US" sz="1600" dirty="0" err="1">
                <a:latin typeface="Lucida Sans Typewriter" charset="0"/>
              </a:rPr>
              <a:t>currentState</a:t>
            </a:r>
            <a:r>
              <a:rPr lang="en-US" sz="1600" dirty="0">
                <a:latin typeface="Lucida Sans Typewriter" charset="0"/>
              </a:rPr>
              <a:t> </a:t>
            </a:r>
            <a:r>
              <a:rPr lang="en-US" sz="1600" dirty="0" smtClean="0">
                <a:latin typeface="Lucida Sans Typewriter" charset="0"/>
              </a:rPr>
              <a:t>== </a:t>
            </a:r>
            <a:r>
              <a:rPr lang="en-US" sz="1600" dirty="0">
                <a:solidFill>
                  <a:srgbClr val="008000"/>
                </a:solidFill>
                <a:latin typeface="Lucida Sans Typewriter" charset="0"/>
              </a:rPr>
              <a:t>FIGHT</a:t>
            </a:r>
            <a:r>
              <a:rPr lang="en-US" sz="1600" dirty="0">
                <a:latin typeface="Lucida Sans Typewriter" charset="0"/>
              </a:rPr>
              <a:t> {</a:t>
            </a:r>
          </a:p>
          <a:p>
            <a:pPr algn="l"/>
            <a:r>
              <a:rPr lang="en-US" sz="1600" dirty="0">
                <a:latin typeface="Lucida Sans Typewriter" charset="0"/>
              </a:rPr>
              <a:t>        </a:t>
            </a:r>
            <a:r>
              <a:rPr lang="en-US" sz="1600" b="1" dirty="0">
                <a:latin typeface="Lucida Sans Typewriter" charset="0"/>
              </a:rPr>
              <a:t> if </a:t>
            </a:r>
            <a:r>
              <a:rPr lang="en-US" sz="1600" dirty="0" smtClean="0">
                <a:latin typeface="Lucida Sans Typewriter" charset="0"/>
              </a:rPr>
              <a:t>losing fight {</a:t>
            </a:r>
          </a:p>
          <a:p>
            <a:pPr algn="l"/>
            <a:r>
              <a:rPr lang="en-US" sz="1600" dirty="0">
                <a:latin typeface="Lucida Sans Typewriter" charset="0"/>
              </a:rPr>
              <a:t>            </a:t>
            </a:r>
            <a:r>
              <a:rPr lang="en-US" sz="1600" dirty="0" err="1">
                <a:latin typeface="Lucida Sans Typewriter" charset="0"/>
              </a:rPr>
              <a:t>currentState</a:t>
            </a:r>
            <a:r>
              <a:rPr lang="en-US" sz="1600" dirty="0">
                <a:latin typeface="Lucida Sans Typewriter" charset="0"/>
              </a:rPr>
              <a:t> = </a:t>
            </a:r>
            <a:r>
              <a:rPr lang="en-US" sz="1600" dirty="0">
                <a:solidFill>
                  <a:srgbClr val="008000"/>
                </a:solidFill>
                <a:latin typeface="Lucida Sans Typewriter" charset="0"/>
              </a:rPr>
              <a:t>RUN_AWAY</a:t>
            </a:r>
          </a:p>
          <a:p>
            <a:pPr algn="l"/>
            <a:r>
              <a:rPr lang="en-US" sz="1600" dirty="0">
                <a:latin typeface="Lucida Sans Typewriter" charset="0"/>
              </a:rPr>
              <a:t>            </a:t>
            </a:r>
            <a:r>
              <a:rPr lang="en-US" sz="1600" dirty="0" smtClean="0">
                <a:solidFill>
                  <a:srgbClr val="0070C0"/>
                </a:solidFill>
                <a:latin typeface="Lucida Sans Typewriter" charset="0"/>
              </a:rPr>
              <a:t>start </a:t>
            </a:r>
            <a:r>
              <a:rPr lang="en-US" sz="1600" dirty="0" err="1" smtClean="0">
                <a:solidFill>
                  <a:srgbClr val="0070C0"/>
                </a:solidFill>
                <a:latin typeface="Lucida Sans Typewriter" charset="0"/>
              </a:rPr>
              <a:t>RunningAway</a:t>
            </a:r>
            <a:endParaRPr lang="en-US" sz="1600" dirty="0" smtClean="0">
              <a:solidFill>
                <a:srgbClr val="0070C0"/>
              </a:solidFill>
              <a:latin typeface="Lucida Sans Typewriter" charset="0"/>
            </a:endParaRPr>
          </a:p>
          <a:p>
            <a:pPr algn="l"/>
            <a:r>
              <a:rPr lang="en-US" sz="1600" dirty="0" smtClean="0">
                <a:solidFill>
                  <a:srgbClr val="008000"/>
                </a:solidFill>
                <a:latin typeface="Lucida Sans Typewriter" charset="0"/>
              </a:rPr>
              <a:t>         </a:t>
            </a:r>
            <a:r>
              <a:rPr lang="en-US" sz="1600" dirty="0" smtClean="0">
                <a:solidFill>
                  <a:srgbClr val="000000"/>
                </a:solidFill>
                <a:latin typeface="Lucida Sans Typewriter" charset="0"/>
              </a:rPr>
              <a:t>}</a:t>
            </a:r>
          </a:p>
          <a:p>
            <a:pPr algn="l"/>
            <a:r>
              <a:rPr lang="en-US" sz="1600" dirty="0" smtClean="0">
                <a:latin typeface="Lucida Sans Typewriter" charset="0"/>
              </a:rPr>
              <a:t>      } </a:t>
            </a:r>
            <a:r>
              <a:rPr lang="en-US" sz="1600" b="1" dirty="0" smtClean="0">
                <a:latin typeface="Lucida Sans Typewriter" charset="0"/>
              </a:rPr>
              <a:t>else if </a:t>
            </a:r>
            <a:r>
              <a:rPr lang="en-US" sz="1600" dirty="0" err="1" smtClean="0">
                <a:latin typeface="Lucida Sans Typewriter" charset="0"/>
              </a:rPr>
              <a:t>currentState</a:t>
            </a:r>
            <a:r>
              <a:rPr lang="en-US" sz="1600" dirty="0" smtClean="0">
                <a:latin typeface="Lucida Sans Typewriter" charset="0"/>
              </a:rPr>
              <a:t> == </a:t>
            </a:r>
            <a:r>
              <a:rPr lang="en-US" sz="1600" dirty="0" smtClean="0">
                <a:solidFill>
                  <a:srgbClr val="008000"/>
                </a:solidFill>
                <a:latin typeface="Lucida Sans Typewriter" charset="0"/>
              </a:rPr>
              <a:t>RUN_AWAY</a:t>
            </a:r>
            <a:r>
              <a:rPr lang="en-US" sz="1600" dirty="0" smtClean="0">
                <a:latin typeface="Lucida Sans Typewriter" charset="0"/>
              </a:rPr>
              <a:t> {</a:t>
            </a:r>
          </a:p>
          <a:p>
            <a:pPr algn="l"/>
            <a:r>
              <a:rPr lang="en-US" sz="1600" dirty="0" smtClean="0">
                <a:latin typeface="Lucida Sans Typewriter" charset="0"/>
              </a:rPr>
              <a:t>         </a:t>
            </a:r>
            <a:r>
              <a:rPr lang="en-US" sz="1600" b="1" dirty="0" smtClean="0">
                <a:latin typeface="Lucida Sans Typewriter" charset="0"/>
              </a:rPr>
              <a:t>if</a:t>
            </a:r>
            <a:r>
              <a:rPr lang="en-US" sz="1600" dirty="0" smtClean="0">
                <a:latin typeface="Lucida Sans Typewriter" charset="0"/>
              </a:rPr>
              <a:t> escaped {</a:t>
            </a:r>
            <a:endParaRPr lang="en-US" sz="1600" dirty="0">
              <a:latin typeface="Lucida Sans Typewriter" charset="0"/>
            </a:endParaRPr>
          </a:p>
          <a:p>
            <a:pPr algn="l"/>
            <a:r>
              <a:rPr lang="en-US" sz="1600" dirty="0">
                <a:latin typeface="Lucida Sans Typewriter" charset="0"/>
              </a:rPr>
              <a:t>            </a:t>
            </a:r>
            <a:r>
              <a:rPr lang="en-US" sz="1600" dirty="0" err="1">
                <a:latin typeface="Lucida Sans Typewriter" charset="0"/>
              </a:rPr>
              <a:t>currentState</a:t>
            </a:r>
            <a:r>
              <a:rPr lang="en-US" sz="1600" dirty="0">
                <a:latin typeface="Lucida Sans Typewriter" charset="0"/>
              </a:rPr>
              <a:t> = </a:t>
            </a:r>
            <a:r>
              <a:rPr lang="en-US" sz="1600" dirty="0" smtClean="0">
                <a:solidFill>
                  <a:srgbClr val="008000"/>
                </a:solidFill>
                <a:latin typeface="Lucida Sans Typewriter" charset="0"/>
              </a:rPr>
              <a:t>ON_GUARD</a:t>
            </a:r>
            <a:endParaRPr lang="en-US" sz="1600" dirty="0">
              <a:solidFill>
                <a:srgbClr val="008000"/>
              </a:solidFill>
              <a:latin typeface="Lucida Sans Typewriter" charset="0"/>
            </a:endParaRPr>
          </a:p>
          <a:p>
            <a:pPr algn="l"/>
            <a:r>
              <a:rPr lang="en-US" sz="1600" dirty="0">
                <a:latin typeface="Lucida Sans Typewriter" charset="0"/>
              </a:rPr>
              <a:t>            </a:t>
            </a:r>
            <a:r>
              <a:rPr lang="en-US" sz="1600" dirty="0" smtClean="0">
                <a:solidFill>
                  <a:srgbClr val="0070C0"/>
                </a:solidFill>
                <a:latin typeface="Lucida Sans Typewriter" charset="0"/>
              </a:rPr>
              <a:t>start Guarding</a:t>
            </a:r>
            <a:endParaRPr lang="en-US" sz="1600" dirty="0">
              <a:solidFill>
                <a:srgbClr val="0070C0"/>
              </a:solidFill>
              <a:latin typeface="Lucida Sans Typewriter" charset="0"/>
            </a:endParaRPr>
          </a:p>
          <a:p>
            <a:pPr algn="l"/>
            <a:r>
              <a:rPr lang="en-US" sz="1600" dirty="0">
                <a:latin typeface="Lucida Sans Typewriter" charset="0"/>
              </a:rPr>
              <a:t>      </a:t>
            </a:r>
            <a:r>
              <a:rPr lang="en-US" sz="1600" dirty="0" smtClean="0">
                <a:latin typeface="Lucida Sans Typewriter" charset="0"/>
              </a:rPr>
              <a:t>   }</a:t>
            </a:r>
          </a:p>
          <a:p>
            <a:pPr algn="l"/>
            <a:r>
              <a:rPr lang="en-US" sz="1600" dirty="0">
                <a:latin typeface="Lucida Sans Typewriter" charset="0"/>
              </a:rPr>
              <a:t> </a:t>
            </a:r>
            <a:r>
              <a:rPr lang="en-US" sz="1600" dirty="0" smtClean="0">
                <a:latin typeface="Lucida Sans Typewriter" charset="0"/>
              </a:rPr>
              <a:t>     }</a:t>
            </a:r>
            <a:endParaRPr lang="en-US" sz="1600" dirty="0">
              <a:latin typeface="Lucida Sans Typewriter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40386" y="3870300"/>
            <a:ext cx="3048000" cy="2057400"/>
            <a:chOff x="692430" y="4267200"/>
            <a:chExt cx="2468283" cy="1371600"/>
          </a:xfrm>
        </p:grpSpPr>
        <p:sp>
          <p:nvSpPr>
            <p:cNvPr id="40967" name="AutoShape 7"/>
            <p:cNvSpPr>
              <a:spLocks noChangeArrowheads="1"/>
            </p:cNvSpPr>
            <p:nvPr/>
          </p:nvSpPr>
          <p:spPr bwMode="auto">
            <a:xfrm>
              <a:off x="1349375" y="4560888"/>
              <a:ext cx="523875" cy="261937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000"/>
                <a:t>on guard</a:t>
              </a:r>
            </a:p>
          </p:txBody>
        </p:sp>
        <p:sp>
          <p:nvSpPr>
            <p:cNvPr id="40968" name="AutoShape 8"/>
            <p:cNvSpPr>
              <a:spLocks noChangeArrowheads="1"/>
            </p:cNvSpPr>
            <p:nvPr/>
          </p:nvSpPr>
          <p:spPr bwMode="auto">
            <a:xfrm>
              <a:off x="1349375" y="5376863"/>
              <a:ext cx="523875" cy="261937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000"/>
                <a:t>run away</a:t>
              </a:r>
            </a:p>
          </p:txBody>
        </p:sp>
        <p:sp>
          <p:nvSpPr>
            <p:cNvPr id="40969" name="AutoShape 9"/>
            <p:cNvSpPr>
              <a:spLocks noChangeArrowheads="1"/>
            </p:cNvSpPr>
            <p:nvPr/>
          </p:nvSpPr>
          <p:spPr bwMode="auto">
            <a:xfrm>
              <a:off x="2430463" y="4560888"/>
              <a:ext cx="523875" cy="261937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000"/>
                <a:t>fight</a:t>
              </a:r>
            </a:p>
          </p:txBody>
        </p:sp>
        <p:cxnSp>
          <p:nvCxnSpPr>
            <p:cNvPr id="40970" name="AutoShape 10"/>
            <p:cNvCxnSpPr>
              <a:cxnSpLocks noChangeShapeType="1"/>
              <a:stCxn id="40967" idx="3"/>
              <a:endCxn id="40969" idx="1"/>
            </p:cNvCxnSpPr>
            <p:nvPr/>
          </p:nvCxnSpPr>
          <p:spPr bwMode="auto">
            <a:xfrm>
              <a:off x="1879600" y="4691063"/>
              <a:ext cx="544513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0971" name="AutoShape 11"/>
            <p:cNvCxnSpPr>
              <a:cxnSpLocks noChangeShapeType="1"/>
              <a:stCxn id="40969" idx="2"/>
              <a:endCxn id="40968" idx="3"/>
            </p:cNvCxnSpPr>
            <p:nvPr/>
          </p:nvCxnSpPr>
          <p:spPr bwMode="auto">
            <a:xfrm rot="5400000">
              <a:off x="1946275" y="4762500"/>
              <a:ext cx="679450" cy="81280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40972" name="AutoShape 12"/>
            <p:cNvCxnSpPr>
              <a:cxnSpLocks noChangeShapeType="1"/>
              <a:stCxn id="40967" idx="2"/>
              <a:endCxn id="40968" idx="0"/>
            </p:cNvCxnSpPr>
            <p:nvPr/>
          </p:nvCxnSpPr>
          <p:spPr bwMode="auto">
            <a:xfrm>
              <a:off x="1611313" y="4829175"/>
              <a:ext cx="0" cy="5429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0973" name="AutoShape 13"/>
            <p:cNvCxnSpPr>
              <a:cxnSpLocks noChangeShapeType="1"/>
              <a:stCxn id="40968" idx="1"/>
              <a:endCxn id="40967" idx="1"/>
            </p:cNvCxnSpPr>
            <p:nvPr/>
          </p:nvCxnSpPr>
          <p:spPr bwMode="auto">
            <a:xfrm rot="10800000" flipH="1">
              <a:off x="1335088" y="4692650"/>
              <a:ext cx="1587" cy="815975"/>
            </a:xfrm>
            <a:prstGeom prst="bentConnector3">
              <a:avLst>
                <a:gd name="adj1" fmla="val -1350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40974" name="Oval 14"/>
            <p:cNvSpPr>
              <a:spLocks noChangeArrowheads="1"/>
            </p:cNvSpPr>
            <p:nvPr/>
          </p:nvSpPr>
          <p:spPr bwMode="auto">
            <a:xfrm>
              <a:off x="1589088" y="4267200"/>
              <a:ext cx="33337" cy="3333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cxnSp>
          <p:nvCxnSpPr>
            <p:cNvPr id="40975" name="AutoShape 15"/>
            <p:cNvCxnSpPr>
              <a:cxnSpLocks noChangeShapeType="1"/>
              <a:stCxn id="40974" idx="4"/>
              <a:endCxn id="40967" idx="0"/>
            </p:cNvCxnSpPr>
            <p:nvPr/>
          </p:nvCxnSpPr>
          <p:spPr bwMode="auto">
            <a:xfrm>
              <a:off x="1604963" y="4305300"/>
              <a:ext cx="6350" cy="24923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0976" name="Text Box 16"/>
            <p:cNvSpPr txBox="1">
              <a:spLocks noChangeArrowheads="1"/>
            </p:cNvSpPr>
            <p:nvPr/>
          </p:nvSpPr>
          <p:spPr bwMode="auto">
            <a:xfrm>
              <a:off x="1863725" y="4509646"/>
              <a:ext cx="541338" cy="21678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600"/>
                <a:t>small enemy</a:t>
              </a:r>
            </a:p>
          </p:txBody>
        </p:sp>
        <p:sp>
          <p:nvSpPr>
            <p:cNvPr id="40977" name="Text Box 17"/>
            <p:cNvSpPr txBox="1">
              <a:spLocks noChangeArrowheads="1"/>
            </p:cNvSpPr>
            <p:nvPr/>
          </p:nvSpPr>
          <p:spPr bwMode="auto">
            <a:xfrm>
              <a:off x="1565275" y="4901760"/>
              <a:ext cx="533400" cy="21678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600"/>
                <a:t>large enemy</a:t>
              </a:r>
            </a:p>
          </p:txBody>
        </p:sp>
        <p:sp>
          <p:nvSpPr>
            <p:cNvPr id="40978" name="Text Box 18"/>
            <p:cNvSpPr txBox="1">
              <a:spLocks noChangeArrowheads="1"/>
            </p:cNvSpPr>
            <p:nvPr/>
          </p:nvSpPr>
          <p:spPr bwMode="auto">
            <a:xfrm>
              <a:off x="2673350" y="4966846"/>
              <a:ext cx="487363" cy="21678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600"/>
                <a:t>losing fight</a:t>
              </a:r>
            </a:p>
          </p:txBody>
        </p:sp>
        <p:sp>
          <p:nvSpPr>
            <p:cNvPr id="40979" name="Text Box 19"/>
            <p:cNvSpPr txBox="1">
              <a:spLocks noChangeArrowheads="1"/>
            </p:cNvSpPr>
            <p:nvPr/>
          </p:nvSpPr>
          <p:spPr bwMode="auto">
            <a:xfrm>
              <a:off x="692430" y="5041077"/>
              <a:ext cx="493433" cy="14452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600" dirty="0"/>
                <a:t>escaped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799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2824EC-3A1A-5C4F-976F-43AB8B6AE105}" type="slidenum">
              <a:rPr lang="en-US"/>
              <a:pPr/>
              <a:t>24</a:t>
            </a:fld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Hard-Coded State Machines	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Easy to write (at the start)</a:t>
            </a:r>
          </a:p>
          <a:p>
            <a:pPr>
              <a:lnSpc>
                <a:spcPct val="150000"/>
              </a:lnSpc>
            </a:pPr>
            <a:r>
              <a:rPr lang="en-US" dirty="0"/>
              <a:t>Very efficient</a:t>
            </a:r>
          </a:p>
          <a:p>
            <a:pPr>
              <a:lnSpc>
                <a:spcPct val="150000"/>
              </a:lnSpc>
            </a:pPr>
            <a:r>
              <a:rPr lang="en-US" dirty="0"/>
              <a:t>Notoriously hard to maintain (e.g., </a:t>
            </a:r>
            <a:r>
              <a:rPr lang="en-US" dirty="0" smtClean="0"/>
              <a:t>modify and debug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1604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C9E8ED-90CD-A14B-A0E2-26BB25B7189F}" type="slidenum">
              <a:rPr lang="en-US"/>
              <a:pPr/>
              <a:t>25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0500"/>
            <a:ext cx="84582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Cleaner &amp; More </a:t>
            </a:r>
            <a:r>
              <a:rPr lang="en-US" dirty="0" smtClean="0"/>
              <a:t>Flexible O-O </a:t>
            </a:r>
            <a:r>
              <a:rPr lang="en-US" dirty="0"/>
              <a:t>Implementation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04800" y="1555522"/>
            <a:ext cx="1935145" cy="235449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 dirty="0">
                <a:latin typeface="Lucida Sans Typewriter" charset="0"/>
              </a:rPr>
              <a:t>class</a:t>
            </a:r>
            <a:r>
              <a:rPr lang="en-US" sz="1400" dirty="0">
                <a:latin typeface="Lucida Sans Typewriter" charset="0"/>
              </a:rPr>
              <a:t> State</a:t>
            </a:r>
          </a:p>
          <a:p>
            <a:pPr algn="l"/>
            <a:r>
              <a:rPr lang="en-US" sz="1400" dirty="0">
                <a:latin typeface="Lucida Sans Typewriter" charset="0"/>
              </a:rPr>
              <a:t>   </a:t>
            </a:r>
            <a:r>
              <a:rPr lang="en-US" sz="1400" b="1" dirty="0">
                <a:latin typeface="Lucida Sans Typewriter" charset="0"/>
              </a:rPr>
              <a:t>def </a:t>
            </a:r>
            <a:r>
              <a:rPr lang="en-US" sz="1400" dirty="0" err="1">
                <a:latin typeface="Lucida Sans Typewriter" charset="0"/>
              </a:rPr>
              <a:t>get</a:t>
            </a:r>
            <a:r>
              <a:rPr lang="en-US" sz="1400" u="sng" dirty="0" err="1">
                <a:latin typeface="Lucida Sans Typewriter" charset="0"/>
              </a:rPr>
              <a:t>Action</a:t>
            </a:r>
            <a:r>
              <a:rPr lang="en-US" sz="1400" dirty="0">
                <a:latin typeface="Lucida Sans Typewriter" charset="0"/>
              </a:rPr>
              <a:t>()</a:t>
            </a:r>
          </a:p>
          <a:p>
            <a:pPr algn="l"/>
            <a:r>
              <a:rPr lang="en-US" sz="1400" dirty="0">
                <a:latin typeface="Lucida Sans Typewriter" charset="0"/>
              </a:rPr>
              <a:t> </a:t>
            </a:r>
            <a:r>
              <a:rPr lang="en-US" sz="1400" b="1" dirty="0">
                <a:latin typeface="Lucida Sans Typewriter" charset="0"/>
              </a:rPr>
              <a:t>  def</a:t>
            </a:r>
            <a:r>
              <a:rPr lang="en-US" sz="1400" b="1" dirty="0" smtClean="0">
                <a:latin typeface="Lucida Sans Typewriter" charset="0"/>
              </a:rPr>
              <a:t> </a:t>
            </a:r>
            <a:r>
              <a:rPr lang="en-US" sz="1400" dirty="0" err="1">
                <a:latin typeface="Lucida Sans Typewriter" charset="0"/>
              </a:rPr>
              <a:t>g</a:t>
            </a:r>
            <a:r>
              <a:rPr lang="en-US" sz="1400" dirty="0" err="1" smtClean="0">
                <a:latin typeface="Lucida Sans Typewriter" charset="0"/>
              </a:rPr>
              <a:t>etEntry</a:t>
            </a:r>
            <a:r>
              <a:rPr lang="en-US" sz="1400" u="sng" dirty="0" err="1" smtClean="0">
                <a:latin typeface="Lucida Sans Typewriter" charset="0"/>
              </a:rPr>
              <a:t>Action</a:t>
            </a:r>
            <a:r>
              <a:rPr lang="en-US" sz="1400" dirty="0">
                <a:latin typeface="Lucida Sans Typewriter" charset="0"/>
              </a:rPr>
              <a:t>()</a:t>
            </a:r>
          </a:p>
          <a:p>
            <a:pPr algn="l"/>
            <a:r>
              <a:rPr lang="en-US" sz="1400" dirty="0">
                <a:latin typeface="Lucida Sans Typewriter" charset="0"/>
              </a:rPr>
              <a:t>   </a:t>
            </a:r>
            <a:r>
              <a:rPr lang="en-US" sz="1400" b="1" dirty="0">
                <a:latin typeface="Lucida Sans Typewriter" charset="0"/>
              </a:rPr>
              <a:t>def </a:t>
            </a:r>
            <a:r>
              <a:rPr lang="en-US" sz="1400" dirty="0" err="1">
                <a:latin typeface="Lucida Sans Typewriter" charset="0"/>
              </a:rPr>
              <a:t>getExit</a:t>
            </a:r>
            <a:r>
              <a:rPr lang="en-US" sz="1400" u="sng" dirty="0" err="1">
                <a:latin typeface="Lucida Sans Typewriter" charset="0"/>
              </a:rPr>
              <a:t>Action</a:t>
            </a:r>
            <a:r>
              <a:rPr lang="en-US" sz="1400" dirty="0">
                <a:latin typeface="Lucida Sans Typewriter" charset="0"/>
              </a:rPr>
              <a:t>()</a:t>
            </a:r>
          </a:p>
          <a:p>
            <a:pPr algn="l"/>
            <a:r>
              <a:rPr lang="en-US" sz="1400" dirty="0">
                <a:latin typeface="Lucida Sans Typewriter" charset="0"/>
              </a:rPr>
              <a:t>   </a:t>
            </a:r>
            <a:r>
              <a:rPr lang="en-US" sz="1400" b="1" dirty="0">
                <a:latin typeface="Lucida Sans Typewriter" charset="0"/>
              </a:rPr>
              <a:t>def</a:t>
            </a:r>
            <a:r>
              <a:rPr lang="en-US" sz="1400" dirty="0">
                <a:latin typeface="Lucida Sans Typewriter" charset="0"/>
              </a:rPr>
              <a:t> </a:t>
            </a:r>
            <a:r>
              <a:rPr lang="en-US" sz="1400" dirty="0" err="1">
                <a:latin typeface="Lucida Sans Typewriter" charset="0"/>
              </a:rPr>
              <a:t>getTransitions</a:t>
            </a:r>
            <a:r>
              <a:rPr lang="en-US" sz="1400" dirty="0">
                <a:latin typeface="Lucida Sans Typewriter" charset="0"/>
              </a:rPr>
              <a:t>()</a:t>
            </a:r>
          </a:p>
          <a:p>
            <a:pPr algn="l"/>
            <a:endParaRPr lang="en-US" sz="1400" b="1" dirty="0">
              <a:latin typeface="Lucida Sans Typewriter" charset="0"/>
            </a:endParaRPr>
          </a:p>
          <a:p>
            <a:pPr algn="l"/>
            <a:r>
              <a:rPr lang="en-US" sz="1400" b="1" dirty="0">
                <a:latin typeface="Lucida Sans Typewriter" charset="0"/>
              </a:rPr>
              <a:t>class </a:t>
            </a:r>
            <a:r>
              <a:rPr lang="en-US" sz="1400" dirty="0">
                <a:latin typeface="Lucida Sans Typewriter" charset="0"/>
              </a:rPr>
              <a:t>Transition</a:t>
            </a:r>
          </a:p>
          <a:p>
            <a:pPr algn="l"/>
            <a:r>
              <a:rPr lang="en-US" sz="1400" dirty="0">
                <a:latin typeface="Lucida Sans Typewriter" charset="0"/>
              </a:rPr>
              <a:t>   </a:t>
            </a:r>
            <a:r>
              <a:rPr lang="en-US" sz="1400" b="1" dirty="0">
                <a:latin typeface="Lucida Sans Typewriter" charset="0"/>
              </a:rPr>
              <a:t>def</a:t>
            </a:r>
            <a:r>
              <a:rPr lang="en-US" sz="1400" dirty="0">
                <a:latin typeface="Lucida Sans Typewriter" charset="0"/>
              </a:rPr>
              <a:t> </a:t>
            </a:r>
            <a:r>
              <a:rPr lang="en-US" sz="1400" dirty="0" err="1">
                <a:latin typeface="Lucida Sans Typewriter" charset="0"/>
              </a:rPr>
              <a:t>isTriggered</a:t>
            </a:r>
            <a:r>
              <a:rPr lang="en-US" sz="1400" dirty="0">
                <a:latin typeface="Lucida Sans Typewriter" charset="0"/>
              </a:rPr>
              <a:t>()</a:t>
            </a:r>
          </a:p>
          <a:p>
            <a:pPr algn="l"/>
            <a:r>
              <a:rPr lang="en-US" sz="1400" dirty="0">
                <a:latin typeface="Lucida Sans Typewriter" charset="0"/>
              </a:rPr>
              <a:t>   </a:t>
            </a:r>
            <a:r>
              <a:rPr lang="en-US" sz="1400" b="1" dirty="0">
                <a:latin typeface="Lucida Sans Typewriter" charset="0"/>
              </a:rPr>
              <a:t>def</a:t>
            </a:r>
            <a:r>
              <a:rPr lang="en-US" sz="1400" dirty="0">
                <a:latin typeface="Lucida Sans Typewriter" charset="0"/>
              </a:rPr>
              <a:t> </a:t>
            </a:r>
            <a:r>
              <a:rPr lang="en-US" sz="1400" dirty="0" err="1">
                <a:latin typeface="Lucida Sans Typewriter" charset="0"/>
              </a:rPr>
              <a:t>getTargetState</a:t>
            </a:r>
            <a:r>
              <a:rPr lang="en-US" sz="1400" dirty="0">
                <a:latin typeface="Lucida Sans Typewriter" charset="0"/>
              </a:rPr>
              <a:t>()</a:t>
            </a:r>
          </a:p>
          <a:p>
            <a:pPr algn="l">
              <a:spcBef>
                <a:spcPct val="50000"/>
              </a:spcBef>
            </a:pPr>
            <a:endParaRPr lang="en-US" sz="1400" dirty="0">
              <a:latin typeface="Lucida Sans Typewriter" charset="0"/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581400" y="1378964"/>
            <a:ext cx="4939173" cy="50475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 dirty="0">
                <a:latin typeface="Lucida Sans Typewriter" charset="0"/>
              </a:rPr>
              <a:t>class</a:t>
            </a:r>
            <a:r>
              <a:rPr lang="en-US" sz="1400" dirty="0">
                <a:latin typeface="Lucida Sans Typewriter" charset="0"/>
              </a:rPr>
              <a:t> </a:t>
            </a:r>
            <a:r>
              <a:rPr lang="en-US" sz="1400" dirty="0" err="1">
                <a:latin typeface="Lucida Sans Typewriter" charset="0"/>
              </a:rPr>
              <a:t>StateMachine</a:t>
            </a:r>
            <a:endParaRPr lang="en-US" sz="1400" dirty="0">
              <a:latin typeface="Lucida Sans Typewriter" charset="0"/>
            </a:endParaRPr>
          </a:p>
          <a:p>
            <a:pPr algn="l"/>
            <a:endParaRPr lang="en-US" sz="1400" dirty="0">
              <a:latin typeface="Lucida Sans Typewriter" charset="0"/>
            </a:endParaRPr>
          </a:p>
          <a:p>
            <a:pPr algn="l"/>
            <a:r>
              <a:rPr lang="en-US" sz="1400" dirty="0">
                <a:latin typeface="Lucida Sans Typewriter" charset="0"/>
              </a:rPr>
              <a:t>   states</a:t>
            </a:r>
          </a:p>
          <a:p>
            <a:pPr algn="l"/>
            <a:r>
              <a:rPr lang="en-US" sz="1400" dirty="0">
                <a:latin typeface="Lucida Sans Typewriter" charset="0"/>
              </a:rPr>
              <a:t>   </a:t>
            </a:r>
            <a:r>
              <a:rPr lang="en-US" sz="1400" dirty="0" err="1">
                <a:latin typeface="Lucida Sans Typewriter" charset="0"/>
              </a:rPr>
              <a:t>initialState</a:t>
            </a:r>
            <a:endParaRPr lang="en-US" sz="1400" dirty="0">
              <a:latin typeface="Lucida Sans Typewriter" charset="0"/>
            </a:endParaRPr>
          </a:p>
          <a:p>
            <a:pPr algn="l"/>
            <a:r>
              <a:rPr lang="en-US" sz="1400" dirty="0">
                <a:latin typeface="Lucida Sans Typewriter" charset="0"/>
              </a:rPr>
              <a:t>   </a:t>
            </a:r>
            <a:r>
              <a:rPr lang="en-US" sz="1400" dirty="0" err="1">
                <a:latin typeface="Lucida Sans Typewriter" charset="0"/>
              </a:rPr>
              <a:t>currentState</a:t>
            </a:r>
            <a:r>
              <a:rPr lang="en-US" sz="1400" dirty="0">
                <a:latin typeface="Lucida Sans Typewriter" charset="0"/>
              </a:rPr>
              <a:t> = </a:t>
            </a:r>
            <a:r>
              <a:rPr lang="en-US" sz="1400" dirty="0" err="1">
                <a:latin typeface="Lucida Sans Typewriter" charset="0"/>
              </a:rPr>
              <a:t>initialState</a:t>
            </a:r>
            <a:endParaRPr lang="en-US" sz="1400" dirty="0">
              <a:latin typeface="Lucida Sans Typewriter" charset="0"/>
            </a:endParaRPr>
          </a:p>
          <a:p>
            <a:pPr algn="l"/>
            <a:endParaRPr lang="en-US" sz="1400" dirty="0">
              <a:latin typeface="Lucida Sans Typewriter" charset="0"/>
            </a:endParaRPr>
          </a:p>
          <a:p>
            <a:pPr algn="l"/>
            <a:r>
              <a:rPr lang="en-US" sz="1400" dirty="0">
                <a:latin typeface="Lucida Sans Typewriter" charset="0"/>
              </a:rPr>
              <a:t>   </a:t>
            </a:r>
            <a:r>
              <a:rPr lang="en-US" sz="1400" b="1" dirty="0">
                <a:latin typeface="Lucida Sans Typewriter" charset="0"/>
              </a:rPr>
              <a:t>def</a:t>
            </a:r>
            <a:r>
              <a:rPr lang="en-US" sz="1400" dirty="0">
                <a:latin typeface="Lucida Sans Typewriter" charset="0"/>
              </a:rPr>
              <a:t> update</a:t>
            </a:r>
            <a:r>
              <a:rPr lang="en-US" sz="1400" dirty="0" smtClean="0">
                <a:latin typeface="Lucida Sans Typewriter" charset="0"/>
              </a:rPr>
              <a:t>() </a:t>
            </a:r>
            <a:r>
              <a:rPr lang="en-US" sz="1400" i="1" dirty="0" smtClean="0">
                <a:solidFill>
                  <a:srgbClr val="008000"/>
                </a:solidFill>
                <a:latin typeface="Lucida Sans Typewriter" charset="0"/>
              </a:rPr>
              <a:t>// returns all actions needed this update</a:t>
            </a:r>
            <a:endParaRPr lang="en-US" sz="1400" i="1" dirty="0">
              <a:solidFill>
                <a:srgbClr val="008000"/>
              </a:solidFill>
              <a:latin typeface="Lucida Sans Typewriter" charset="0"/>
            </a:endParaRPr>
          </a:p>
          <a:p>
            <a:pPr algn="l"/>
            <a:endParaRPr lang="en-US" sz="1400" dirty="0">
              <a:latin typeface="Lucida Sans Typewriter" charset="0"/>
            </a:endParaRPr>
          </a:p>
          <a:p>
            <a:pPr algn="l"/>
            <a:r>
              <a:rPr lang="en-US" sz="1400" dirty="0">
                <a:latin typeface="Lucida Sans Typewriter" charset="0"/>
              </a:rPr>
              <a:t>      </a:t>
            </a:r>
            <a:r>
              <a:rPr lang="en-US" sz="1400" dirty="0" err="1">
                <a:latin typeface="Lucida Sans Typewriter" charset="0"/>
              </a:rPr>
              <a:t>triggeredTransition</a:t>
            </a:r>
            <a:r>
              <a:rPr lang="en-US" sz="1400" dirty="0">
                <a:latin typeface="Lucida Sans Typewriter" charset="0"/>
              </a:rPr>
              <a:t> = null</a:t>
            </a:r>
          </a:p>
          <a:p>
            <a:pPr algn="l"/>
            <a:endParaRPr lang="en-US" sz="1400" dirty="0">
              <a:latin typeface="Lucida Sans Typewriter" charset="0"/>
            </a:endParaRPr>
          </a:p>
          <a:p>
            <a:pPr algn="l"/>
            <a:r>
              <a:rPr lang="en-US" sz="1400" dirty="0">
                <a:latin typeface="Lucida Sans Typewriter" charset="0"/>
              </a:rPr>
              <a:t>      </a:t>
            </a:r>
            <a:r>
              <a:rPr lang="en-US" sz="1400" b="1" dirty="0">
                <a:latin typeface="Lucida Sans Typewriter" charset="0"/>
              </a:rPr>
              <a:t>for</a:t>
            </a:r>
            <a:r>
              <a:rPr lang="en-US" sz="1400" dirty="0">
                <a:latin typeface="Lucida Sans Typewriter" charset="0"/>
              </a:rPr>
              <a:t> transition </a:t>
            </a:r>
            <a:r>
              <a:rPr lang="en-US" sz="1400" b="1" dirty="0">
                <a:latin typeface="Lucida Sans Typewriter" charset="0"/>
              </a:rPr>
              <a:t>in</a:t>
            </a:r>
            <a:r>
              <a:rPr lang="en-US" sz="1400" dirty="0">
                <a:latin typeface="Lucida Sans Typewriter" charset="0"/>
              </a:rPr>
              <a:t> </a:t>
            </a:r>
            <a:r>
              <a:rPr lang="en-US" sz="1400" dirty="0" err="1">
                <a:latin typeface="Lucida Sans Typewriter" charset="0"/>
              </a:rPr>
              <a:t>currentState.getTransitions</a:t>
            </a:r>
            <a:r>
              <a:rPr lang="en-US" sz="1400" dirty="0">
                <a:latin typeface="Lucida Sans Typewriter" charset="0"/>
              </a:rPr>
              <a:t>(</a:t>
            </a:r>
            <a:r>
              <a:rPr lang="en-US" sz="1400" dirty="0" smtClean="0">
                <a:latin typeface="Lucida Sans Typewriter" charset="0"/>
              </a:rPr>
              <a:t>) {</a:t>
            </a:r>
            <a:endParaRPr lang="en-US" sz="1400" dirty="0">
              <a:latin typeface="Lucida Sans Typewriter" charset="0"/>
            </a:endParaRPr>
          </a:p>
          <a:p>
            <a:pPr algn="l"/>
            <a:r>
              <a:rPr lang="en-US" sz="1400" dirty="0">
                <a:latin typeface="Lucida Sans Typewriter" charset="0"/>
              </a:rPr>
              <a:t>         </a:t>
            </a:r>
            <a:r>
              <a:rPr lang="en-US" sz="1400" b="1" dirty="0">
                <a:latin typeface="Lucida Sans Typewriter" charset="0"/>
              </a:rPr>
              <a:t>if</a:t>
            </a:r>
            <a:r>
              <a:rPr lang="en-US" sz="1400" dirty="0">
                <a:latin typeface="Lucida Sans Typewriter" charset="0"/>
              </a:rPr>
              <a:t> </a:t>
            </a:r>
            <a:r>
              <a:rPr lang="en-US" sz="1400" dirty="0" err="1">
                <a:latin typeface="Lucida Sans Typewriter" charset="0"/>
              </a:rPr>
              <a:t>transition.isTriggered</a:t>
            </a:r>
            <a:r>
              <a:rPr lang="en-US" sz="1400" dirty="0">
                <a:latin typeface="Lucida Sans Typewriter" charset="0"/>
              </a:rPr>
              <a:t>(</a:t>
            </a:r>
            <a:r>
              <a:rPr lang="en-US" sz="1400" dirty="0" smtClean="0">
                <a:latin typeface="Lucida Sans Typewriter" charset="0"/>
              </a:rPr>
              <a:t>) {</a:t>
            </a:r>
            <a:endParaRPr lang="en-US" sz="1400" dirty="0">
              <a:latin typeface="Lucida Sans Typewriter" charset="0"/>
            </a:endParaRPr>
          </a:p>
          <a:p>
            <a:pPr algn="l"/>
            <a:r>
              <a:rPr lang="en-US" sz="1400" dirty="0">
                <a:latin typeface="Lucida Sans Typewriter" charset="0"/>
              </a:rPr>
              <a:t>            </a:t>
            </a:r>
            <a:r>
              <a:rPr lang="en-US" sz="1400" dirty="0" err="1">
                <a:latin typeface="Lucida Sans Typewriter" charset="0"/>
              </a:rPr>
              <a:t>triggeredTransition</a:t>
            </a:r>
            <a:r>
              <a:rPr lang="en-US" sz="1400" dirty="0">
                <a:latin typeface="Lucida Sans Typewriter" charset="0"/>
              </a:rPr>
              <a:t> = transition</a:t>
            </a:r>
          </a:p>
          <a:p>
            <a:pPr algn="l"/>
            <a:r>
              <a:rPr lang="en-US" sz="1400" dirty="0">
                <a:latin typeface="Lucida Sans Typewriter" charset="0"/>
              </a:rPr>
              <a:t>            break</a:t>
            </a:r>
          </a:p>
          <a:p>
            <a:pPr algn="l"/>
            <a:r>
              <a:rPr lang="en-US" sz="1400" dirty="0" smtClean="0">
                <a:latin typeface="Lucida Sans Typewriter" charset="0"/>
              </a:rPr>
              <a:t>          }</a:t>
            </a:r>
          </a:p>
          <a:p>
            <a:pPr algn="l"/>
            <a:r>
              <a:rPr lang="en-US" sz="1400" dirty="0">
                <a:latin typeface="Lucida Sans Typewriter" charset="0"/>
              </a:rPr>
              <a:t> </a:t>
            </a:r>
            <a:r>
              <a:rPr lang="en-US" sz="1400" dirty="0" smtClean="0">
                <a:latin typeface="Lucida Sans Typewriter" charset="0"/>
              </a:rPr>
              <a:t>     }</a:t>
            </a:r>
            <a:endParaRPr lang="en-US" sz="1400" dirty="0">
              <a:latin typeface="Lucida Sans Typewriter" charset="0"/>
            </a:endParaRPr>
          </a:p>
          <a:p>
            <a:pPr algn="l"/>
            <a:r>
              <a:rPr lang="en-US" sz="1400" dirty="0">
                <a:latin typeface="Lucida Sans Typewriter" charset="0"/>
              </a:rPr>
              <a:t>      </a:t>
            </a:r>
            <a:r>
              <a:rPr lang="en-US" sz="1400" b="1" dirty="0">
                <a:latin typeface="Lucida Sans Typewriter" charset="0"/>
              </a:rPr>
              <a:t>if</a:t>
            </a:r>
            <a:r>
              <a:rPr lang="en-US" sz="1400" dirty="0">
                <a:latin typeface="Lucida Sans Typewriter" charset="0"/>
              </a:rPr>
              <a:t> </a:t>
            </a:r>
            <a:r>
              <a:rPr lang="en-US" sz="1400" dirty="0" err="1" smtClean="0">
                <a:latin typeface="Lucida Sans Typewriter" charset="0"/>
              </a:rPr>
              <a:t>triggeredTransition</a:t>
            </a:r>
            <a:r>
              <a:rPr lang="en-US" sz="1400" dirty="0" smtClean="0">
                <a:latin typeface="Lucida Sans Typewriter" charset="0"/>
              </a:rPr>
              <a:t> != null {</a:t>
            </a:r>
          </a:p>
          <a:p>
            <a:pPr algn="l"/>
            <a:r>
              <a:rPr lang="en-US" sz="1400" dirty="0" smtClean="0">
                <a:latin typeface="Lucida Sans Typewriter" charset="0"/>
              </a:rPr>
              <a:t>         </a:t>
            </a:r>
            <a:r>
              <a:rPr lang="en-US" sz="1400" dirty="0" err="1" smtClean="0">
                <a:latin typeface="Lucida Sans Typewriter" charset="0"/>
              </a:rPr>
              <a:t>targetState</a:t>
            </a:r>
            <a:r>
              <a:rPr lang="en-US" sz="1400" dirty="0" smtClean="0">
                <a:latin typeface="Lucida Sans Typewriter" charset="0"/>
              </a:rPr>
              <a:t> = </a:t>
            </a:r>
            <a:r>
              <a:rPr lang="en-US" sz="1400" dirty="0" err="1" smtClean="0">
                <a:latin typeface="Lucida Sans Typewriter" charset="0"/>
              </a:rPr>
              <a:t>triggeredTransition.getTargetState</a:t>
            </a:r>
            <a:r>
              <a:rPr lang="en-US" sz="1400" dirty="0" smtClean="0">
                <a:latin typeface="Lucida Sans Typewriter" charset="0"/>
              </a:rPr>
              <a:t>()</a:t>
            </a:r>
          </a:p>
          <a:p>
            <a:pPr algn="l"/>
            <a:r>
              <a:rPr lang="en-US" sz="1400" dirty="0">
                <a:latin typeface="Lucida Sans Typewriter" charset="0"/>
              </a:rPr>
              <a:t>         actions = </a:t>
            </a:r>
            <a:r>
              <a:rPr lang="en-US" sz="1400" dirty="0" err="1">
                <a:latin typeface="Lucida Sans Typewriter" charset="0"/>
              </a:rPr>
              <a:t>currentState.getExitAction</a:t>
            </a:r>
            <a:r>
              <a:rPr lang="en-US" sz="1400" dirty="0">
                <a:latin typeface="Lucida Sans Typewriter" charset="0"/>
              </a:rPr>
              <a:t>()</a:t>
            </a:r>
          </a:p>
          <a:p>
            <a:pPr algn="l"/>
            <a:r>
              <a:rPr lang="en-US" sz="1400" dirty="0">
                <a:latin typeface="Lucida Sans Typewriter" charset="0"/>
              </a:rPr>
              <a:t> </a:t>
            </a:r>
            <a:r>
              <a:rPr lang="en-US" sz="1400" dirty="0" smtClean="0">
                <a:latin typeface="Lucida Sans Typewriter" charset="0"/>
              </a:rPr>
              <a:t>        actions </a:t>
            </a:r>
            <a:r>
              <a:rPr lang="en-US" sz="1400" dirty="0">
                <a:latin typeface="Lucida Sans Typewriter" charset="0"/>
              </a:rPr>
              <a:t>+= </a:t>
            </a:r>
            <a:r>
              <a:rPr lang="en-US" sz="1400" dirty="0" err="1">
                <a:latin typeface="Lucida Sans Typewriter" charset="0"/>
              </a:rPr>
              <a:t>targetState.getEntryAction</a:t>
            </a:r>
            <a:r>
              <a:rPr lang="en-US" sz="1400" dirty="0">
                <a:latin typeface="Lucida Sans Typewriter" charset="0"/>
              </a:rPr>
              <a:t>(</a:t>
            </a:r>
            <a:r>
              <a:rPr lang="en-US" sz="1400" dirty="0" smtClean="0">
                <a:latin typeface="Lucida Sans Typewriter" charset="0"/>
              </a:rPr>
              <a:t>)</a:t>
            </a:r>
          </a:p>
          <a:p>
            <a:pPr algn="l"/>
            <a:r>
              <a:rPr lang="en-US" sz="1400" dirty="0">
                <a:latin typeface="Lucida Sans Typewriter" charset="0"/>
              </a:rPr>
              <a:t>         </a:t>
            </a:r>
            <a:r>
              <a:rPr lang="en-US" sz="1400" dirty="0" err="1">
                <a:latin typeface="Lucida Sans Typewriter" charset="0"/>
              </a:rPr>
              <a:t>currentState</a:t>
            </a:r>
            <a:r>
              <a:rPr lang="en-US" sz="1400" dirty="0">
                <a:latin typeface="Lucida Sans Typewriter" charset="0"/>
              </a:rPr>
              <a:t> = </a:t>
            </a:r>
            <a:r>
              <a:rPr lang="en-US" sz="1400" dirty="0" err="1">
                <a:latin typeface="Lucida Sans Typewriter" charset="0"/>
              </a:rPr>
              <a:t>targetState</a:t>
            </a:r>
            <a:endParaRPr lang="en-US" sz="1400" dirty="0">
              <a:latin typeface="Lucida Sans Typewriter" charset="0"/>
            </a:endParaRPr>
          </a:p>
          <a:p>
            <a:pPr algn="l"/>
            <a:r>
              <a:rPr lang="en-US" sz="1400" dirty="0">
                <a:latin typeface="Lucida Sans Typewriter" charset="0"/>
              </a:rPr>
              <a:t>         </a:t>
            </a:r>
            <a:r>
              <a:rPr lang="en-US" sz="1400" b="1" dirty="0">
                <a:latin typeface="Lucida Sans Typewriter" charset="0"/>
              </a:rPr>
              <a:t>return</a:t>
            </a:r>
            <a:r>
              <a:rPr lang="en-US" sz="1400" dirty="0">
                <a:latin typeface="Lucida Sans Typewriter" charset="0"/>
              </a:rPr>
              <a:t> </a:t>
            </a:r>
            <a:r>
              <a:rPr lang="en-US" sz="1400" dirty="0" smtClean="0">
                <a:solidFill>
                  <a:srgbClr val="0070C0"/>
                </a:solidFill>
                <a:latin typeface="Lucida Sans Typewriter" charset="0"/>
              </a:rPr>
              <a:t>actions </a:t>
            </a:r>
            <a:r>
              <a:rPr lang="en-US" sz="1400" i="1" dirty="0" smtClean="0">
                <a:solidFill>
                  <a:srgbClr val="008000"/>
                </a:solidFill>
                <a:latin typeface="Lucida Sans Typewriter" charset="0"/>
              </a:rPr>
              <a:t>// list of actions for transitions</a:t>
            </a:r>
            <a:endParaRPr lang="en-US" sz="1400" i="1" dirty="0">
              <a:solidFill>
                <a:srgbClr val="008000"/>
              </a:solidFill>
              <a:latin typeface="Lucida Sans Typewriter" charset="0"/>
            </a:endParaRPr>
          </a:p>
          <a:p>
            <a:pPr algn="l"/>
            <a:r>
              <a:rPr lang="en-US" sz="1400" dirty="0">
                <a:latin typeface="Lucida Sans Typewriter" charset="0"/>
              </a:rPr>
              <a:t>      </a:t>
            </a:r>
            <a:r>
              <a:rPr lang="en-US" sz="1400" dirty="0" smtClean="0">
                <a:latin typeface="Lucida Sans Typewriter" charset="0"/>
              </a:rPr>
              <a:t>} </a:t>
            </a:r>
            <a:r>
              <a:rPr lang="en-US" sz="1400" b="1" dirty="0" smtClean="0">
                <a:latin typeface="Lucida Sans Typewriter" charset="0"/>
              </a:rPr>
              <a:t>else</a:t>
            </a:r>
            <a:r>
              <a:rPr lang="en-US" sz="1400" b="1" dirty="0">
                <a:latin typeface="Lucida Sans Typewriter" charset="0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Lucida Sans Typewriter" charset="0"/>
              </a:rPr>
              <a:t>return</a:t>
            </a:r>
            <a:r>
              <a:rPr lang="en-US" sz="1400" dirty="0" smtClean="0">
                <a:latin typeface="Lucida Sans Typewriter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Lucida Sans Typewriter" charset="0"/>
              </a:rPr>
              <a:t>currentState.getAction</a:t>
            </a:r>
            <a:r>
              <a:rPr lang="en-US" sz="1400" dirty="0" smtClean="0">
                <a:solidFill>
                  <a:srgbClr val="0070C0"/>
                </a:solidFill>
                <a:latin typeface="Lucida Sans Typewriter" charset="0"/>
              </a:rPr>
              <a:t>()</a:t>
            </a:r>
            <a:r>
              <a:rPr lang="en-US" sz="1400" dirty="0" smtClean="0">
                <a:latin typeface="Lucida Sans Typewriter" charset="0"/>
              </a:rPr>
              <a:t>  </a:t>
            </a:r>
            <a:r>
              <a:rPr lang="en-US" sz="1400" i="1" dirty="0" smtClean="0">
                <a:solidFill>
                  <a:srgbClr val="008000"/>
                </a:solidFill>
                <a:latin typeface="Lucida Sans Typewriter" charset="0"/>
              </a:rPr>
              <a:t>// action this state</a:t>
            </a:r>
            <a:endParaRPr lang="en-US" sz="1400" i="1" dirty="0">
              <a:solidFill>
                <a:srgbClr val="008000"/>
              </a:solidFill>
              <a:latin typeface="Lucida Sans Typewriter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2400" y="4419600"/>
            <a:ext cx="2703513" cy="1752600"/>
            <a:chOff x="692430" y="4267200"/>
            <a:chExt cx="2468283" cy="1371600"/>
          </a:xfrm>
        </p:grpSpPr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1349375" y="4560888"/>
              <a:ext cx="523875" cy="261937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900" dirty="0"/>
                <a:t>on guard</a:t>
              </a:r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>
              <a:off x="1349375" y="5376863"/>
              <a:ext cx="523875" cy="261937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900" dirty="0"/>
                <a:t>run away</a:t>
              </a:r>
            </a:p>
          </p:txBody>
        </p:sp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>
              <a:off x="2430463" y="4560888"/>
              <a:ext cx="523875" cy="261937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000" dirty="0"/>
                <a:t>fight</a:t>
              </a:r>
            </a:p>
          </p:txBody>
        </p:sp>
        <p:cxnSp>
          <p:nvCxnSpPr>
            <p:cNvPr id="13" name="AutoShape 10"/>
            <p:cNvCxnSpPr>
              <a:cxnSpLocks noChangeShapeType="1"/>
              <a:stCxn id="10" idx="3"/>
              <a:endCxn id="12" idx="1"/>
            </p:cNvCxnSpPr>
            <p:nvPr/>
          </p:nvCxnSpPr>
          <p:spPr bwMode="auto">
            <a:xfrm>
              <a:off x="1879600" y="4691063"/>
              <a:ext cx="544513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4" name="AutoShape 11"/>
            <p:cNvCxnSpPr>
              <a:cxnSpLocks noChangeShapeType="1"/>
              <a:stCxn id="12" idx="2"/>
              <a:endCxn id="11" idx="3"/>
            </p:cNvCxnSpPr>
            <p:nvPr/>
          </p:nvCxnSpPr>
          <p:spPr bwMode="auto">
            <a:xfrm rot="5400000">
              <a:off x="1946275" y="4762500"/>
              <a:ext cx="679450" cy="81280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15" name="AutoShape 12"/>
            <p:cNvCxnSpPr>
              <a:cxnSpLocks noChangeShapeType="1"/>
              <a:stCxn id="10" idx="2"/>
              <a:endCxn id="11" idx="0"/>
            </p:cNvCxnSpPr>
            <p:nvPr/>
          </p:nvCxnSpPr>
          <p:spPr bwMode="auto">
            <a:xfrm>
              <a:off x="1611313" y="4829175"/>
              <a:ext cx="0" cy="5429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6" name="AutoShape 13"/>
            <p:cNvCxnSpPr>
              <a:cxnSpLocks noChangeShapeType="1"/>
              <a:stCxn id="11" idx="1"/>
              <a:endCxn id="10" idx="1"/>
            </p:cNvCxnSpPr>
            <p:nvPr/>
          </p:nvCxnSpPr>
          <p:spPr bwMode="auto">
            <a:xfrm rot="10800000" flipH="1">
              <a:off x="1335088" y="4692650"/>
              <a:ext cx="1587" cy="815975"/>
            </a:xfrm>
            <a:prstGeom prst="bentConnector3">
              <a:avLst>
                <a:gd name="adj1" fmla="val -1350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1589088" y="4267200"/>
              <a:ext cx="33337" cy="3333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cxnSp>
          <p:nvCxnSpPr>
            <p:cNvPr id="18" name="AutoShape 15"/>
            <p:cNvCxnSpPr>
              <a:cxnSpLocks noChangeShapeType="1"/>
              <a:stCxn id="17" idx="4"/>
              <a:endCxn id="10" idx="0"/>
            </p:cNvCxnSpPr>
            <p:nvPr/>
          </p:nvCxnSpPr>
          <p:spPr bwMode="auto">
            <a:xfrm>
              <a:off x="1604963" y="4305300"/>
              <a:ext cx="6350" cy="24923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1863725" y="4509646"/>
              <a:ext cx="541338" cy="21678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600"/>
                <a:t>small enemy</a:t>
              </a:r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1565275" y="4901760"/>
              <a:ext cx="533400" cy="21678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600"/>
                <a:t>large enemy</a:t>
              </a:r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2673350" y="4966846"/>
              <a:ext cx="487363" cy="21678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600"/>
                <a:t>losing fight</a:t>
              </a:r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692430" y="5041077"/>
              <a:ext cx="493433" cy="14452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600" dirty="0"/>
                <a:t>escaped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653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C847C1-058E-C543-9A0F-FC59D0F5ED25}" type="slidenum">
              <a:rPr lang="en-US"/>
              <a:pPr/>
              <a:t>26</a:t>
            </a:fld>
            <a:endParaRPr 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Combining Decision Trees &amp; State </a:t>
            </a:r>
            <a:r>
              <a:rPr lang="en-US" dirty="0" smtClean="0"/>
              <a:t>Machines (1 of 2)</a:t>
            </a:r>
            <a:endParaRPr lang="en-US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572000"/>
          </a:xfrm>
        </p:spPr>
        <p:txBody>
          <a:bodyPr/>
          <a:lstStyle/>
          <a:p>
            <a:r>
              <a:rPr lang="en-US" dirty="0"/>
              <a:t>Why?</a:t>
            </a:r>
          </a:p>
          <a:p>
            <a:pPr lvl="1"/>
            <a:r>
              <a:rPr lang="en-US" dirty="0"/>
              <a:t>to avoid duplicating </a:t>
            </a:r>
            <a:r>
              <a:rPr lang="en-US" dirty="0">
                <a:solidFill>
                  <a:srgbClr val="0070C0"/>
                </a:solidFill>
              </a:rPr>
              <a:t>expensive </a:t>
            </a:r>
            <a:r>
              <a:rPr lang="en-US" dirty="0" smtClean="0"/>
              <a:t>tests in state machine.  e.g., assuming “</a:t>
            </a:r>
            <a:r>
              <a:rPr lang="en-US" dirty="0" smtClean="0">
                <a:solidFill>
                  <a:srgbClr val="0070C0"/>
                </a:solidFill>
              </a:rPr>
              <a:t>player in sight</a:t>
            </a:r>
            <a:r>
              <a:rPr lang="en-US" dirty="0" smtClean="0"/>
              <a:t>” is expensive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705187" y="3372089"/>
            <a:ext cx="5029200" cy="2668309"/>
            <a:chOff x="1676400" y="2818091"/>
            <a:chExt cx="5029200" cy="2668309"/>
          </a:xfrm>
        </p:grpSpPr>
        <p:sp>
          <p:nvSpPr>
            <p:cNvPr id="51204" name="AutoShape 4"/>
            <p:cNvSpPr>
              <a:spLocks noChangeArrowheads="1"/>
            </p:cNvSpPr>
            <p:nvPr/>
          </p:nvSpPr>
          <p:spPr bwMode="auto">
            <a:xfrm>
              <a:off x="1676400" y="3733800"/>
              <a:ext cx="1143000" cy="60960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2400"/>
                <a:t>alert</a:t>
              </a:r>
            </a:p>
          </p:txBody>
        </p:sp>
        <p:sp>
          <p:nvSpPr>
            <p:cNvPr id="51205" name="AutoShape 5"/>
            <p:cNvSpPr>
              <a:spLocks noChangeArrowheads="1"/>
            </p:cNvSpPr>
            <p:nvPr/>
          </p:nvSpPr>
          <p:spPr bwMode="auto">
            <a:xfrm>
              <a:off x="5562600" y="4876800"/>
              <a:ext cx="1143000" cy="60960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2400"/>
                <a:t>defend</a:t>
              </a:r>
            </a:p>
          </p:txBody>
        </p:sp>
        <p:sp>
          <p:nvSpPr>
            <p:cNvPr id="51206" name="AutoShape 6"/>
            <p:cNvSpPr>
              <a:spLocks noChangeArrowheads="1"/>
            </p:cNvSpPr>
            <p:nvPr/>
          </p:nvSpPr>
          <p:spPr bwMode="auto">
            <a:xfrm>
              <a:off x="5562600" y="2819400"/>
              <a:ext cx="1143000" cy="60960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2400"/>
                <a:t>alarm</a:t>
              </a:r>
            </a:p>
          </p:txBody>
        </p:sp>
        <p:cxnSp>
          <p:nvCxnSpPr>
            <p:cNvPr id="51208" name="AutoShape 8"/>
            <p:cNvCxnSpPr>
              <a:cxnSpLocks noChangeShapeType="1"/>
              <a:stCxn id="51204" idx="2"/>
              <a:endCxn id="51205" idx="1"/>
            </p:cNvCxnSpPr>
            <p:nvPr/>
          </p:nvCxnSpPr>
          <p:spPr bwMode="auto">
            <a:xfrm rot="16200000" flipH="1">
              <a:off x="3486151" y="3119437"/>
              <a:ext cx="823912" cy="3300413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51209" name="AutoShape 9"/>
            <p:cNvCxnSpPr>
              <a:cxnSpLocks noChangeShapeType="1"/>
              <a:stCxn id="51204" idx="0"/>
              <a:endCxn id="51206" idx="1"/>
            </p:cNvCxnSpPr>
            <p:nvPr/>
          </p:nvCxnSpPr>
          <p:spPr bwMode="auto">
            <a:xfrm rot="16200000">
              <a:off x="3600450" y="1771650"/>
              <a:ext cx="595313" cy="3300413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51210" name="Text Box 10"/>
            <p:cNvSpPr txBox="1">
              <a:spLocks noChangeArrowheads="1"/>
            </p:cNvSpPr>
            <p:nvPr/>
          </p:nvSpPr>
          <p:spPr bwMode="auto">
            <a:xfrm>
              <a:off x="2590800" y="2818091"/>
              <a:ext cx="2278894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player in sight </a:t>
              </a:r>
              <a:r>
                <a:rPr lang="en-US" dirty="0"/>
                <a:t>AND far</a:t>
              </a:r>
            </a:p>
          </p:txBody>
        </p:sp>
        <p:sp>
          <p:nvSpPr>
            <p:cNvPr id="51211" name="Text Box 11"/>
            <p:cNvSpPr txBox="1">
              <a:spLocks noChangeArrowheads="1"/>
            </p:cNvSpPr>
            <p:nvPr/>
          </p:nvSpPr>
          <p:spPr bwMode="auto">
            <a:xfrm>
              <a:off x="2571750" y="4813578"/>
              <a:ext cx="2450094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player in sight </a:t>
              </a:r>
              <a:r>
                <a:rPr lang="en-US" dirty="0"/>
                <a:t>AND near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634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34A543-2962-B645-ADE7-3EBB3DC42F54}" type="slidenum">
              <a:rPr lang="en-US"/>
              <a:pPr/>
              <a:t>27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820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Combining Decision Trees &amp; State </a:t>
            </a:r>
            <a:r>
              <a:rPr lang="en-US" dirty="0" smtClean="0"/>
              <a:t>Machines (2 of 2)</a:t>
            </a:r>
            <a:endParaRPr lang="en-US" dirty="0"/>
          </a:p>
        </p:txBody>
      </p:sp>
      <p:sp>
        <p:nvSpPr>
          <p:cNvPr id="52228" name="AutoShape 4"/>
          <p:cNvSpPr>
            <a:spLocks noChangeArrowheads="1"/>
          </p:cNvSpPr>
          <p:nvPr/>
        </p:nvSpPr>
        <p:spPr bwMode="auto">
          <a:xfrm>
            <a:off x="1524000" y="3962400"/>
            <a:ext cx="1143000" cy="6096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2400"/>
              <a:t>alert</a:t>
            </a:r>
          </a:p>
        </p:txBody>
      </p:sp>
      <p:sp>
        <p:nvSpPr>
          <p:cNvPr id="52229" name="AutoShape 5"/>
          <p:cNvSpPr>
            <a:spLocks noChangeArrowheads="1"/>
          </p:cNvSpPr>
          <p:nvPr/>
        </p:nvSpPr>
        <p:spPr bwMode="auto">
          <a:xfrm>
            <a:off x="6400800" y="5105400"/>
            <a:ext cx="1143000" cy="6096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2400"/>
              <a:t>defend</a:t>
            </a:r>
          </a:p>
        </p:txBody>
      </p:sp>
      <p:sp>
        <p:nvSpPr>
          <p:cNvPr id="52230" name="AutoShape 6"/>
          <p:cNvSpPr>
            <a:spLocks noChangeArrowheads="1"/>
          </p:cNvSpPr>
          <p:nvPr/>
        </p:nvSpPr>
        <p:spPr bwMode="auto">
          <a:xfrm>
            <a:off x="6400800" y="3048000"/>
            <a:ext cx="1143000" cy="6096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2400"/>
              <a:t>alarm</a:t>
            </a:r>
          </a:p>
        </p:txBody>
      </p:sp>
      <p:sp>
        <p:nvSpPr>
          <p:cNvPr id="52235" name="AutoShape 11"/>
          <p:cNvSpPr>
            <a:spLocks noChangeArrowheads="1"/>
          </p:cNvSpPr>
          <p:nvPr/>
        </p:nvSpPr>
        <p:spPr bwMode="auto">
          <a:xfrm>
            <a:off x="3429000" y="4191000"/>
            <a:ext cx="152400" cy="152400"/>
          </a:xfrm>
          <a:prstGeom prst="flowChartDecision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52236" name="AutoShape 12"/>
          <p:cNvCxnSpPr>
            <a:cxnSpLocks noChangeShapeType="1"/>
            <a:stCxn id="52228" idx="3"/>
            <a:endCxn id="52235" idx="1"/>
          </p:cNvCxnSpPr>
          <p:nvPr/>
        </p:nvCxnSpPr>
        <p:spPr bwMode="auto">
          <a:xfrm>
            <a:off x="2681288" y="4267200"/>
            <a:ext cx="733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2237" name="AutoShape 13"/>
          <p:cNvSpPr>
            <a:spLocks noChangeArrowheads="1"/>
          </p:cNvSpPr>
          <p:nvPr/>
        </p:nvSpPr>
        <p:spPr bwMode="auto">
          <a:xfrm>
            <a:off x="4953000" y="4191000"/>
            <a:ext cx="152400" cy="152400"/>
          </a:xfrm>
          <a:prstGeom prst="flowChartDecision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52238" name="AutoShape 14"/>
          <p:cNvCxnSpPr>
            <a:cxnSpLocks noChangeShapeType="1"/>
            <a:stCxn id="52235" idx="3"/>
            <a:endCxn id="52237" idx="1"/>
          </p:cNvCxnSpPr>
          <p:nvPr/>
        </p:nvCxnSpPr>
        <p:spPr bwMode="auto">
          <a:xfrm>
            <a:off x="3595688" y="4267200"/>
            <a:ext cx="13430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2239" name="AutoShape 15"/>
          <p:cNvCxnSpPr>
            <a:cxnSpLocks noChangeShapeType="1"/>
            <a:stCxn id="52237" idx="0"/>
            <a:endCxn id="52230" idx="1"/>
          </p:cNvCxnSpPr>
          <p:nvPr/>
        </p:nvCxnSpPr>
        <p:spPr bwMode="auto">
          <a:xfrm rot="16200000">
            <a:off x="5295900" y="3086100"/>
            <a:ext cx="823913" cy="1357313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52240" name="AutoShape 16"/>
          <p:cNvCxnSpPr>
            <a:cxnSpLocks noChangeShapeType="1"/>
            <a:stCxn id="52237" idx="2"/>
            <a:endCxn id="52229" idx="1"/>
          </p:cNvCxnSpPr>
          <p:nvPr/>
        </p:nvCxnSpPr>
        <p:spPr bwMode="auto">
          <a:xfrm rot="16200000" flipH="1">
            <a:off x="5181601" y="4205287"/>
            <a:ext cx="1052512" cy="1357313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2755900" y="3732491"/>
            <a:ext cx="1598899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player in sight?</a:t>
            </a:r>
          </a:p>
        </p:txBody>
      </p:sp>
      <p:sp>
        <p:nvSpPr>
          <p:cNvPr id="52242" name="Rectangle 18"/>
          <p:cNvSpPr>
            <a:spLocks noChangeArrowheads="1"/>
          </p:cNvSpPr>
          <p:nvPr/>
        </p:nvSpPr>
        <p:spPr bwMode="auto">
          <a:xfrm>
            <a:off x="5105400" y="4114800"/>
            <a:ext cx="57785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/>
              <a:t>far?</a:t>
            </a:r>
          </a:p>
        </p:txBody>
      </p:sp>
      <p:cxnSp>
        <p:nvCxnSpPr>
          <p:cNvPr id="52243" name="AutoShape 19"/>
          <p:cNvCxnSpPr>
            <a:cxnSpLocks noChangeShapeType="1"/>
            <a:stCxn id="52235" idx="2"/>
          </p:cNvCxnSpPr>
          <p:nvPr/>
        </p:nvCxnSpPr>
        <p:spPr bwMode="auto">
          <a:xfrm>
            <a:off x="3505200" y="4357688"/>
            <a:ext cx="0" cy="519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2244" name="AutoShape 20"/>
          <p:cNvCxnSpPr>
            <a:cxnSpLocks noChangeShapeType="1"/>
          </p:cNvCxnSpPr>
          <p:nvPr/>
        </p:nvCxnSpPr>
        <p:spPr bwMode="auto">
          <a:xfrm>
            <a:off x="3352800" y="4876800"/>
            <a:ext cx="3048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2245" name="Text Box 21"/>
          <p:cNvSpPr txBox="1">
            <a:spLocks noChangeArrowheads="1"/>
          </p:cNvSpPr>
          <p:nvPr/>
        </p:nvSpPr>
        <p:spPr bwMode="auto">
          <a:xfrm>
            <a:off x="5486400" y="3048000"/>
            <a:ext cx="420688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yes</a:t>
            </a:r>
          </a:p>
        </p:txBody>
      </p:sp>
      <p:sp>
        <p:nvSpPr>
          <p:cNvPr id="52246" name="Text Box 22"/>
          <p:cNvSpPr txBox="1">
            <a:spLocks noChangeArrowheads="1"/>
          </p:cNvSpPr>
          <p:nvPr/>
        </p:nvSpPr>
        <p:spPr bwMode="auto">
          <a:xfrm>
            <a:off x="4038600" y="4267200"/>
            <a:ext cx="420688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yes</a:t>
            </a:r>
          </a:p>
        </p:txBody>
      </p:sp>
      <p:sp>
        <p:nvSpPr>
          <p:cNvPr id="52247" name="Text Box 23"/>
          <p:cNvSpPr txBox="1">
            <a:spLocks noChangeArrowheads="1"/>
          </p:cNvSpPr>
          <p:nvPr/>
        </p:nvSpPr>
        <p:spPr bwMode="auto">
          <a:xfrm>
            <a:off x="5486400" y="5135563"/>
            <a:ext cx="354013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no</a:t>
            </a:r>
          </a:p>
        </p:txBody>
      </p:sp>
      <p:sp>
        <p:nvSpPr>
          <p:cNvPr id="52249" name="Text Box 25"/>
          <p:cNvSpPr txBox="1">
            <a:spLocks noChangeArrowheads="1"/>
          </p:cNvSpPr>
          <p:nvPr/>
        </p:nvSpPr>
        <p:spPr bwMode="auto">
          <a:xfrm>
            <a:off x="3200400" y="4449763"/>
            <a:ext cx="354013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no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1551562" y="2064763"/>
            <a:ext cx="2538869" cy="101566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Use decision tree for transitions in state machine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375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	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Decision Trees	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Finite State Machines (FSM)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Hierarchical FSM			(</a:t>
            </a:r>
            <a:r>
              <a:rPr lang="en-US" dirty="0" smtClean="0">
                <a:solidFill>
                  <a:srgbClr val="C0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r>
              <a:rPr lang="en-US" dirty="0"/>
              <a:t>Behavior </a:t>
            </a:r>
            <a:r>
              <a:rPr lang="en-US" dirty="0" smtClean="0"/>
              <a:t>Trees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00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239000" y="6248400"/>
            <a:ext cx="1594240" cy="365125"/>
          </a:xfrm>
        </p:spPr>
        <p:txBody>
          <a:bodyPr/>
          <a:lstStyle/>
          <a:p>
            <a:fld id="{E2F072FD-8EF5-D243-989C-CFD1272E7B12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Hierarchical</a:t>
            </a:r>
            <a:r>
              <a:rPr lang="en-US" dirty="0"/>
              <a:t> State Machines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</a:t>
            </a:r>
            <a:r>
              <a:rPr lang="en-US" dirty="0" smtClean="0"/>
              <a:t>?  </a:t>
            </a:r>
            <a:r>
              <a:rPr lang="en-US" dirty="0" smtClean="0">
                <a:sym typeface="Wingdings" panose="05000000000000000000" pitchFamily="2" charset="2"/>
              </a:rPr>
              <a:t> Could be interruptions, want to return but not to start</a:t>
            </a:r>
            <a:endParaRPr lang="en-US" dirty="0"/>
          </a:p>
          <a:p>
            <a:pPr lvl="1">
              <a:buFont typeface="Times" charset="0"/>
              <a:buNone/>
            </a:pP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820364" y="3200400"/>
            <a:ext cx="5154613" cy="2012950"/>
            <a:chOff x="914400" y="2787650"/>
            <a:chExt cx="5154613" cy="2012950"/>
          </a:xfrm>
        </p:grpSpPr>
        <p:sp>
          <p:nvSpPr>
            <p:cNvPr id="67588" name="AutoShape 4"/>
            <p:cNvSpPr>
              <a:spLocks noChangeArrowheads="1"/>
            </p:cNvSpPr>
            <p:nvPr/>
          </p:nvSpPr>
          <p:spPr bwMode="auto">
            <a:xfrm>
              <a:off x="1752600" y="2819400"/>
              <a:ext cx="1143000" cy="60960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2400"/>
                <a:t>search</a:t>
              </a:r>
            </a:p>
          </p:txBody>
        </p:sp>
        <p:sp>
          <p:nvSpPr>
            <p:cNvPr id="67589" name="AutoShape 5"/>
            <p:cNvSpPr>
              <a:spLocks noChangeArrowheads="1"/>
            </p:cNvSpPr>
            <p:nvPr/>
          </p:nvSpPr>
          <p:spPr bwMode="auto">
            <a:xfrm>
              <a:off x="4267200" y="4191000"/>
              <a:ext cx="1143000" cy="60960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2000"/>
                <a:t>goto </a:t>
              </a:r>
            </a:p>
            <a:p>
              <a:r>
                <a:rPr lang="en-US" sz="2000"/>
                <a:t>disposal</a:t>
              </a:r>
            </a:p>
          </p:txBody>
        </p:sp>
        <p:sp>
          <p:nvSpPr>
            <p:cNvPr id="67590" name="AutoShape 6"/>
            <p:cNvSpPr>
              <a:spLocks noChangeArrowheads="1"/>
            </p:cNvSpPr>
            <p:nvPr/>
          </p:nvSpPr>
          <p:spPr bwMode="auto">
            <a:xfrm>
              <a:off x="4267200" y="2819400"/>
              <a:ext cx="1143000" cy="60960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2000"/>
                <a:t>goto</a:t>
              </a:r>
            </a:p>
            <a:p>
              <a:r>
                <a:rPr lang="en-US" sz="2000"/>
                <a:t> trash</a:t>
              </a:r>
            </a:p>
          </p:txBody>
        </p:sp>
        <p:cxnSp>
          <p:nvCxnSpPr>
            <p:cNvPr id="67591" name="AutoShape 7"/>
            <p:cNvCxnSpPr>
              <a:cxnSpLocks noChangeShapeType="1"/>
              <a:stCxn id="67588" idx="2"/>
              <a:endCxn id="67589" idx="1"/>
            </p:cNvCxnSpPr>
            <p:nvPr/>
          </p:nvCxnSpPr>
          <p:spPr bwMode="auto">
            <a:xfrm rot="16200000" flipH="1">
              <a:off x="2762251" y="3005137"/>
              <a:ext cx="1052512" cy="1928813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  <a:tailEnd/>
            </a:ln>
            <a:effectLst/>
          </p:spPr>
        </p:cxnSp>
        <p:cxnSp>
          <p:nvCxnSpPr>
            <p:cNvPr id="67592" name="AutoShape 8"/>
            <p:cNvCxnSpPr>
              <a:cxnSpLocks noChangeShapeType="1"/>
              <a:stCxn id="67588" idx="3"/>
              <a:endCxn id="67590" idx="1"/>
            </p:cNvCxnSpPr>
            <p:nvPr/>
          </p:nvCxnSpPr>
          <p:spPr bwMode="auto">
            <a:xfrm>
              <a:off x="2909888" y="3124200"/>
              <a:ext cx="1343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7593" name="Text Box 9"/>
            <p:cNvSpPr txBox="1">
              <a:spLocks noChangeArrowheads="1"/>
            </p:cNvSpPr>
            <p:nvPr/>
          </p:nvSpPr>
          <p:spPr bwMode="auto">
            <a:xfrm>
              <a:off x="3135313" y="2787650"/>
              <a:ext cx="1020762" cy="3365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see trash</a:t>
              </a:r>
            </a:p>
          </p:txBody>
        </p:sp>
        <p:sp>
          <p:nvSpPr>
            <p:cNvPr id="67594" name="Text Box 10"/>
            <p:cNvSpPr txBox="1">
              <a:spLocks noChangeArrowheads="1"/>
            </p:cNvSpPr>
            <p:nvPr/>
          </p:nvSpPr>
          <p:spPr bwMode="auto">
            <a:xfrm>
              <a:off x="2636838" y="4129088"/>
              <a:ext cx="1506537" cy="3365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trash disposed</a:t>
              </a:r>
            </a:p>
          </p:txBody>
        </p:sp>
        <p:cxnSp>
          <p:nvCxnSpPr>
            <p:cNvPr id="67595" name="AutoShape 11"/>
            <p:cNvCxnSpPr>
              <a:cxnSpLocks noChangeShapeType="1"/>
              <a:stCxn id="67590" idx="2"/>
              <a:endCxn id="67589" idx="0"/>
            </p:cNvCxnSpPr>
            <p:nvPr/>
          </p:nvCxnSpPr>
          <p:spPr bwMode="auto">
            <a:xfrm>
              <a:off x="4838700" y="3443288"/>
              <a:ext cx="0" cy="7334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7596" name="Text Box 12"/>
            <p:cNvSpPr txBox="1">
              <a:spLocks noChangeArrowheads="1"/>
            </p:cNvSpPr>
            <p:nvPr/>
          </p:nvSpPr>
          <p:spPr bwMode="auto">
            <a:xfrm>
              <a:off x="4935538" y="3595688"/>
              <a:ext cx="1133475" cy="3365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have trash</a:t>
              </a:r>
            </a:p>
          </p:txBody>
        </p:sp>
        <p:sp>
          <p:nvSpPr>
            <p:cNvPr id="67598" name="Oval 14"/>
            <p:cNvSpPr>
              <a:spLocks noChangeArrowheads="1"/>
            </p:cNvSpPr>
            <p:nvPr/>
          </p:nvSpPr>
          <p:spPr bwMode="auto">
            <a:xfrm>
              <a:off x="914400" y="3098800"/>
              <a:ext cx="76200" cy="762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cxnSp>
          <p:nvCxnSpPr>
            <p:cNvPr id="67599" name="AutoShape 15"/>
            <p:cNvCxnSpPr>
              <a:cxnSpLocks noChangeShapeType="1"/>
              <a:stCxn id="67598" idx="6"/>
              <a:endCxn id="67588" idx="1"/>
            </p:cNvCxnSpPr>
            <p:nvPr/>
          </p:nvCxnSpPr>
          <p:spPr bwMode="auto">
            <a:xfrm flipV="1">
              <a:off x="1004888" y="3124200"/>
              <a:ext cx="733425" cy="127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2" name="TextBox 1"/>
          <p:cNvSpPr txBox="1"/>
          <p:nvPr/>
        </p:nvSpPr>
        <p:spPr>
          <a:xfrm>
            <a:off x="2277564" y="5486400"/>
            <a:ext cx="4854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e.g., robot can run out of power in any state.</a:t>
            </a:r>
          </a:p>
          <a:p>
            <a:r>
              <a:rPr lang="en-US" dirty="0" smtClean="0"/>
              <a:t>Needs to recharge when out of power.</a:t>
            </a:r>
          </a:p>
          <a:p>
            <a:r>
              <a:rPr lang="en-US" dirty="0" smtClean="0"/>
              <a:t>When charged, needs to return to previous state (e.g., may have trash or know where trash is).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50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“Levels” of Game AI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i="1" dirty="0" smtClean="0"/>
              <a:t>Basic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D</a:t>
            </a:r>
            <a:r>
              <a:rPr lang="en-US" dirty="0" smtClean="0"/>
              <a:t>ecision-making </a:t>
            </a:r>
            <a:r>
              <a:rPr lang="en-US" dirty="0"/>
              <a:t>techniques commonly used in almost all games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en-US" i="1" dirty="0" smtClean="0"/>
              <a:t>Advanced </a:t>
            </a:r>
          </a:p>
          <a:p>
            <a:pPr lvl="1">
              <a:lnSpc>
                <a:spcPct val="140000"/>
              </a:lnSpc>
              <a:spcAft>
                <a:spcPts val="600"/>
              </a:spcAft>
            </a:pPr>
            <a:r>
              <a:rPr lang="en-US" dirty="0"/>
              <a:t>U</a:t>
            </a:r>
            <a:r>
              <a:rPr lang="en-US" dirty="0" smtClean="0"/>
              <a:t>sed </a:t>
            </a:r>
            <a:r>
              <a:rPr lang="en-US" dirty="0"/>
              <a:t>in practice, but in more sophisticated games</a:t>
            </a:r>
          </a:p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en-US" i="1" dirty="0" smtClean="0"/>
              <a:t>Future </a:t>
            </a:r>
          </a:p>
          <a:p>
            <a:pPr lvl="1">
              <a:lnSpc>
                <a:spcPct val="160000"/>
              </a:lnSpc>
              <a:spcAft>
                <a:spcPts val="600"/>
              </a:spcAft>
            </a:pPr>
            <a:r>
              <a:rPr lang="en-US" dirty="0"/>
              <a:t>N</a:t>
            </a:r>
            <a:r>
              <a:rPr lang="en-US" dirty="0" smtClean="0"/>
              <a:t>ot </a:t>
            </a:r>
            <a:r>
              <a:rPr lang="en-US" dirty="0"/>
              <a:t>yet used, but explored in </a:t>
            </a:r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EC28-B808-F04A-970C-E91C83CD3FD1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3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20E8E3-A16E-1B4F-8581-D2C0A8EDF7E0}" type="slidenum">
              <a:rPr lang="en-US"/>
              <a:pPr/>
              <a:t>30</a:t>
            </a:fld>
            <a:endParaRPr 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Interruptions </a:t>
            </a:r>
            <a:r>
              <a:rPr lang="en-US" dirty="0" smtClean="0"/>
              <a:t>(e.g., Recharging)</a:t>
            </a:r>
            <a:endParaRPr lang="en-US" dirty="0"/>
          </a:p>
        </p:txBody>
      </p:sp>
      <p:grpSp>
        <p:nvGrpSpPr>
          <p:cNvPr id="69647" name="Group 15"/>
          <p:cNvGrpSpPr>
            <a:grpSpLocks/>
          </p:cNvGrpSpPr>
          <p:nvPr/>
        </p:nvGrpSpPr>
        <p:grpSpPr bwMode="auto">
          <a:xfrm>
            <a:off x="1474788" y="2711450"/>
            <a:ext cx="5154612" cy="2012950"/>
            <a:chOff x="929" y="2188"/>
            <a:chExt cx="3247" cy="1268"/>
          </a:xfrm>
        </p:grpSpPr>
        <p:sp>
          <p:nvSpPr>
            <p:cNvPr id="69636" name="AutoShape 4"/>
            <p:cNvSpPr>
              <a:spLocks noChangeArrowheads="1"/>
            </p:cNvSpPr>
            <p:nvPr/>
          </p:nvSpPr>
          <p:spPr bwMode="auto">
            <a:xfrm>
              <a:off x="1457" y="2208"/>
              <a:ext cx="720" cy="384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2400"/>
                <a:t>search</a:t>
              </a:r>
            </a:p>
          </p:txBody>
        </p:sp>
        <p:sp>
          <p:nvSpPr>
            <p:cNvPr id="69637" name="AutoShape 5"/>
            <p:cNvSpPr>
              <a:spLocks noChangeArrowheads="1"/>
            </p:cNvSpPr>
            <p:nvPr/>
          </p:nvSpPr>
          <p:spPr bwMode="auto">
            <a:xfrm>
              <a:off x="3041" y="3072"/>
              <a:ext cx="720" cy="384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2000"/>
                <a:t>goto </a:t>
              </a:r>
            </a:p>
            <a:p>
              <a:r>
                <a:rPr lang="en-US" sz="2000"/>
                <a:t>disposal</a:t>
              </a:r>
            </a:p>
          </p:txBody>
        </p:sp>
        <p:sp>
          <p:nvSpPr>
            <p:cNvPr id="69638" name="AutoShape 6"/>
            <p:cNvSpPr>
              <a:spLocks noChangeArrowheads="1"/>
            </p:cNvSpPr>
            <p:nvPr/>
          </p:nvSpPr>
          <p:spPr bwMode="auto">
            <a:xfrm>
              <a:off x="3041" y="2208"/>
              <a:ext cx="720" cy="384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2000"/>
                <a:t>goto</a:t>
              </a:r>
            </a:p>
            <a:p>
              <a:r>
                <a:rPr lang="en-US" sz="2000"/>
                <a:t> trash</a:t>
              </a:r>
            </a:p>
          </p:txBody>
        </p:sp>
        <p:cxnSp>
          <p:nvCxnSpPr>
            <p:cNvPr id="69639" name="AutoShape 7"/>
            <p:cNvCxnSpPr>
              <a:cxnSpLocks noChangeShapeType="1"/>
              <a:stCxn id="69636" idx="2"/>
              <a:endCxn id="69637" idx="1"/>
            </p:cNvCxnSpPr>
            <p:nvPr/>
          </p:nvCxnSpPr>
          <p:spPr bwMode="auto">
            <a:xfrm rot="16200000" flipH="1">
              <a:off x="2093" y="2325"/>
              <a:ext cx="663" cy="1215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  <a:tailEnd/>
            </a:ln>
            <a:effectLst/>
          </p:spPr>
        </p:cxnSp>
        <p:cxnSp>
          <p:nvCxnSpPr>
            <p:cNvPr id="69640" name="AutoShape 8"/>
            <p:cNvCxnSpPr>
              <a:cxnSpLocks noChangeShapeType="1"/>
              <a:stCxn id="69636" idx="3"/>
              <a:endCxn id="69638" idx="1"/>
            </p:cNvCxnSpPr>
            <p:nvPr/>
          </p:nvCxnSpPr>
          <p:spPr bwMode="auto">
            <a:xfrm>
              <a:off x="2186" y="2400"/>
              <a:ext cx="846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9641" name="Text Box 9"/>
            <p:cNvSpPr txBox="1">
              <a:spLocks noChangeArrowheads="1"/>
            </p:cNvSpPr>
            <p:nvPr/>
          </p:nvSpPr>
          <p:spPr bwMode="auto">
            <a:xfrm>
              <a:off x="2361" y="2188"/>
              <a:ext cx="643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see trash</a:t>
              </a:r>
            </a:p>
          </p:txBody>
        </p:sp>
        <p:sp>
          <p:nvSpPr>
            <p:cNvPr id="69642" name="Text Box 10"/>
            <p:cNvSpPr txBox="1">
              <a:spLocks noChangeArrowheads="1"/>
            </p:cNvSpPr>
            <p:nvPr/>
          </p:nvSpPr>
          <p:spPr bwMode="auto">
            <a:xfrm>
              <a:off x="2047" y="3033"/>
              <a:ext cx="949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trash disposed</a:t>
              </a:r>
            </a:p>
          </p:txBody>
        </p:sp>
        <p:cxnSp>
          <p:nvCxnSpPr>
            <p:cNvPr id="69643" name="AutoShape 11"/>
            <p:cNvCxnSpPr>
              <a:cxnSpLocks noChangeShapeType="1"/>
              <a:stCxn id="69638" idx="2"/>
              <a:endCxn id="69637" idx="0"/>
            </p:cNvCxnSpPr>
            <p:nvPr/>
          </p:nvCxnSpPr>
          <p:spPr bwMode="auto">
            <a:xfrm>
              <a:off x="3401" y="2601"/>
              <a:ext cx="0" cy="4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9644" name="Text Box 12"/>
            <p:cNvSpPr txBox="1">
              <a:spLocks noChangeArrowheads="1"/>
            </p:cNvSpPr>
            <p:nvPr/>
          </p:nvSpPr>
          <p:spPr bwMode="auto">
            <a:xfrm>
              <a:off x="3462" y="2697"/>
              <a:ext cx="714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have trash</a:t>
              </a:r>
            </a:p>
          </p:txBody>
        </p:sp>
        <p:sp>
          <p:nvSpPr>
            <p:cNvPr id="69645" name="Oval 13"/>
            <p:cNvSpPr>
              <a:spLocks noChangeArrowheads="1"/>
            </p:cNvSpPr>
            <p:nvPr/>
          </p:nvSpPr>
          <p:spPr bwMode="auto">
            <a:xfrm>
              <a:off x="929" y="2384"/>
              <a:ext cx="48" cy="4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cxnSp>
          <p:nvCxnSpPr>
            <p:cNvPr id="69646" name="AutoShape 14"/>
            <p:cNvCxnSpPr>
              <a:cxnSpLocks noChangeShapeType="1"/>
              <a:stCxn id="69645" idx="6"/>
              <a:endCxn id="69636" idx="1"/>
            </p:cNvCxnSpPr>
            <p:nvPr/>
          </p:nvCxnSpPr>
          <p:spPr bwMode="auto">
            <a:xfrm flipV="1">
              <a:off x="986" y="2400"/>
              <a:ext cx="462" cy="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69654" name="Group 22"/>
          <p:cNvGrpSpPr>
            <a:grpSpLocks/>
          </p:cNvGrpSpPr>
          <p:nvPr/>
        </p:nvGrpSpPr>
        <p:grpSpPr bwMode="auto">
          <a:xfrm>
            <a:off x="1447800" y="1371600"/>
            <a:ext cx="2546350" cy="1357313"/>
            <a:chOff x="912" y="1344"/>
            <a:chExt cx="1604" cy="855"/>
          </a:xfrm>
        </p:grpSpPr>
        <p:sp>
          <p:nvSpPr>
            <p:cNvPr id="69648" name="AutoShape 16"/>
            <p:cNvSpPr>
              <a:spLocks noChangeArrowheads="1"/>
            </p:cNvSpPr>
            <p:nvPr/>
          </p:nvSpPr>
          <p:spPr bwMode="auto">
            <a:xfrm>
              <a:off x="1456" y="1344"/>
              <a:ext cx="720" cy="384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2000"/>
                <a:t>recharge</a:t>
              </a:r>
            </a:p>
          </p:txBody>
        </p:sp>
        <p:cxnSp>
          <p:nvCxnSpPr>
            <p:cNvPr id="69649" name="AutoShape 17"/>
            <p:cNvCxnSpPr>
              <a:cxnSpLocks noChangeShapeType="1"/>
              <a:stCxn id="69648" idx="2"/>
              <a:endCxn id="69636" idx="0"/>
            </p:cNvCxnSpPr>
            <p:nvPr/>
          </p:nvCxnSpPr>
          <p:spPr bwMode="auto">
            <a:xfrm>
              <a:off x="1816" y="1737"/>
              <a:ext cx="1" cy="4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sp>
          <p:nvSpPr>
            <p:cNvPr id="69650" name="Text Box 18"/>
            <p:cNvSpPr txBox="1">
              <a:spLocks noChangeArrowheads="1"/>
            </p:cNvSpPr>
            <p:nvPr/>
          </p:nvSpPr>
          <p:spPr bwMode="auto">
            <a:xfrm>
              <a:off x="1824" y="1872"/>
              <a:ext cx="69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low power</a:t>
              </a:r>
            </a:p>
          </p:txBody>
        </p:sp>
        <p:cxnSp>
          <p:nvCxnSpPr>
            <p:cNvPr id="69652" name="AutoShape 20"/>
            <p:cNvCxnSpPr>
              <a:cxnSpLocks noChangeShapeType="1"/>
            </p:cNvCxnSpPr>
            <p:nvPr/>
          </p:nvCxnSpPr>
          <p:spPr bwMode="auto">
            <a:xfrm>
              <a:off x="1632" y="1728"/>
              <a:ext cx="1" cy="4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9653" name="Text Box 21"/>
            <p:cNvSpPr txBox="1">
              <a:spLocks noChangeArrowheads="1"/>
            </p:cNvSpPr>
            <p:nvPr/>
          </p:nvSpPr>
          <p:spPr bwMode="auto">
            <a:xfrm>
              <a:off x="912" y="1872"/>
              <a:ext cx="69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recharged</a:t>
              </a:r>
            </a:p>
          </p:txBody>
        </p:sp>
      </p:grpSp>
      <p:grpSp>
        <p:nvGrpSpPr>
          <p:cNvPr id="69655" name="Group 23"/>
          <p:cNvGrpSpPr>
            <a:grpSpLocks/>
          </p:cNvGrpSpPr>
          <p:nvPr/>
        </p:nvGrpSpPr>
        <p:grpSpPr bwMode="auto">
          <a:xfrm>
            <a:off x="4267200" y="1371600"/>
            <a:ext cx="2546350" cy="1357313"/>
            <a:chOff x="912" y="1344"/>
            <a:chExt cx="1604" cy="855"/>
          </a:xfrm>
        </p:grpSpPr>
        <p:sp>
          <p:nvSpPr>
            <p:cNvPr id="69656" name="AutoShape 24"/>
            <p:cNvSpPr>
              <a:spLocks noChangeArrowheads="1"/>
            </p:cNvSpPr>
            <p:nvPr/>
          </p:nvSpPr>
          <p:spPr bwMode="auto">
            <a:xfrm>
              <a:off x="1456" y="1344"/>
              <a:ext cx="720" cy="384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2000"/>
                <a:t>recharge</a:t>
              </a:r>
            </a:p>
          </p:txBody>
        </p:sp>
        <p:cxnSp>
          <p:nvCxnSpPr>
            <p:cNvPr id="69657" name="AutoShape 25"/>
            <p:cNvCxnSpPr>
              <a:cxnSpLocks noChangeShapeType="1"/>
              <a:stCxn id="69656" idx="2"/>
            </p:cNvCxnSpPr>
            <p:nvPr/>
          </p:nvCxnSpPr>
          <p:spPr bwMode="auto">
            <a:xfrm>
              <a:off x="1816" y="1737"/>
              <a:ext cx="1" cy="4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sp>
          <p:nvSpPr>
            <p:cNvPr id="69658" name="Text Box 26"/>
            <p:cNvSpPr txBox="1">
              <a:spLocks noChangeArrowheads="1"/>
            </p:cNvSpPr>
            <p:nvPr/>
          </p:nvSpPr>
          <p:spPr bwMode="auto">
            <a:xfrm>
              <a:off x="1824" y="1872"/>
              <a:ext cx="69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low power</a:t>
              </a:r>
            </a:p>
          </p:txBody>
        </p:sp>
        <p:cxnSp>
          <p:nvCxnSpPr>
            <p:cNvPr id="69659" name="AutoShape 27"/>
            <p:cNvCxnSpPr>
              <a:cxnSpLocks noChangeShapeType="1"/>
            </p:cNvCxnSpPr>
            <p:nvPr/>
          </p:nvCxnSpPr>
          <p:spPr bwMode="auto">
            <a:xfrm>
              <a:off x="1632" y="1728"/>
              <a:ext cx="1" cy="4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9660" name="Text Box 28"/>
            <p:cNvSpPr txBox="1">
              <a:spLocks noChangeArrowheads="1"/>
            </p:cNvSpPr>
            <p:nvPr/>
          </p:nvSpPr>
          <p:spPr bwMode="auto">
            <a:xfrm>
              <a:off x="912" y="1872"/>
              <a:ext cx="69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recharged</a:t>
              </a:r>
            </a:p>
          </p:txBody>
        </p:sp>
      </p:grpSp>
      <p:grpSp>
        <p:nvGrpSpPr>
          <p:cNvPr id="69668" name="Group 36"/>
          <p:cNvGrpSpPr>
            <a:grpSpLocks/>
          </p:cNvGrpSpPr>
          <p:nvPr/>
        </p:nvGrpSpPr>
        <p:grpSpPr bwMode="auto">
          <a:xfrm>
            <a:off x="4251325" y="4724400"/>
            <a:ext cx="2562225" cy="1371600"/>
            <a:chOff x="2678" y="2976"/>
            <a:chExt cx="1614" cy="864"/>
          </a:xfrm>
        </p:grpSpPr>
        <p:sp>
          <p:nvSpPr>
            <p:cNvPr id="69663" name="AutoShape 31"/>
            <p:cNvSpPr>
              <a:spLocks noChangeArrowheads="1"/>
            </p:cNvSpPr>
            <p:nvPr/>
          </p:nvSpPr>
          <p:spPr bwMode="auto">
            <a:xfrm>
              <a:off x="3024" y="3456"/>
              <a:ext cx="720" cy="384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2000"/>
                <a:t>recharge</a:t>
              </a:r>
            </a:p>
          </p:txBody>
        </p:sp>
        <p:cxnSp>
          <p:nvCxnSpPr>
            <p:cNvPr id="69664" name="AutoShape 32"/>
            <p:cNvCxnSpPr>
              <a:cxnSpLocks noChangeShapeType="1"/>
            </p:cNvCxnSpPr>
            <p:nvPr/>
          </p:nvCxnSpPr>
          <p:spPr bwMode="auto">
            <a:xfrm>
              <a:off x="3408" y="2976"/>
              <a:ext cx="1" cy="4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sp>
          <p:nvSpPr>
            <p:cNvPr id="69665" name="Text Box 33"/>
            <p:cNvSpPr txBox="1">
              <a:spLocks noChangeArrowheads="1"/>
            </p:cNvSpPr>
            <p:nvPr/>
          </p:nvSpPr>
          <p:spPr bwMode="auto">
            <a:xfrm>
              <a:off x="3600" y="3120"/>
              <a:ext cx="69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low power</a:t>
              </a:r>
            </a:p>
          </p:txBody>
        </p:sp>
        <p:cxnSp>
          <p:nvCxnSpPr>
            <p:cNvPr id="69666" name="AutoShape 34"/>
            <p:cNvCxnSpPr>
              <a:cxnSpLocks noChangeShapeType="1"/>
            </p:cNvCxnSpPr>
            <p:nvPr/>
          </p:nvCxnSpPr>
          <p:spPr bwMode="auto">
            <a:xfrm>
              <a:off x="3600" y="2976"/>
              <a:ext cx="1" cy="4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9667" name="Text Box 35"/>
            <p:cNvSpPr txBox="1">
              <a:spLocks noChangeArrowheads="1"/>
            </p:cNvSpPr>
            <p:nvPr/>
          </p:nvSpPr>
          <p:spPr bwMode="auto">
            <a:xfrm>
              <a:off x="2678" y="3120"/>
              <a:ext cx="69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recharged</a:t>
              </a:r>
            </a:p>
          </p:txBody>
        </p:sp>
      </p:grpSp>
      <p:grpSp>
        <p:nvGrpSpPr>
          <p:cNvPr id="69672" name="Group 40"/>
          <p:cNvGrpSpPr>
            <a:grpSpLocks/>
          </p:cNvGrpSpPr>
          <p:nvPr/>
        </p:nvGrpSpPr>
        <p:grpSpPr bwMode="auto">
          <a:xfrm>
            <a:off x="2444750" y="1692275"/>
            <a:ext cx="3556000" cy="4456111"/>
            <a:chOff x="1540" y="1066"/>
            <a:chExt cx="2240" cy="2807"/>
          </a:xfrm>
        </p:grpSpPr>
        <p:sp>
          <p:nvSpPr>
            <p:cNvPr id="69669" name="Text Box 37"/>
            <p:cNvSpPr txBox="1">
              <a:spLocks noChangeArrowheads="1"/>
            </p:cNvSpPr>
            <p:nvPr/>
          </p:nvSpPr>
          <p:spPr bwMode="auto">
            <a:xfrm>
              <a:off x="1540" y="1066"/>
              <a:ext cx="485" cy="19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olidFill>
                    <a:srgbClr val="0070C0"/>
                  </a:solidFill>
                </a:rPr>
                <a:t>(search)</a:t>
              </a:r>
            </a:p>
          </p:txBody>
        </p:sp>
        <p:sp>
          <p:nvSpPr>
            <p:cNvPr id="69670" name="Text Box 38"/>
            <p:cNvSpPr txBox="1">
              <a:spLocks noChangeArrowheads="1"/>
            </p:cNvSpPr>
            <p:nvPr/>
          </p:nvSpPr>
          <p:spPr bwMode="auto">
            <a:xfrm>
              <a:off x="3361" y="1071"/>
              <a:ext cx="419" cy="19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olidFill>
                    <a:srgbClr val="0070C0"/>
                  </a:solidFill>
                </a:rPr>
                <a:t>(trash)</a:t>
              </a:r>
            </a:p>
          </p:txBody>
        </p:sp>
        <p:sp>
          <p:nvSpPr>
            <p:cNvPr id="69671" name="Text Box 39"/>
            <p:cNvSpPr txBox="1">
              <a:spLocks noChangeArrowheads="1"/>
            </p:cNvSpPr>
            <p:nvPr/>
          </p:nvSpPr>
          <p:spPr bwMode="auto">
            <a:xfrm>
              <a:off x="3054" y="3679"/>
              <a:ext cx="560" cy="19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olidFill>
                    <a:srgbClr val="0070C0"/>
                  </a:solidFill>
                </a:rPr>
                <a:t>(disposal)</a:t>
              </a:r>
            </a:p>
          </p:txBody>
        </p:sp>
      </p:grpSp>
      <p:sp>
        <p:nvSpPr>
          <p:cNvPr id="69673" name="Text Box 41"/>
          <p:cNvSpPr txBox="1">
            <a:spLocks noChangeArrowheads="1"/>
          </p:cNvSpPr>
          <p:nvPr/>
        </p:nvSpPr>
        <p:spPr bwMode="auto">
          <a:xfrm>
            <a:off x="304800" y="5560983"/>
            <a:ext cx="3246466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70C0"/>
                </a:solidFill>
              </a:rPr>
              <a:t>6 states needed </a:t>
            </a:r>
            <a:r>
              <a:rPr lang="en-US" sz="2000" dirty="0" smtClean="0"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doubled!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90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51AC8F-DE1C-0C48-B5E3-15EA34315002}" type="slidenum">
              <a:rPr lang="en-US"/>
              <a:pPr/>
              <a:t>31</a:t>
            </a:fld>
            <a:endParaRPr lang="en-US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08043" y="76200"/>
            <a:ext cx="870902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 Another Interruption (e.g., Baddies)</a:t>
            </a:r>
            <a:endParaRPr lang="en-US" dirty="0"/>
          </a:p>
        </p:txBody>
      </p:sp>
      <p:grpSp>
        <p:nvGrpSpPr>
          <p:cNvPr id="71718" name="Group 38"/>
          <p:cNvGrpSpPr>
            <a:grpSpLocks noChangeAspect="1"/>
          </p:cNvGrpSpPr>
          <p:nvPr/>
        </p:nvGrpSpPr>
        <p:grpSpPr bwMode="auto">
          <a:xfrm>
            <a:off x="3002010" y="2896624"/>
            <a:ext cx="2403475" cy="1984375"/>
            <a:chOff x="929" y="864"/>
            <a:chExt cx="3023" cy="2976"/>
          </a:xfrm>
        </p:grpSpPr>
        <p:sp>
          <p:nvSpPr>
            <p:cNvPr id="71684" name="AutoShape 4"/>
            <p:cNvSpPr>
              <a:spLocks noChangeAspect="1" noChangeArrowheads="1"/>
            </p:cNvSpPr>
            <p:nvPr/>
          </p:nvSpPr>
          <p:spPr bwMode="auto">
            <a:xfrm>
              <a:off x="1457" y="1728"/>
              <a:ext cx="720" cy="384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1685" name="AutoShape 5"/>
            <p:cNvSpPr>
              <a:spLocks noChangeAspect="1" noChangeArrowheads="1"/>
            </p:cNvSpPr>
            <p:nvPr/>
          </p:nvSpPr>
          <p:spPr bwMode="auto">
            <a:xfrm>
              <a:off x="3041" y="2592"/>
              <a:ext cx="720" cy="384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71686" name="AutoShape 6"/>
            <p:cNvSpPr>
              <a:spLocks noChangeAspect="1" noChangeArrowheads="1"/>
            </p:cNvSpPr>
            <p:nvPr/>
          </p:nvSpPr>
          <p:spPr bwMode="auto">
            <a:xfrm>
              <a:off x="3041" y="1728"/>
              <a:ext cx="720" cy="384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cxnSp>
          <p:nvCxnSpPr>
            <p:cNvPr id="71687" name="AutoShape 7"/>
            <p:cNvCxnSpPr>
              <a:cxnSpLocks noChangeAspect="1" noChangeShapeType="1"/>
              <a:stCxn id="71684" idx="2"/>
              <a:endCxn id="71685" idx="1"/>
            </p:cNvCxnSpPr>
            <p:nvPr/>
          </p:nvCxnSpPr>
          <p:spPr bwMode="auto">
            <a:xfrm rot="16200000" flipH="1">
              <a:off x="2093" y="1845"/>
              <a:ext cx="663" cy="1215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  <a:tailEnd/>
            </a:ln>
            <a:effectLst/>
          </p:spPr>
        </p:cxnSp>
        <p:cxnSp>
          <p:nvCxnSpPr>
            <p:cNvPr id="71688" name="AutoShape 8"/>
            <p:cNvCxnSpPr>
              <a:cxnSpLocks noChangeAspect="1" noChangeShapeType="1"/>
              <a:stCxn id="71684" idx="3"/>
              <a:endCxn id="71686" idx="1"/>
            </p:cNvCxnSpPr>
            <p:nvPr/>
          </p:nvCxnSpPr>
          <p:spPr bwMode="auto">
            <a:xfrm>
              <a:off x="2186" y="1920"/>
              <a:ext cx="846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1691" name="AutoShape 11"/>
            <p:cNvCxnSpPr>
              <a:cxnSpLocks noChangeAspect="1" noChangeShapeType="1"/>
              <a:stCxn id="71686" idx="2"/>
              <a:endCxn id="71685" idx="0"/>
            </p:cNvCxnSpPr>
            <p:nvPr/>
          </p:nvCxnSpPr>
          <p:spPr bwMode="auto">
            <a:xfrm>
              <a:off x="3401" y="2121"/>
              <a:ext cx="0" cy="4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1693" name="Oval 13"/>
            <p:cNvSpPr>
              <a:spLocks noChangeAspect="1" noChangeArrowheads="1"/>
            </p:cNvSpPr>
            <p:nvPr/>
          </p:nvSpPr>
          <p:spPr bwMode="auto">
            <a:xfrm>
              <a:off x="929" y="1904"/>
              <a:ext cx="48" cy="4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cxnSp>
          <p:nvCxnSpPr>
            <p:cNvPr id="71694" name="AutoShape 14"/>
            <p:cNvCxnSpPr>
              <a:cxnSpLocks noChangeAspect="1" noChangeShapeType="1"/>
              <a:stCxn id="71693" idx="6"/>
              <a:endCxn id="71684" idx="1"/>
            </p:cNvCxnSpPr>
            <p:nvPr/>
          </p:nvCxnSpPr>
          <p:spPr bwMode="auto">
            <a:xfrm flipV="1">
              <a:off x="986" y="1920"/>
              <a:ext cx="462" cy="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1696" name="AutoShape 16"/>
            <p:cNvSpPr>
              <a:spLocks noChangeAspect="1" noChangeArrowheads="1"/>
            </p:cNvSpPr>
            <p:nvPr/>
          </p:nvSpPr>
          <p:spPr bwMode="auto">
            <a:xfrm>
              <a:off x="1456" y="864"/>
              <a:ext cx="720" cy="384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cxnSp>
          <p:nvCxnSpPr>
            <p:cNvPr id="71697" name="AutoShape 17"/>
            <p:cNvCxnSpPr>
              <a:cxnSpLocks noChangeAspect="1" noChangeShapeType="1"/>
              <a:stCxn id="71696" idx="2"/>
              <a:endCxn id="71684" idx="0"/>
            </p:cNvCxnSpPr>
            <p:nvPr/>
          </p:nvCxnSpPr>
          <p:spPr bwMode="auto">
            <a:xfrm>
              <a:off x="1816" y="1257"/>
              <a:ext cx="1" cy="4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cxnSp>
          <p:nvCxnSpPr>
            <p:cNvPr id="71699" name="AutoShape 19"/>
            <p:cNvCxnSpPr>
              <a:cxnSpLocks noChangeAspect="1" noChangeShapeType="1"/>
            </p:cNvCxnSpPr>
            <p:nvPr/>
          </p:nvCxnSpPr>
          <p:spPr bwMode="auto">
            <a:xfrm>
              <a:off x="1632" y="1248"/>
              <a:ext cx="1" cy="4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1702" name="AutoShape 22"/>
            <p:cNvSpPr>
              <a:spLocks noChangeAspect="1" noChangeArrowheads="1"/>
            </p:cNvSpPr>
            <p:nvPr/>
          </p:nvSpPr>
          <p:spPr bwMode="auto">
            <a:xfrm>
              <a:off x="3232" y="864"/>
              <a:ext cx="720" cy="384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cxnSp>
          <p:nvCxnSpPr>
            <p:cNvPr id="71703" name="AutoShape 23"/>
            <p:cNvCxnSpPr>
              <a:cxnSpLocks noChangeAspect="1" noChangeShapeType="1"/>
              <a:stCxn id="71702" idx="2"/>
            </p:cNvCxnSpPr>
            <p:nvPr/>
          </p:nvCxnSpPr>
          <p:spPr bwMode="auto">
            <a:xfrm>
              <a:off x="3592" y="1257"/>
              <a:ext cx="1" cy="4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cxnSp>
          <p:nvCxnSpPr>
            <p:cNvPr id="71705" name="AutoShape 25"/>
            <p:cNvCxnSpPr>
              <a:cxnSpLocks noChangeAspect="1" noChangeShapeType="1"/>
            </p:cNvCxnSpPr>
            <p:nvPr/>
          </p:nvCxnSpPr>
          <p:spPr bwMode="auto">
            <a:xfrm>
              <a:off x="3408" y="1248"/>
              <a:ext cx="1" cy="4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1708" name="AutoShape 28"/>
            <p:cNvSpPr>
              <a:spLocks noChangeAspect="1" noChangeArrowheads="1"/>
            </p:cNvSpPr>
            <p:nvPr/>
          </p:nvSpPr>
          <p:spPr bwMode="auto">
            <a:xfrm>
              <a:off x="3024" y="3456"/>
              <a:ext cx="720" cy="384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cxnSp>
          <p:nvCxnSpPr>
            <p:cNvPr id="71709" name="AutoShape 29"/>
            <p:cNvCxnSpPr>
              <a:cxnSpLocks noChangeAspect="1" noChangeShapeType="1"/>
            </p:cNvCxnSpPr>
            <p:nvPr/>
          </p:nvCxnSpPr>
          <p:spPr bwMode="auto">
            <a:xfrm>
              <a:off x="3408" y="2976"/>
              <a:ext cx="1" cy="4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cxnSp>
          <p:nvCxnSpPr>
            <p:cNvPr id="71711" name="AutoShape 31"/>
            <p:cNvCxnSpPr>
              <a:cxnSpLocks noChangeAspect="1" noChangeShapeType="1"/>
            </p:cNvCxnSpPr>
            <p:nvPr/>
          </p:nvCxnSpPr>
          <p:spPr bwMode="auto">
            <a:xfrm>
              <a:off x="3600" y="2976"/>
              <a:ext cx="1" cy="4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71719" name="Text Box 39"/>
          <p:cNvSpPr txBox="1">
            <a:spLocks noChangeArrowheads="1"/>
          </p:cNvSpPr>
          <p:nvPr/>
        </p:nvSpPr>
        <p:spPr bwMode="auto">
          <a:xfrm>
            <a:off x="617585" y="5257207"/>
            <a:ext cx="3889334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70C0"/>
                </a:solidFill>
              </a:rPr>
              <a:t>12 </a:t>
            </a:r>
            <a:r>
              <a:rPr lang="en-US" sz="2000" dirty="0" smtClean="0">
                <a:solidFill>
                  <a:srgbClr val="0070C0"/>
                </a:solidFill>
              </a:rPr>
              <a:t>states needed </a:t>
            </a:r>
            <a:r>
              <a:rPr lang="en-US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solidFill>
                  <a:srgbClr val="C00000"/>
                </a:solidFill>
              </a:rPr>
              <a:t>doubled again!</a:t>
            </a:r>
            <a:endParaRPr lang="en-US" sz="2000" dirty="0">
              <a:solidFill>
                <a:srgbClr val="C00000"/>
              </a:solidFill>
            </a:endParaRPr>
          </a:p>
        </p:txBody>
      </p:sp>
      <p:grpSp>
        <p:nvGrpSpPr>
          <p:cNvPr id="71745" name="Group 65"/>
          <p:cNvGrpSpPr>
            <a:grpSpLocks/>
          </p:cNvGrpSpPr>
          <p:nvPr/>
        </p:nvGrpSpPr>
        <p:grpSpPr bwMode="auto">
          <a:xfrm>
            <a:off x="2625773" y="1525024"/>
            <a:ext cx="1900237" cy="1357313"/>
            <a:chOff x="1395" y="864"/>
            <a:chExt cx="1197" cy="855"/>
          </a:xfrm>
        </p:grpSpPr>
        <p:sp>
          <p:nvSpPr>
            <p:cNvPr id="71721" name="AutoShape 41"/>
            <p:cNvSpPr>
              <a:spLocks noChangeArrowheads="1"/>
            </p:cNvSpPr>
            <p:nvPr/>
          </p:nvSpPr>
          <p:spPr bwMode="auto">
            <a:xfrm>
              <a:off x="1680" y="864"/>
              <a:ext cx="835" cy="384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2000"/>
                <a:t>hide</a:t>
              </a:r>
            </a:p>
          </p:txBody>
        </p:sp>
        <p:cxnSp>
          <p:nvCxnSpPr>
            <p:cNvPr id="71722" name="AutoShape 42"/>
            <p:cNvCxnSpPr>
              <a:cxnSpLocks noChangeShapeType="1"/>
              <a:stCxn id="71721" idx="2"/>
            </p:cNvCxnSpPr>
            <p:nvPr/>
          </p:nvCxnSpPr>
          <p:spPr bwMode="auto">
            <a:xfrm>
              <a:off x="2098" y="1257"/>
              <a:ext cx="1" cy="4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sp>
          <p:nvSpPr>
            <p:cNvPr id="71723" name="Text Box 43"/>
            <p:cNvSpPr txBox="1">
              <a:spLocks noChangeArrowheads="1"/>
            </p:cNvSpPr>
            <p:nvPr/>
          </p:nvSpPr>
          <p:spPr bwMode="auto">
            <a:xfrm>
              <a:off x="2163" y="1392"/>
              <a:ext cx="429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battle</a:t>
              </a:r>
            </a:p>
          </p:txBody>
        </p:sp>
        <p:cxnSp>
          <p:nvCxnSpPr>
            <p:cNvPr id="71724" name="AutoShape 44"/>
            <p:cNvCxnSpPr>
              <a:cxnSpLocks noChangeShapeType="1"/>
            </p:cNvCxnSpPr>
            <p:nvPr/>
          </p:nvCxnSpPr>
          <p:spPr bwMode="auto">
            <a:xfrm>
              <a:off x="1971" y="1248"/>
              <a:ext cx="1" cy="4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1725" name="Text Box 45"/>
            <p:cNvSpPr txBox="1">
              <a:spLocks noChangeArrowheads="1"/>
            </p:cNvSpPr>
            <p:nvPr/>
          </p:nvSpPr>
          <p:spPr bwMode="auto">
            <a:xfrm>
              <a:off x="1395" y="1392"/>
              <a:ext cx="557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all clear</a:t>
              </a:r>
            </a:p>
          </p:txBody>
        </p:sp>
        <p:sp>
          <p:nvSpPr>
            <p:cNvPr id="71727" name="Rectangle 47"/>
            <p:cNvSpPr>
              <a:spLocks noChangeArrowheads="1"/>
            </p:cNvSpPr>
            <p:nvPr/>
          </p:nvSpPr>
          <p:spPr bwMode="auto">
            <a:xfrm>
              <a:off x="1668" y="1080"/>
              <a:ext cx="813" cy="17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>
                  <a:solidFill>
                    <a:srgbClr val="0070C0"/>
                  </a:solidFill>
                </a:rPr>
                <a:t>(search/recharge)</a:t>
              </a:r>
            </a:p>
          </p:txBody>
        </p:sp>
      </p:grpSp>
      <p:grpSp>
        <p:nvGrpSpPr>
          <p:cNvPr id="71744" name="Group 64"/>
          <p:cNvGrpSpPr>
            <a:grpSpLocks/>
          </p:cNvGrpSpPr>
          <p:nvPr/>
        </p:nvGrpSpPr>
        <p:grpSpPr bwMode="auto">
          <a:xfrm>
            <a:off x="2316210" y="2871224"/>
            <a:ext cx="4452938" cy="2035175"/>
            <a:chOff x="1200" y="1712"/>
            <a:chExt cx="2805" cy="1282"/>
          </a:xfrm>
        </p:grpSpPr>
        <p:sp>
          <p:nvSpPr>
            <p:cNvPr id="71729" name="AutoShape 49"/>
            <p:cNvSpPr>
              <a:spLocks noChangeAspect="1" noChangeArrowheads="1"/>
            </p:cNvSpPr>
            <p:nvPr/>
          </p:nvSpPr>
          <p:spPr bwMode="auto">
            <a:xfrm>
              <a:off x="3579" y="1712"/>
              <a:ext cx="426" cy="196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2000"/>
                <a:t>hide</a:t>
              </a:r>
            </a:p>
          </p:txBody>
        </p:sp>
        <p:sp>
          <p:nvSpPr>
            <p:cNvPr id="71734" name="AutoShape 54"/>
            <p:cNvSpPr>
              <a:spLocks noChangeAspect="1" noChangeArrowheads="1"/>
            </p:cNvSpPr>
            <p:nvPr/>
          </p:nvSpPr>
          <p:spPr bwMode="auto">
            <a:xfrm>
              <a:off x="3579" y="2076"/>
              <a:ext cx="426" cy="196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2000"/>
                <a:t>hide</a:t>
              </a:r>
            </a:p>
          </p:txBody>
        </p:sp>
        <p:sp>
          <p:nvSpPr>
            <p:cNvPr id="71735" name="AutoShape 55"/>
            <p:cNvSpPr>
              <a:spLocks noChangeAspect="1" noChangeArrowheads="1"/>
            </p:cNvSpPr>
            <p:nvPr/>
          </p:nvSpPr>
          <p:spPr bwMode="auto">
            <a:xfrm>
              <a:off x="3579" y="2436"/>
              <a:ext cx="426" cy="196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2000"/>
                <a:t>hide</a:t>
              </a:r>
            </a:p>
          </p:txBody>
        </p:sp>
        <p:sp>
          <p:nvSpPr>
            <p:cNvPr id="71736" name="AutoShape 56"/>
            <p:cNvSpPr>
              <a:spLocks noChangeAspect="1" noChangeArrowheads="1"/>
            </p:cNvSpPr>
            <p:nvPr/>
          </p:nvSpPr>
          <p:spPr bwMode="auto">
            <a:xfrm>
              <a:off x="3579" y="2796"/>
              <a:ext cx="426" cy="196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2000"/>
                <a:t>hide</a:t>
              </a:r>
            </a:p>
          </p:txBody>
        </p:sp>
        <p:sp>
          <p:nvSpPr>
            <p:cNvPr id="71737" name="AutoShape 57"/>
            <p:cNvSpPr>
              <a:spLocks noChangeAspect="1" noChangeArrowheads="1"/>
            </p:cNvSpPr>
            <p:nvPr/>
          </p:nvSpPr>
          <p:spPr bwMode="auto">
            <a:xfrm>
              <a:off x="1200" y="2544"/>
              <a:ext cx="426" cy="196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2000"/>
                <a:t>hide</a:t>
              </a:r>
            </a:p>
          </p:txBody>
        </p:sp>
        <p:cxnSp>
          <p:nvCxnSpPr>
            <p:cNvPr id="71738" name="AutoShape 58"/>
            <p:cNvCxnSpPr>
              <a:cxnSpLocks noChangeShapeType="1"/>
              <a:stCxn id="71702" idx="3"/>
              <a:endCxn id="71729" idx="1"/>
            </p:cNvCxnSpPr>
            <p:nvPr/>
          </p:nvCxnSpPr>
          <p:spPr bwMode="auto">
            <a:xfrm flipV="1">
              <a:off x="3405" y="1810"/>
              <a:ext cx="174" cy="9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71739" name="AutoShape 59"/>
            <p:cNvCxnSpPr>
              <a:cxnSpLocks noChangeShapeType="1"/>
            </p:cNvCxnSpPr>
            <p:nvPr/>
          </p:nvCxnSpPr>
          <p:spPr bwMode="auto">
            <a:xfrm flipV="1">
              <a:off x="1632" y="2256"/>
              <a:ext cx="288" cy="2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71740" name="AutoShape 60"/>
            <p:cNvCxnSpPr>
              <a:cxnSpLocks noChangeShapeType="1"/>
              <a:stCxn id="71686" idx="3"/>
              <a:endCxn id="71734" idx="1"/>
            </p:cNvCxnSpPr>
            <p:nvPr/>
          </p:nvCxnSpPr>
          <p:spPr bwMode="auto">
            <a:xfrm flipV="1">
              <a:off x="3309" y="2174"/>
              <a:ext cx="270" cy="9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71741" name="AutoShape 61"/>
            <p:cNvCxnSpPr>
              <a:cxnSpLocks noChangeShapeType="1"/>
              <a:stCxn id="71685" idx="3"/>
              <a:endCxn id="71735" idx="1"/>
            </p:cNvCxnSpPr>
            <p:nvPr/>
          </p:nvCxnSpPr>
          <p:spPr bwMode="auto">
            <a:xfrm flipV="1">
              <a:off x="3309" y="2534"/>
              <a:ext cx="270" cy="9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71742" name="AutoShape 62"/>
            <p:cNvCxnSpPr>
              <a:cxnSpLocks noChangeShapeType="1"/>
              <a:stCxn id="71708" idx="3"/>
              <a:endCxn id="71736" idx="1"/>
            </p:cNvCxnSpPr>
            <p:nvPr/>
          </p:nvCxnSpPr>
          <p:spPr bwMode="auto">
            <a:xfrm flipV="1">
              <a:off x="3301" y="2894"/>
              <a:ext cx="278" cy="1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52045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09902-484F-1143-94C9-FC14A3CB3D52}" type="slidenum">
              <a:rPr lang="en-US"/>
              <a:pPr/>
              <a:t>32</a:t>
            </a:fld>
            <a:endParaRPr lang="en-US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Hierarchical State Machine</a:t>
            </a:r>
          </a:p>
        </p:txBody>
      </p:sp>
      <p:grpSp>
        <p:nvGrpSpPr>
          <p:cNvPr id="73781" name="Group 53"/>
          <p:cNvGrpSpPr>
            <a:grpSpLocks/>
          </p:cNvGrpSpPr>
          <p:nvPr/>
        </p:nvGrpSpPr>
        <p:grpSpPr bwMode="auto">
          <a:xfrm>
            <a:off x="533400" y="2305050"/>
            <a:ext cx="8001000" cy="4095750"/>
            <a:chOff x="192" y="1452"/>
            <a:chExt cx="5040" cy="2580"/>
          </a:xfrm>
        </p:grpSpPr>
        <p:grpSp>
          <p:nvGrpSpPr>
            <p:cNvPr id="73732" name="Group 4"/>
            <p:cNvGrpSpPr>
              <a:grpSpLocks/>
            </p:cNvGrpSpPr>
            <p:nvPr/>
          </p:nvGrpSpPr>
          <p:grpSpPr bwMode="auto">
            <a:xfrm>
              <a:off x="384" y="2056"/>
              <a:ext cx="3247" cy="1268"/>
              <a:chOff x="576" y="1756"/>
              <a:chExt cx="3247" cy="1268"/>
            </a:xfrm>
          </p:grpSpPr>
          <p:sp>
            <p:nvSpPr>
              <p:cNvPr id="73733" name="AutoShape 5"/>
              <p:cNvSpPr>
                <a:spLocks noChangeArrowheads="1"/>
              </p:cNvSpPr>
              <p:nvPr/>
            </p:nvSpPr>
            <p:spPr bwMode="auto">
              <a:xfrm>
                <a:off x="1104" y="1776"/>
                <a:ext cx="720" cy="384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r>
                  <a:rPr lang="en-US" sz="2400"/>
                  <a:t>search</a:t>
                </a:r>
              </a:p>
            </p:txBody>
          </p:sp>
          <p:sp>
            <p:nvSpPr>
              <p:cNvPr id="73734" name="AutoShape 6"/>
              <p:cNvSpPr>
                <a:spLocks noChangeArrowheads="1"/>
              </p:cNvSpPr>
              <p:nvPr/>
            </p:nvSpPr>
            <p:spPr bwMode="auto">
              <a:xfrm>
                <a:off x="2688" y="2640"/>
                <a:ext cx="720" cy="384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r>
                  <a:rPr lang="en-US" sz="2000"/>
                  <a:t>goto </a:t>
                </a:r>
              </a:p>
              <a:p>
                <a:r>
                  <a:rPr lang="en-US" sz="2000"/>
                  <a:t>disposal</a:t>
                </a:r>
              </a:p>
            </p:txBody>
          </p:sp>
          <p:sp>
            <p:nvSpPr>
              <p:cNvPr id="73735" name="AutoShape 7"/>
              <p:cNvSpPr>
                <a:spLocks noChangeArrowheads="1"/>
              </p:cNvSpPr>
              <p:nvPr/>
            </p:nvSpPr>
            <p:spPr bwMode="auto">
              <a:xfrm>
                <a:off x="2688" y="1776"/>
                <a:ext cx="720" cy="384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r>
                  <a:rPr lang="en-US" sz="2000"/>
                  <a:t>goto</a:t>
                </a:r>
              </a:p>
              <a:p>
                <a:r>
                  <a:rPr lang="en-US" sz="2000"/>
                  <a:t> trash</a:t>
                </a:r>
              </a:p>
            </p:txBody>
          </p:sp>
          <p:cxnSp>
            <p:nvCxnSpPr>
              <p:cNvPr id="73736" name="AutoShape 8"/>
              <p:cNvCxnSpPr>
                <a:cxnSpLocks noChangeShapeType="1"/>
                <a:stCxn id="73733" idx="2"/>
                <a:endCxn id="73734" idx="1"/>
              </p:cNvCxnSpPr>
              <p:nvPr/>
            </p:nvCxnSpPr>
            <p:spPr bwMode="auto">
              <a:xfrm rot="16200000" flipH="1">
                <a:off x="1740" y="1893"/>
                <a:ext cx="663" cy="1215"/>
              </a:xfrm>
              <a:prstGeom prst="bentConnector2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triangle" w="med" len="med"/>
                <a:tailEnd/>
              </a:ln>
              <a:effectLst/>
            </p:spPr>
          </p:cxnSp>
          <p:cxnSp>
            <p:nvCxnSpPr>
              <p:cNvPr id="73737" name="AutoShape 9"/>
              <p:cNvCxnSpPr>
                <a:cxnSpLocks noChangeShapeType="1"/>
                <a:stCxn id="73733" idx="3"/>
                <a:endCxn id="73735" idx="1"/>
              </p:cNvCxnSpPr>
              <p:nvPr/>
            </p:nvCxnSpPr>
            <p:spPr bwMode="auto">
              <a:xfrm>
                <a:off x="1833" y="1968"/>
                <a:ext cx="846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73738" name="Text Box 10"/>
              <p:cNvSpPr txBox="1">
                <a:spLocks noChangeArrowheads="1"/>
              </p:cNvSpPr>
              <p:nvPr/>
            </p:nvSpPr>
            <p:spPr bwMode="auto">
              <a:xfrm>
                <a:off x="2002" y="1756"/>
                <a:ext cx="643" cy="21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/>
                  <a:t>see trash</a:t>
                </a:r>
              </a:p>
            </p:txBody>
          </p:sp>
          <p:sp>
            <p:nvSpPr>
              <p:cNvPr id="73739" name="Text Box 11"/>
              <p:cNvSpPr txBox="1">
                <a:spLocks noChangeArrowheads="1"/>
              </p:cNvSpPr>
              <p:nvPr/>
            </p:nvSpPr>
            <p:spPr bwMode="auto">
              <a:xfrm>
                <a:off x="1688" y="2601"/>
                <a:ext cx="949" cy="21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/>
                  <a:t>trash disposed</a:t>
                </a:r>
              </a:p>
            </p:txBody>
          </p:sp>
          <p:cxnSp>
            <p:nvCxnSpPr>
              <p:cNvPr id="73740" name="AutoShape 12"/>
              <p:cNvCxnSpPr>
                <a:cxnSpLocks noChangeShapeType="1"/>
                <a:stCxn id="73735" idx="2"/>
                <a:endCxn id="73734" idx="0"/>
              </p:cNvCxnSpPr>
              <p:nvPr/>
            </p:nvCxnSpPr>
            <p:spPr bwMode="auto">
              <a:xfrm>
                <a:off x="3048" y="2169"/>
                <a:ext cx="0" cy="462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73741" name="Text Box 13"/>
              <p:cNvSpPr txBox="1">
                <a:spLocks noChangeArrowheads="1"/>
              </p:cNvSpPr>
              <p:nvPr/>
            </p:nvSpPr>
            <p:spPr bwMode="auto">
              <a:xfrm>
                <a:off x="3109" y="2265"/>
                <a:ext cx="714" cy="21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/>
                  <a:t>have trash</a:t>
                </a:r>
              </a:p>
            </p:txBody>
          </p:sp>
          <p:sp>
            <p:nvSpPr>
              <p:cNvPr id="73742" name="Oval 14"/>
              <p:cNvSpPr>
                <a:spLocks noChangeArrowheads="1"/>
              </p:cNvSpPr>
              <p:nvPr/>
            </p:nvSpPr>
            <p:spPr bwMode="auto">
              <a:xfrm>
                <a:off x="576" y="195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cxnSp>
            <p:nvCxnSpPr>
              <p:cNvPr id="73743" name="AutoShape 15"/>
              <p:cNvCxnSpPr>
                <a:cxnSpLocks noChangeShapeType="1"/>
                <a:stCxn id="73742" idx="6"/>
                <a:endCxn id="73733" idx="1"/>
              </p:cNvCxnSpPr>
              <p:nvPr/>
            </p:nvCxnSpPr>
            <p:spPr bwMode="auto">
              <a:xfrm flipV="1">
                <a:off x="633" y="1968"/>
                <a:ext cx="462" cy="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</p:grpSp>
        <p:sp>
          <p:nvSpPr>
            <p:cNvPr id="73744" name="AutoShape 16"/>
            <p:cNvSpPr>
              <a:spLocks noChangeArrowheads="1"/>
            </p:cNvSpPr>
            <p:nvPr/>
          </p:nvSpPr>
          <p:spPr bwMode="auto">
            <a:xfrm>
              <a:off x="192" y="1452"/>
              <a:ext cx="3504" cy="2256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45" name="Line 17"/>
            <p:cNvSpPr>
              <a:spLocks noChangeShapeType="1"/>
            </p:cNvSpPr>
            <p:nvPr/>
          </p:nvSpPr>
          <p:spPr bwMode="auto">
            <a:xfrm>
              <a:off x="192" y="1740"/>
              <a:ext cx="35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46" name="Text Box 18"/>
            <p:cNvSpPr txBox="1">
              <a:spLocks noChangeArrowheads="1"/>
            </p:cNvSpPr>
            <p:nvPr/>
          </p:nvSpPr>
          <p:spPr bwMode="auto">
            <a:xfrm>
              <a:off x="1536" y="1452"/>
              <a:ext cx="575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clean</a:t>
              </a:r>
            </a:p>
          </p:txBody>
        </p:sp>
        <p:sp>
          <p:nvSpPr>
            <p:cNvPr id="73753" name="Oval 25"/>
            <p:cNvSpPr>
              <a:spLocks noChangeArrowheads="1"/>
            </p:cNvSpPr>
            <p:nvPr/>
          </p:nvSpPr>
          <p:spPr bwMode="auto">
            <a:xfrm>
              <a:off x="3195" y="3984"/>
              <a:ext cx="48" cy="4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cxnSp>
          <p:nvCxnSpPr>
            <p:cNvPr id="73754" name="AutoShape 26"/>
            <p:cNvCxnSpPr>
              <a:cxnSpLocks noChangeShapeType="1"/>
            </p:cNvCxnSpPr>
            <p:nvPr/>
          </p:nvCxnSpPr>
          <p:spPr bwMode="auto">
            <a:xfrm flipH="1" flipV="1">
              <a:off x="3216" y="3708"/>
              <a:ext cx="3" cy="26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grpSp>
          <p:nvGrpSpPr>
            <p:cNvPr id="73756" name="Group 28"/>
            <p:cNvGrpSpPr>
              <a:grpSpLocks/>
            </p:cNvGrpSpPr>
            <p:nvPr/>
          </p:nvGrpSpPr>
          <p:grpSpPr bwMode="auto">
            <a:xfrm>
              <a:off x="3696" y="1692"/>
              <a:ext cx="1536" cy="586"/>
              <a:chOff x="3696" y="1536"/>
              <a:chExt cx="1536" cy="586"/>
            </a:xfrm>
          </p:grpSpPr>
          <p:sp>
            <p:nvSpPr>
              <p:cNvPr id="73748" name="AutoShape 20"/>
              <p:cNvSpPr>
                <a:spLocks noChangeArrowheads="1"/>
              </p:cNvSpPr>
              <p:nvPr/>
            </p:nvSpPr>
            <p:spPr bwMode="auto">
              <a:xfrm>
                <a:off x="4512" y="1632"/>
                <a:ext cx="720" cy="384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r>
                  <a:rPr lang="en-US" sz="2000"/>
                  <a:t>recharge</a:t>
                </a:r>
              </a:p>
            </p:txBody>
          </p:sp>
          <p:sp>
            <p:nvSpPr>
              <p:cNvPr id="73750" name="Text Box 22"/>
              <p:cNvSpPr txBox="1">
                <a:spLocks noChangeArrowheads="1"/>
              </p:cNvSpPr>
              <p:nvPr/>
            </p:nvSpPr>
            <p:spPr bwMode="auto">
              <a:xfrm>
                <a:off x="3696" y="1536"/>
                <a:ext cx="692" cy="21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/>
                  <a:t>low power</a:t>
                </a:r>
              </a:p>
            </p:txBody>
          </p:sp>
          <p:cxnSp>
            <p:nvCxnSpPr>
              <p:cNvPr id="73751" name="AutoShape 23"/>
              <p:cNvCxnSpPr>
                <a:cxnSpLocks noChangeShapeType="1"/>
              </p:cNvCxnSpPr>
              <p:nvPr/>
            </p:nvCxnSpPr>
            <p:spPr bwMode="auto">
              <a:xfrm flipH="1">
                <a:off x="3696" y="1724"/>
                <a:ext cx="807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</p:cxnSp>
          <p:sp>
            <p:nvSpPr>
              <p:cNvPr id="73752" name="Text Box 24"/>
              <p:cNvSpPr txBox="1">
                <a:spLocks noChangeArrowheads="1"/>
              </p:cNvSpPr>
              <p:nvPr/>
            </p:nvSpPr>
            <p:spPr bwMode="auto">
              <a:xfrm>
                <a:off x="3792" y="1910"/>
                <a:ext cx="692" cy="21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/>
                  <a:t>recharged</a:t>
                </a:r>
              </a:p>
            </p:txBody>
          </p:sp>
          <p:cxnSp>
            <p:nvCxnSpPr>
              <p:cNvPr id="73755" name="AutoShape 27"/>
              <p:cNvCxnSpPr>
                <a:cxnSpLocks noChangeShapeType="1"/>
              </p:cNvCxnSpPr>
              <p:nvPr/>
            </p:nvCxnSpPr>
            <p:spPr bwMode="auto">
              <a:xfrm flipH="1">
                <a:off x="3696" y="1920"/>
                <a:ext cx="807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</p:grpSp>
      </p:grpSp>
      <p:sp>
        <p:nvSpPr>
          <p:cNvPr id="73780" name="Text Box 52"/>
          <p:cNvSpPr txBox="1">
            <a:spLocks noChangeArrowheads="1"/>
          </p:cNvSpPr>
          <p:nvPr/>
        </p:nvSpPr>
        <p:spPr bwMode="auto">
          <a:xfrm>
            <a:off x="457200" y="1295400"/>
            <a:ext cx="7545592" cy="78483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dirty="0" smtClean="0"/>
              <a:t>Leave </a:t>
            </a:r>
            <a:r>
              <a:rPr lang="en-US" dirty="0"/>
              <a:t>any state in (composite) </a:t>
            </a:r>
            <a:r>
              <a:rPr lang="en-US" dirty="0" smtClean="0"/>
              <a:t>“clean” </a:t>
            </a:r>
            <a:r>
              <a:rPr lang="en-US" dirty="0"/>
              <a:t>state when </a:t>
            </a:r>
            <a:r>
              <a:rPr lang="en-US" dirty="0" smtClean="0"/>
              <a:t>“low power”</a:t>
            </a:r>
            <a:endParaRPr lang="en-US" dirty="0"/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dirty="0" smtClean="0"/>
              <a:t>“</a:t>
            </a:r>
            <a:r>
              <a:rPr lang="en-US" dirty="0"/>
              <a:t>c</a:t>
            </a:r>
            <a:r>
              <a:rPr lang="en-US" dirty="0" smtClean="0"/>
              <a:t>lean” </a:t>
            </a:r>
            <a:r>
              <a:rPr lang="en-US" dirty="0"/>
              <a:t>remembers internal state and continues when </a:t>
            </a:r>
            <a:r>
              <a:rPr lang="en-US" dirty="0" smtClean="0"/>
              <a:t>back from “recharge’’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48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742406" y="6303963"/>
            <a:ext cx="1219200" cy="365125"/>
          </a:xfrm>
        </p:spPr>
        <p:txBody>
          <a:bodyPr/>
          <a:lstStyle/>
          <a:p>
            <a:fld id="{400028D3-FE85-9543-B5FC-3DF6F38C4552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8" y="14401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 Another Interruption (e.g., Baddies)</a:t>
            </a:r>
            <a:endParaRPr lang="en-US" dirty="0"/>
          </a:p>
        </p:txBody>
      </p:sp>
      <p:grpSp>
        <p:nvGrpSpPr>
          <p:cNvPr id="77827" name="Group 3"/>
          <p:cNvGrpSpPr>
            <a:grpSpLocks/>
          </p:cNvGrpSpPr>
          <p:nvPr/>
        </p:nvGrpSpPr>
        <p:grpSpPr bwMode="auto">
          <a:xfrm>
            <a:off x="609600" y="3184863"/>
            <a:ext cx="5154613" cy="2012950"/>
            <a:chOff x="576" y="1756"/>
            <a:chExt cx="3247" cy="1268"/>
          </a:xfrm>
        </p:grpSpPr>
        <p:sp>
          <p:nvSpPr>
            <p:cNvPr id="77828" name="AutoShape 4"/>
            <p:cNvSpPr>
              <a:spLocks noChangeArrowheads="1"/>
            </p:cNvSpPr>
            <p:nvPr/>
          </p:nvSpPr>
          <p:spPr bwMode="auto">
            <a:xfrm>
              <a:off x="1104" y="1776"/>
              <a:ext cx="720" cy="384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2400"/>
                <a:t>search</a:t>
              </a:r>
            </a:p>
          </p:txBody>
        </p:sp>
        <p:sp>
          <p:nvSpPr>
            <p:cNvPr id="77829" name="AutoShape 5"/>
            <p:cNvSpPr>
              <a:spLocks noChangeArrowheads="1"/>
            </p:cNvSpPr>
            <p:nvPr/>
          </p:nvSpPr>
          <p:spPr bwMode="auto">
            <a:xfrm>
              <a:off x="2688" y="2640"/>
              <a:ext cx="720" cy="384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2000"/>
                <a:t>goto </a:t>
              </a:r>
            </a:p>
            <a:p>
              <a:r>
                <a:rPr lang="en-US" sz="2000"/>
                <a:t>disposal</a:t>
              </a:r>
            </a:p>
          </p:txBody>
        </p:sp>
        <p:sp>
          <p:nvSpPr>
            <p:cNvPr id="77830" name="AutoShape 6"/>
            <p:cNvSpPr>
              <a:spLocks noChangeArrowheads="1"/>
            </p:cNvSpPr>
            <p:nvPr/>
          </p:nvSpPr>
          <p:spPr bwMode="auto">
            <a:xfrm>
              <a:off x="2688" y="1776"/>
              <a:ext cx="720" cy="384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2000"/>
                <a:t>goto</a:t>
              </a:r>
            </a:p>
            <a:p>
              <a:r>
                <a:rPr lang="en-US" sz="2000"/>
                <a:t> trash</a:t>
              </a:r>
            </a:p>
          </p:txBody>
        </p:sp>
        <p:cxnSp>
          <p:nvCxnSpPr>
            <p:cNvPr id="77831" name="AutoShape 7"/>
            <p:cNvCxnSpPr>
              <a:cxnSpLocks noChangeShapeType="1"/>
              <a:stCxn id="77828" idx="2"/>
              <a:endCxn id="77829" idx="1"/>
            </p:cNvCxnSpPr>
            <p:nvPr/>
          </p:nvCxnSpPr>
          <p:spPr bwMode="auto">
            <a:xfrm rot="16200000" flipH="1">
              <a:off x="1740" y="1893"/>
              <a:ext cx="663" cy="1215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  <a:tailEnd/>
            </a:ln>
            <a:effectLst/>
          </p:spPr>
        </p:cxnSp>
        <p:cxnSp>
          <p:nvCxnSpPr>
            <p:cNvPr id="77832" name="AutoShape 8"/>
            <p:cNvCxnSpPr>
              <a:cxnSpLocks noChangeShapeType="1"/>
              <a:stCxn id="77828" idx="3"/>
              <a:endCxn id="77830" idx="1"/>
            </p:cNvCxnSpPr>
            <p:nvPr/>
          </p:nvCxnSpPr>
          <p:spPr bwMode="auto">
            <a:xfrm>
              <a:off x="1833" y="1968"/>
              <a:ext cx="846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7833" name="Text Box 9"/>
            <p:cNvSpPr txBox="1">
              <a:spLocks noChangeArrowheads="1"/>
            </p:cNvSpPr>
            <p:nvPr/>
          </p:nvSpPr>
          <p:spPr bwMode="auto">
            <a:xfrm>
              <a:off x="2003" y="1756"/>
              <a:ext cx="643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see trash</a:t>
              </a:r>
            </a:p>
          </p:txBody>
        </p:sp>
        <p:sp>
          <p:nvSpPr>
            <p:cNvPr id="77834" name="Text Box 10"/>
            <p:cNvSpPr txBox="1">
              <a:spLocks noChangeArrowheads="1"/>
            </p:cNvSpPr>
            <p:nvPr/>
          </p:nvSpPr>
          <p:spPr bwMode="auto">
            <a:xfrm>
              <a:off x="1689" y="2601"/>
              <a:ext cx="949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trash disposed</a:t>
              </a:r>
            </a:p>
          </p:txBody>
        </p:sp>
        <p:cxnSp>
          <p:nvCxnSpPr>
            <p:cNvPr id="77835" name="AutoShape 11"/>
            <p:cNvCxnSpPr>
              <a:cxnSpLocks noChangeShapeType="1"/>
              <a:stCxn id="77830" idx="2"/>
              <a:endCxn id="77829" idx="0"/>
            </p:cNvCxnSpPr>
            <p:nvPr/>
          </p:nvCxnSpPr>
          <p:spPr bwMode="auto">
            <a:xfrm>
              <a:off x="3048" y="2169"/>
              <a:ext cx="0" cy="4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7836" name="Text Box 12"/>
            <p:cNvSpPr txBox="1">
              <a:spLocks noChangeArrowheads="1"/>
            </p:cNvSpPr>
            <p:nvPr/>
          </p:nvSpPr>
          <p:spPr bwMode="auto">
            <a:xfrm>
              <a:off x="3109" y="2265"/>
              <a:ext cx="714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have trash</a:t>
              </a:r>
            </a:p>
          </p:txBody>
        </p:sp>
        <p:sp>
          <p:nvSpPr>
            <p:cNvPr id="77837" name="Oval 13"/>
            <p:cNvSpPr>
              <a:spLocks noChangeArrowheads="1"/>
            </p:cNvSpPr>
            <p:nvPr/>
          </p:nvSpPr>
          <p:spPr bwMode="auto">
            <a:xfrm>
              <a:off x="576" y="1952"/>
              <a:ext cx="48" cy="4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cxnSp>
          <p:nvCxnSpPr>
            <p:cNvPr id="77838" name="AutoShape 14"/>
            <p:cNvCxnSpPr>
              <a:cxnSpLocks noChangeShapeType="1"/>
              <a:stCxn id="77837" idx="6"/>
              <a:endCxn id="77828" idx="1"/>
            </p:cNvCxnSpPr>
            <p:nvPr/>
          </p:nvCxnSpPr>
          <p:spPr bwMode="auto">
            <a:xfrm flipV="1">
              <a:off x="633" y="1968"/>
              <a:ext cx="462" cy="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77839" name="AutoShape 15"/>
          <p:cNvSpPr>
            <a:spLocks noChangeArrowheads="1"/>
          </p:cNvSpPr>
          <p:nvPr/>
        </p:nvSpPr>
        <p:spPr bwMode="auto">
          <a:xfrm>
            <a:off x="304800" y="2226013"/>
            <a:ext cx="5562600" cy="35814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40" name="Line 16"/>
          <p:cNvSpPr>
            <a:spLocks noChangeShapeType="1"/>
          </p:cNvSpPr>
          <p:nvPr/>
        </p:nvSpPr>
        <p:spPr bwMode="auto">
          <a:xfrm>
            <a:off x="304800" y="2683213"/>
            <a:ext cx="556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41" name="Text Box 17"/>
          <p:cNvSpPr txBox="1">
            <a:spLocks noChangeArrowheads="1"/>
          </p:cNvSpPr>
          <p:nvPr/>
        </p:nvSpPr>
        <p:spPr bwMode="auto">
          <a:xfrm>
            <a:off x="2438400" y="2226013"/>
            <a:ext cx="912813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clean</a:t>
            </a:r>
          </a:p>
        </p:txBody>
      </p:sp>
      <p:sp>
        <p:nvSpPr>
          <p:cNvPr id="77842" name="Oval 18"/>
          <p:cNvSpPr>
            <a:spLocks noChangeArrowheads="1"/>
          </p:cNvSpPr>
          <p:nvPr/>
        </p:nvSpPr>
        <p:spPr bwMode="auto">
          <a:xfrm>
            <a:off x="5072063" y="6245563"/>
            <a:ext cx="76200" cy="76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/>
          </a:p>
        </p:txBody>
      </p:sp>
      <p:cxnSp>
        <p:nvCxnSpPr>
          <p:cNvPr id="77843" name="AutoShape 19"/>
          <p:cNvCxnSpPr>
            <a:cxnSpLocks noChangeShapeType="1"/>
          </p:cNvCxnSpPr>
          <p:nvPr/>
        </p:nvCxnSpPr>
        <p:spPr bwMode="auto">
          <a:xfrm flipH="1" flipV="1">
            <a:off x="5105400" y="5807413"/>
            <a:ext cx="4763" cy="4175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77844" name="Group 20"/>
          <p:cNvGrpSpPr>
            <a:grpSpLocks/>
          </p:cNvGrpSpPr>
          <p:nvPr/>
        </p:nvGrpSpPr>
        <p:grpSpPr bwMode="auto">
          <a:xfrm>
            <a:off x="5867400" y="2607013"/>
            <a:ext cx="2438400" cy="930275"/>
            <a:chOff x="3696" y="1536"/>
            <a:chExt cx="1536" cy="586"/>
          </a:xfrm>
        </p:grpSpPr>
        <p:sp>
          <p:nvSpPr>
            <p:cNvPr id="77845" name="AutoShape 21"/>
            <p:cNvSpPr>
              <a:spLocks noChangeArrowheads="1"/>
            </p:cNvSpPr>
            <p:nvPr/>
          </p:nvSpPr>
          <p:spPr bwMode="auto">
            <a:xfrm>
              <a:off x="4512" y="1632"/>
              <a:ext cx="720" cy="384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2000"/>
                <a:t>recharge</a:t>
              </a:r>
            </a:p>
          </p:txBody>
        </p:sp>
        <p:sp>
          <p:nvSpPr>
            <p:cNvPr id="77846" name="Text Box 22"/>
            <p:cNvSpPr txBox="1">
              <a:spLocks noChangeArrowheads="1"/>
            </p:cNvSpPr>
            <p:nvPr/>
          </p:nvSpPr>
          <p:spPr bwMode="auto">
            <a:xfrm>
              <a:off x="3696" y="1536"/>
              <a:ext cx="69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low power</a:t>
              </a:r>
            </a:p>
          </p:txBody>
        </p:sp>
        <p:cxnSp>
          <p:nvCxnSpPr>
            <p:cNvPr id="77847" name="AutoShape 23"/>
            <p:cNvCxnSpPr>
              <a:cxnSpLocks noChangeShapeType="1"/>
            </p:cNvCxnSpPr>
            <p:nvPr/>
          </p:nvCxnSpPr>
          <p:spPr bwMode="auto">
            <a:xfrm flipH="1">
              <a:off x="3696" y="1724"/>
              <a:ext cx="807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sp>
          <p:nvSpPr>
            <p:cNvPr id="77848" name="Text Box 24"/>
            <p:cNvSpPr txBox="1">
              <a:spLocks noChangeArrowheads="1"/>
            </p:cNvSpPr>
            <p:nvPr/>
          </p:nvSpPr>
          <p:spPr bwMode="auto">
            <a:xfrm>
              <a:off x="3792" y="1910"/>
              <a:ext cx="69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recharged</a:t>
              </a:r>
            </a:p>
          </p:txBody>
        </p:sp>
        <p:cxnSp>
          <p:nvCxnSpPr>
            <p:cNvPr id="77849" name="AutoShape 25"/>
            <p:cNvCxnSpPr>
              <a:cxnSpLocks noChangeShapeType="1"/>
            </p:cNvCxnSpPr>
            <p:nvPr/>
          </p:nvCxnSpPr>
          <p:spPr bwMode="auto">
            <a:xfrm flipH="1">
              <a:off x="3696" y="1920"/>
              <a:ext cx="807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77850" name="Group 26"/>
          <p:cNvGrpSpPr>
            <a:grpSpLocks/>
          </p:cNvGrpSpPr>
          <p:nvPr/>
        </p:nvGrpSpPr>
        <p:grpSpPr bwMode="auto">
          <a:xfrm>
            <a:off x="5867400" y="4572338"/>
            <a:ext cx="2438400" cy="930275"/>
            <a:chOff x="3696" y="2534"/>
            <a:chExt cx="1536" cy="586"/>
          </a:xfrm>
        </p:grpSpPr>
        <p:sp>
          <p:nvSpPr>
            <p:cNvPr id="77851" name="AutoShape 27"/>
            <p:cNvSpPr>
              <a:spLocks noChangeArrowheads="1"/>
            </p:cNvSpPr>
            <p:nvPr/>
          </p:nvSpPr>
          <p:spPr bwMode="auto">
            <a:xfrm>
              <a:off x="4512" y="2630"/>
              <a:ext cx="720" cy="384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2000"/>
                <a:t>hide</a:t>
              </a:r>
            </a:p>
          </p:txBody>
        </p:sp>
        <p:sp>
          <p:nvSpPr>
            <p:cNvPr id="77852" name="Text Box 28"/>
            <p:cNvSpPr txBox="1">
              <a:spLocks noChangeArrowheads="1"/>
            </p:cNvSpPr>
            <p:nvPr/>
          </p:nvSpPr>
          <p:spPr bwMode="auto">
            <a:xfrm>
              <a:off x="3830" y="2534"/>
              <a:ext cx="429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battle</a:t>
              </a:r>
            </a:p>
          </p:txBody>
        </p:sp>
        <p:cxnSp>
          <p:nvCxnSpPr>
            <p:cNvPr id="77853" name="AutoShape 29"/>
            <p:cNvCxnSpPr>
              <a:cxnSpLocks noChangeShapeType="1"/>
            </p:cNvCxnSpPr>
            <p:nvPr/>
          </p:nvCxnSpPr>
          <p:spPr bwMode="auto">
            <a:xfrm flipH="1">
              <a:off x="3696" y="2722"/>
              <a:ext cx="807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sp>
          <p:nvSpPr>
            <p:cNvPr id="77854" name="Text Box 30"/>
            <p:cNvSpPr txBox="1">
              <a:spLocks noChangeArrowheads="1"/>
            </p:cNvSpPr>
            <p:nvPr/>
          </p:nvSpPr>
          <p:spPr bwMode="auto">
            <a:xfrm>
              <a:off x="3862" y="2908"/>
              <a:ext cx="557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all clear</a:t>
              </a:r>
            </a:p>
          </p:txBody>
        </p:sp>
        <p:cxnSp>
          <p:nvCxnSpPr>
            <p:cNvPr id="77855" name="AutoShape 31"/>
            <p:cNvCxnSpPr>
              <a:cxnSpLocks noChangeShapeType="1"/>
            </p:cNvCxnSpPr>
            <p:nvPr/>
          </p:nvCxnSpPr>
          <p:spPr bwMode="auto">
            <a:xfrm flipH="1">
              <a:off x="3696" y="2918"/>
              <a:ext cx="807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77856" name="Text Box 32"/>
          <p:cNvSpPr txBox="1">
            <a:spLocks noChangeArrowheads="1"/>
          </p:cNvSpPr>
          <p:nvPr/>
        </p:nvSpPr>
        <p:spPr bwMode="auto">
          <a:xfrm>
            <a:off x="557177" y="1244908"/>
            <a:ext cx="4853060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8000"/>
                </a:solidFill>
              </a:rPr>
              <a:t>7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/>
              <a:t>states </a:t>
            </a:r>
            <a:r>
              <a:rPr lang="en-US" sz="2000" dirty="0" smtClean="0"/>
              <a:t> needed (including </a:t>
            </a:r>
            <a:r>
              <a:rPr lang="en-US" sz="2000" dirty="0"/>
              <a:t>composite) vs. </a:t>
            </a:r>
            <a:r>
              <a:rPr lang="en-US" sz="2000" dirty="0" smtClean="0">
                <a:solidFill>
                  <a:srgbClr val="C00000"/>
                </a:solidFill>
              </a:rPr>
              <a:t>12</a:t>
            </a:r>
            <a:endParaRPr lang="en-US" sz="2000" dirty="0">
              <a:solidFill>
                <a:srgbClr val="C00000"/>
              </a:solidFill>
            </a:endParaRPr>
          </a:p>
        </p:txBody>
      </p:sp>
      <p:grpSp>
        <p:nvGrpSpPr>
          <p:cNvPr id="77857" name="Group 33"/>
          <p:cNvGrpSpPr>
            <a:grpSpLocks/>
          </p:cNvGrpSpPr>
          <p:nvPr/>
        </p:nvGrpSpPr>
        <p:grpSpPr bwMode="auto">
          <a:xfrm>
            <a:off x="6781800" y="1140163"/>
            <a:ext cx="1951038" cy="4241800"/>
            <a:chOff x="4272" y="768"/>
            <a:chExt cx="1229" cy="2672"/>
          </a:xfrm>
        </p:grpSpPr>
        <p:grpSp>
          <p:nvGrpSpPr>
            <p:cNvPr id="77858" name="Group 34"/>
            <p:cNvGrpSpPr>
              <a:grpSpLocks/>
            </p:cNvGrpSpPr>
            <p:nvPr/>
          </p:nvGrpSpPr>
          <p:grpSpPr bwMode="auto">
            <a:xfrm>
              <a:off x="4272" y="768"/>
              <a:ext cx="1229" cy="1024"/>
              <a:chOff x="4272" y="768"/>
              <a:chExt cx="1229" cy="1024"/>
            </a:xfrm>
          </p:grpSpPr>
          <p:cxnSp>
            <p:nvCxnSpPr>
              <p:cNvPr id="77859" name="AutoShape 35"/>
              <p:cNvCxnSpPr>
                <a:cxnSpLocks noChangeShapeType="1"/>
              </p:cNvCxnSpPr>
              <p:nvPr/>
            </p:nvCxnSpPr>
            <p:spPr bwMode="auto">
              <a:xfrm flipV="1">
                <a:off x="4704" y="1164"/>
                <a:ext cx="0" cy="62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77860" name="Text Box 36"/>
              <p:cNvSpPr txBox="1">
                <a:spLocks noChangeArrowheads="1"/>
              </p:cNvSpPr>
              <p:nvPr/>
            </p:nvSpPr>
            <p:spPr bwMode="auto">
              <a:xfrm>
                <a:off x="4272" y="1296"/>
                <a:ext cx="429" cy="21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/>
                  <a:t>battle</a:t>
                </a:r>
              </a:p>
            </p:txBody>
          </p:sp>
          <p:sp>
            <p:nvSpPr>
              <p:cNvPr id="77861" name="Text Box 37"/>
              <p:cNvSpPr txBox="1">
                <a:spLocks noChangeArrowheads="1"/>
              </p:cNvSpPr>
              <p:nvPr/>
            </p:nvSpPr>
            <p:spPr bwMode="auto">
              <a:xfrm>
                <a:off x="4944" y="1296"/>
                <a:ext cx="557" cy="21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/>
                  <a:t>all clear</a:t>
                </a:r>
              </a:p>
            </p:txBody>
          </p:sp>
          <p:sp>
            <p:nvSpPr>
              <p:cNvPr id="77862" name="AutoShape 38"/>
              <p:cNvSpPr>
                <a:spLocks noChangeArrowheads="1"/>
              </p:cNvSpPr>
              <p:nvPr/>
            </p:nvSpPr>
            <p:spPr bwMode="auto">
              <a:xfrm>
                <a:off x="4512" y="768"/>
                <a:ext cx="720" cy="384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r>
                  <a:rPr lang="en-US" sz="2000"/>
                  <a:t>hide</a:t>
                </a:r>
              </a:p>
            </p:txBody>
          </p:sp>
          <p:cxnSp>
            <p:nvCxnSpPr>
              <p:cNvPr id="77863" name="AutoShape 39"/>
              <p:cNvCxnSpPr>
                <a:cxnSpLocks noChangeShapeType="1"/>
              </p:cNvCxnSpPr>
              <p:nvPr/>
            </p:nvCxnSpPr>
            <p:spPr bwMode="auto">
              <a:xfrm flipV="1">
                <a:off x="4944" y="1152"/>
                <a:ext cx="0" cy="62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</p:cxnSp>
        </p:grpSp>
        <p:sp>
          <p:nvSpPr>
            <p:cNvPr id="77864" name="Text Box 40"/>
            <p:cNvSpPr txBox="1">
              <a:spLocks noChangeArrowheads="1"/>
            </p:cNvSpPr>
            <p:nvPr/>
          </p:nvSpPr>
          <p:spPr bwMode="auto">
            <a:xfrm>
              <a:off x="4552" y="968"/>
              <a:ext cx="633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(recharge)</a:t>
              </a:r>
            </a:p>
          </p:txBody>
        </p:sp>
        <p:sp>
          <p:nvSpPr>
            <p:cNvPr id="77865" name="Text Box 41"/>
            <p:cNvSpPr txBox="1">
              <a:spLocks noChangeArrowheads="1"/>
            </p:cNvSpPr>
            <p:nvPr/>
          </p:nvSpPr>
          <p:spPr bwMode="auto">
            <a:xfrm>
              <a:off x="4647" y="3248"/>
              <a:ext cx="458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(clean)</a:t>
              </a:r>
            </a:p>
          </p:txBody>
        </p:sp>
      </p:grpSp>
      <p:sp>
        <p:nvSpPr>
          <p:cNvPr id="44" name="Text Box 32"/>
          <p:cNvSpPr txBox="1">
            <a:spLocks noChangeArrowheads="1"/>
          </p:cNvSpPr>
          <p:nvPr/>
        </p:nvSpPr>
        <p:spPr bwMode="auto">
          <a:xfrm>
            <a:off x="76200" y="6114386"/>
            <a:ext cx="4800600" cy="338554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(Note: could have added another layer for only </a:t>
            </a:r>
            <a:r>
              <a:rPr lang="en-US" sz="1600" dirty="0" smtClean="0">
                <a:solidFill>
                  <a:srgbClr val="008000"/>
                </a:solidFill>
              </a:rPr>
              <a:t>6</a:t>
            </a:r>
            <a:r>
              <a:rPr lang="en-US" sz="1600" dirty="0" smtClean="0"/>
              <a:t> states)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236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B89A4-C559-744B-9D04-29CE3B6F9042}" type="slidenum">
              <a:rPr lang="en-US"/>
              <a:pPr/>
              <a:t>34</a:t>
            </a:fld>
            <a:endParaRPr lang="en-US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Cross-Hierarchy Transitions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036" y="1501091"/>
            <a:ext cx="8229600" cy="4525963"/>
          </a:xfrm>
        </p:spPr>
        <p:txBody>
          <a:bodyPr/>
          <a:lstStyle/>
          <a:p>
            <a:r>
              <a:rPr lang="en-US" dirty="0"/>
              <a:t>Why?</a:t>
            </a:r>
          </a:p>
          <a:p>
            <a:pPr lvl="1"/>
            <a:r>
              <a:rPr lang="en-US" dirty="0" smtClean="0"/>
              <a:t>Suppose want </a:t>
            </a:r>
            <a:r>
              <a:rPr lang="en-US" dirty="0"/>
              <a:t>robot to </a:t>
            </a:r>
            <a:r>
              <a:rPr lang="en-US" dirty="0" smtClean="0"/>
              <a:t>“top</a:t>
            </a:r>
            <a:r>
              <a:rPr lang="en-US" dirty="0"/>
              <a:t> </a:t>
            </a:r>
            <a:r>
              <a:rPr lang="en-US" dirty="0" smtClean="0"/>
              <a:t>off” </a:t>
            </a:r>
            <a:r>
              <a:rPr lang="en-US" dirty="0"/>
              <a:t>battery </a:t>
            </a:r>
            <a:r>
              <a:rPr lang="en-US" dirty="0" smtClean="0"/>
              <a:t>(even if it isn’t low) when </a:t>
            </a:r>
            <a:r>
              <a:rPr lang="en-US" dirty="0"/>
              <a:t>it doesn’t see any trash</a:t>
            </a:r>
          </a:p>
        </p:txBody>
      </p:sp>
      <p:grpSp>
        <p:nvGrpSpPr>
          <p:cNvPr id="75803" name="Group 27"/>
          <p:cNvGrpSpPr>
            <a:grpSpLocks noChangeAspect="1"/>
          </p:cNvGrpSpPr>
          <p:nvPr/>
        </p:nvGrpSpPr>
        <p:grpSpPr bwMode="auto">
          <a:xfrm>
            <a:off x="1801813" y="3200400"/>
            <a:ext cx="5995987" cy="3087688"/>
            <a:chOff x="192" y="1441"/>
            <a:chExt cx="5040" cy="2591"/>
          </a:xfrm>
        </p:grpSpPr>
        <p:grpSp>
          <p:nvGrpSpPr>
            <p:cNvPr id="75780" name="Group 4"/>
            <p:cNvGrpSpPr>
              <a:grpSpLocks noChangeAspect="1"/>
            </p:cNvGrpSpPr>
            <p:nvPr/>
          </p:nvGrpSpPr>
          <p:grpSpPr bwMode="auto">
            <a:xfrm>
              <a:off x="384" y="2047"/>
              <a:ext cx="3268" cy="1277"/>
              <a:chOff x="576" y="1747"/>
              <a:chExt cx="3268" cy="1277"/>
            </a:xfrm>
          </p:grpSpPr>
          <p:sp>
            <p:nvSpPr>
              <p:cNvPr id="75781" name="AutoShape 5"/>
              <p:cNvSpPr>
                <a:spLocks noChangeAspect="1" noChangeArrowheads="1"/>
              </p:cNvSpPr>
              <p:nvPr/>
            </p:nvSpPr>
            <p:spPr bwMode="auto">
              <a:xfrm>
                <a:off x="1104" y="1776"/>
                <a:ext cx="720" cy="384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r>
                  <a:rPr lang="en-US"/>
                  <a:t>search</a:t>
                </a:r>
              </a:p>
            </p:txBody>
          </p:sp>
          <p:sp>
            <p:nvSpPr>
              <p:cNvPr id="75782" name="AutoShape 6"/>
              <p:cNvSpPr>
                <a:spLocks noChangeAspect="1" noChangeArrowheads="1"/>
              </p:cNvSpPr>
              <p:nvPr/>
            </p:nvSpPr>
            <p:spPr bwMode="auto">
              <a:xfrm>
                <a:off x="2688" y="2640"/>
                <a:ext cx="720" cy="384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r>
                  <a:rPr lang="en-US" sz="1600"/>
                  <a:t>goto </a:t>
                </a:r>
              </a:p>
              <a:p>
                <a:r>
                  <a:rPr lang="en-US" sz="1600"/>
                  <a:t>disposal</a:t>
                </a:r>
              </a:p>
            </p:txBody>
          </p:sp>
          <p:sp>
            <p:nvSpPr>
              <p:cNvPr id="75783" name="AutoShape 7"/>
              <p:cNvSpPr>
                <a:spLocks noChangeAspect="1" noChangeArrowheads="1"/>
              </p:cNvSpPr>
              <p:nvPr/>
            </p:nvSpPr>
            <p:spPr bwMode="auto">
              <a:xfrm>
                <a:off x="2688" y="1776"/>
                <a:ext cx="720" cy="384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r>
                  <a:rPr lang="en-US" sz="1600"/>
                  <a:t>goto</a:t>
                </a:r>
              </a:p>
              <a:p>
                <a:r>
                  <a:rPr lang="en-US" sz="1600"/>
                  <a:t> trash</a:t>
                </a:r>
              </a:p>
            </p:txBody>
          </p:sp>
          <p:cxnSp>
            <p:nvCxnSpPr>
              <p:cNvPr id="75784" name="AutoShape 8"/>
              <p:cNvCxnSpPr>
                <a:cxnSpLocks noChangeAspect="1" noChangeShapeType="1"/>
                <a:stCxn id="75781" idx="2"/>
                <a:endCxn id="75782" idx="1"/>
              </p:cNvCxnSpPr>
              <p:nvPr/>
            </p:nvCxnSpPr>
            <p:spPr bwMode="auto">
              <a:xfrm rot="16200000" flipH="1">
                <a:off x="1740" y="1893"/>
                <a:ext cx="663" cy="1215"/>
              </a:xfrm>
              <a:prstGeom prst="bentConnector2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triangle" w="med" len="med"/>
                <a:tailEnd/>
              </a:ln>
              <a:effectLst/>
            </p:spPr>
          </p:cxnSp>
          <p:cxnSp>
            <p:nvCxnSpPr>
              <p:cNvPr id="75785" name="AutoShape 9"/>
              <p:cNvCxnSpPr>
                <a:cxnSpLocks noChangeAspect="1" noChangeShapeType="1"/>
                <a:stCxn id="75781" idx="3"/>
                <a:endCxn id="75783" idx="1"/>
              </p:cNvCxnSpPr>
              <p:nvPr/>
            </p:nvCxnSpPr>
            <p:spPr bwMode="auto">
              <a:xfrm>
                <a:off x="1833" y="1968"/>
                <a:ext cx="846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75786" name="Text Box 10"/>
              <p:cNvSpPr txBox="1">
                <a:spLocks noChangeAspect="1" noChangeArrowheads="1"/>
              </p:cNvSpPr>
              <p:nvPr/>
            </p:nvSpPr>
            <p:spPr bwMode="auto">
              <a:xfrm>
                <a:off x="1925" y="1747"/>
                <a:ext cx="682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/>
                  <a:t>see trash</a:t>
                </a:r>
              </a:p>
            </p:txBody>
          </p:sp>
          <p:sp>
            <p:nvSpPr>
              <p:cNvPr id="75787" name="Text Box 11"/>
              <p:cNvSpPr txBox="1">
                <a:spLocks noChangeAspect="1" noChangeArrowheads="1"/>
              </p:cNvSpPr>
              <p:nvPr/>
            </p:nvSpPr>
            <p:spPr bwMode="auto">
              <a:xfrm>
                <a:off x="1612" y="2592"/>
                <a:ext cx="987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/>
                  <a:t>trash disposed</a:t>
                </a:r>
              </a:p>
            </p:txBody>
          </p:sp>
          <p:cxnSp>
            <p:nvCxnSpPr>
              <p:cNvPr id="75788" name="AutoShape 12"/>
              <p:cNvCxnSpPr>
                <a:cxnSpLocks noChangeAspect="1" noChangeShapeType="1"/>
                <a:stCxn id="75783" idx="2"/>
                <a:endCxn id="75782" idx="0"/>
              </p:cNvCxnSpPr>
              <p:nvPr/>
            </p:nvCxnSpPr>
            <p:spPr bwMode="auto">
              <a:xfrm>
                <a:off x="3048" y="2169"/>
                <a:ext cx="0" cy="462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75789" name="Text Box 13"/>
              <p:cNvSpPr txBox="1">
                <a:spLocks noChangeAspect="1" noChangeArrowheads="1"/>
              </p:cNvSpPr>
              <p:nvPr/>
            </p:nvSpPr>
            <p:spPr bwMode="auto">
              <a:xfrm>
                <a:off x="3091" y="2256"/>
                <a:ext cx="753" cy="23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/>
                  <a:t>have trash</a:t>
                </a:r>
              </a:p>
            </p:txBody>
          </p:sp>
          <p:sp>
            <p:nvSpPr>
              <p:cNvPr id="75790" name="Oval 14"/>
              <p:cNvSpPr>
                <a:spLocks noChangeAspect="1" noChangeArrowheads="1"/>
              </p:cNvSpPr>
              <p:nvPr/>
            </p:nvSpPr>
            <p:spPr bwMode="auto">
              <a:xfrm>
                <a:off x="576" y="195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75791" name="AutoShape 15"/>
              <p:cNvCxnSpPr>
                <a:cxnSpLocks noChangeAspect="1" noChangeShapeType="1"/>
                <a:stCxn id="75790" idx="6"/>
                <a:endCxn id="75781" idx="1"/>
              </p:cNvCxnSpPr>
              <p:nvPr/>
            </p:nvCxnSpPr>
            <p:spPr bwMode="auto">
              <a:xfrm flipV="1">
                <a:off x="633" y="1968"/>
                <a:ext cx="462" cy="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</p:grpSp>
        <p:sp>
          <p:nvSpPr>
            <p:cNvPr id="75792" name="AutoShape 16"/>
            <p:cNvSpPr>
              <a:spLocks noChangeAspect="1" noChangeArrowheads="1"/>
            </p:cNvSpPr>
            <p:nvPr/>
          </p:nvSpPr>
          <p:spPr bwMode="auto">
            <a:xfrm>
              <a:off x="192" y="1452"/>
              <a:ext cx="3504" cy="2256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93" name="Line 17"/>
            <p:cNvSpPr>
              <a:spLocks noChangeAspect="1" noChangeShapeType="1"/>
            </p:cNvSpPr>
            <p:nvPr/>
          </p:nvSpPr>
          <p:spPr bwMode="auto">
            <a:xfrm>
              <a:off x="192" y="1740"/>
              <a:ext cx="35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94" name="Text Box 18"/>
            <p:cNvSpPr txBox="1">
              <a:spLocks noChangeAspect="1" noChangeArrowheads="1"/>
            </p:cNvSpPr>
            <p:nvPr/>
          </p:nvSpPr>
          <p:spPr bwMode="auto">
            <a:xfrm>
              <a:off x="1518" y="1441"/>
              <a:ext cx="614" cy="30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clean</a:t>
              </a:r>
            </a:p>
          </p:txBody>
        </p:sp>
        <p:sp>
          <p:nvSpPr>
            <p:cNvPr id="75795" name="Oval 19"/>
            <p:cNvSpPr>
              <a:spLocks noChangeAspect="1" noChangeArrowheads="1"/>
            </p:cNvSpPr>
            <p:nvPr/>
          </p:nvSpPr>
          <p:spPr bwMode="auto">
            <a:xfrm>
              <a:off x="3195" y="3984"/>
              <a:ext cx="48" cy="4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75796" name="AutoShape 20"/>
            <p:cNvCxnSpPr>
              <a:cxnSpLocks noChangeAspect="1" noChangeShapeType="1"/>
            </p:cNvCxnSpPr>
            <p:nvPr/>
          </p:nvCxnSpPr>
          <p:spPr bwMode="auto">
            <a:xfrm flipH="1" flipV="1">
              <a:off x="3216" y="3708"/>
              <a:ext cx="3" cy="26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grpSp>
          <p:nvGrpSpPr>
            <p:cNvPr id="75797" name="Group 21"/>
            <p:cNvGrpSpPr>
              <a:grpSpLocks noChangeAspect="1"/>
            </p:cNvGrpSpPr>
            <p:nvPr/>
          </p:nvGrpSpPr>
          <p:grpSpPr bwMode="auto">
            <a:xfrm>
              <a:off x="3677" y="1683"/>
              <a:ext cx="1555" cy="604"/>
              <a:chOff x="3677" y="1527"/>
              <a:chExt cx="1555" cy="604"/>
            </a:xfrm>
          </p:grpSpPr>
          <p:sp>
            <p:nvSpPr>
              <p:cNvPr id="75798" name="AutoShape 22"/>
              <p:cNvSpPr>
                <a:spLocks noChangeAspect="1" noChangeArrowheads="1"/>
              </p:cNvSpPr>
              <p:nvPr/>
            </p:nvSpPr>
            <p:spPr bwMode="auto">
              <a:xfrm>
                <a:off x="4512" y="1632"/>
                <a:ext cx="720" cy="384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r>
                  <a:rPr lang="en-US" sz="1600"/>
                  <a:t>recharge</a:t>
                </a:r>
              </a:p>
            </p:txBody>
          </p:sp>
          <p:sp>
            <p:nvSpPr>
              <p:cNvPr id="75799" name="Text Box 23"/>
              <p:cNvSpPr txBox="1">
                <a:spLocks noChangeAspect="1" noChangeArrowheads="1"/>
              </p:cNvSpPr>
              <p:nvPr/>
            </p:nvSpPr>
            <p:spPr bwMode="auto">
              <a:xfrm>
                <a:off x="3677" y="1527"/>
                <a:ext cx="732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/>
                  <a:t>low power</a:t>
                </a:r>
              </a:p>
            </p:txBody>
          </p:sp>
          <p:cxnSp>
            <p:nvCxnSpPr>
              <p:cNvPr id="75800" name="AutoShape 24"/>
              <p:cNvCxnSpPr>
                <a:cxnSpLocks noChangeAspect="1" noChangeShapeType="1"/>
              </p:cNvCxnSpPr>
              <p:nvPr/>
            </p:nvCxnSpPr>
            <p:spPr bwMode="auto">
              <a:xfrm flipH="1">
                <a:off x="3696" y="1724"/>
                <a:ext cx="807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</p:cxnSp>
          <p:sp>
            <p:nvSpPr>
              <p:cNvPr id="75801" name="Text Box 25"/>
              <p:cNvSpPr txBox="1">
                <a:spLocks noChangeAspect="1" noChangeArrowheads="1"/>
              </p:cNvSpPr>
              <p:nvPr/>
            </p:nvSpPr>
            <p:spPr bwMode="auto">
              <a:xfrm>
                <a:off x="3772" y="1900"/>
                <a:ext cx="731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/>
                  <a:t>recharged</a:t>
                </a:r>
              </a:p>
            </p:txBody>
          </p:sp>
          <p:cxnSp>
            <p:nvCxnSpPr>
              <p:cNvPr id="75802" name="AutoShape 26"/>
              <p:cNvCxnSpPr>
                <a:cxnSpLocks noChangeAspect="1" noChangeShapeType="1"/>
              </p:cNvCxnSpPr>
              <p:nvPr/>
            </p:nvCxnSpPr>
            <p:spPr bwMode="auto">
              <a:xfrm flipH="1">
                <a:off x="3696" y="1920"/>
                <a:ext cx="807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77284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067982-25FE-634B-8D67-4535ADC24256}" type="slidenum">
              <a:rPr lang="en-US"/>
              <a:pPr/>
              <a:t>35</a:t>
            </a:fld>
            <a:endParaRPr 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Cross-Hierarchy Transitions</a:t>
            </a:r>
          </a:p>
        </p:txBody>
      </p:sp>
      <p:sp>
        <p:nvSpPr>
          <p:cNvPr id="79879" name="AutoShape 7"/>
          <p:cNvSpPr>
            <a:spLocks noChangeArrowheads="1"/>
          </p:cNvSpPr>
          <p:nvPr/>
        </p:nvSpPr>
        <p:spPr bwMode="auto">
          <a:xfrm>
            <a:off x="1447800" y="3295650"/>
            <a:ext cx="1143000" cy="6096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2400"/>
              <a:t>search</a:t>
            </a:r>
          </a:p>
        </p:txBody>
      </p:sp>
      <p:sp>
        <p:nvSpPr>
          <p:cNvPr id="79880" name="AutoShape 8"/>
          <p:cNvSpPr>
            <a:spLocks noChangeArrowheads="1"/>
          </p:cNvSpPr>
          <p:nvPr/>
        </p:nvSpPr>
        <p:spPr bwMode="auto">
          <a:xfrm>
            <a:off x="3962400" y="4667250"/>
            <a:ext cx="1143000" cy="6096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2000"/>
              <a:t>goto </a:t>
            </a:r>
          </a:p>
          <a:p>
            <a:r>
              <a:rPr lang="en-US" sz="2000"/>
              <a:t>disposal</a:t>
            </a:r>
          </a:p>
        </p:txBody>
      </p:sp>
      <p:sp>
        <p:nvSpPr>
          <p:cNvPr id="79881" name="AutoShape 9"/>
          <p:cNvSpPr>
            <a:spLocks noChangeArrowheads="1"/>
          </p:cNvSpPr>
          <p:nvPr/>
        </p:nvSpPr>
        <p:spPr bwMode="auto">
          <a:xfrm>
            <a:off x="3962400" y="3295650"/>
            <a:ext cx="1143000" cy="6096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2000"/>
              <a:t>goto</a:t>
            </a:r>
          </a:p>
          <a:p>
            <a:r>
              <a:rPr lang="en-US" sz="2000"/>
              <a:t> trash</a:t>
            </a:r>
          </a:p>
        </p:txBody>
      </p:sp>
      <p:cxnSp>
        <p:nvCxnSpPr>
          <p:cNvPr id="79882" name="AutoShape 10"/>
          <p:cNvCxnSpPr>
            <a:cxnSpLocks noChangeShapeType="1"/>
            <a:stCxn id="79879" idx="2"/>
            <a:endCxn id="79880" idx="1"/>
          </p:cNvCxnSpPr>
          <p:nvPr/>
        </p:nvCxnSpPr>
        <p:spPr bwMode="auto">
          <a:xfrm rot="16200000" flipH="1">
            <a:off x="2457451" y="3481387"/>
            <a:ext cx="1052512" cy="1928813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 type="triangle" w="med" len="med"/>
            <a:tailEnd/>
          </a:ln>
          <a:effectLst/>
        </p:spPr>
      </p:cxnSp>
      <p:cxnSp>
        <p:nvCxnSpPr>
          <p:cNvPr id="79883" name="AutoShape 11"/>
          <p:cNvCxnSpPr>
            <a:cxnSpLocks noChangeShapeType="1"/>
            <a:stCxn id="79879" idx="3"/>
            <a:endCxn id="79881" idx="1"/>
          </p:cNvCxnSpPr>
          <p:nvPr/>
        </p:nvCxnSpPr>
        <p:spPr bwMode="auto">
          <a:xfrm>
            <a:off x="2605088" y="3600450"/>
            <a:ext cx="13430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2881313" y="3263900"/>
            <a:ext cx="1020762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600"/>
              <a:t>see trash</a:t>
            </a:r>
          </a:p>
        </p:txBody>
      </p:sp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2382838" y="4605338"/>
            <a:ext cx="1506537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600"/>
              <a:t>trash disposed</a:t>
            </a:r>
          </a:p>
        </p:txBody>
      </p:sp>
      <p:cxnSp>
        <p:nvCxnSpPr>
          <p:cNvPr id="79886" name="AutoShape 14"/>
          <p:cNvCxnSpPr>
            <a:cxnSpLocks noChangeShapeType="1"/>
            <a:stCxn id="79881" idx="2"/>
            <a:endCxn id="79880" idx="0"/>
          </p:cNvCxnSpPr>
          <p:nvPr/>
        </p:nvCxnSpPr>
        <p:spPr bwMode="auto">
          <a:xfrm>
            <a:off x="4533900" y="3919538"/>
            <a:ext cx="0" cy="7334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9887" name="Text Box 15"/>
          <p:cNvSpPr txBox="1">
            <a:spLocks noChangeArrowheads="1"/>
          </p:cNvSpPr>
          <p:nvPr/>
        </p:nvSpPr>
        <p:spPr bwMode="auto">
          <a:xfrm>
            <a:off x="4630738" y="4071938"/>
            <a:ext cx="113347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600"/>
              <a:t>have trash</a:t>
            </a:r>
          </a:p>
        </p:txBody>
      </p:sp>
      <p:sp>
        <p:nvSpPr>
          <p:cNvPr id="79888" name="Oval 16"/>
          <p:cNvSpPr>
            <a:spLocks noChangeArrowheads="1"/>
          </p:cNvSpPr>
          <p:nvPr/>
        </p:nvSpPr>
        <p:spPr bwMode="auto">
          <a:xfrm>
            <a:off x="609600" y="3575050"/>
            <a:ext cx="76200" cy="76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/>
          </a:p>
        </p:txBody>
      </p:sp>
      <p:cxnSp>
        <p:nvCxnSpPr>
          <p:cNvPr id="79889" name="AutoShape 17"/>
          <p:cNvCxnSpPr>
            <a:cxnSpLocks noChangeShapeType="1"/>
            <a:stCxn id="79888" idx="6"/>
            <a:endCxn id="79879" idx="1"/>
          </p:cNvCxnSpPr>
          <p:nvPr/>
        </p:nvCxnSpPr>
        <p:spPr bwMode="auto">
          <a:xfrm flipV="1">
            <a:off x="700088" y="3600450"/>
            <a:ext cx="733425" cy="127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9890" name="AutoShape 18"/>
          <p:cNvSpPr>
            <a:spLocks noChangeArrowheads="1"/>
          </p:cNvSpPr>
          <p:nvPr/>
        </p:nvSpPr>
        <p:spPr bwMode="auto">
          <a:xfrm>
            <a:off x="304800" y="2305050"/>
            <a:ext cx="5562600" cy="35814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91" name="Line 19"/>
          <p:cNvSpPr>
            <a:spLocks noChangeShapeType="1"/>
          </p:cNvSpPr>
          <p:nvPr/>
        </p:nvSpPr>
        <p:spPr bwMode="auto">
          <a:xfrm>
            <a:off x="304800" y="2762250"/>
            <a:ext cx="556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92" name="Text Box 20"/>
          <p:cNvSpPr txBox="1">
            <a:spLocks noChangeArrowheads="1"/>
          </p:cNvSpPr>
          <p:nvPr/>
        </p:nvSpPr>
        <p:spPr bwMode="auto">
          <a:xfrm>
            <a:off x="2438400" y="2305050"/>
            <a:ext cx="912813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clean</a:t>
            </a:r>
          </a:p>
        </p:txBody>
      </p:sp>
      <p:sp>
        <p:nvSpPr>
          <p:cNvPr id="79893" name="Oval 21"/>
          <p:cNvSpPr>
            <a:spLocks noChangeArrowheads="1"/>
          </p:cNvSpPr>
          <p:nvPr/>
        </p:nvSpPr>
        <p:spPr bwMode="auto">
          <a:xfrm>
            <a:off x="5072063" y="6324600"/>
            <a:ext cx="76200" cy="76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/>
          </a:p>
        </p:txBody>
      </p:sp>
      <p:cxnSp>
        <p:nvCxnSpPr>
          <p:cNvPr id="79894" name="AutoShape 22"/>
          <p:cNvCxnSpPr>
            <a:cxnSpLocks noChangeShapeType="1"/>
          </p:cNvCxnSpPr>
          <p:nvPr/>
        </p:nvCxnSpPr>
        <p:spPr bwMode="auto">
          <a:xfrm flipH="1" flipV="1">
            <a:off x="5105400" y="5886450"/>
            <a:ext cx="4763" cy="4175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79895" name="Group 23"/>
          <p:cNvGrpSpPr>
            <a:grpSpLocks/>
          </p:cNvGrpSpPr>
          <p:nvPr/>
        </p:nvGrpSpPr>
        <p:grpSpPr bwMode="auto">
          <a:xfrm>
            <a:off x="5867400" y="2686050"/>
            <a:ext cx="2438400" cy="930275"/>
            <a:chOff x="3696" y="1536"/>
            <a:chExt cx="1536" cy="586"/>
          </a:xfrm>
        </p:grpSpPr>
        <p:sp>
          <p:nvSpPr>
            <p:cNvPr id="79896" name="AutoShape 24"/>
            <p:cNvSpPr>
              <a:spLocks noChangeArrowheads="1"/>
            </p:cNvSpPr>
            <p:nvPr/>
          </p:nvSpPr>
          <p:spPr bwMode="auto">
            <a:xfrm>
              <a:off x="4512" y="1632"/>
              <a:ext cx="720" cy="384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2000"/>
                <a:t>recharge</a:t>
              </a:r>
            </a:p>
          </p:txBody>
        </p:sp>
        <p:sp>
          <p:nvSpPr>
            <p:cNvPr id="79897" name="Text Box 25"/>
            <p:cNvSpPr txBox="1">
              <a:spLocks noChangeArrowheads="1"/>
            </p:cNvSpPr>
            <p:nvPr/>
          </p:nvSpPr>
          <p:spPr bwMode="auto">
            <a:xfrm>
              <a:off x="3696" y="1536"/>
              <a:ext cx="69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low power</a:t>
              </a:r>
            </a:p>
          </p:txBody>
        </p:sp>
        <p:cxnSp>
          <p:nvCxnSpPr>
            <p:cNvPr id="79898" name="AutoShape 26"/>
            <p:cNvCxnSpPr>
              <a:cxnSpLocks noChangeShapeType="1"/>
            </p:cNvCxnSpPr>
            <p:nvPr/>
          </p:nvCxnSpPr>
          <p:spPr bwMode="auto">
            <a:xfrm flipH="1">
              <a:off x="3696" y="1724"/>
              <a:ext cx="807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sp>
          <p:nvSpPr>
            <p:cNvPr id="79899" name="Text Box 27"/>
            <p:cNvSpPr txBox="1">
              <a:spLocks noChangeArrowheads="1"/>
            </p:cNvSpPr>
            <p:nvPr/>
          </p:nvSpPr>
          <p:spPr bwMode="auto">
            <a:xfrm>
              <a:off x="3792" y="1910"/>
              <a:ext cx="69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recharged</a:t>
              </a:r>
            </a:p>
          </p:txBody>
        </p:sp>
        <p:cxnSp>
          <p:nvCxnSpPr>
            <p:cNvPr id="79900" name="AutoShape 28"/>
            <p:cNvCxnSpPr>
              <a:cxnSpLocks noChangeShapeType="1"/>
            </p:cNvCxnSpPr>
            <p:nvPr/>
          </p:nvCxnSpPr>
          <p:spPr bwMode="auto">
            <a:xfrm flipH="1">
              <a:off x="3696" y="1920"/>
              <a:ext cx="807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79908" name="Group 36"/>
          <p:cNvGrpSpPr>
            <a:grpSpLocks/>
          </p:cNvGrpSpPr>
          <p:nvPr/>
        </p:nvGrpSpPr>
        <p:grpSpPr bwMode="auto">
          <a:xfrm>
            <a:off x="2057400" y="1262063"/>
            <a:ext cx="5676900" cy="2014538"/>
            <a:chOff x="1296" y="795"/>
            <a:chExt cx="3576" cy="1269"/>
          </a:xfrm>
        </p:grpSpPr>
        <p:grpSp>
          <p:nvGrpSpPr>
            <p:cNvPr id="79906" name="Group 34"/>
            <p:cNvGrpSpPr>
              <a:grpSpLocks/>
            </p:cNvGrpSpPr>
            <p:nvPr/>
          </p:nvGrpSpPr>
          <p:grpSpPr bwMode="auto">
            <a:xfrm>
              <a:off x="1296" y="1008"/>
              <a:ext cx="3576" cy="1056"/>
              <a:chOff x="1296" y="1008"/>
              <a:chExt cx="3576" cy="1056"/>
            </a:xfrm>
          </p:grpSpPr>
          <p:cxnSp>
            <p:nvCxnSpPr>
              <p:cNvPr id="79904" name="AutoShape 32"/>
              <p:cNvCxnSpPr>
                <a:cxnSpLocks noChangeShapeType="1"/>
                <a:endCxn id="79896" idx="0"/>
              </p:cNvCxnSpPr>
              <p:nvPr/>
            </p:nvCxnSpPr>
            <p:spPr bwMode="auto">
              <a:xfrm>
                <a:off x="1296" y="1008"/>
                <a:ext cx="3576" cy="771"/>
              </a:xfrm>
              <a:prstGeom prst="bentConnector2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</p:cxnSp>
          <p:sp>
            <p:nvSpPr>
              <p:cNvPr id="79905" name="Line 33"/>
              <p:cNvSpPr>
                <a:spLocks noChangeShapeType="1"/>
              </p:cNvSpPr>
              <p:nvPr/>
            </p:nvSpPr>
            <p:spPr bwMode="auto">
              <a:xfrm>
                <a:off x="1296" y="1008"/>
                <a:ext cx="0" cy="10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9907" name="Text Box 35"/>
            <p:cNvSpPr txBox="1">
              <a:spLocks noChangeArrowheads="1"/>
            </p:cNvSpPr>
            <p:nvPr/>
          </p:nvSpPr>
          <p:spPr bwMode="auto">
            <a:xfrm>
              <a:off x="1825" y="795"/>
              <a:ext cx="2071" cy="2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 smtClean="0"/>
                <a:t>no trash and less </a:t>
              </a:r>
              <a:r>
                <a:rPr lang="en-US" sz="1600" dirty="0"/>
                <a:t>than 75% power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905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5A095A-F41C-2443-8706-F83B3D6E6090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HFSM Implementation </a:t>
            </a:r>
            <a:r>
              <a:rPr lang="en-US" dirty="0"/>
              <a:t>Sketch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0" y="1325563"/>
            <a:ext cx="3684022" cy="461664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 dirty="0">
                <a:latin typeface="Lucida Sans Typewriter" charset="0"/>
              </a:rPr>
              <a:t>class</a:t>
            </a:r>
            <a:r>
              <a:rPr lang="en-US" sz="1400" dirty="0">
                <a:latin typeface="Lucida Sans Typewriter" charset="0"/>
              </a:rPr>
              <a:t> State </a:t>
            </a:r>
          </a:p>
          <a:p>
            <a:pPr algn="l"/>
            <a:endParaRPr lang="en-US" sz="1400" dirty="0">
              <a:latin typeface="Lucida Sans Typewriter" charset="0"/>
            </a:endParaRPr>
          </a:p>
          <a:p>
            <a:pPr algn="l"/>
            <a:r>
              <a:rPr lang="en-US" sz="1400" i="1" dirty="0">
                <a:latin typeface="Lucida Sans Typewriter" charset="0"/>
              </a:rPr>
              <a:t>   </a:t>
            </a:r>
            <a:r>
              <a:rPr lang="en-US" sz="1400" i="1" dirty="0" smtClean="0">
                <a:latin typeface="Lucida Sans Typewriter" charset="0"/>
              </a:rPr>
              <a:t>// stack </a:t>
            </a:r>
            <a:r>
              <a:rPr lang="en-US" sz="1400" i="1" dirty="0">
                <a:latin typeface="Lucida Sans Typewriter" charset="0"/>
              </a:rPr>
              <a:t>of return states</a:t>
            </a:r>
          </a:p>
          <a:p>
            <a:pPr algn="l"/>
            <a:r>
              <a:rPr lang="en-US" sz="1400" dirty="0">
                <a:latin typeface="Lucida Sans Typewriter" charset="0"/>
              </a:rPr>
              <a:t>   </a:t>
            </a:r>
            <a:r>
              <a:rPr lang="en-US" sz="1400" b="1" dirty="0">
                <a:latin typeface="Lucida Sans Typewriter" charset="0"/>
              </a:rPr>
              <a:t>def</a:t>
            </a:r>
            <a:r>
              <a:rPr lang="en-US" sz="1400" dirty="0">
                <a:latin typeface="Lucida Sans Typewriter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Lucida Sans Typewriter" charset="0"/>
              </a:rPr>
              <a:t>getStates</a:t>
            </a:r>
            <a:r>
              <a:rPr lang="en-US" sz="1400" dirty="0">
                <a:solidFill>
                  <a:srgbClr val="0070C0"/>
                </a:solidFill>
                <a:latin typeface="Lucida Sans Typewriter" charset="0"/>
              </a:rPr>
              <a:t>() </a:t>
            </a:r>
            <a:r>
              <a:rPr lang="en-US" sz="1400" dirty="0">
                <a:latin typeface="Lucida Sans Typewriter" charset="0"/>
              </a:rPr>
              <a:t>return [this]</a:t>
            </a:r>
          </a:p>
          <a:p>
            <a:pPr algn="l"/>
            <a:endParaRPr lang="en-US" sz="1400" dirty="0">
              <a:latin typeface="Lucida Sans Typewriter" charset="0"/>
            </a:endParaRPr>
          </a:p>
          <a:p>
            <a:pPr algn="l"/>
            <a:r>
              <a:rPr lang="en-US" sz="1400" i="1" dirty="0">
                <a:latin typeface="Lucida Sans Typewriter" charset="0"/>
              </a:rPr>
              <a:t>   </a:t>
            </a:r>
            <a:r>
              <a:rPr lang="en-US" sz="1400" i="1" dirty="0" smtClean="0">
                <a:latin typeface="Lucida Sans Typewriter" charset="0"/>
              </a:rPr>
              <a:t>// recursive </a:t>
            </a:r>
            <a:r>
              <a:rPr lang="en-US" sz="1400" i="1" dirty="0">
                <a:latin typeface="Lucida Sans Typewriter" charset="0"/>
              </a:rPr>
              <a:t>update</a:t>
            </a:r>
          </a:p>
          <a:p>
            <a:pPr algn="l"/>
            <a:r>
              <a:rPr lang="en-US" sz="1400" dirty="0">
                <a:latin typeface="Lucida Sans Typewriter" charset="0"/>
              </a:rPr>
              <a:t>   </a:t>
            </a:r>
            <a:r>
              <a:rPr lang="en-US" sz="1400" b="1" dirty="0">
                <a:latin typeface="Lucida Sans Typewriter" charset="0"/>
              </a:rPr>
              <a:t>def</a:t>
            </a:r>
            <a:r>
              <a:rPr lang="en-US" sz="1400" dirty="0">
                <a:latin typeface="Lucida Sans Typewriter" charset="0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Lucida Sans Typewriter" charset="0"/>
              </a:rPr>
              <a:t>update()</a:t>
            </a:r>
          </a:p>
          <a:p>
            <a:pPr algn="l"/>
            <a:endParaRPr lang="en-US" sz="1400" dirty="0">
              <a:latin typeface="Lucida Sans Typewriter" charset="0"/>
            </a:endParaRPr>
          </a:p>
          <a:p>
            <a:pPr algn="l"/>
            <a:r>
              <a:rPr lang="en-US" sz="1400" i="1" dirty="0">
                <a:latin typeface="Lucida Sans Typewriter" charset="0"/>
              </a:rPr>
              <a:t>   </a:t>
            </a:r>
            <a:r>
              <a:rPr lang="en-US" sz="1400" i="1" dirty="0" smtClean="0">
                <a:latin typeface="Lucida Sans Typewriter" charset="0"/>
              </a:rPr>
              <a:t>// </a:t>
            </a:r>
            <a:r>
              <a:rPr lang="en-US" sz="1400" i="1" dirty="0">
                <a:latin typeface="Lucida Sans Typewriter" charset="0"/>
              </a:rPr>
              <a:t>rest same as flat machine</a:t>
            </a:r>
          </a:p>
          <a:p>
            <a:pPr algn="l"/>
            <a:endParaRPr lang="en-US" sz="1400" dirty="0">
              <a:latin typeface="Lucida Sans Typewriter" charset="0"/>
            </a:endParaRPr>
          </a:p>
          <a:p>
            <a:pPr algn="l"/>
            <a:r>
              <a:rPr lang="en-US" sz="1400" b="1" dirty="0">
                <a:latin typeface="Lucida Sans Typewriter" charset="0"/>
              </a:rPr>
              <a:t>class</a:t>
            </a:r>
            <a:r>
              <a:rPr lang="en-US" sz="1400" dirty="0">
                <a:latin typeface="Lucida Sans Typewriter" charset="0"/>
              </a:rPr>
              <a:t> Transition</a:t>
            </a:r>
          </a:p>
          <a:p>
            <a:pPr algn="l"/>
            <a:endParaRPr lang="en-US" sz="1400" dirty="0">
              <a:latin typeface="Lucida Sans Typewriter" charset="0"/>
            </a:endParaRPr>
          </a:p>
          <a:p>
            <a:pPr algn="l"/>
            <a:r>
              <a:rPr lang="en-US" sz="1400" i="1" dirty="0">
                <a:latin typeface="Lucida Sans Typewriter" charset="0"/>
              </a:rPr>
              <a:t>   </a:t>
            </a:r>
            <a:r>
              <a:rPr lang="en-US" sz="1400" i="1" dirty="0" smtClean="0">
                <a:latin typeface="Lucida Sans Typewriter" charset="0"/>
              </a:rPr>
              <a:t>// </a:t>
            </a:r>
            <a:r>
              <a:rPr lang="en-US" sz="1400" i="1" dirty="0">
                <a:latin typeface="Lucida Sans Typewriter" charset="0"/>
              </a:rPr>
              <a:t>how deep this transition is</a:t>
            </a:r>
          </a:p>
          <a:p>
            <a:pPr algn="l"/>
            <a:r>
              <a:rPr lang="en-US" sz="1400" dirty="0">
                <a:latin typeface="Lucida Sans Typewriter" charset="0"/>
              </a:rPr>
              <a:t>   </a:t>
            </a:r>
            <a:r>
              <a:rPr lang="en-US" sz="1400" b="1" dirty="0">
                <a:latin typeface="Lucida Sans Typewriter" charset="0"/>
              </a:rPr>
              <a:t>def </a:t>
            </a:r>
            <a:r>
              <a:rPr lang="en-US" sz="1400" dirty="0" err="1">
                <a:solidFill>
                  <a:srgbClr val="0070C0"/>
                </a:solidFill>
                <a:latin typeface="Lucida Sans Typewriter" charset="0"/>
              </a:rPr>
              <a:t>getLevel</a:t>
            </a:r>
            <a:r>
              <a:rPr lang="en-US" sz="1400" dirty="0">
                <a:solidFill>
                  <a:srgbClr val="0070C0"/>
                </a:solidFill>
                <a:latin typeface="Lucida Sans Typewriter" charset="0"/>
              </a:rPr>
              <a:t>() </a:t>
            </a:r>
          </a:p>
          <a:p>
            <a:pPr algn="l"/>
            <a:endParaRPr lang="en-US" sz="1400" dirty="0">
              <a:latin typeface="Lucida Sans Typewriter" charset="0"/>
            </a:endParaRPr>
          </a:p>
          <a:p>
            <a:pPr algn="l"/>
            <a:r>
              <a:rPr lang="en-US" sz="1400" i="1" dirty="0">
                <a:latin typeface="Lucida Sans Typewriter" charset="0"/>
              </a:rPr>
              <a:t>   </a:t>
            </a:r>
            <a:r>
              <a:rPr lang="en-US" sz="1400" i="1" dirty="0" smtClean="0">
                <a:latin typeface="Lucida Sans Typewriter" charset="0"/>
              </a:rPr>
              <a:t>// </a:t>
            </a:r>
            <a:r>
              <a:rPr lang="en-US" sz="1400" i="1" dirty="0">
                <a:latin typeface="Lucida Sans Typewriter" charset="0"/>
              </a:rPr>
              <a:t>rest same as flat machine</a:t>
            </a:r>
          </a:p>
          <a:p>
            <a:pPr algn="l"/>
            <a:endParaRPr lang="en-US" sz="1400" dirty="0">
              <a:latin typeface="Lucida Sans Typewriter" charset="0"/>
            </a:endParaRPr>
          </a:p>
          <a:p>
            <a:pPr algn="l"/>
            <a:r>
              <a:rPr lang="en-US" sz="1400" b="1" dirty="0" err="1">
                <a:latin typeface="Lucida Sans Typewriter" charset="0"/>
              </a:rPr>
              <a:t>struct</a:t>
            </a:r>
            <a:r>
              <a:rPr lang="en-US" sz="1400" dirty="0">
                <a:latin typeface="Lucida Sans Typewriter" charset="0"/>
              </a:rPr>
              <a:t> </a:t>
            </a:r>
            <a:r>
              <a:rPr lang="en-US" sz="1400" dirty="0" err="1">
                <a:latin typeface="Lucida Sans Typewriter" charset="0"/>
              </a:rPr>
              <a:t>UpdateResult</a:t>
            </a:r>
            <a:r>
              <a:rPr lang="en-US" sz="1400" dirty="0">
                <a:latin typeface="Lucida Sans Typewriter" charset="0"/>
              </a:rPr>
              <a:t> </a:t>
            </a:r>
            <a:r>
              <a:rPr lang="en-US" sz="1400" i="1" dirty="0" smtClean="0">
                <a:latin typeface="Lucida Sans Typewriter" charset="0"/>
              </a:rPr>
              <a:t>// </a:t>
            </a:r>
            <a:r>
              <a:rPr lang="en-US" sz="1400" i="1" dirty="0">
                <a:latin typeface="Lucida Sans Typewriter" charset="0"/>
              </a:rPr>
              <a:t>returned from update</a:t>
            </a:r>
          </a:p>
          <a:p>
            <a:pPr algn="l"/>
            <a:r>
              <a:rPr lang="en-US" sz="1400" dirty="0">
                <a:solidFill>
                  <a:srgbClr val="0070C0"/>
                </a:solidFill>
                <a:latin typeface="Lucida Sans Typewriter" charset="0"/>
              </a:rPr>
              <a:t>   transition</a:t>
            </a:r>
          </a:p>
          <a:p>
            <a:pPr algn="l"/>
            <a:r>
              <a:rPr lang="en-US" sz="1400" dirty="0">
                <a:solidFill>
                  <a:srgbClr val="0070C0"/>
                </a:solidFill>
                <a:latin typeface="Lucida Sans Typewriter" charset="0"/>
              </a:rPr>
              <a:t>   level</a:t>
            </a:r>
          </a:p>
          <a:p>
            <a:pPr algn="l"/>
            <a:r>
              <a:rPr lang="en-US" sz="1400" dirty="0">
                <a:latin typeface="Lucida Sans Typewriter" charset="0"/>
              </a:rPr>
              <a:t>   actions </a:t>
            </a:r>
            <a:r>
              <a:rPr lang="en-US" sz="1400" i="1" dirty="0" smtClean="0">
                <a:latin typeface="Lucida Sans Typewriter" charset="0"/>
              </a:rPr>
              <a:t>// </a:t>
            </a:r>
            <a:r>
              <a:rPr lang="en-US" sz="1400" i="1" dirty="0">
                <a:latin typeface="Lucida Sans Typewriter" charset="0"/>
              </a:rPr>
              <a:t>same as flat machine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3924300" y="1257300"/>
            <a:ext cx="4152900" cy="28931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 dirty="0">
                <a:latin typeface="Lucida Sans Typewriter" charset="0"/>
              </a:rPr>
              <a:t>class</a:t>
            </a:r>
            <a:r>
              <a:rPr lang="en-US" sz="1400" dirty="0">
                <a:latin typeface="Lucida Sans Typewriter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ucida Sans Typewriter" charset="0"/>
              </a:rPr>
              <a:t>HierarchicalStateMachine</a:t>
            </a:r>
            <a:endParaRPr lang="en-US" sz="1400" dirty="0">
              <a:solidFill>
                <a:srgbClr val="000000"/>
              </a:solidFill>
              <a:latin typeface="Lucida Sans Typewriter" charset="0"/>
            </a:endParaRPr>
          </a:p>
          <a:p>
            <a:pPr algn="l"/>
            <a:endParaRPr lang="en-US" sz="1400" dirty="0">
              <a:latin typeface="Lucida Sans Typewriter" charset="0"/>
            </a:endParaRPr>
          </a:p>
          <a:p>
            <a:pPr algn="l"/>
            <a:r>
              <a:rPr lang="en-US" sz="1400" dirty="0">
                <a:latin typeface="Lucida Sans Typewriter" charset="0"/>
              </a:rPr>
              <a:t>   </a:t>
            </a:r>
            <a:r>
              <a:rPr lang="en-US" sz="1400" i="1" dirty="0" smtClean="0">
                <a:latin typeface="Lucida Sans Typewriter" charset="0"/>
              </a:rPr>
              <a:t>// </a:t>
            </a:r>
            <a:r>
              <a:rPr lang="en-US" sz="1400" i="1" dirty="0">
                <a:latin typeface="Lucida Sans Typewriter" charset="0"/>
              </a:rPr>
              <a:t>same state variables as flat machine</a:t>
            </a:r>
          </a:p>
          <a:p>
            <a:pPr algn="l"/>
            <a:endParaRPr lang="en-US" sz="1400" dirty="0">
              <a:latin typeface="Lucida Sans Typewriter" charset="0"/>
            </a:endParaRPr>
          </a:p>
          <a:p>
            <a:pPr algn="l"/>
            <a:r>
              <a:rPr lang="en-US" sz="1400" dirty="0">
                <a:latin typeface="Lucida Sans Typewriter" charset="0"/>
              </a:rPr>
              <a:t>   </a:t>
            </a:r>
            <a:r>
              <a:rPr lang="en-US" sz="1400" i="1" dirty="0" smtClean="0">
                <a:latin typeface="Lucida Sans Typewriter" charset="0"/>
              </a:rPr>
              <a:t>// complicated </a:t>
            </a:r>
            <a:r>
              <a:rPr lang="en-US" sz="1400" i="1" dirty="0">
                <a:latin typeface="Lucida Sans Typewriter" charset="0"/>
              </a:rPr>
              <a:t>recursive </a:t>
            </a:r>
            <a:r>
              <a:rPr lang="en-US" sz="1400" i="1" dirty="0" smtClean="0">
                <a:latin typeface="Lucida Sans Typewriter" charset="0"/>
              </a:rPr>
              <a:t>algorithm</a:t>
            </a:r>
            <a:r>
              <a:rPr lang="en-US" sz="1400" dirty="0" smtClean="0">
                <a:solidFill>
                  <a:srgbClr val="008000"/>
                </a:solidFill>
                <a:latin typeface="Lucida Sans Typewriter" charset="0"/>
              </a:rPr>
              <a:t>*</a:t>
            </a:r>
            <a:endParaRPr lang="en-US" sz="1400" dirty="0">
              <a:solidFill>
                <a:srgbClr val="008000"/>
              </a:solidFill>
              <a:latin typeface="Lucida Sans Typewriter" charset="0"/>
            </a:endParaRPr>
          </a:p>
          <a:p>
            <a:pPr algn="l"/>
            <a:r>
              <a:rPr lang="en-US" sz="1400" dirty="0">
                <a:latin typeface="Lucida Sans Typewriter" charset="0"/>
              </a:rPr>
              <a:t> </a:t>
            </a:r>
            <a:r>
              <a:rPr lang="en-US" sz="1400" b="1" dirty="0">
                <a:latin typeface="Lucida Sans Typewriter" charset="0"/>
              </a:rPr>
              <a:t>  def </a:t>
            </a:r>
            <a:r>
              <a:rPr lang="en-US" sz="1400" dirty="0">
                <a:latin typeface="Lucida Sans Typewriter" charset="0"/>
              </a:rPr>
              <a:t>update ()</a:t>
            </a:r>
          </a:p>
          <a:p>
            <a:pPr algn="l"/>
            <a:r>
              <a:rPr lang="en-US" sz="1400" dirty="0">
                <a:latin typeface="Lucida Sans Typewriter" charset="0"/>
              </a:rPr>
              <a:t>     </a:t>
            </a:r>
          </a:p>
          <a:p>
            <a:pPr algn="l"/>
            <a:r>
              <a:rPr lang="en-US" sz="1400" dirty="0">
                <a:latin typeface="Lucida Sans Typewriter" charset="0"/>
              </a:rPr>
              <a:t>   </a:t>
            </a:r>
          </a:p>
          <a:p>
            <a:pPr algn="l"/>
            <a:r>
              <a:rPr lang="en-US" sz="1400" b="1" dirty="0">
                <a:latin typeface="Lucida Sans Typewriter" charset="0"/>
              </a:rPr>
              <a:t>class</a:t>
            </a:r>
            <a:r>
              <a:rPr lang="en-US" sz="1400" dirty="0">
                <a:latin typeface="Lucida Sans Typewriter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Lucida Sans Typewriter" charset="0"/>
              </a:rPr>
              <a:t>SubMachine</a:t>
            </a:r>
            <a:r>
              <a:rPr lang="en-US" sz="1400" dirty="0">
                <a:solidFill>
                  <a:schemeClr val="accent2"/>
                </a:solidFill>
                <a:latin typeface="Lucida Sans Typewriter" charset="0"/>
              </a:rPr>
              <a:t> </a:t>
            </a:r>
            <a:r>
              <a:rPr lang="en-US" sz="1400" dirty="0">
                <a:latin typeface="Lucida Sans Typewriter" charset="0"/>
              </a:rPr>
              <a:t>:</a:t>
            </a:r>
            <a:r>
              <a:rPr lang="en-US" sz="1400" dirty="0" smtClean="0">
                <a:latin typeface="Lucida Sans Typewriter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Lucida Sans Typewriter" charset="0"/>
              </a:rPr>
              <a:t>HierarchicalStateMachine</a:t>
            </a:r>
            <a:r>
              <a:rPr lang="en-US" sz="1400" dirty="0">
                <a:latin typeface="Lucida Sans Typewriter" charset="0"/>
              </a:rPr>
              <a:t>,</a:t>
            </a:r>
            <a:endParaRPr lang="en-US" sz="1400" dirty="0" smtClean="0">
              <a:latin typeface="Lucida Sans Typewriter" charset="0"/>
            </a:endParaRPr>
          </a:p>
          <a:p>
            <a:pPr algn="l"/>
            <a:r>
              <a:rPr lang="en-US" sz="1400" dirty="0" smtClean="0">
                <a:solidFill>
                  <a:schemeClr val="accent2"/>
                </a:solidFill>
                <a:latin typeface="Lucida Sans Typewriter" charset="0"/>
              </a:rPr>
              <a:t>                  </a:t>
            </a:r>
            <a:r>
              <a:rPr lang="en-US" sz="1400" dirty="0" smtClean="0">
                <a:solidFill>
                  <a:srgbClr val="0070C0"/>
                </a:solidFill>
                <a:latin typeface="Lucida Sans Typewriter" charset="0"/>
              </a:rPr>
              <a:t> State                   </a:t>
            </a:r>
          </a:p>
          <a:p>
            <a:pPr algn="l"/>
            <a:endParaRPr lang="en-US" sz="1400" dirty="0">
              <a:latin typeface="Lucida Sans Typewriter" charset="0"/>
            </a:endParaRPr>
          </a:p>
          <a:p>
            <a:pPr algn="l"/>
            <a:r>
              <a:rPr lang="en-US" sz="1400" dirty="0">
                <a:latin typeface="Lucida Sans Typewriter" charset="0"/>
              </a:rPr>
              <a:t>   </a:t>
            </a:r>
            <a:r>
              <a:rPr lang="en-US" sz="1400" b="1" dirty="0">
                <a:latin typeface="Lucida Sans Typewriter" charset="0"/>
              </a:rPr>
              <a:t>def</a:t>
            </a:r>
            <a:r>
              <a:rPr lang="en-US" sz="1400" dirty="0">
                <a:latin typeface="Lucida Sans Typewriter" charset="0"/>
              </a:rPr>
              <a:t> </a:t>
            </a:r>
            <a:r>
              <a:rPr lang="en-US" sz="1400" dirty="0" err="1">
                <a:latin typeface="Lucida Sans Typewriter" charset="0"/>
              </a:rPr>
              <a:t>getStates</a:t>
            </a:r>
            <a:r>
              <a:rPr lang="en-US" sz="1400" dirty="0">
                <a:latin typeface="Lucida Sans Typewriter" charset="0"/>
              </a:rPr>
              <a:t>()</a:t>
            </a:r>
          </a:p>
          <a:p>
            <a:pPr algn="l"/>
            <a:r>
              <a:rPr lang="en-US" sz="1400" dirty="0">
                <a:latin typeface="Lucida Sans Typewriter" charset="0"/>
              </a:rPr>
              <a:t>      push</a:t>
            </a:r>
            <a:r>
              <a:rPr lang="en-US" sz="1400" dirty="0" smtClean="0">
                <a:latin typeface="Lucida Sans Typewriter" charset="0"/>
              </a:rPr>
              <a:t> this </a:t>
            </a:r>
            <a:r>
              <a:rPr lang="en-US" sz="1400" dirty="0">
                <a:latin typeface="Lucida Sans Typewriter" charset="0"/>
              </a:rPr>
              <a:t>onto </a:t>
            </a:r>
            <a:r>
              <a:rPr lang="en-US" sz="1400" dirty="0" err="1">
                <a:latin typeface="Lucida Sans Typewriter" charset="0"/>
              </a:rPr>
              <a:t>currentState.getStates</a:t>
            </a:r>
            <a:r>
              <a:rPr lang="en-US" sz="1400" dirty="0">
                <a:latin typeface="Lucida Sans Typewriter" charset="0"/>
              </a:rPr>
              <a:t>()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43400" y="5257800"/>
            <a:ext cx="4343400" cy="52322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  <a:latin typeface="Lucida Sans Typewriter" charset="0"/>
              </a:rPr>
              <a:t>*</a:t>
            </a:r>
            <a:r>
              <a:rPr lang="en-US" sz="1600" dirty="0" smtClean="0"/>
              <a:t>See full pseudo-code at </a:t>
            </a:r>
            <a:r>
              <a:rPr lang="en-US" sz="1200" dirty="0" smtClean="0">
                <a:hlinkClick r:id="rId3"/>
              </a:rPr>
              <a:t>http://web.cs.wpi.edu/~imgd4000/d16/slides/millington-hsm.pdf</a:t>
            </a:r>
            <a:r>
              <a:rPr lang="en-US" sz="1200" dirty="0" smtClean="0"/>
              <a:t> 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98755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	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Decision Trees	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Finite State Machines (FSM)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Hierarchical FSM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/>
              <a:t>Behavior Trees </a:t>
            </a:r>
            <a:r>
              <a:rPr lang="en-US" dirty="0" smtClean="0"/>
              <a:t>	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 UE4		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0157" y="4956761"/>
            <a:ext cx="4495800" cy="261610"/>
          </a:xfrm>
          <a:prstGeom prst="rect">
            <a:avLst/>
          </a:prstGeom>
          <a:ln w="19050">
            <a:solidFill>
              <a:schemeClr val="bg1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hlinkClick r:id="rId2"/>
              </a:rPr>
              <a:t>http://</a:t>
            </a:r>
            <a:r>
              <a:rPr lang="en-US" sz="1100" dirty="0" smtClean="0">
                <a:hlinkClick r:id="rId2"/>
              </a:rPr>
              <a:t>www.slideshare.net/JaeWanPark2/behavior-tree-in-unreal-engine-4</a:t>
            </a:r>
            <a:r>
              <a:rPr lang="en-US" sz="1100" dirty="0" smtClean="0"/>
              <a:t>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4440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Behavior Tree?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model of plan execution</a:t>
            </a:r>
          </a:p>
          <a:p>
            <a:pPr lvl="1"/>
            <a:r>
              <a:rPr lang="en-US" dirty="0" smtClean="0"/>
              <a:t>Switch between tasks in modular fashion</a:t>
            </a:r>
          </a:p>
          <a:p>
            <a:r>
              <a:rPr lang="en-US" dirty="0" smtClean="0"/>
              <a:t>Similar to HFSM, but block is task not state</a:t>
            </a:r>
          </a:p>
          <a:p>
            <a:r>
              <a:rPr lang="en-US" dirty="0" smtClean="0"/>
              <a:t>Early use for NPCs (</a:t>
            </a:r>
            <a:r>
              <a:rPr lang="en-US" i="1" dirty="0" smtClean="0"/>
              <a:t>Halo</a:t>
            </a:r>
            <a:r>
              <a:rPr lang="en-US" dirty="0" smtClean="0"/>
              <a:t>, </a:t>
            </a:r>
            <a:r>
              <a:rPr lang="en-US" i="1" dirty="0" err="1" smtClean="0"/>
              <a:t>Bioshock</a:t>
            </a:r>
            <a:r>
              <a:rPr lang="en-US" dirty="0" smtClean="0"/>
              <a:t>, </a:t>
            </a:r>
            <a:r>
              <a:rPr lang="en-US" i="1" dirty="0" smtClean="0"/>
              <a:t>Spore</a:t>
            </a:r>
            <a:r>
              <a:rPr lang="en-US" dirty="0" smtClean="0"/>
              <a:t>)</a:t>
            </a:r>
          </a:p>
          <a:p>
            <a:r>
              <a:rPr lang="en-US" dirty="0" smtClean="0"/>
              <a:t>Tree – notes are </a:t>
            </a:r>
            <a:r>
              <a:rPr lang="en-US" i="1" dirty="0" smtClean="0"/>
              <a:t>root</a:t>
            </a:r>
            <a:r>
              <a:rPr lang="en-US" dirty="0" smtClean="0"/>
              <a:t>, </a:t>
            </a:r>
            <a:r>
              <a:rPr lang="en-US" i="1" dirty="0" smtClean="0"/>
              <a:t>control flow</a:t>
            </a:r>
            <a:r>
              <a:rPr lang="en-US" dirty="0" smtClean="0"/>
              <a:t>, </a:t>
            </a:r>
            <a:r>
              <a:rPr lang="en-US" i="1" dirty="0" smtClean="0"/>
              <a:t>execution</a:t>
            </a:r>
            <a:endParaRPr lang="en-US" i="1" dirty="0"/>
          </a:p>
        </p:txBody>
      </p:sp>
      <p:pic>
        <p:nvPicPr>
          <p:cNvPr id="1026" name="Picture 2" descr="https://upload.wikimedia.org/wikipedia/commons/1/1b/BT_search_and_gras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95400"/>
            <a:ext cx="4474189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86400" y="4067225"/>
            <a:ext cx="2838450" cy="64633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Search and grasp plan of two-armed robot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08794" y="4854315"/>
            <a:ext cx="4648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hlinkClick r:id="rId3"/>
              </a:rPr>
              <a:t>https://</a:t>
            </a:r>
            <a:r>
              <a:rPr lang="en-US" sz="1000" dirty="0" smtClean="0">
                <a:hlinkClick r:id="rId3"/>
              </a:rPr>
              <a:t>upload.wikimedia.org/wikipedia/commons/1/1b/BT_search_and_grasp.png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874524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“Behavior” in Behavior Tree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10668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Sense, Think, Act </a:t>
            </a:r>
          </a:p>
          <a:p>
            <a:pPr algn="ctr"/>
            <a:r>
              <a:rPr lang="en-US" dirty="0" smtClean="0"/>
              <a:t>Repeat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51" y="1676400"/>
            <a:ext cx="745807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013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</a:t>
            </a:r>
            <a:r>
              <a:rPr lang="en-US" dirty="0" smtClean="0"/>
              <a:t>Course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Basic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dirty="0"/>
              <a:t>game </a:t>
            </a:r>
            <a:r>
              <a:rPr lang="en-US" dirty="0" smtClean="0"/>
              <a:t>AI</a:t>
            </a:r>
          </a:p>
          <a:p>
            <a:pPr lvl="1"/>
            <a:r>
              <a:rPr lang="en-US" dirty="0" smtClean="0"/>
              <a:t>Decision-making </a:t>
            </a:r>
            <a:r>
              <a:rPr lang="en-US" dirty="0"/>
              <a:t>techniques commonly used in almost all games</a:t>
            </a:r>
            <a:endParaRPr lang="en-US" dirty="0" smtClean="0"/>
          </a:p>
          <a:p>
            <a:pPr lvl="2"/>
            <a:r>
              <a:rPr lang="en-US" dirty="0"/>
              <a:t>B</a:t>
            </a:r>
            <a:r>
              <a:rPr lang="en-US" dirty="0" smtClean="0"/>
              <a:t>asic pathfinding (A*)</a:t>
            </a:r>
            <a:r>
              <a:rPr lang="en-US" i="1" dirty="0" smtClean="0">
                <a:solidFill>
                  <a:srgbClr val="008000"/>
                </a:solidFill>
              </a:rPr>
              <a:t> 	   (IMGD 3000)</a:t>
            </a:r>
            <a:endParaRPr lang="en-US" dirty="0" smtClean="0"/>
          </a:p>
          <a:p>
            <a:pPr lvl="2"/>
            <a:r>
              <a:rPr lang="en-US" dirty="0"/>
              <a:t>D</a:t>
            </a:r>
            <a:r>
              <a:rPr lang="en-US" dirty="0" smtClean="0"/>
              <a:t>ecision trees  </a:t>
            </a:r>
            <a:r>
              <a:rPr lang="en-US" i="1" dirty="0" smtClean="0"/>
              <a:t>                      	   </a:t>
            </a:r>
            <a:r>
              <a:rPr lang="en-US" i="1" dirty="0" smtClean="0">
                <a:solidFill>
                  <a:srgbClr val="008000"/>
                </a:solidFill>
              </a:rPr>
              <a:t>(this deck)            </a:t>
            </a:r>
          </a:p>
          <a:p>
            <a:pPr lvl="2">
              <a:spcAft>
                <a:spcPts val="2400"/>
              </a:spcAft>
            </a:pPr>
            <a:r>
              <a:rPr lang="en-US" dirty="0" smtClean="0"/>
              <a:t>(Hierarchical</a:t>
            </a:r>
            <a:r>
              <a:rPr lang="en-US" dirty="0"/>
              <a:t>) state </a:t>
            </a:r>
            <a:r>
              <a:rPr lang="en-US" dirty="0" smtClean="0"/>
              <a:t>machines      </a:t>
            </a:r>
            <a:r>
              <a:rPr lang="en-US" i="1" dirty="0" smtClean="0">
                <a:solidFill>
                  <a:srgbClr val="008000"/>
                </a:solidFill>
              </a:rPr>
              <a:t>(this deck) </a:t>
            </a:r>
            <a:r>
              <a:rPr lang="en-US" dirty="0" smtClean="0"/>
              <a:t>  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Advanced </a:t>
            </a:r>
            <a:r>
              <a:rPr lang="en-US" dirty="0"/>
              <a:t>game </a:t>
            </a:r>
            <a:r>
              <a:rPr lang="en-US" dirty="0" smtClean="0"/>
              <a:t>AI </a:t>
            </a:r>
            <a:endParaRPr lang="en-US" sz="2400" dirty="0" smtClean="0"/>
          </a:p>
          <a:p>
            <a:pPr lvl="1"/>
            <a:r>
              <a:rPr lang="en-US" dirty="0" smtClean="0"/>
              <a:t>Used </a:t>
            </a:r>
            <a:r>
              <a:rPr lang="en-US" dirty="0"/>
              <a:t>in practice, but in more sophisticated </a:t>
            </a:r>
            <a:r>
              <a:rPr lang="en-US" dirty="0" smtClean="0"/>
              <a:t>games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dvanced pathfinding		   </a:t>
            </a:r>
            <a:r>
              <a:rPr lang="en-US" i="1" dirty="0" smtClean="0">
                <a:solidFill>
                  <a:srgbClr val="008000"/>
                </a:solidFill>
              </a:rPr>
              <a:t>(other deck)</a:t>
            </a:r>
          </a:p>
          <a:p>
            <a:pPr lvl="2"/>
            <a:r>
              <a:rPr lang="en-US" dirty="0" smtClean="0"/>
              <a:t>Behavior trees in UE4		</a:t>
            </a:r>
            <a:r>
              <a:rPr lang="en-US" i="1" dirty="0" smtClean="0"/>
              <a:t>   </a:t>
            </a:r>
            <a:r>
              <a:rPr lang="en-US" i="1" dirty="0" smtClean="0">
                <a:solidFill>
                  <a:srgbClr val="008000"/>
                </a:solidFill>
              </a:rPr>
              <a:t>(this deck)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C5AE-49A9-5E44-B467-579A36F12935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7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690688"/>
            <a:ext cx="770572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4595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747838"/>
            <a:ext cx="768667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2440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1766888"/>
            <a:ext cx="78200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5475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 Tree with Memory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92" y="1521767"/>
            <a:ext cx="793432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5570" y="5890788"/>
            <a:ext cx="5743047" cy="46166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 UE4, the “Memory” is called “Blackboard”</a:t>
            </a:r>
            <a:endParaRPr lang="en-US" sz="24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248399" y="4508158"/>
            <a:ext cx="533400" cy="128080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3983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UE4 Behavior Trees vs. Traditional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UE4 Event Driven</a:t>
            </a:r>
          </a:p>
          <a:p>
            <a:pPr lvl="1"/>
            <a:r>
              <a:rPr lang="en-US" dirty="0" smtClean="0"/>
              <a:t>Do not poll for changes, but listen for events that trigger changes</a:t>
            </a:r>
          </a:p>
          <a:p>
            <a:r>
              <a:rPr lang="en-US" dirty="0" smtClean="0"/>
              <a:t>UE4 “conditionals” not at leaf</a:t>
            </a:r>
          </a:p>
          <a:p>
            <a:pPr lvl="1"/>
            <a:r>
              <a:rPr lang="en-US" dirty="0" smtClean="0"/>
              <a:t>Allows easier distinguish versus task</a:t>
            </a:r>
          </a:p>
          <a:p>
            <a:pPr lvl="1"/>
            <a:r>
              <a:rPr lang="en-US" dirty="0" smtClean="0"/>
              <a:t>Allows them to be passive (event driven)</a:t>
            </a:r>
          </a:p>
          <a:p>
            <a:r>
              <a:rPr lang="en-US" dirty="0" smtClean="0"/>
              <a:t>UE4 simplifies parallel nodes (typically confusing)</a:t>
            </a:r>
          </a:p>
          <a:p>
            <a:pPr lvl="1"/>
            <a:r>
              <a:rPr lang="en-US" dirty="0" smtClean="0"/>
              <a:t>Simple parallel for concurrent tasks</a:t>
            </a:r>
          </a:p>
          <a:p>
            <a:pPr lvl="1"/>
            <a:r>
              <a:rPr lang="en-US" dirty="0" smtClean="0"/>
              <a:t>Services for periodic tasks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95400" y="6248400"/>
            <a:ext cx="64008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hlinkClick r:id="rId2"/>
              </a:rPr>
              <a:t>https://</a:t>
            </a:r>
            <a:r>
              <a:rPr lang="en-US" sz="1050" dirty="0" smtClean="0">
                <a:hlinkClick r:id="rId2"/>
              </a:rPr>
              <a:t>docs.unrealengine.com/latest/INT/Engine/AI/BehaviorTrees/HowUE4BehaviorTreesDiffer/index.html</a:t>
            </a:r>
            <a:r>
              <a:rPr lang="en-US" sz="1050" dirty="0" smtClean="0"/>
              <a:t>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3491986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914400"/>
            <a:ext cx="3048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UE4 Behavior Tree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21117"/>
            <a:ext cx="6287823" cy="338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29000"/>
            <a:ext cx="219225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4419600"/>
            <a:ext cx="1897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(Describe each next)</a:t>
            </a:r>
            <a:endParaRPr lang="en-US" sz="2400" dirty="0"/>
          </a:p>
        </p:txBody>
      </p:sp>
      <p:pic>
        <p:nvPicPr>
          <p:cNvPr id="7" name="Picture 5" descr="Tut 0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4354286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2157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UE4 Behavior Tree - Root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838325"/>
            <a:ext cx="767715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0972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UE4 Behavior Tree - </a:t>
            </a:r>
            <a:r>
              <a:rPr lang="en-US" dirty="0" smtClean="0"/>
              <a:t>Composite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1762125"/>
            <a:ext cx="77247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55626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(Describe each next)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56165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Composite - Sequence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66762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764889"/>
            <a:ext cx="4800600" cy="2076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0" y="5486400"/>
            <a:ext cx="945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“And”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529598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66" y="152400"/>
            <a:ext cx="8229600" cy="792162"/>
          </a:xfrm>
        </p:spPr>
        <p:txBody>
          <a:bodyPr/>
          <a:lstStyle/>
          <a:p>
            <a:r>
              <a:rPr lang="en-US" dirty="0"/>
              <a:t>Composite - </a:t>
            </a:r>
            <a:r>
              <a:rPr lang="en-US" dirty="0" smtClean="0"/>
              <a:t>Selector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69" y="1066800"/>
            <a:ext cx="770572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135" y="4572000"/>
            <a:ext cx="5072062" cy="221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0" y="5486400"/>
            <a:ext cx="778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“Or”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07504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Future </a:t>
            </a:r>
            <a:r>
              <a:rPr lang="en-US" dirty="0"/>
              <a:t>Game </a:t>
            </a:r>
            <a:r>
              <a:rPr lang="en-US" dirty="0" smtClean="0"/>
              <a:t>AI?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Take </a:t>
            </a:r>
            <a:r>
              <a:rPr lang="en-US" dirty="0">
                <a:solidFill>
                  <a:srgbClr val="0070C0"/>
                </a:solidFill>
              </a:rPr>
              <a:t>IMGD </a:t>
            </a:r>
            <a:r>
              <a:rPr lang="en-US" dirty="0" smtClean="0">
                <a:solidFill>
                  <a:srgbClr val="0070C0"/>
                </a:solidFill>
              </a:rPr>
              <a:t>4100</a:t>
            </a: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dirty="0"/>
              <a:t>AI for Interactive Media and Games”</a:t>
            </a:r>
          </a:p>
          <a:p>
            <a:pPr lvl="2"/>
            <a:r>
              <a:rPr lang="en-US" dirty="0"/>
              <a:t>F</a:t>
            </a:r>
            <a:r>
              <a:rPr lang="en-US" dirty="0" smtClean="0"/>
              <a:t>uzzy </a:t>
            </a:r>
            <a:r>
              <a:rPr lang="en-US" dirty="0"/>
              <a:t>logic</a:t>
            </a:r>
          </a:p>
          <a:p>
            <a:pPr lvl="2"/>
            <a:r>
              <a:rPr lang="en-US" dirty="0"/>
              <a:t>M</a:t>
            </a:r>
            <a:r>
              <a:rPr lang="en-US" dirty="0" smtClean="0"/>
              <a:t>ore </a:t>
            </a:r>
            <a:r>
              <a:rPr lang="en-US" dirty="0"/>
              <a:t>goal-driven agent </a:t>
            </a:r>
            <a:r>
              <a:rPr lang="en-US" dirty="0" smtClean="0"/>
              <a:t>behavior</a:t>
            </a:r>
            <a:endParaRPr lang="en-US" dirty="0"/>
          </a:p>
          <a:p>
            <a:pPr lvl="1">
              <a:buFont typeface="Times" charset="0"/>
              <a:buNone/>
            </a:pPr>
            <a:endParaRPr lang="en-US" dirty="0"/>
          </a:p>
          <a:p>
            <a:r>
              <a:rPr lang="en-US" dirty="0"/>
              <a:t>Take </a:t>
            </a:r>
            <a:r>
              <a:rPr lang="en-US" dirty="0">
                <a:solidFill>
                  <a:srgbClr val="0070C0"/>
                </a:solidFill>
              </a:rPr>
              <a:t>CS 4341 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/>
              <a:t>“</a:t>
            </a:r>
            <a:r>
              <a:rPr lang="en-US" dirty="0"/>
              <a:t>Artificial Intelligence”</a:t>
            </a:r>
          </a:p>
          <a:p>
            <a:pPr lvl="2"/>
            <a:r>
              <a:rPr lang="en-US" dirty="0" smtClean="0"/>
              <a:t>Machine </a:t>
            </a:r>
            <a:r>
              <a:rPr lang="en-US" dirty="0"/>
              <a:t>learning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lanning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3959-642F-FE46-A344-EB0132EF9AAC}" type="slidenum">
              <a:rPr lang="en-US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47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Composite – Simple Parallel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75819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4714875"/>
            <a:ext cx="4648200" cy="203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5947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Service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219200"/>
            <a:ext cx="75438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4800600"/>
            <a:ext cx="4514850" cy="191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3795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851" y="152400"/>
            <a:ext cx="8229600" cy="1143000"/>
          </a:xfrm>
        </p:spPr>
        <p:txBody>
          <a:bodyPr/>
          <a:lstStyle/>
          <a:p>
            <a:r>
              <a:rPr lang="en-US" dirty="0" smtClean="0"/>
              <a:t>Decorators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14" y="1143000"/>
            <a:ext cx="76104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72000"/>
            <a:ext cx="5581650" cy="2080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7571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1771650"/>
            <a:ext cx="737235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194788"/>
            <a:ext cx="6310312" cy="131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5633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Blackboard (Memory)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61" y="1524000"/>
            <a:ext cx="75057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12086"/>
            <a:ext cx="4419600" cy="155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999501"/>
            <a:ext cx="4002865" cy="157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7996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UE4 Behavior Tree Quick Start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00361" y="5867400"/>
            <a:ext cx="6553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“The Behavior Tree Quick Start Guide walks you through the process of creating a </a:t>
            </a:r>
            <a:r>
              <a:rPr lang="en-US" sz="1400" dirty="0" err="1" smtClean="0"/>
              <a:t>NavMesh</a:t>
            </a:r>
            <a:r>
              <a:rPr lang="en-US" sz="1400" dirty="0" smtClean="0"/>
              <a:t>, creating an AI Controller, creating a Character that will be controlled by that AI Controller, and creating all the parts necessary for a simple Behavior Tree.”</a:t>
            </a:r>
            <a:endParaRPr lang="en-US" sz="1400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80" y="1371600"/>
            <a:ext cx="6605587" cy="376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94434" y="5410200"/>
            <a:ext cx="2400722" cy="307777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txBody>
          <a:bodyPr wrap="none">
            <a:spAutoFit/>
          </a:bodyPr>
          <a:lstStyle/>
          <a:p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youtu.be/q6vTg2roI6k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241410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HFSM from Millington and </a:t>
            </a:r>
            <a:r>
              <a:rPr lang="en-US" dirty="0" err="1" smtClean="0"/>
              <a:t>Funge</a:t>
            </a:r>
            <a:endParaRPr lang="en-US" dirty="0" smtClean="0"/>
          </a:p>
          <a:p>
            <a:pPr marL="457200" lvl="1" indent="0">
              <a:buNone/>
            </a:pPr>
            <a:r>
              <a:rPr lang="en-US" sz="2000" dirty="0" smtClean="0">
                <a:hlinkClick r:id="rId2"/>
              </a:rPr>
              <a:t>http://web.cs.wpi.edu/~imgd4000/d16/slides/millington-hsm.pdf</a:t>
            </a:r>
            <a:endParaRPr lang="en-US" sz="2000" dirty="0" smtClean="0"/>
          </a:p>
          <a:p>
            <a:r>
              <a:rPr lang="en-US" dirty="0" smtClean="0"/>
              <a:t>FSM from IMGD 3000</a:t>
            </a:r>
          </a:p>
          <a:p>
            <a:pPr lvl="1"/>
            <a:r>
              <a:rPr lang="en-US" dirty="0" smtClean="0"/>
              <a:t>Slides</a:t>
            </a:r>
          </a:p>
          <a:p>
            <a:pPr marL="457200" lvl="1" indent="0">
              <a:buNone/>
            </a:pPr>
            <a:r>
              <a:rPr lang="en-US" sz="2000" dirty="0" smtClean="0">
                <a:hlinkClick r:id="rId3"/>
              </a:rPr>
              <a:t>http://www.cs.wpi.edu/~imgd4000/d16/slides/imgd3000-fsm.pdf</a:t>
            </a:r>
            <a:endParaRPr lang="en-US" sz="2000" dirty="0" smtClean="0">
              <a:hlinkClick r:id="rId4"/>
            </a:endParaRPr>
          </a:p>
          <a:p>
            <a:pPr lvl="1"/>
            <a:r>
              <a:rPr lang="en-US" dirty="0" smtClean="0"/>
              <a:t>Header files</a:t>
            </a:r>
          </a:p>
          <a:p>
            <a:pPr marL="457200" lvl="1" indent="0">
              <a:buNone/>
            </a:pPr>
            <a:r>
              <a:rPr lang="en-US" sz="2000" dirty="0" smtClean="0">
                <a:hlinkClick r:id="rId5"/>
              </a:rPr>
              <a:t>http://dragonfly.wpi.edu/include/classStateMachine.html</a:t>
            </a:r>
            <a:r>
              <a:rPr lang="en-US" sz="2000" dirty="0" smtClean="0"/>
              <a:t> </a:t>
            </a:r>
          </a:p>
          <a:p>
            <a:r>
              <a:rPr lang="en-US" dirty="0" smtClean="0"/>
              <a:t>UE4 Behavior Tree</a:t>
            </a:r>
          </a:p>
          <a:p>
            <a:pPr lvl="1"/>
            <a:r>
              <a:rPr lang="en-US" dirty="0" smtClean="0"/>
              <a:t>Difference between BT and DT</a:t>
            </a:r>
          </a:p>
          <a:p>
            <a:pPr marL="457200" lvl="1" indent="0">
              <a:buNone/>
            </a:pPr>
            <a:r>
              <a:rPr lang="en-US" sz="1600" dirty="0">
                <a:hlinkClick r:id="rId6"/>
              </a:rPr>
              <a:t>http://</a:t>
            </a:r>
            <a:r>
              <a:rPr lang="en-US" sz="1600" dirty="0" smtClean="0">
                <a:hlinkClick r:id="rId6"/>
              </a:rPr>
              <a:t>gamedev.stackexchange.com/questions/51693/decision-tree-vs-behavior-tree</a:t>
            </a:r>
            <a:r>
              <a:rPr lang="en-US" sz="1600" dirty="0" smtClean="0"/>
              <a:t> </a:t>
            </a:r>
          </a:p>
          <a:p>
            <a:pPr lvl="1"/>
            <a:r>
              <a:rPr lang="en-US" dirty="0" smtClean="0"/>
              <a:t>Quick Start</a:t>
            </a:r>
          </a:p>
          <a:p>
            <a:pPr marL="457200" lvl="1" indent="0">
              <a:buNone/>
            </a:pPr>
            <a:r>
              <a:rPr lang="en-US" sz="1800" dirty="0" smtClean="0">
                <a:hlinkClick r:id="rId7"/>
              </a:rPr>
              <a:t>https://docs.unrealengine.com/latest/INT/Engine/AI/BehaviorTrees/QuickStart/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55629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Two Fundamental Types of AI Algorithms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Non-Search</a:t>
            </a:r>
            <a:r>
              <a:rPr lang="en-US" i="1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vs. </a:t>
            </a:r>
            <a:r>
              <a:rPr lang="en-US" i="1" dirty="0" smtClean="0">
                <a:solidFill>
                  <a:srgbClr val="008000"/>
                </a:solidFill>
              </a:rPr>
              <a:t>Search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</a:p>
          <a:p>
            <a:pPr lvl="1"/>
            <a:r>
              <a:rPr lang="en-US" i="1" dirty="0">
                <a:solidFill>
                  <a:srgbClr val="0070C0"/>
                </a:solidFill>
              </a:rPr>
              <a:t>N</a:t>
            </a:r>
            <a:r>
              <a:rPr lang="en-US" i="1" dirty="0" smtClean="0">
                <a:solidFill>
                  <a:srgbClr val="0070C0"/>
                </a:solidFill>
              </a:rPr>
              <a:t>on-Search</a:t>
            </a:r>
            <a:r>
              <a:rPr lang="en-US" i="1" dirty="0" smtClean="0">
                <a:solidFill>
                  <a:srgbClr val="0000FF"/>
                </a:solidFill>
              </a:rPr>
              <a:t>: </a:t>
            </a:r>
            <a:r>
              <a:rPr lang="en-US" dirty="0" smtClean="0"/>
              <a:t>amount of computation is predictable</a:t>
            </a:r>
          </a:p>
          <a:p>
            <a:pPr lvl="2"/>
            <a:r>
              <a:rPr lang="en-US" dirty="0" smtClean="0"/>
              <a:t>e.g., decision </a:t>
            </a:r>
            <a:r>
              <a:rPr lang="en-US" dirty="0"/>
              <a:t>trees, state </a:t>
            </a:r>
            <a:r>
              <a:rPr lang="en-US" dirty="0" smtClean="0"/>
              <a:t>machines</a:t>
            </a:r>
          </a:p>
          <a:p>
            <a:pPr lvl="1"/>
            <a:r>
              <a:rPr lang="en-US" i="1" dirty="0">
                <a:solidFill>
                  <a:srgbClr val="008000"/>
                </a:solidFill>
              </a:rPr>
              <a:t>S</a:t>
            </a:r>
            <a:r>
              <a:rPr lang="en-US" i="1" dirty="0" smtClean="0">
                <a:solidFill>
                  <a:srgbClr val="008000"/>
                </a:solidFill>
              </a:rPr>
              <a:t>earch</a:t>
            </a:r>
            <a:r>
              <a:rPr lang="en-US" i="1" dirty="0">
                <a:solidFill>
                  <a:srgbClr val="008000"/>
                </a:solidFill>
              </a:rPr>
              <a:t>: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/>
              <a:t>upper bound depends on size of search space (often large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e.g., minimax, planning.   Sometimes pathfinding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cary </a:t>
            </a:r>
            <a:r>
              <a:rPr lang="en-US" dirty="0"/>
              <a:t>for real-time </a:t>
            </a:r>
            <a:r>
              <a:rPr lang="en-US" dirty="0" smtClean="0"/>
              <a:t>games (or need ways to “short-circuit”, e.g., </a:t>
            </a:r>
            <a:r>
              <a:rPr lang="en-US" dirty="0" err="1" smtClean="0"/>
              <a:t>pathfind</a:t>
            </a:r>
            <a:r>
              <a:rPr lang="en-US" dirty="0" smtClean="0"/>
              <a:t> to closer node)</a:t>
            </a:r>
            <a:endParaRPr lang="en-US" dirty="0"/>
          </a:p>
          <a:p>
            <a:pPr lvl="2"/>
            <a:r>
              <a:rPr lang="en-US" dirty="0"/>
              <a:t>N</a:t>
            </a:r>
            <a:r>
              <a:rPr lang="en-US" dirty="0" smtClean="0"/>
              <a:t>eed </a:t>
            </a:r>
            <a:r>
              <a:rPr lang="en-US" dirty="0"/>
              <a:t>to otherwise limit computation (e.g., threshold, time-slice pathfinding)</a:t>
            </a:r>
          </a:p>
          <a:p>
            <a:r>
              <a:rPr lang="en-US" dirty="0"/>
              <a:t>Where’s the “knowledge”?</a:t>
            </a:r>
          </a:p>
          <a:p>
            <a:pPr lvl="1"/>
            <a:r>
              <a:rPr lang="en-US" i="1" dirty="0">
                <a:solidFill>
                  <a:srgbClr val="0070C0"/>
                </a:solidFill>
              </a:rPr>
              <a:t>N</a:t>
            </a:r>
            <a:r>
              <a:rPr lang="en-US" i="1" dirty="0" smtClean="0">
                <a:solidFill>
                  <a:srgbClr val="0070C0"/>
                </a:solidFill>
              </a:rPr>
              <a:t>on-Search</a:t>
            </a:r>
            <a:r>
              <a:rPr lang="en-US" i="1" dirty="0">
                <a:solidFill>
                  <a:schemeClr val="accent2"/>
                </a:solidFill>
              </a:rPr>
              <a:t>:</a:t>
            </a:r>
            <a:r>
              <a:rPr lang="en-US" dirty="0"/>
              <a:t> in the code logic (or external tables)</a:t>
            </a:r>
          </a:p>
          <a:p>
            <a:pPr lvl="1"/>
            <a:r>
              <a:rPr lang="en-US" i="1" dirty="0">
                <a:solidFill>
                  <a:srgbClr val="008000"/>
                </a:solidFill>
              </a:rPr>
              <a:t>S</a:t>
            </a:r>
            <a:r>
              <a:rPr lang="en-US" i="1" dirty="0" smtClean="0">
                <a:solidFill>
                  <a:srgbClr val="008000"/>
                </a:solidFill>
              </a:rPr>
              <a:t>earch</a:t>
            </a:r>
            <a:r>
              <a:rPr lang="en-US" i="1" dirty="0">
                <a:solidFill>
                  <a:schemeClr val="accent2"/>
                </a:solidFill>
              </a:rPr>
              <a:t>: </a:t>
            </a:r>
            <a:r>
              <a:rPr lang="en-US" dirty="0"/>
              <a:t>in state evaluation and search order </a:t>
            </a:r>
            <a:r>
              <a:rPr lang="en-US" dirty="0" smtClean="0"/>
              <a:t>functions</a:t>
            </a:r>
          </a:p>
          <a:p>
            <a:pPr lvl="1"/>
            <a:r>
              <a:rPr lang="en-US" dirty="0" smtClean="0"/>
              <a:t>Which one is better?  Whichever has better knowledge. ;-)</a:t>
            </a:r>
            <a:endParaRPr lang="en-US" dirty="0"/>
          </a:p>
          <a:p>
            <a:pPr lvl="1">
              <a:buFont typeface="Wingdings" charset="2"/>
              <a:buNone/>
            </a:pPr>
            <a:endParaRPr lang="en-US" dirty="0"/>
          </a:p>
          <a:p>
            <a:pPr lvl="2"/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2CE3959-642F-FE46-A344-EB0132EF9AAC}" type="slidenum">
              <a:rPr lang="en-US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4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About AI Middleware (“AI Engines”)?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Recent panel at GDC AI Summit:  </a:t>
            </a:r>
            <a:r>
              <a:rPr lang="en-US" dirty="0" smtClean="0">
                <a:solidFill>
                  <a:srgbClr val="0070C0"/>
                </a:solidFill>
              </a:rPr>
              <a:t>“Why so wary of AI middleware?”</a:t>
            </a:r>
          </a:p>
          <a:p>
            <a:r>
              <a:rPr lang="en-US" dirty="0" smtClean="0"/>
              <a:t>Only one panelist reported completely positive experience</a:t>
            </a:r>
          </a:p>
          <a:p>
            <a:pPr lvl="1"/>
            <a:r>
              <a:rPr lang="en-US" dirty="0" smtClean="0"/>
              <a:t>Steve </a:t>
            </a:r>
            <a:r>
              <a:rPr lang="en-US" dirty="0" err="1" smtClean="0"/>
              <a:t>Gargolinski</a:t>
            </a:r>
            <a:r>
              <a:rPr lang="en-US" dirty="0" smtClean="0"/>
              <a:t>, Blue Fang (Zoo Tycoon, etc.)</a:t>
            </a:r>
          </a:p>
          <a:p>
            <a:pPr lvl="1"/>
            <a:r>
              <a:rPr lang="en-US" dirty="0" smtClean="0"/>
              <a:t>Used </a:t>
            </a:r>
            <a:r>
              <a:rPr lang="en-US" dirty="0" err="1" smtClean="0"/>
              <a:t>Havok</a:t>
            </a:r>
            <a:r>
              <a:rPr lang="en-US" dirty="0" smtClean="0"/>
              <a:t> Behavior (with Physics)</a:t>
            </a:r>
          </a:p>
          <a:p>
            <a:r>
              <a:rPr lang="en-US" dirty="0" smtClean="0"/>
              <a:t>Most industry AI programmers still write their own AI from scratch (or reuse their own code)</a:t>
            </a:r>
          </a:p>
          <a:p>
            <a:pPr lvl="1"/>
            <a:r>
              <a:rPr lang="en-US" dirty="0" smtClean="0"/>
              <a:t>Damian Isla, </a:t>
            </a:r>
            <a:r>
              <a:rPr lang="en-US" i="1" dirty="0" smtClean="0"/>
              <a:t>Flame in the Flood</a:t>
            </a:r>
            <a:r>
              <a:rPr lang="en-US" dirty="0" smtClean="0"/>
              <a:t>, custom procedural content generation</a:t>
            </a:r>
          </a:p>
          <a:p>
            <a:r>
              <a:rPr lang="en-US" dirty="0" smtClean="0"/>
              <a:t>So, we are going to look at coding details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2CE3959-642F-FE46-A344-EB0132EF9AAC}" type="slidenum">
              <a:rPr lang="en-US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90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 Coding Theme (for Basic AI)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i="1" dirty="0" smtClean="0">
                <a:solidFill>
                  <a:srgbClr val="0070C0"/>
                </a:solidFill>
              </a:rPr>
              <a:t>object-oriented </a:t>
            </a:r>
            <a:r>
              <a:rPr lang="en-US" dirty="0" smtClean="0"/>
              <a:t>paradigm</a:t>
            </a:r>
          </a:p>
          <a:p>
            <a:pPr marL="457200" lvl="1" indent="0">
              <a:buNone/>
            </a:pPr>
            <a:endParaRPr lang="en-US" b="1" i="1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instead of...</a:t>
            </a:r>
          </a:p>
          <a:p>
            <a:endParaRPr lang="en-US" dirty="0"/>
          </a:p>
          <a:p>
            <a:r>
              <a:rPr lang="en-US" dirty="0" smtClean="0"/>
              <a:t>A tangle of </a:t>
            </a:r>
            <a:r>
              <a:rPr lang="en-US" i="1" dirty="0" smtClean="0">
                <a:solidFill>
                  <a:srgbClr val="0070C0"/>
                </a:solidFill>
              </a:rPr>
              <a:t>if-then-else </a:t>
            </a:r>
            <a:r>
              <a:rPr lang="en-US" dirty="0" smtClean="0"/>
              <a:t>statements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A0D9E4-FD16-2B45-B4BB-359E0090A93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7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	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Decision Trees				(</a:t>
            </a:r>
            <a:r>
              <a:rPr lang="en-US" dirty="0" smtClean="0">
                <a:solidFill>
                  <a:srgbClr val="C0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r>
              <a:rPr lang="en-US" dirty="0" smtClean="0"/>
              <a:t>Finite State Machines (FSM)</a:t>
            </a:r>
          </a:p>
          <a:p>
            <a:r>
              <a:rPr lang="en-US" dirty="0" smtClean="0"/>
              <a:t>Hierarchical FSM</a:t>
            </a:r>
          </a:p>
          <a:p>
            <a:r>
              <a:rPr lang="en-US" dirty="0" smtClean="0"/>
              <a:t>Behavior Trees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6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</TotalTime>
  <Words>2480</Words>
  <Application>Microsoft Office PowerPoint</Application>
  <PresentationFormat>On-screen Show (4:3)</PresentationFormat>
  <Paragraphs>736</Paragraphs>
  <Slides>56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Basic Game AI</vt:lpstr>
      <vt:lpstr>What’s AI Part of a Game?</vt:lpstr>
      <vt:lpstr>“Levels” of Game AI</vt:lpstr>
      <vt:lpstr>This Course</vt:lpstr>
      <vt:lpstr>Future Game AI?</vt:lpstr>
      <vt:lpstr>Two Fundamental Types of AI Algorithms</vt:lpstr>
      <vt:lpstr>How About AI Middleware (“AI Engines”)?</vt:lpstr>
      <vt:lpstr>AI Coding Theme (for Basic AI)</vt:lpstr>
      <vt:lpstr>Outline</vt:lpstr>
      <vt:lpstr>First Basic AI Technique:  Decision Trees</vt:lpstr>
      <vt:lpstr>Decision Trees</vt:lpstr>
      <vt:lpstr>Deciding How to Respond to an Enemy (1 of 2)</vt:lpstr>
      <vt:lpstr>Deciding How to Respond to an Enemy (2 of 2)</vt:lpstr>
      <vt:lpstr>Modifying Deciding How to Respond to an Enemy</vt:lpstr>
      <vt:lpstr>O-O Decision Trees (Pseudo-Code)</vt:lpstr>
      <vt:lpstr>Building an O-O Decision Tree</vt:lpstr>
      <vt:lpstr>Modifying an O-O Decision Tree</vt:lpstr>
      <vt:lpstr>Decision Tree Performance</vt:lpstr>
      <vt:lpstr>Outline</vt:lpstr>
      <vt:lpstr>Second Basic AI Technique:  (Hierarchical) Finite State Machines</vt:lpstr>
      <vt:lpstr>Finite State Machines</vt:lpstr>
      <vt:lpstr>Finite State Machines</vt:lpstr>
      <vt:lpstr>Hard-Coded Implementation</vt:lpstr>
      <vt:lpstr>Hard-Coded State Machines </vt:lpstr>
      <vt:lpstr>Cleaner &amp; More Flexible O-O Implementation</vt:lpstr>
      <vt:lpstr>Combining Decision Trees &amp; State Machines (1 of 2)</vt:lpstr>
      <vt:lpstr>Combining Decision Trees &amp; State Machines (2 of 2)</vt:lpstr>
      <vt:lpstr>Outline</vt:lpstr>
      <vt:lpstr>Hierarchical State Machines</vt:lpstr>
      <vt:lpstr>Interruptions (e.g., Recharging)</vt:lpstr>
      <vt:lpstr>Add Another Interruption (e.g., Baddies)</vt:lpstr>
      <vt:lpstr>Hierarchical State Machine</vt:lpstr>
      <vt:lpstr>Add Another Interruption (e.g., Baddies)</vt:lpstr>
      <vt:lpstr>Cross-Hierarchy Transitions</vt:lpstr>
      <vt:lpstr>Cross-Hierarchy Transitions</vt:lpstr>
      <vt:lpstr>HFSM Implementation Sketch</vt:lpstr>
      <vt:lpstr>Outline</vt:lpstr>
      <vt:lpstr>What is a Behavior Tree?</vt:lpstr>
      <vt:lpstr>“Behavior” in Behavior Tree</vt:lpstr>
      <vt:lpstr>Sense</vt:lpstr>
      <vt:lpstr>Think</vt:lpstr>
      <vt:lpstr>Act</vt:lpstr>
      <vt:lpstr>Behavior Tree with Memory</vt:lpstr>
      <vt:lpstr>UE4 Behavior Trees vs. Traditional</vt:lpstr>
      <vt:lpstr>UE4 Behavior Tree</vt:lpstr>
      <vt:lpstr>UE4 Behavior Tree - Root</vt:lpstr>
      <vt:lpstr>UE4 Behavior Tree - Composite</vt:lpstr>
      <vt:lpstr>Composite - Sequence</vt:lpstr>
      <vt:lpstr>Composite - Selector</vt:lpstr>
      <vt:lpstr>Composite – Simple Parallel</vt:lpstr>
      <vt:lpstr>Service</vt:lpstr>
      <vt:lpstr>Decorators</vt:lpstr>
      <vt:lpstr>Task</vt:lpstr>
      <vt:lpstr>Blackboard (Memory)</vt:lpstr>
      <vt:lpstr>UE4 Behavior Tree Quick Start</vt:lpstr>
      <vt:lpstr>Resource Links</vt:lpstr>
    </vt:vector>
  </TitlesOfParts>
  <Company>Worcester Polytechnic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</dc:title>
  <dc:creator>Mark Claypool</dc:creator>
  <cp:lastModifiedBy>Mark Claypool</cp:lastModifiedBy>
  <cp:revision>52</cp:revision>
  <cp:lastPrinted>2016-03-24T11:28:50Z</cp:lastPrinted>
  <dcterms:created xsi:type="dcterms:W3CDTF">2015-03-23T21:20:01Z</dcterms:created>
  <dcterms:modified xsi:type="dcterms:W3CDTF">2016-04-03T15:49:17Z</dcterms:modified>
</cp:coreProperties>
</file>