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8" r:id="rId3"/>
    <p:sldId id="259" r:id="rId4"/>
    <p:sldId id="320" r:id="rId5"/>
    <p:sldId id="260" r:id="rId6"/>
    <p:sldId id="318" r:id="rId7"/>
    <p:sldId id="317" r:id="rId8"/>
    <p:sldId id="261" r:id="rId9"/>
    <p:sldId id="262" r:id="rId10"/>
    <p:sldId id="263" r:id="rId11"/>
    <p:sldId id="319" r:id="rId12"/>
    <p:sldId id="265" r:id="rId13"/>
    <p:sldId id="326" r:id="rId14"/>
    <p:sldId id="266" r:id="rId15"/>
    <p:sldId id="338" r:id="rId16"/>
    <p:sldId id="267" r:id="rId17"/>
    <p:sldId id="268" r:id="rId18"/>
    <p:sldId id="343" r:id="rId19"/>
    <p:sldId id="269" r:id="rId20"/>
    <p:sldId id="270" r:id="rId21"/>
    <p:sldId id="271" r:id="rId22"/>
    <p:sldId id="345" r:id="rId23"/>
    <p:sldId id="272" r:id="rId24"/>
    <p:sldId id="273" r:id="rId25"/>
    <p:sldId id="346" r:id="rId26"/>
    <p:sldId id="321" r:id="rId27"/>
    <p:sldId id="274" r:id="rId28"/>
    <p:sldId id="275" r:id="rId29"/>
    <p:sldId id="276" r:id="rId30"/>
    <p:sldId id="277" r:id="rId31"/>
    <p:sldId id="278" r:id="rId32"/>
    <p:sldId id="279" r:id="rId33"/>
    <p:sldId id="347" r:id="rId34"/>
    <p:sldId id="348" r:id="rId35"/>
    <p:sldId id="349" r:id="rId36"/>
    <p:sldId id="322" r:id="rId37"/>
    <p:sldId id="280" r:id="rId38"/>
    <p:sldId id="281" r:id="rId39"/>
    <p:sldId id="287" r:id="rId40"/>
    <p:sldId id="288" r:id="rId41"/>
    <p:sldId id="289" r:id="rId42"/>
    <p:sldId id="290" r:id="rId43"/>
    <p:sldId id="291" r:id="rId44"/>
    <p:sldId id="323" r:id="rId45"/>
    <p:sldId id="292" r:id="rId46"/>
    <p:sldId id="293" r:id="rId47"/>
    <p:sldId id="294" r:id="rId48"/>
    <p:sldId id="297" r:id="rId49"/>
    <p:sldId id="339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41" r:id="rId58"/>
    <p:sldId id="336" r:id="rId59"/>
    <p:sldId id="340" r:id="rId60"/>
    <p:sldId id="298" r:id="rId61"/>
    <p:sldId id="324" r:id="rId62"/>
    <p:sldId id="300" r:id="rId63"/>
    <p:sldId id="301" r:id="rId64"/>
    <p:sldId id="302" r:id="rId65"/>
    <p:sldId id="303" r:id="rId66"/>
    <p:sldId id="325" r:id="rId67"/>
    <p:sldId id="304" r:id="rId68"/>
    <p:sldId id="305" r:id="rId69"/>
    <p:sldId id="306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9900"/>
    <a:srgbClr val="FFFF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5" autoAdjust="0"/>
  </p:normalViewPr>
  <p:slideViewPr>
    <p:cSldViewPr>
      <p:cViewPr>
        <p:scale>
          <a:sx n="80" d="100"/>
          <a:sy n="80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3A0C-D497-40F9-8F94-C53BAAC7F412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A9E7-CAC0-4C37-A9FE-4C53BC8D3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640FC-F730-4EF9-9849-3B407BB2E728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65DF-03A2-4D80-BEC4-512E79C18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Original</a:t>
            </a:r>
            <a:r>
              <a:rPr lang="en-US" baseline="0" dirty="0" smtClean="0"/>
              <a:t> versions of these slides are courtesy professor Charles Rich, IMGD 4000 Technical Game Development II, B-term 2012.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65DF-03A2-4D80-BEC4-512E79C185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1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9085-6403-4D41-A313-3E4A2B44FEE3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9085-6403-4D41-A313-3E4A2B44FEE3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12DE9-C141-2943-B740-5BB0D0F34124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2252B-F5DB-1D4D-A97E-536611DAA007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7451A-2AE7-4B40-B921-9169530D9E7A}" type="slidenum">
              <a:rPr lang="en-US"/>
              <a:pPr/>
              <a:t>21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87ABA-B1B5-4B4A-9C6D-923DCF98B40F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2D054-904E-ED44-B994-B57868DD90AE}" type="slidenum">
              <a:rPr lang="en-US"/>
              <a:pPr/>
              <a:t>24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3047F-5265-CE40-BAB5-C059929FCC58}" type="slidenum">
              <a:rPr lang="en-US"/>
              <a:pPr/>
              <a:t>27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B9001-2CDF-8740-A3E5-C426D06E1CE8}" type="slidenum">
              <a:rPr lang="en-US"/>
              <a:pPr/>
              <a:t>28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7AEE9-EA02-234C-8B01-86DA3156F6E0}" type="slidenum">
              <a:rPr lang="en-US"/>
              <a:pPr/>
              <a:t>29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C5680-FE52-E14E-A893-BC27F173B638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C22A8-4C48-2042-869A-22184007676B}" type="slidenum">
              <a:rPr lang="en-US"/>
              <a:pPr/>
              <a:t>30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BB223-C14F-914E-ADFB-E18722853A90}" type="slidenum">
              <a:rPr lang="en-US"/>
              <a:pPr/>
              <a:t>31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D313-2850-D245-8644-C5F7D292E03F}" type="slidenum">
              <a:rPr lang="en-US"/>
              <a:pPr/>
              <a:t>32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2149EF-91E3-774B-98ED-B7224C44D456}" type="slidenum">
              <a:rPr lang="en-US"/>
              <a:pPr/>
              <a:t>33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1E663-C82B-8E4B-AB33-5C5106C1666F}" type="slidenum">
              <a:rPr lang="en-US"/>
              <a:pPr/>
              <a:t>34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A10FF-D6B2-4745-94CD-8AC635AAC392}" type="slidenum">
              <a:rPr lang="en-US"/>
              <a:pPr/>
              <a:t>35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8E16-47F2-E843-AB3D-A8DE3C59F638}" type="slidenum">
              <a:rPr lang="en-US"/>
              <a:pPr/>
              <a:t>36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D567B7-4557-D34B-8795-ABDA64FE50C3}" type="slidenum">
              <a:rPr lang="en-US"/>
              <a:pPr/>
              <a:t>37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EE747-04A3-0A46-88CA-0634EFB6B44B}" type="slidenum">
              <a:rPr lang="en-US"/>
              <a:pPr/>
              <a:t>38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285043-D5E7-B743-B623-F7DEE54C906D}" type="slidenum">
              <a:rPr lang="en-US"/>
              <a:pPr/>
              <a:t>40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39050-2730-504A-A565-1C634092BCDB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FF79F-B2D9-184C-82A1-DC6CCF90C849}" type="slidenum">
              <a:rPr lang="en-US"/>
              <a:pPr/>
              <a:t>41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E869-D7ED-744B-A2FF-ED14861CBAC3}" type="slidenum">
              <a:rPr lang="en-US"/>
              <a:pPr/>
              <a:t>42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7AA15-447C-774B-8BF6-5D4CAB8D72C3}" type="slidenum">
              <a:rPr lang="en-US"/>
              <a:pPr/>
              <a:t>43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94D1D-8C39-404B-A70F-17E95145F748}" type="slidenum">
              <a:rPr lang="en-US"/>
              <a:pPr/>
              <a:t>45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64A81-B44C-5B42-9F36-9273BD954451}" type="slidenum">
              <a:rPr lang="en-US"/>
              <a:pPr/>
              <a:t>46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A5A48-C303-9B46-96DD-42DE31992A87}" type="slidenum">
              <a:rPr lang="en-US"/>
              <a:pPr/>
              <a:t>47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9EA5B-2023-2544-8B57-4D7EAF2EB292}" type="slidenum">
              <a:rPr lang="en-US"/>
              <a:pPr/>
              <a:t>48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CD8D1-443C-F44D-8D5A-04CE2171CDAE}" type="slidenum">
              <a:rPr lang="en-US"/>
              <a:pPr/>
              <a:t>50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42136-CA20-B94F-82CD-6580C62B0C76}" type="slidenum">
              <a:rPr lang="en-US"/>
              <a:pPr/>
              <a:t>51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E0B60-9B34-2D43-9982-7E5FEBF7D9D4}" type="slidenum">
              <a:rPr lang="en-US"/>
              <a:pPr/>
              <a:t>52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16DC4-6C1A-C74A-87DB-0C8522BFF971}" type="slidenum">
              <a:rPr lang="en-US"/>
              <a:pPr/>
              <a:t>5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53F1A-F7CB-E548-84BC-65AADAF28C8D}" type="slidenum">
              <a:rPr lang="en-US"/>
              <a:pPr/>
              <a:t>53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C6B98-65FC-844B-BFA1-ED70CB7C5BDE}" type="slidenum">
              <a:rPr lang="en-US"/>
              <a:pPr/>
              <a:t>54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F10304-65AD-C14F-9A0C-A115040C1C41}" type="slidenum">
              <a:rPr lang="en-US"/>
              <a:pPr/>
              <a:t>55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D5AB9-8188-CA49-BF47-C2AACBCFA402}" type="slidenum">
              <a:rPr lang="en-US"/>
              <a:pPr/>
              <a:t>56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D5E85-2F23-534C-B0C7-595AF9BCECAA}" type="slidenum">
              <a:rPr lang="en-US"/>
              <a:pPr/>
              <a:t>58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05D8B-1C8D-5343-99FF-74CC8F8C4FAE}" type="slidenum">
              <a:rPr lang="en-US"/>
              <a:pPr/>
              <a:t>61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0E0E8-3DC9-D84F-9345-11A395B59A07}" type="slidenum">
              <a:rPr lang="en-US"/>
              <a:pPr/>
              <a:t>62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1EB66-C23D-BB44-9A4B-934B86BDB22A}" type="slidenum">
              <a:rPr lang="en-US"/>
              <a:pPr/>
              <a:t>63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32C85-5EB0-484C-A7AF-8E4B0576AC20}" type="slidenum">
              <a:rPr lang="en-US"/>
              <a:pPr/>
              <a:t>64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7A994A-B557-B247-A7E3-27D4BDB6FA2A}" type="slidenum">
              <a:rPr lang="en-US"/>
              <a:pPr/>
              <a:t>65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72B43-ED50-A342-9319-AABBEBDC7C72}" type="slidenum">
              <a:rPr lang="en-US"/>
              <a:pPr/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4DA96-D70D-AA48-9137-51C767F8327A}" type="slidenum">
              <a:rPr lang="en-US"/>
              <a:pPr/>
              <a:t>67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0BB3F-B9CB-0F4E-B97B-CC8F613A164C}" type="slidenum">
              <a:rPr lang="en-US"/>
              <a:pPr/>
              <a:t>68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B3609-A84B-2A46-B181-9EE7AD9A7FE2}" type="slidenum">
              <a:rPr lang="en-US"/>
              <a:pPr/>
              <a:t>69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38E16-47F2-E843-AB3D-A8DE3C59F638}" type="slidenum">
              <a:rPr lang="en-US"/>
              <a:pPr/>
              <a:t>9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05D8B-1C8D-5343-99FF-74CC8F8C4FAE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F7502-3781-D346-9BCD-0586C8A35F96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3FD43-DC42-F64E-9F12-4AF9E7E36626}" type="slidenum">
              <a:rPr lang="en-US"/>
              <a:pPr/>
              <a:t>16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9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9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0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0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7789E-E134-47B7-B834-2F25DE9B1E04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2F6B-3B7C-4118-A91E-2B7F89ADC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teer.sourceforge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amedevelopment.tutsplus.com/series/understanding-steering-behaviors--gamedev-1273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medevelopment.tutsplus.com/series/understanding-steering-behaviors--gamedev-12732" TargetMode="External"/><Relationship Id="rId2" Type="http://schemas.openxmlformats.org/officeDocument/2006/relationships/hyperlink" Target="http://samples.jbpub.com/9781556220784/Buckland_SourceCode.zi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Radiodrom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XibWTz-PLAhWEqh4KHds8CP4QjRwIBw&amp;url=http://www.gamereplays.org/cncgenerals/portals.php?show%3Dpage%26name%3Dcommand-and-conquer-generals-guide-formationstactics&amp;bvm=bv.117868183,d.dmo&amp;psig=AFQjCNHWKXlXtV9CcOWP7wRzFFn2TRNxjA&amp;ust=14592626037612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d3d.com/cwr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Autonomous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IMGD 4000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4953000"/>
            <a:ext cx="4648200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With material from:  Millington and </a:t>
            </a:r>
            <a:r>
              <a:rPr lang="en-US" sz="1400" dirty="0" err="1" smtClean="0"/>
              <a:t>Funge</a:t>
            </a:r>
            <a:r>
              <a:rPr lang="en-US" sz="1400" dirty="0" smtClean="0"/>
              <a:t>, </a:t>
            </a:r>
            <a:r>
              <a:rPr lang="en-US" sz="1400" i="1" dirty="0" smtClean="0"/>
              <a:t>Artificial Intelligence for Games</a:t>
            </a:r>
            <a:r>
              <a:rPr lang="en-US" sz="1400" dirty="0" smtClean="0"/>
              <a:t>,  Morgan Kaufmann  2009 (Chapter 3), Buckland, </a:t>
            </a:r>
            <a:r>
              <a:rPr lang="en-US" sz="1400" i="1" dirty="0" smtClean="0"/>
              <a:t>Programming Game AI by Example</a:t>
            </a:r>
            <a:r>
              <a:rPr lang="en-US" sz="1400" dirty="0" smtClean="0"/>
              <a:t>, </a:t>
            </a:r>
            <a:r>
              <a:rPr lang="en-US" sz="1400" dirty="0" err="1" smtClean="0"/>
              <a:t>Wordware</a:t>
            </a:r>
            <a:r>
              <a:rPr lang="en-US" sz="1400" dirty="0" smtClean="0"/>
              <a:t> 2005 (Chapter 3), </a:t>
            </a:r>
            <a:r>
              <a:rPr lang="en-US" sz="1400" dirty="0" smtClean="0">
                <a:solidFill>
                  <a:schemeClr val="hlink"/>
                </a:solidFill>
              </a:rPr>
              <a:t> </a:t>
            </a:r>
            <a:r>
              <a:rPr lang="en-US" sz="1400" dirty="0">
                <a:solidFill>
                  <a:schemeClr val="hlink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chemeClr val="hlink"/>
                </a:solidFill>
                <a:hlinkClick r:id="rId3"/>
              </a:rPr>
              <a:t>opensteer.sourceforge.net</a:t>
            </a:r>
            <a:r>
              <a:rPr lang="en-US" sz="1400" dirty="0">
                <a:solidFill>
                  <a:schemeClr val="hlink"/>
                </a:solidFill>
              </a:rPr>
              <a:t> </a:t>
            </a:r>
            <a:r>
              <a:rPr lang="en-US" sz="1400" dirty="0"/>
              <a:t>and</a:t>
            </a:r>
            <a:r>
              <a:rPr lang="en-US" sz="1400" dirty="0">
                <a:solidFill>
                  <a:schemeClr val="hlink"/>
                </a:solidFill>
              </a:rPr>
              <a:t> </a:t>
            </a:r>
            <a:r>
              <a:rPr lang="en-US" sz="1400" dirty="0">
                <a:solidFill>
                  <a:schemeClr val="hlink"/>
                </a:solidFill>
                <a:hlinkClick r:id="rId4"/>
              </a:rPr>
              <a:t>http://gamedevelopment.tutsplus.com/series/understanding-steering-behaviors--</a:t>
            </a:r>
            <a:r>
              <a:rPr lang="en-US" sz="1400" dirty="0" smtClean="0">
                <a:solidFill>
                  <a:schemeClr val="hlink"/>
                </a:solidFill>
                <a:hlinkClick r:id="rId4"/>
              </a:rPr>
              <a:t>gamedev-12732</a:t>
            </a:r>
            <a:r>
              <a:rPr lang="en-US" sz="1400" dirty="0" smtClean="0">
                <a:solidFill>
                  <a:schemeClr val="hlink"/>
                </a:solidFill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35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“Steering” in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C</a:t>
            </a:r>
            <a:r>
              <a:rPr lang="en-US" dirty="0" smtClean="0"/>
              <a:t>ontext </a:t>
            </a:r>
            <a:r>
              <a:rPr lang="en-US" dirty="0"/>
              <a:t>M</a:t>
            </a:r>
            <a:r>
              <a:rPr lang="en-US" dirty="0" smtClean="0"/>
              <a:t>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005" y="1371600"/>
            <a:ext cx="7772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Making objects move by:</a:t>
            </a:r>
          </a:p>
          <a:p>
            <a:r>
              <a:rPr lang="en-US" dirty="0">
                <a:solidFill>
                  <a:srgbClr val="0070C0"/>
                </a:solidFill>
              </a:rPr>
              <a:t>Applying forces</a:t>
            </a:r>
          </a:p>
          <a:p>
            <a:pPr marL="0" indent="0">
              <a:buNone/>
            </a:pPr>
            <a:r>
              <a:rPr lang="en-US" dirty="0" smtClean="0"/>
              <a:t>instead </a:t>
            </a:r>
            <a:r>
              <a:rPr lang="en-US" dirty="0"/>
              <a:t>of</a:t>
            </a:r>
          </a:p>
          <a:p>
            <a:r>
              <a:rPr lang="en-US" dirty="0">
                <a:solidFill>
                  <a:srgbClr val="C00000"/>
                </a:solidFill>
              </a:rPr>
              <a:t>Directly transforming their positions</a:t>
            </a:r>
          </a:p>
          <a:p>
            <a:pPr marL="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...because it looks much </a:t>
            </a:r>
            <a:r>
              <a:rPr lang="en-US" dirty="0">
                <a:solidFill>
                  <a:srgbClr val="008000"/>
                </a:solidFill>
              </a:rPr>
              <a:t>more </a:t>
            </a:r>
            <a:r>
              <a:rPr lang="en-US" dirty="0" smtClean="0">
                <a:solidFill>
                  <a:srgbClr val="008000"/>
                </a:solidFill>
              </a:rPr>
              <a:t>natural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45193-7A1A-EC45-A6F4-D6E586538C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334000"/>
            <a:ext cx="76962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6000"/>
              </a:spcAft>
              <a:buNone/>
            </a:pPr>
            <a:r>
              <a:rPr lang="en-US" sz="2000" dirty="0" smtClean="0"/>
              <a:t>i.e., “steering</a:t>
            </a:r>
            <a:r>
              <a:rPr lang="en-US" sz="2000" dirty="0"/>
              <a:t>” does not mean just </a:t>
            </a:r>
            <a:r>
              <a:rPr lang="en-US" sz="2000" dirty="0" smtClean="0"/>
              <a:t>using, say, the </a:t>
            </a:r>
            <a:r>
              <a:rPr lang="en-US" sz="2000" dirty="0"/>
              <a:t>arrow/WASD keys to move an avatar, but doing </a:t>
            </a:r>
            <a:r>
              <a:rPr lang="en-US" sz="2000" dirty="0" smtClean="0"/>
              <a:t>motion </a:t>
            </a:r>
            <a:r>
              <a:rPr lang="en-US" sz="2000" dirty="0"/>
              <a:t>by </a:t>
            </a:r>
            <a:r>
              <a:rPr lang="en-US" sz="2000" i="1" dirty="0"/>
              <a:t>applying forces</a:t>
            </a:r>
          </a:p>
        </p:txBody>
      </p:sp>
    </p:spTree>
    <p:extLst>
      <p:ext uri="{BB962C8B-B14F-4D97-AF65-F5344CB8AC3E}">
        <p14:creationId xmlns:p14="http://schemas.microsoft.com/office/powerpoint/2010/main" val="2027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Forces in UE4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 force to a single rigid body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virtual void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AddForce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Fvector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Force,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BoneName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r>
              <a:rPr lang="en-US" dirty="0" smtClean="0"/>
              <a:t>Force – force vector to apply.  Magnitude is strength of force</a:t>
            </a:r>
          </a:p>
          <a:p>
            <a:pPr lvl="1"/>
            <a:r>
              <a:rPr lang="en-US" dirty="0" err="1" smtClean="0"/>
              <a:t>BoneName</a:t>
            </a:r>
            <a:r>
              <a:rPr lang="en-US" dirty="0" smtClean="0"/>
              <a:t> – name of body to apply it to (‘None’ to apply to root body)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98127"/>
            <a:ext cx="2019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26504" y="6278006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Blueprints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54" y="4601289"/>
            <a:ext cx="4897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AMyCharacter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AddUpwardForce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ForceAmount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20000.0f; 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Fvector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force(0.0f, 0.0f,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ForceAmount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Fname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bone; 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defaults to “</a:t>
            </a:r>
            <a:r>
              <a:rPr lang="en-US" sz="1600" dirty="0" err="1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NAME_None</a:t>
            </a:r>
            <a:r>
              <a:rPr lang="en-US" sz="1600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this-&gt;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AddForce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(force, bone);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6244902"/>
            <a:ext cx="540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C++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6339561"/>
            <a:ext cx="2909579" cy="30777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</a:t>
            </a:r>
            <a:r>
              <a:rPr lang="en-US" sz="1400" i="1" dirty="0" smtClean="0"/>
              <a:t>max velocity </a:t>
            </a:r>
            <a:r>
              <a:rPr lang="en-US" sz="1400" dirty="0" smtClean="0"/>
              <a:t>property of object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8468" y="6244902"/>
            <a:ext cx="240027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Distance units are </a:t>
            </a:r>
            <a:r>
              <a:rPr lang="en-US" sz="1400" i="1" dirty="0" smtClean="0"/>
              <a:t>centimeters</a:t>
            </a:r>
          </a:p>
          <a:p>
            <a:r>
              <a:rPr lang="en-US" sz="1400" dirty="0" smtClean="0"/>
              <a:t>i.e., earth gravity 981 cm/s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37767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6FEA8-2E39-F04D-A87F-C193503A470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Methods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1000" y="1828800"/>
            <a:ext cx="652133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 smtClean="0">
                <a:latin typeface="Lucida Sans Typewriter" charset="0"/>
              </a:rPr>
              <a:t> Body {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update </a:t>
            </a:r>
            <a:r>
              <a:rPr lang="en-US" sz="1400" dirty="0">
                <a:latin typeface="Lucida Sans Typewriter" charset="0"/>
              </a:rPr>
              <a:t>(</a:t>
            </a:r>
            <a:r>
              <a:rPr lang="en-US" sz="1400" dirty="0" err="1">
                <a:latin typeface="Lucida Sans Typewriter" charset="0"/>
              </a:rPr>
              <a:t>dt</a:t>
            </a:r>
            <a:r>
              <a:rPr lang="en-US" sz="1400" dirty="0">
                <a:latin typeface="Lucida Sans Typewriter" charset="0"/>
              </a:rPr>
              <a:t>) { 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</a:t>
            </a:r>
            <a:r>
              <a:rPr lang="en-US" sz="1400" dirty="0">
                <a:solidFill>
                  <a:srgbClr val="FF0000"/>
                </a:solidFill>
                <a:latin typeface="Lucida Sans Typewriter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= </a:t>
            </a:r>
            <a:r>
              <a:rPr lang="en-US" sz="1400" dirty="0" smtClean="0">
                <a:latin typeface="Lucida Sans Typewriter" charset="0"/>
              </a:rPr>
              <a:t>...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combine forces from steering behaviors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dirty="0" smtClean="0">
                <a:latin typeface="Lucida Sans Typewriter" charset="0"/>
              </a:rPr>
              <a:t>…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}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seek</a:t>
            </a:r>
            <a:r>
              <a:rPr lang="en-US" sz="1400" dirty="0">
                <a:latin typeface="Lucida Sans Typewriter" charset="0"/>
              </a:rPr>
              <a:t> (target) 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flee</a:t>
            </a:r>
            <a:r>
              <a:rPr lang="en-US" sz="1400" dirty="0">
                <a:latin typeface="Lucida Sans Typewriter" charset="0"/>
              </a:rPr>
              <a:t> (target) 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arrive</a:t>
            </a:r>
            <a:r>
              <a:rPr lang="en-US" sz="1400" dirty="0">
                <a:latin typeface="Lucida Sans Typewriter" charset="0"/>
              </a:rPr>
              <a:t> (target) 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pursue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(body) </a:t>
            </a:r>
            <a:r>
              <a:rPr lang="en-US" sz="1400" dirty="0">
                <a:latin typeface="Lucida Sans Typewriter" charset="0"/>
              </a:rPr>
              <a:t>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evade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(body) </a:t>
            </a:r>
            <a:r>
              <a:rPr lang="en-US" sz="1400" dirty="0">
                <a:latin typeface="Lucida Sans Typewriter" charset="0"/>
              </a:rPr>
              <a:t>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hide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(body) </a:t>
            </a:r>
            <a:r>
              <a:rPr lang="en-US" sz="1400" dirty="0">
                <a:latin typeface="Lucida Sans Typewriter" charset="0"/>
              </a:rPr>
              <a:t>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interpose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(body1</a:t>
            </a:r>
            <a:r>
              <a:rPr lang="en-US" sz="1400" dirty="0">
                <a:latin typeface="Lucida Sans Typewriter" charset="0"/>
              </a:rPr>
              <a:t>,</a:t>
            </a:r>
            <a:r>
              <a:rPr lang="en-US" sz="1400" dirty="0" smtClean="0">
                <a:latin typeface="Lucida Sans Typewriter" charset="0"/>
              </a:rPr>
              <a:t> body2</a:t>
            </a:r>
            <a:r>
              <a:rPr lang="en-US" sz="1400" dirty="0">
                <a:latin typeface="Lucida Sans Typewriter" charset="0"/>
              </a:rPr>
              <a:t>) { 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force: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400" dirty="0">
                <a:latin typeface="Lucida Sans Typewriter" charset="0"/>
              </a:rPr>
              <a:t> () { ... </a:t>
            </a:r>
            <a:r>
              <a:rPr lang="en-US" sz="1400" b="1" dirty="0">
                <a:latin typeface="Lucida Sans Typewriter" charset="0"/>
              </a:rPr>
              <a:t>return </a:t>
            </a:r>
            <a:r>
              <a:rPr lang="en-US" sz="1400" dirty="0">
                <a:latin typeface="Lucida Sans Typewriter" charset="0"/>
              </a:rPr>
              <a:t>force; }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</a:t>
            </a:r>
            <a:r>
              <a:rPr lang="en-US" sz="1400" b="1" dirty="0" smtClean="0">
                <a:latin typeface="Lucida Sans Typewriter" charset="0"/>
              </a:rPr>
              <a:t> </a:t>
            </a:r>
            <a:r>
              <a:rPr lang="en-US" sz="1400" b="1" dirty="0">
                <a:latin typeface="Lucida Sans Typewriter" charset="0"/>
              </a:rPr>
              <a:t>def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400" dirty="0">
                <a:latin typeface="Lucida Sans Typewriter" charset="0"/>
              </a:rPr>
              <a:t> () { ...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smtClean="0">
                <a:latin typeface="Lucida Sans Typewriter" charset="0"/>
              </a:rPr>
              <a:t>...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};</a:t>
            </a:r>
            <a:endParaRPr lang="en-US" sz="1400" dirty="0">
              <a:latin typeface="Lucida Sans Typewrit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2971800"/>
            <a:ext cx="2819400" cy="17543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Forces returned by each method are combined (shown later)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Individual behaviors can be turned on/off (next slide)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Turning Steering Methods On &amp; Off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Action Selection </a:t>
            </a:r>
            <a:r>
              <a:rPr lang="en-US" dirty="0" smtClean="0"/>
              <a:t>controls which steering behaviors on/off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2F8B-83BA-2F48-A9D2-043966FCC40C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3846730"/>
            <a:ext cx="310213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ector Body::</a:t>
            </a:r>
            <a:r>
              <a:rPr lang="en-US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calcForce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if ( </a:t>
            </a:r>
            <a:r>
              <a:rPr lang="en-US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doSeek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) {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force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+= seek();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…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942" y="3200400"/>
            <a:ext cx="3545058" cy="261610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Body {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seek_on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  <a:endParaRPr lang="en-US" sz="1600" dirty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void </a:t>
            </a:r>
            <a:r>
              <a:rPr lang="en-US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setSeek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on=true);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doSeek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Code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Complete example code for this unit </a:t>
            </a:r>
            <a:r>
              <a:rPr lang="en-US" dirty="0" smtClean="0"/>
              <a:t>from Buckland’s book can </a:t>
            </a:r>
            <a:r>
              <a:rPr lang="en-US" dirty="0"/>
              <a:t>be downloaded from: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://samples.jbpub.com/9781556220784/Buckland_SourceCode.zip</a:t>
            </a:r>
            <a:endParaRPr lang="en-US" sz="2000" dirty="0"/>
          </a:p>
          <a:p>
            <a:pPr lvl="1"/>
            <a:r>
              <a:rPr lang="en-US" dirty="0" smtClean="0"/>
              <a:t>Folder for </a:t>
            </a:r>
            <a:r>
              <a:rPr lang="en-US" dirty="0"/>
              <a:t>Chapter </a:t>
            </a:r>
            <a:r>
              <a:rPr lang="en-US" dirty="0" smtClean="0"/>
              <a:t>3</a:t>
            </a:r>
          </a:p>
          <a:p>
            <a:r>
              <a:rPr lang="en-US" dirty="0" smtClean="0"/>
              <a:t>See also learning guide’s “Understanding Steering Behaviors”: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hlink"/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hlink"/>
                </a:solidFill>
                <a:hlinkClick r:id="rId3"/>
              </a:rPr>
              <a:t>://gamedevelopment.tutsplus.com/series/understanding-steering-behaviors--gamedev-12732</a:t>
            </a:r>
            <a:r>
              <a:rPr lang="en-US" sz="2000" dirty="0">
                <a:solidFill>
                  <a:schemeClr val="hlink"/>
                </a:solidFill>
              </a:rPr>
              <a:t> </a:t>
            </a:r>
            <a:endParaRPr lang="en-US" sz="2000" dirty="0" smtClean="0">
              <a:solidFill>
                <a:schemeClr val="hlink"/>
              </a:solidFill>
            </a:endParaRPr>
          </a:p>
          <a:p>
            <a:pPr lvl="1"/>
            <a:r>
              <a:rPr lang="en-US" dirty="0" smtClean="0"/>
              <a:t>Similar concepts, slightly different code implementation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5193-7A1A-EC45-A6F4-D6E586538C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“Steering” Model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	</a:t>
            </a:r>
          </a:p>
          <a:p>
            <a:r>
              <a:rPr lang="en-US" dirty="0" smtClean="0"/>
              <a:t>Steering Methods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Flocking</a:t>
            </a:r>
          </a:p>
          <a:p>
            <a:r>
              <a:rPr lang="en-US" dirty="0" smtClean="0"/>
              <a:t>Combining Steering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1D81C-A28B-464A-BEE6-6CC0E32D188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567" y="16412"/>
            <a:ext cx="8229600" cy="821788"/>
          </a:xfrm>
        </p:spPr>
        <p:txBody>
          <a:bodyPr/>
          <a:lstStyle/>
          <a:p>
            <a:r>
              <a:rPr lang="en-US" dirty="0" smtClean="0"/>
              <a:t>Seek: Steering Force</a:t>
            </a:r>
            <a:endParaRPr lang="en-US" dirty="0"/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 rot="944671">
            <a:off x="3084367" y="1524000"/>
            <a:ext cx="685800" cy="2514600"/>
            <a:chOff x="1344" y="1440"/>
            <a:chExt cx="432" cy="1584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1344" y="2448"/>
              <a:ext cx="432" cy="57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1560" y="1440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5522767" y="990600"/>
            <a:ext cx="304800" cy="304800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770167" y="1600200"/>
            <a:ext cx="914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903767" y="914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target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581982" y="1981200"/>
            <a:ext cx="999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velocity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60567" y="2133600"/>
            <a:ext cx="3733800" cy="1600200"/>
            <a:chOff x="3810000" y="2286000"/>
            <a:chExt cx="3733800" cy="1600200"/>
          </a:xfrm>
        </p:grpSpPr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 flipV="1">
              <a:off x="3810000" y="2286000"/>
              <a:ext cx="1524000" cy="1600200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4724400" y="2819400"/>
              <a:ext cx="2819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CC3333"/>
                  </a:solidFill>
                </a:rPr>
                <a:t>desired velocity</a:t>
              </a:r>
            </a:p>
          </p:txBody>
        </p:sp>
      </p:grp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4725838"/>
            <a:ext cx="60917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b="1" dirty="0" err="1">
                <a:latin typeface="Lucida Sans Typewriter" charset="0"/>
              </a:rPr>
              <a:t>def</a:t>
            </a:r>
            <a:r>
              <a:rPr lang="en-US" sz="1400" b="1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seek</a:t>
            </a:r>
            <a:r>
              <a:rPr lang="en-US" sz="1400" dirty="0">
                <a:latin typeface="Lucida Sans Typewriter" charset="0"/>
              </a:rPr>
              <a:t> (target) { </a:t>
            </a:r>
          </a:p>
          <a:p>
            <a:pPr algn="l"/>
            <a:r>
              <a:rPr lang="en-US" sz="1400" i="1" dirty="0">
                <a:latin typeface="Lucida Sans Typewriter" charset="0"/>
              </a:rPr>
              <a:t>    // </a:t>
            </a:r>
            <a:r>
              <a:rPr lang="en-US" sz="1400" i="1" dirty="0" smtClean="0">
                <a:latin typeface="Lucida Sans Typewriter" charset="0"/>
              </a:rPr>
              <a:t>vector from </a:t>
            </a:r>
            <a:r>
              <a:rPr lang="en-US" sz="1400" i="1" dirty="0">
                <a:latin typeface="Lucida Sans Typewriter" charset="0"/>
              </a:rPr>
              <a:t>here to target scaled by </a:t>
            </a:r>
            <a:r>
              <a:rPr lang="en-US" sz="1400" i="1" dirty="0" err="1">
                <a:latin typeface="Lucida Sans Typewriter" charset="0"/>
              </a:rPr>
              <a:t>maxSpeed</a:t>
            </a:r>
            <a:endParaRPr lang="en-US" sz="1400" i="1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desired = </a:t>
            </a:r>
            <a:r>
              <a:rPr lang="en-US" sz="1400" dirty="0" smtClean="0">
                <a:latin typeface="Lucida Sans Typewriter" charset="0"/>
              </a:rPr>
              <a:t>truncate (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target </a:t>
            </a:r>
            <a:r>
              <a:rPr lang="en-US" sz="1400" dirty="0">
                <a:solidFill>
                  <a:srgbClr val="008000"/>
                </a:solidFill>
                <a:latin typeface="Lucida Sans Typewriter" charset="0"/>
              </a:rPr>
              <a:t>- position</a:t>
            </a:r>
            <a:r>
              <a:rPr lang="en-US" sz="1400" dirty="0">
                <a:latin typeface="Lucida Sans Typewriter" charset="0"/>
              </a:rPr>
              <a:t>, </a:t>
            </a:r>
            <a:r>
              <a:rPr lang="en-US" sz="1400" dirty="0" err="1" smtClean="0">
                <a:latin typeface="Lucida Sans Typewriter" charset="0"/>
              </a:rPr>
              <a:t>maxSpeed</a:t>
            </a:r>
            <a:r>
              <a:rPr lang="en-US" sz="1400" dirty="0" smtClean="0">
                <a:latin typeface="Lucida Sans Typewriter" charset="0"/>
              </a:rPr>
              <a:t> );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i="1" dirty="0" smtClean="0">
                <a:latin typeface="Lucida Sans Typewriter" charset="0"/>
              </a:rPr>
              <a:t>   // return steering force</a:t>
            </a:r>
            <a:endParaRPr lang="en-US" sz="1400" i="1" dirty="0">
              <a:latin typeface="Lucida Sans Typewriter" charset="0"/>
            </a:endParaRPr>
          </a:p>
          <a:p>
            <a:pPr algn="l"/>
            <a:r>
              <a:rPr lang="en-US" sz="1400" b="1" dirty="0" smtClean="0">
                <a:latin typeface="Lucida Sans Typewriter" charset="0"/>
              </a:rPr>
              <a:t>   return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desired - velocity</a:t>
            </a:r>
            <a:r>
              <a:rPr lang="en-US" sz="1400" dirty="0" smtClean="0">
                <a:latin typeface="Lucida Sans Typewriter" charset="0"/>
              </a:rPr>
              <a:t>;  </a:t>
            </a:r>
            <a:r>
              <a:rPr lang="en-US" sz="1400" i="1" dirty="0" smtClean="0">
                <a:latin typeface="Lucida Sans Typewriter" charset="0"/>
              </a:rPr>
              <a:t>// vector difference</a:t>
            </a:r>
            <a:endParaRPr lang="en-US" sz="1400" i="1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60567" y="3733800"/>
            <a:ext cx="3581400" cy="914400"/>
            <a:chOff x="3810000" y="3886200"/>
            <a:chExt cx="3581400" cy="914400"/>
          </a:xfrm>
        </p:grpSpPr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4343400" y="4343400"/>
              <a:ext cx="304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steering force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810000" y="3886200"/>
              <a:ext cx="914400" cy="533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29912" y="5715000"/>
            <a:ext cx="2133600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DEMO</a:t>
            </a:r>
          </a:p>
          <a:p>
            <a:r>
              <a:rPr lang="en-US" dirty="0" smtClean="0"/>
              <a:t>(Force: </a:t>
            </a:r>
            <a:r>
              <a:rPr lang="en-US" dirty="0" smtClean="0">
                <a:solidFill>
                  <a:srgbClr val="008000"/>
                </a:solidFill>
              </a:rPr>
              <a:t>INS/DEL, </a:t>
            </a:r>
            <a:r>
              <a:rPr lang="en-US" dirty="0" smtClean="0"/>
              <a:t>Speed: </a:t>
            </a:r>
            <a:r>
              <a:rPr lang="en-US" dirty="0" smtClean="0">
                <a:solidFill>
                  <a:srgbClr val="008000"/>
                </a:solidFill>
              </a:rPr>
              <a:t>HOME/END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19800" y="3153458"/>
            <a:ext cx="2857500" cy="2303683"/>
            <a:chOff x="6192422" y="3543875"/>
            <a:chExt cx="2857500" cy="2303683"/>
          </a:xfrm>
        </p:grpSpPr>
        <p:pic>
          <p:nvPicPr>
            <p:cNvPr id="2050" name="Picture 2" descr="Seek pa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22" y="3543875"/>
              <a:ext cx="2857500" cy="1905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313923" y="5478226"/>
              <a:ext cx="268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Will result in </a:t>
              </a:r>
              <a:r>
                <a:rPr lang="en-US" dirty="0" smtClean="0">
                  <a:solidFill>
                    <a:srgbClr val="0070C0"/>
                  </a:solidFill>
                </a:rPr>
                <a:t>smooth</a:t>
              </a:r>
              <a:r>
                <a:rPr lang="en-US" dirty="0" smtClean="0"/>
                <a:t> path!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914400"/>
            <a:ext cx="2257381" cy="1712233"/>
            <a:chOff x="152400" y="914400"/>
            <a:chExt cx="2257381" cy="1712233"/>
          </a:xfrm>
        </p:grpSpPr>
        <p:pic>
          <p:nvPicPr>
            <p:cNvPr id="2052" name="Picture 4" descr="Character positioned at x y with velocity a b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21" y="1391607"/>
              <a:ext cx="1852539" cy="1235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2400" y="914400"/>
              <a:ext cx="2257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Note: treat position as a vector (direction is ignored)</a:t>
              </a:r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914400"/>
              <a:ext cx="2231590" cy="1666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11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40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0D1253-6B67-9D43-80B6-65BC2FC28333}" type="slidenum">
              <a:rPr lang="en-US"/>
              <a:pPr/>
              <a:t>17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</a:t>
            </a:r>
            <a:r>
              <a:rPr lang="en-US" dirty="0" smtClean="0"/>
              <a:t>Seek?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What happens when reaches target?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 smtClean="0"/>
              <a:t>How bad is 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27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0D1253-6B67-9D43-80B6-65BC2FC28333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</a:t>
            </a:r>
            <a:r>
              <a:rPr lang="en-US" dirty="0" smtClean="0"/>
              <a:t>Seek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What happens when reaches target?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Overshoots target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How bad is it?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Amount of overshoot determined by ratio of </a:t>
            </a:r>
            <a:r>
              <a:rPr lang="en-US" dirty="0" err="1"/>
              <a:t>maxSpeed</a:t>
            </a:r>
            <a:r>
              <a:rPr lang="en-US" dirty="0"/>
              <a:t> to maximum force </a:t>
            </a:r>
            <a:r>
              <a:rPr lang="en-US" dirty="0" smtClean="0"/>
              <a:t>applied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Intuitively</a:t>
            </a:r>
            <a:r>
              <a:rPr lang="en-US" dirty="0"/>
              <a:t>, should decelerate as gets closer to target </a:t>
            </a: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Arrive</a:t>
            </a:r>
            <a:endParaRPr lang="en-US" dirty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D744D0-A938-2F42-9925-B393A35324F0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Arrive: Variant of Seek </a:t>
            </a:r>
            <a:r>
              <a:rPr lang="en-US" dirty="0"/>
              <a:t>Behavior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39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3600"/>
              </a:spcAft>
            </a:pPr>
            <a:r>
              <a:rPr lang="en-US" dirty="0"/>
              <a:t>When</a:t>
            </a:r>
            <a:r>
              <a:rPr lang="en-US" dirty="0" smtClean="0"/>
              <a:t> body </a:t>
            </a:r>
            <a:r>
              <a:rPr lang="en-US" dirty="0"/>
              <a:t>is far away from target, it behaves just like </a:t>
            </a:r>
            <a:r>
              <a:rPr lang="en-US" dirty="0">
                <a:solidFill>
                  <a:srgbClr val="0070C0"/>
                </a:solidFill>
              </a:rPr>
              <a:t>seek</a:t>
            </a:r>
            <a:r>
              <a:rPr lang="en-US" dirty="0"/>
              <a:t>, i.e., </a:t>
            </a:r>
            <a:r>
              <a:rPr lang="en-US" dirty="0" smtClean="0"/>
              <a:t>closes </a:t>
            </a:r>
            <a:r>
              <a:rPr lang="en-US" dirty="0"/>
              <a:t>at maximum speed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Deceleration only when close </a:t>
            </a:r>
            <a:r>
              <a:rPr lang="en-US" dirty="0"/>
              <a:t>to </a:t>
            </a:r>
            <a:r>
              <a:rPr lang="en-US" dirty="0" smtClean="0"/>
              <a:t>target, e.g., ‘speed</a:t>
            </a:r>
            <a:r>
              <a:rPr lang="en-US" dirty="0"/>
              <a:t>’ </a:t>
            </a:r>
            <a:r>
              <a:rPr lang="en-US" dirty="0" smtClean="0"/>
              <a:t>reduced below ‘</a:t>
            </a:r>
            <a:r>
              <a:rPr lang="en-US" dirty="0" err="1"/>
              <a:t>maxSpeed</a:t>
            </a:r>
            <a:r>
              <a:rPr lang="en-US" dirty="0" smtClean="0"/>
              <a:t>’ when within range</a:t>
            </a:r>
            <a:endParaRPr lang="en-US" dirty="0"/>
          </a:p>
        </p:txBody>
      </p:sp>
      <p:pic>
        <p:nvPicPr>
          <p:cNvPr id="3074" name="Picture 2" descr="Arrival behav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Fundamental requirement in many games </a:t>
            </a:r>
            <a:r>
              <a:rPr lang="en-US" sz="2400" dirty="0"/>
              <a:t>is to </a:t>
            </a:r>
            <a:r>
              <a:rPr lang="en-US" sz="2400" dirty="0">
                <a:solidFill>
                  <a:srgbClr val="0070C0"/>
                </a:solidFill>
              </a:rPr>
              <a:t>move </a:t>
            </a:r>
            <a:r>
              <a:rPr lang="en-US" sz="2400" dirty="0" smtClean="0">
                <a:solidFill>
                  <a:srgbClr val="0070C0"/>
                </a:solidFill>
              </a:rPr>
              <a:t>characters </a:t>
            </a:r>
            <a:r>
              <a:rPr lang="en-US" sz="2400" dirty="0" smtClean="0"/>
              <a:t>(player avatar and NPC’s) </a:t>
            </a:r>
            <a:r>
              <a:rPr lang="en-US" sz="2400" dirty="0"/>
              <a:t>around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realistically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8000"/>
                </a:solidFill>
              </a:rPr>
              <a:t>pleasantly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For some </a:t>
            </a:r>
            <a:r>
              <a:rPr lang="en-US" sz="2400" dirty="0" smtClean="0"/>
              <a:t>games (e.g</a:t>
            </a:r>
            <a:r>
              <a:rPr lang="en-US" sz="2400" dirty="0"/>
              <a:t>., </a:t>
            </a:r>
            <a:r>
              <a:rPr lang="en-US" sz="2400" dirty="0" smtClean="0"/>
              <a:t>FPS) realistic NPC </a:t>
            </a:r>
            <a:r>
              <a:rPr lang="en-US" sz="2400" dirty="0"/>
              <a:t>movement is pretty much </a:t>
            </a:r>
            <a:r>
              <a:rPr lang="en-US" sz="2400" dirty="0" smtClean="0"/>
              <a:t>core (along with shooting)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there </a:t>
            </a:r>
            <a:r>
              <a:rPr lang="en-US" sz="2400" dirty="0"/>
              <a:t>is no higher level decision </a:t>
            </a:r>
            <a:r>
              <a:rPr lang="en-US" sz="2400" dirty="0" smtClean="0"/>
              <a:t>making!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At other </a:t>
            </a:r>
            <a:r>
              <a:rPr lang="en-US" sz="2400" dirty="0" smtClean="0"/>
              <a:t>extreme (e.g</a:t>
            </a:r>
            <a:r>
              <a:rPr lang="en-US" sz="2400" dirty="0"/>
              <a:t>., </a:t>
            </a:r>
            <a:r>
              <a:rPr lang="en-US" sz="2400" dirty="0" smtClean="0"/>
              <a:t>chess), no </a:t>
            </a:r>
            <a:r>
              <a:rPr lang="en-US" sz="2400" dirty="0"/>
              <a:t>“movement” per </a:t>
            </a:r>
            <a:r>
              <a:rPr lang="en-US" sz="2400" dirty="0" smtClean="0"/>
              <a:t>se </a:t>
            </a:r>
            <a:r>
              <a:rPr lang="en-US" sz="2400" dirty="0" smtClean="0">
                <a:sym typeface="Wingdings" panose="05000000000000000000" pitchFamily="2" charset="2"/>
              </a:rPr>
              <a:t> pieces </a:t>
            </a:r>
            <a:r>
              <a:rPr lang="en-US" sz="2400" dirty="0" smtClean="0"/>
              <a:t>just </a:t>
            </a:r>
            <a:r>
              <a:rPr lang="en-US" sz="2400" dirty="0"/>
              <a:t>placed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Note: as for pathfinding, </a:t>
            </a:r>
            <a:r>
              <a:rPr lang="en-US" sz="2400" dirty="0"/>
              <a:t>w</a:t>
            </a:r>
            <a:r>
              <a:rPr lang="en-US" sz="2400" dirty="0" smtClean="0"/>
              <a:t>e’re </a:t>
            </a:r>
            <a:r>
              <a:rPr lang="en-US" sz="2400" dirty="0"/>
              <a:t>going to treat everything in </a:t>
            </a:r>
            <a:r>
              <a:rPr lang="en-US" sz="2400" dirty="0" smtClean="0"/>
              <a:t>2D, </a:t>
            </a:r>
            <a:r>
              <a:rPr lang="en-US" sz="2400" dirty="0"/>
              <a:t>since most game motion in gravity on surface </a:t>
            </a:r>
            <a:r>
              <a:rPr lang="en-US" sz="2400" dirty="0" smtClean="0"/>
              <a:t>(i.e., 2 ½ D)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F258-B45C-9A43-A287-B320FF1B4108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0692B-40CC-5A49-9B10-94AA7C355F06}" type="slidenum">
              <a:rPr lang="en-US"/>
              <a:pPr/>
              <a:t>20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Arrive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52400" y="1320458"/>
            <a:ext cx="604203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latin typeface="Lucida Sans Typewriter" charset="0"/>
              </a:rPr>
              <a:t>  </a:t>
            </a:r>
            <a:r>
              <a:rPr lang="en-US" sz="1200" b="1" dirty="0">
                <a:latin typeface="Lucida Sans Typewriter" charset="0"/>
              </a:rPr>
              <a:t> def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arrive</a:t>
            </a:r>
            <a:r>
              <a:rPr lang="en-US" sz="1200" dirty="0">
                <a:latin typeface="Lucida Sans Typewriter" charset="0"/>
              </a:rPr>
              <a:t> (target) {</a:t>
            </a:r>
          </a:p>
          <a:p>
            <a:pPr algn="l"/>
            <a:r>
              <a:rPr lang="en-US" sz="1200" dirty="0">
                <a:latin typeface="Lucida Sans Typewriter" charset="0"/>
              </a:rPr>
              <a:t> </a:t>
            </a:r>
          </a:p>
          <a:p>
            <a:pPr algn="l"/>
            <a:r>
              <a:rPr lang="en-US" sz="1200" dirty="0">
                <a:latin typeface="Lucida Sans Typewriter" charset="0"/>
              </a:rPr>
              <a:t>      distance = </a:t>
            </a:r>
            <a:r>
              <a:rPr lang="en-US" sz="1200" b="1" dirty="0" smtClean="0">
                <a:latin typeface="Lucida Sans Typewriter" charset="0"/>
              </a:rPr>
              <a:t>| </a:t>
            </a:r>
            <a:r>
              <a:rPr lang="en-US" sz="1200" dirty="0" smtClean="0">
                <a:latin typeface="Lucida Sans Typewriter" charset="0"/>
              </a:rPr>
              <a:t>target – position </a:t>
            </a:r>
            <a:r>
              <a:rPr lang="en-US" sz="1200" b="1" dirty="0" smtClean="0">
                <a:latin typeface="Lucida Sans Typewriter" charset="0"/>
              </a:rPr>
              <a:t>|</a:t>
            </a:r>
            <a:r>
              <a:rPr lang="en-US" sz="1200" dirty="0" smtClean="0">
                <a:latin typeface="Lucida Sans Typewriter" charset="0"/>
              </a:rPr>
              <a:t>;   </a:t>
            </a:r>
            <a:r>
              <a:rPr lang="en-US" sz="1200" i="1" dirty="0" smtClean="0">
                <a:latin typeface="Lucida Sans Typewriter" charset="0"/>
              </a:rPr>
              <a:t>// distance to </a:t>
            </a:r>
            <a:r>
              <a:rPr lang="en-US" sz="1200" i="1" dirty="0">
                <a:latin typeface="Lucida Sans Typewriter" charset="0"/>
              </a:rPr>
              <a:t>target</a:t>
            </a:r>
          </a:p>
          <a:p>
            <a:pPr algn="l"/>
            <a:r>
              <a:rPr lang="en-US" sz="1200" dirty="0">
                <a:latin typeface="Lucida Sans Typewriter" charset="0"/>
              </a:rPr>
              <a:t>     </a:t>
            </a:r>
            <a:r>
              <a:rPr lang="en-US" sz="1200" b="1" dirty="0">
                <a:latin typeface="Lucida Sans Typewriter" charset="0"/>
              </a:rPr>
              <a:t> if </a:t>
            </a:r>
            <a:r>
              <a:rPr lang="en-US" sz="1200" dirty="0">
                <a:latin typeface="Lucida Sans Typewriter" charset="0"/>
              </a:rPr>
              <a:t>( distance == 0 ) </a:t>
            </a:r>
            <a:r>
              <a:rPr lang="en-US" sz="1200" b="1" dirty="0" smtClean="0">
                <a:latin typeface="Lucida Sans Typewriter" charset="0"/>
              </a:rPr>
              <a:t>return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[0,0</a:t>
            </a:r>
            <a:r>
              <a:rPr lang="en-US" sz="1200" dirty="0" smtClean="0">
                <a:latin typeface="Lucida Sans Typewriter" charset="0"/>
              </a:rPr>
              <a:t>];  </a:t>
            </a:r>
            <a:r>
              <a:rPr lang="en-US" sz="1200" i="1" dirty="0" smtClean="0">
                <a:latin typeface="Lucida Sans Typewriter" charset="0"/>
              </a:rPr>
              <a:t>// if at target, stop</a:t>
            </a:r>
            <a:endParaRPr lang="en-US" sz="1200" i="1" dirty="0">
              <a:latin typeface="Lucida Sans Typewriter" charset="0"/>
            </a:endParaRP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   // slow down linearly with distance.</a:t>
            </a:r>
          </a:p>
          <a:p>
            <a:pPr algn="l"/>
            <a:r>
              <a:rPr lang="en-US" sz="1200" i="1" dirty="0">
                <a:latin typeface="Lucida Sans Typewriter" charset="0"/>
              </a:rPr>
              <a:t> </a:t>
            </a:r>
            <a:r>
              <a:rPr lang="en-US" sz="1200" i="1" dirty="0" smtClean="0">
                <a:latin typeface="Lucida Sans Typewriter" charset="0"/>
              </a:rPr>
              <a:t>     // DECELERATION allows tweaking (larger is slower)</a:t>
            </a:r>
            <a:endParaRPr lang="en-US" sz="1200" i="1" dirty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     speed </a:t>
            </a:r>
            <a:r>
              <a:rPr lang="en-US" sz="1200" dirty="0">
                <a:latin typeface="Lucida Sans Typewriter" charset="0"/>
              </a:rPr>
              <a:t>= distance / </a:t>
            </a:r>
            <a:r>
              <a:rPr lang="en-US" sz="1200" dirty="0">
                <a:solidFill>
                  <a:srgbClr val="008000"/>
                </a:solidFill>
                <a:latin typeface="Lucida Sans Typewriter" charset="0"/>
              </a:rPr>
              <a:t>DECELERATION</a:t>
            </a:r>
            <a:r>
              <a:rPr lang="en-US" sz="1200" dirty="0">
                <a:latin typeface="Lucida Sans Typewriter" charset="0"/>
              </a:rPr>
              <a:t>;</a:t>
            </a: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>
                <a:latin typeface="Lucida Sans Typewriter" charset="0"/>
              </a:rPr>
              <a:t>      // c</a:t>
            </a:r>
            <a:r>
              <a:rPr lang="en-US" sz="1200" i="1" dirty="0" smtClean="0">
                <a:latin typeface="Lucida Sans Typewriter" charset="0"/>
              </a:rPr>
              <a:t>urrent </a:t>
            </a:r>
            <a:r>
              <a:rPr lang="en-US" sz="1200" i="1" dirty="0">
                <a:latin typeface="Lucida Sans Typewriter" charset="0"/>
              </a:rPr>
              <a:t>speed cannot exceed</a:t>
            </a:r>
            <a:r>
              <a:rPr lang="en-US" sz="1200" i="1" dirty="0" smtClean="0">
                <a:latin typeface="Lucida Sans Typewriter" charset="0"/>
              </a:rPr>
              <a:t> </a:t>
            </a:r>
            <a:r>
              <a:rPr lang="en-US" sz="1200" i="1" dirty="0" err="1" smtClean="0">
                <a:latin typeface="Lucida Sans Typewriter" charset="0"/>
              </a:rPr>
              <a:t>maxSpeed</a:t>
            </a:r>
            <a:endParaRPr lang="en-US" sz="1200" i="1" dirty="0">
              <a:latin typeface="Lucida Sans Typewriter" charset="0"/>
            </a:endParaRPr>
          </a:p>
          <a:p>
            <a:pPr algn="l"/>
            <a:r>
              <a:rPr lang="en-US" sz="1200" dirty="0">
                <a:latin typeface="Lucida Sans Typewriter" charset="0"/>
              </a:rPr>
              <a:t>      speed = </a:t>
            </a:r>
            <a:r>
              <a:rPr lang="en-US" sz="1200" b="1" dirty="0" err="1">
                <a:latin typeface="Lucida Sans Typewriter" charset="0"/>
              </a:rPr>
              <a:t>min</a:t>
            </a:r>
            <a:r>
              <a:rPr lang="en-US" sz="1200" dirty="0" err="1">
                <a:latin typeface="Lucida Sans Typewriter" charset="0"/>
              </a:rPr>
              <a:t>(speed</a:t>
            </a:r>
            <a:r>
              <a:rPr lang="en-US" sz="1200" dirty="0">
                <a:latin typeface="Lucida Sans Typewriter" charset="0"/>
              </a:rPr>
              <a:t>, </a:t>
            </a:r>
            <a:r>
              <a:rPr lang="en-US" sz="1200" dirty="0" err="1">
                <a:latin typeface="Lucida Sans Typewriter" charset="0"/>
              </a:rPr>
              <a:t>maxSpeed</a:t>
            </a:r>
            <a:r>
              <a:rPr lang="en-US" sz="1200" dirty="0">
                <a:latin typeface="Lucida Sans Typewriter" charset="0"/>
              </a:rPr>
              <a:t>);</a:t>
            </a: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>
                <a:latin typeface="Lucida Sans Typewriter" charset="0"/>
              </a:rPr>
              <a:t>      // vector from here to target scaled by speed</a:t>
            </a:r>
          </a:p>
          <a:p>
            <a:r>
              <a:rPr lang="en-US" sz="1200" dirty="0" smtClean="0">
                <a:latin typeface="Lucida Sans Typewriter" charset="0"/>
              </a:rPr>
              <a:t>      </a:t>
            </a:r>
            <a:r>
              <a:rPr lang="en-US" sz="1200" dirty="0">
                <a:latin typeface="Lucida Sans Typewriter" charset="0"/>
              </a:rPr>
              <a:t>desired = truncate(target - position, </a:t>
            </a:r>
            <a:r>
              <a:rPr lang="en-US" sz="1200" dirty="0" smtClean="0">
                <a:latin typeface="Lucida Sans Typewriter" charset="0"/>
              </a:rPr>
              <a:t>speed);</a:t>
            </a:r>
          </a:p>
          <a:p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i="1" dirty="0">
                <a:latin typeface="Lucida Sans Typewriter" charset="0"/>
              </a:rPr>
              <a:t>// return steering force as in </a:t>
            </a:r>
            <a:r>
              <a:rPr lang="en-US" sz="1200" i="1" dirty="0" smtClean="0">
                <a:latin typeface="Lucida Sans Typewriter" charset="0"/>
              </a:rPr>
              <a:t>seek (note, if heading</a:t>
            </a:r>
          </a:p>
          <a:p>
            <a:pPr algn="l"/>
            <a:r>
              <a:rPr lang="en-US" sz="1200" i="1" dirty="0">
                <a:latin typeface="Lucida Sans Typewriter" charset="0"/>
              </a:rPr>
              <a:t> </a:t>
            </a:r>
            <a:r>
              <a:rPr lang="en-US" sz="1200" i="1" dirty="0" smtClean="0">
                <a:latin typeface="Lucida Sans Typewriter" charset="0"/>
              </a:rPr>
              <a:t>     // directly at target already, this just decelerates)</a:t>
            </a:r>
            <a:endParaRPr lang="en-US" sz="1200" i="1" dirty="0">
              <a:latin typeface="Lucida Sans Typewriter" charset="0"/>
            </a:endParaRPr>
          </a:p>
          <a:p>
            <a:pPr algn="l"/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b="1" dirty="0">
                <a:latin typeface="Lucida Sans Typewriter" charset="0"/>
              </a:rPr>
              <a:t>return</a:t>
            </a:r>
            <a:r>
              <a:rPr lang="en-US" sz="1200" dirty="0">
                <a:latin typeface="Lucida Sans Typewriter" charset="0"/>
              </a:rPr>
              <a:t> desired - velocity;</a:t>
            </a:r>
          </a:p>
          <a:p>
            <a:pPr algn="l"/>
            <a:r>
              <a:rPr lang="en-US" sz="1200" dirty="0">
                <a:latin typeface="Lucida Sans Typewriter" charset="0"/>
              </a:rPr>
              <a:t>   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9984" y="5906810"/>
            <a:ext cx="102459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46420" y="289213"/>
            <a:ext cx="2590800" cy="2043113"/>
            <a:chOff x="6046420" y="289213"/>
            <a:chExt cx="2590800" cy="2043113"/>
          </a:xfrm>
        </p:grpSpPr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6046420" y="289213"/>
              <a:ext cx="2590800" cy="2043113"/>
              <a:chOff x="1824" y="672"/>
              <a:chExt cx="3120" cy="2425"/>
            </a:xfrm>
          </p:grpSpPr>
          <p:grpSp>
            <p:nvGrpSpPr>
              <p:cNvPr id="30736" name="Group 16"/>
              <p:cNvGrpSpPr>
                <a:grpSpLocks/>
              </p:cNvGrpSpPr>
              <p:nvPr/>
            </p:nvGrpSpPr>
            <p:grpSpPr bwMode="auto">
              <a:xfrm rot="944671">
                <a:off x="2352" y="1056"/>
                <a:ext cx="432" cy="1584"/>
                <a:chOff x="1344" y="1440"/>
                <a:chExt cx="432" cy="1584"/>
              </a:xfrm>
            </p:grpSpPr>
            <p:sp>
              <p:nvSpPr>
                <p:cNvPr id="30737" name="AutoShape 17"/>
                <p:cNvSpPr>
                  <a:spLocks noChangeArrowheads="1"/>
                </p:cNvSpPr>
                <p:nvPr/>
              </p:nvSpPr>
              <p:spPr bwMode="auto">
                <a:xfrm>
                  <a:off x="1344" y="2448"/>
                  <a:ext cx="432" cy="576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80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560" y="1440"/>
                  <a:ext cx="0" cy="14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739" name="Oval 19"/>
              <p:cNvSpPr>
                <a:spLocks noChangeArrowheads="1"/>
              </p:cNvSpPr>
              <p:nvPr/>
            </p:nvSpPr>
            <p:spPr bwMode="auto">
              <a:xfrm>
                <a:off x="3888" y="720"/>
                <a:ext cx="192" cy="192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0" name="Line 20"/>
              <p:cNvSpPr>
                <a:spLocks noChangeShapeType="1"/>
              </p:cNvSpPr>
              <p:nvPr/>
            </p:nvSpPr>
            <p:spPr bwMode="auto">
              <a:xfrm flipV="1">
                <a:off x="2400" y="1344"/>
                <a:ext cx="1056" cy="1104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1" name="Line 21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672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2" name="Line 22"/>
              <p:cNvSpPr>
                <a:spLocks noChangeShapeType="1"/>
              </p:cNvSpPr>
              <p:nvPr/>
            </p:nvSpPr>
            <p:spPr bwMode="auto">
              <a:xfrm>
                <a:off x="2396" y="2456"/>
                <a:ext cx="672" cy="24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743" name="Text Box 23"/>
              <p:cNvSpPr txBox="1">
                <a:spLocks noChangeArrowheads="1"/>
              </p:cNvSpPr>
              <p:nvPr/>
            </p:nvSpPr>
            <p:spPr bwMode="auto">
              <a:xfrm>
                <a:off x="4128" y="672"/>
                <a:ext cx="81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/>
                  <a:t>target</a:t>
                </a:r>
              </a:p>
            </p:txBody>
          </p:sp>
          <p:sp>
            <p:nvSpPr>
              <p:cNvPr id="30744" name="Text Box 24"/>
              <p:cNvSpPr txBox="1">
                <a:spLocks noChangeArrowheads="1"/>
              </p:cNvSpPr>
              <p:nvPr/>
            </p:nvSpPr>
            <p:spPr bwMode="auto">
              <a:xfrm>
                <a:off x="1824" y="1345"/>
                <a:ext cx="1103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/>
                  <a:t>velocity</a:t>
                </a:r>
              </a:p>
            </p:txBody>
          </p:sp>
          <p:sp>
            <p:nvSpPr>
              <p:cNvPr id="30745" name="Text Box 25"/>
              <p:cNvSpPr txBox="1">
                <a:spLocks noChangeArrowheads="1"/>
              </p:cNvSpPr>
              <p:nvPr/>
            </p:nvSpPr>
            <p:spPr bwMode="auto">
              <a:xfrm>
                <a:off x="2977" y="1776"/>
                <a:ext cx="1776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>
                    <a:solidFill>
                      <a:srgbClr val="CC3333"/>
                    </a:solidFill>
                  </a:rPr>
                  <a:t>desired velocity</a:t>
                </a:r>
              </a:p>
            </p:txBody>
          </p:sp>
          <p:sp>
            <p:nvSpPr>
              <p:cNvPr id="30746" name="Text Box 26"/>
              <p:cNvSpPr txBox="1">
                <a:spLocks noChangeArrowheads="1"/>
              </p:cNvSpPr>
              <p:nvPr/>
            </p:nvSpPr>
            <p:spPr bwMode="auto">
              <a:xfrm>
                <a:off x="2736" y="2735"/>
                <a:ext cx="1919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400" dirty="0">
                    <a:solidFill>
                      <a:schemeClr val="accent2"/>
                    </a:solidFill>
                  </a:rPr>
                  <a:t>steering force</a:t>
                </a: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 flipH="1">
              <a:off x="6710189" y="567662"/>
              <a:ext cx="1060548" cy="1107579"/>
            </a:xfrm>
            <a:prstGeom prst="straightConnector1">
              <a:avLst/>
            </a:prstGeom>
            <a:ln w="1905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588614" y="810729"/>
              <a:ext cx="7944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distance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43617" y="2743200"/>
            <a:ext cx="3115980" cy="393954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Decelerates linearly.</a:t>
            </a:r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 Max </a:t>
            </a:r>
            <a:r>
              <a:rPr lang="en-US" dirty="0"/>
              <a:t>speed </a:t>
            </a:r>
            <a:r>
              <a:rPr lang="en-US" dirty="0" smtClean="0"/>
              <a:t>4, initial distance 10.</a:t>
            </a:r>
            <a:endParaRPr lang="en-US" dirty="0"/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DECELERATION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u="sng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u="sng" dirty="0">
                <a:latin typeface="Consolas" panose="020B0609020204030204" pitchFamily="49" charset="0"/>
                <a:cs typeface="Consolas" panose="020B0609020204030204" pitchFamily="49" charset="0"/>
              </a:rPr>
              <a:t>Speed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u="sng" dirty="0" err="1">
                <a:latin typeface="Consolas" panose="020B0609020204030204" pitchFamily="49" charset="0"/>
                <a:cs typeface="Consolas" panose="020B0609020204030204" pitchFamily="49" charset="0"/>
              </a:rPr>
              <a:t>Speed</a:t>
            </a:r>
            <a:endParaRPr lang="en-US" sz="14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10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9    4  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8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4 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7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3.5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6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3 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5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2.5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4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2      4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3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1.5    3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2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1      2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1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0.5    1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0   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0     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361324"/>
            <a:ext cx="39623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Note, when at target, desired </a:t>
            </a:r>
            <a:r>
              <a:rPr lang="en-US" sz="1600" dirty="0"/>
              <a:t>velocity is </a:t>
            </a:r>
            <a:r>
              <a:rPr lang="en-US" sz="1600" dirty="0" smtClean="0"/>
              <a:t>zero.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Steering </a:t>
            </a:r>
            <a:r>
              <a:rPr lang="en-US" sz="1600" dirty="0"/>
              <a:t>force becomes </a:t>
            </a:r>
            <a:r>
              <a:rPr lang="en-US" sz="1600" dirty="0" smtClean="0"/>
              <a:t>-velocity</a:t>
            </a:r>
          </a:p>
          <a:p>
            <a:r>
              <a:rPr lang="en-US" sz="1600" dirty="0" smtClean="0"/>
              <a:t>Added to force, stops moving!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44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173E1A-2FA6-B74E-9FD2-74A094C4AA8F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Flee:  Opposite </a:t>
            </a:r>
            <a:r>
              <a:rPr lang="en-US" dirty="0"/>
              <a:t>of </a:t>
            </a:r>
            <a:r>
              <a:rPr lang="en-US" dirty="0" smtClean="0"/>
              <a:t>Seek</a:t>
            </a:r>
            <a:endParaRPr lang="en-US" dirty="0"/>
          </a:p>
        </p:txBody>
      </p:sp>
      <p:grpSp>
        <p:nvGrpSpPr>
          <p:cNvPr id="33811" name="Group 19"/>
          <p:cNvGrpSpPr>
            <a:grpSpLocks/>
          </p:cNvGrpSpPr>
          <p:nvPr/>
        </p:nvGrpSpPr>
        <p:grpSpPr bwMode="auto">
          <a:xfrm rot="944671">
            <a:off x="2324100" y="1143000"/>
            <a:ext cx="685800" cy="2514600"/>
            <a:chOff x="1344" y="1440"/>
            <a:chExt cx="432" cy="1584"/>
          </a:xfrm>
        </p:grpSpPr>
        <p:sp>
          <p:nvSpPr>
            <p:cNvPr id="33812" name="AutoShape 20"/>
            <p:cNvSpPr>
              <a:spLocks noChangeArrowheads="1"/>
            </p:cNvSpPr>
            <p:nvPr/>
          </p:nvSpPr>
          <p:spPr bwMode="auto">
            <a:xfrm>
              <a:off x="1344" y="2448"/>
              <a:ext cx="432" cy="57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1560" y="1440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914400" y="1219200"/>
            <a:ext cx="2133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4191000" y="3886200"/>
            <a:ext cx="304800" cy="304800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962400" y="3276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target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2857500" y="1828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2819400"/>
            <a:ext cx="2057400" cy="974725"/>
            <a:chOff x="457200" y="2819400"/>
            <a:chExt cx="2057400" cy="974725"/>
          </a:xfrm>
        </p:grpSpPr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914400" y="2819400"/>
              <a:ext cx="1485900" cy="533400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457200" y="2971800"/>
              <a:ext cx="20574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CC3333"/>
                  </a:solidFill>
                </a:rPr>
                <a:t>desired velocity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1300" y="3384550"/>
            <a:ext cx="3111500" cy="1600200"/>
            <a:chOff x="241300" y="3384550"/>
            <a:chExt cx="3111500" cy="1600200"/>
          </a:xfrm>
        </p:grpSpPr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1371600" y="3962400"/>
              <a:ext cx="1981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steering </a:t>
              </a:r>
              <a:r>
                <a:rPr lang="en-US" dirty="0" smtClean="0">
                  <a:solidFill>
                    <a:schemeClr val="accent2"/>
                  </a:solidFill>
                </a:rPr>
                <a:t>force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 flipH="1">
              <a:off x="241300" y="3384550"/>
              <a:ext cx="2133600" cy="1600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3610074" y="4842301"/>
            <a:ext cx="5205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 smtClean="0">
                <a:latin typeface="Lucida Sans Typewriter" charset="0"/>
              </a:rPr>
              <a:t>def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flee</a:t>
            </a:r>
            <a:r>
              <a:rPr lang="en-US" sz="1200" dirty="0">
                <a:latin typeface="Lucida Sans Typewriter" charset="0"/>
              </a:rPr>
              <a:t> (target) </a:t>
            </a:r>
            <a:r>
              <a:rPr lang="en-US" sz="1200" dirty="0" smtClean="0">
                <a:latin typeface="Lucida Sans Typewriter" charset="0"/>
              </a:rPr>
              <a:t>{</a:t>
            </a:r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  desired </a:t>
            </a:r>
            <a:r>
              <a:rPr lang="en-US" sz="1200" dirty="0">
                <a:latin typeface="Lucida Sans Typewriter" charset="0"/>
              </a:rPr>
              <a:t>= </a:t>
            </a:r>
            <a:r>
              <a:rPr lang="en-US" sz="1200" dirty="0" smtClean="0">
                <a:latin typeface="Lucida Sans Typewriter" charset="0"/>
              </a:rPr>
              <a:t>truncate ( </a:t>
            </a:r>
            <a:r>
              <a:rPr lang="en-US" sz="1200" dirty="0" smtClean="0">
                <a:solidFill>
                  <a:srgbClr val="008000"/>
                </a:solidFill>
                <a:latin typeface="Lucida Sans Typewriter" charset="0"/>
              </a:rPr>
              <a:t>position </a:t>
            </a:r>
            <a:r>
              <a:rPr lang="en-US" sz="1200" b="1" dirty="0">
                <a:solidFill>
                  <a:srgbClr val="008000"/>
                </a:solidFill>
                <a:latin typeface="Lucida Sans Typewriter" charset="0"/>
              </a:rPr>
              <a:t>-</a:t>
            </a:r>
            <a:r>
              <a:rPr lang="en-US" sz="1200" dirty="0">
                <a:solidFill>
                  <a:srgbClr val="008000"/>
                </a:solidFill>
                <a:latin typeface="Lucida Sans Typewriter" charset="0"/>
              </a:rPr>
              <a:t> target</a:t>
            </a:r>
            <a:r>
              <a:rPr lang="en-US" sz="1200" dirty="0">
                <a:latin typeface="Lucida Sans Typewriter" charset="0"/>
              </a:rPr>
              <a:t>, </a:t>
            </a:r>
            <a:r>
              <a:rPr lang="en-US" sz="1200" dirty="0" err="1" smtClean="0">
                <a:latin typeface="Lucida Sans Typewriter" charset="0"/>
              </a:rPr>
              <a:t>maxSpeed</a:t>
            </a:r>
            <a:r>
              <a:rPr lang="en-US" sz="1200" dirty="0" smtClean="0">
                <a:latin typeface="Lucida Sans Typewriter" charset="0"/>
              </a:rPr>
              <a:t> );</a:t>
            </a:r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b="1" dirty="0" smtClean="0">
                <a:latin typeface="Lucida Sans Typewriter" charset="0"/>
              </a:rPr>
              <a:t>return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desired - velocity;  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}</a:t>
            </a:r>
            <a:endParaRPr lang="en-US" sz="1200" dirty="0">
              <a:latin typeface="Lucida Sans Typewrite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6019800"/>
            <a:ext cx="1447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5122" name="Picture 2" descr="Flee pa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72" y="1774666"/>
            <a:ext cx="2955596" cy="147779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5338" y="3344539"/>
            <a:ext cx="30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Produces curved (</a:t>
            </a:r>
            <a:r>
              <a:rPr lang="en-US" b="1" dirty="0" smtClean="0">
                <a:solidFill>
                  <a:srgbClr val="FF9900"/>
                </a:solidFill>
              </a:rPr>
              <a:t>orange</a:t>
            </a:r>
            <a:r>
              <a:rPr lang="en-US" dirty="0" smtClean="0"/>
              <a:t>) path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2881" y="5257800"/>
            <a:ext cx="2367519" cy="107721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Buckland adds “range” to only flee if near, but that is really an </a:t>
            </a:r>
            <a:r>
              <a:rPr lang="en-US" sz="1600" dirty="0" smtClean="0">
                <a:solidFill>
                  <a:srgbClr val="0070C0"/>
                </a:solidFill>
              </a:rPr>
              <a:t>Action Selection </a:t>
            </a:r>
            <a:r>
              <a:rPr lang="en-US" sz="1600" dirty="0" smtClean="0"/>
              <a:t>decision.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772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6" grpId="0"/>
      <p:bldP spid="1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5003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Seek and Ye Shall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seek moving target, will curve towards it </a:t>
            </a:r>
          </a:p>
          <a:p>
            <a:r>
              <a:rPr lang="en-US" dirty="0" smtClean="0"/>
              <a:t>(Much like a dog chasing hare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18517" y="1676400"/>
            <a:ext cx="2743200" cy="4525963"/>
          </a:xfrm>
        </p:spPr>
        <p:txBody>
          <a:bodyPr/>
          <a:lstStyle/>
          <a:p>
            <a:r>
              <a:rPr lang="en-US" dirty="0"/>
              <a:t>Instead, seek to target </a:t>
            </a:r>
            <a:r>
              <a:rPr lang="en-US" dirty="0" smtClean="0"/>
              <a:t>location </a:t>
            </a:r>
            <a:r>
              <a:rPr lang="en-US" i="1" dirty="0" smtClean="0"/>
              <a:t>in the </a:t>
            </a:r>
            <a:r>
              <a:rPr lang="en-US" i="1" dirty="0"/>
              <a:t>future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3657600"/>
            <a:ext cx="3335215" cy="165244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6291590"/>
            <a:ext cx="2536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4"/>
              </a:rPr>
              <a:t>https://</a:t>
            </a:r>
            <a:r>
              <a:rPr lang="en-US" sz="1050" dirty="0" smtClean="0">
                <a:hlinkClick r:id="rId4"/>
              </a:rPr>
              <a:t>en.wikipedia.org/wiki/Radiodrome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411638"/>
            <a:ext cx="2667000" cy="73866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Note, depending upon speed and tick-rate, may not be smooth.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Physics (see later slide deck)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9253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81CF2-CA62-4D4E-8C9A-6791F86100BE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Pursue: Seek </a:t>
            </a:r>
            <a:r>
              <a:rPr lang="en-US" u="sng" dirty="0" smtClean="0"/>
              <a:t>Predicted</a:t>
            </a:r>
            <a:r>
              <a:rPr lang="en-US" dirty="0" smtClean="0"/>
              <a:t> Position (1 of 2)</a:t>
            </a:r>
            <a:endParaRPr lang="en-US" dirty="0"/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 rot="944671">
            <a:off x="1230313" y="3932238"/>
            <a:ext cx="685800" cy="914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rot="944671" flipV="1">
            <a:off x="1820863" y="2365375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2133600" y="2438400"/>
            <a:ext cx="10668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09600" y="2819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0" y="2819400"/>
            <a:ext cx="3733800" cy="1752600"/>
            <a:chOff x="1524000" y="2819400"/>
            <a:chExt cx="3733800" cy="1752600"/>
          </a:xfrm>
        </p:grpSpPr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1524000" y="2819400"/>
              <a:ext cx="1676400" cy="1752600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2438400" y="3505200"/>
              <a:ext cx="2819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CC3333"/>
                  </a:solidFill>
                </a:rPr>
                <a:t>desired velocity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17650" y="4584700"/>
            <a:ext cx="3587750" cy="901700"/>
            <a:chOff x="1517650" y="4584700"/>
            <a:chExt cx="3587750" cy="901700"/>
          </a:xfrm>
        </p:grpSpPr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1517650" y="45847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2057400" y="5029200"/>
              <a:ext cx="304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steering force</a:t>
              </a:r>
            </a:p>
          </p:txBody>
        </p:sp>
      </p:grpSp>
      <p:sp>
        <p:nvSpPr>
          <p:cNvPr id="38938" name="AutoShape 26"/>
          <p:cNvSpPr>
            <a:spLocks noChangeAspect="1" noChangeArrowheads="1"/>
          </p:cNvSpPr>
          <p:nvPr/>
        </p:nvSpPr>
        <p:spPr bwMode="auto">
          <a:xfrm rot="17606063">
            <a:off x="5724525" y="2447925"/>
            <a:ext cx="511175" cy="6810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7600" y="1295400"/>
            <a:ext cx="2438400" cy="1524000"/>
            <a:chOff x="3657600" y="1295400"/>
            <a:chExt cx="2438400" cy="1524000"/>
          </a:xfrm>
        </p:grpSpPr>
        <p:sp>
          <p:nvSpPr>
            <p:cNvPr id="38930" name="Oval 18"/>
            <p:cNvSpPr>
              <a:spLocks noChangeArrowheads="1"/>
            </p:cNvSpPr>
            <p:nvPr/>
          </p:nvSpPr>
          <p:spPr bwMode="auto">
            <a:xfrm>
              <a:off x="3898900" y="1847850"/>
              <a:ext cx="304800" cy="304800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3657600" y="1295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/>
                <a:t>target</a:t>
              </a:r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4191000" y="2057400"/>
              <a:ext cx="1905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6477000" y="2514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8040"/>
                </a:solidFill>
              </a:rPr>
              <a:t>evader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228600" y="4724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FF"/>
                </a:solidFill>
              </a:rPr>
              <a:t>pursuer</a:t>
            </a:r>
            <a:endParaRPr lang="en-US" dirty="0">
              <a:solidFill>
                <a:srgbClr val="0080FF"/>
              </a:solidFill>
            </a:endParaRP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4953000" y="3981450"/>
            <a:ext cx="3810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/>
              <a:t> Note: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Success </a:t>
            </a:r>
            <a:r>
              <a:rPr lang="en-US" sz="1800" dirty="0"/>
              <a:t>of pursuit depends </a:t>
            </a:r>
            <a:r>
              <a:rPr lang="en-US" sz="1800" dirty="0" smtClean="0"/>
              <a:t>on how </a:t>
            </a:r>
            <a:r>
              <a:rPr lang="en-US" sz="1800" dirty="0"/>
              <a:t>well can </a:t>
            </a:r>
            <a:r>
              <a:rPr lang="en-US" sz="1800" u="sng" dirty="0"/>
              <a:t>predict </a:t>
            </a:r>
            <a:r>
              <a:rPr lang="en-US" sz="1800" dirty="0" smtClean="0"/>
              <a:t>evader’s future </a:t>
            </a:r>
            <a:r>
              <a:rPr lang="en-US" sz="1800" dirty="0"/>
              <a:t>position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 Tradeoff </a:t>
            </a:r>
            <a:r>
              <a:rPr lang="en-US" sz="1800" dirty="0"/>
              <a:t>of CPU time vs. accuracy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i="1" dirty="0"/>
              <a:t>S</a:t>
            </a:r>
            <a:r>
              <a:rPr lang="en-US" sz="1800" i="1" dirty="0" smtClean="0"/>
              <a:t>pecial </a:t>
            </a:r>
            <a:r>
              <a:rPr lang="en-US" sz="1800" i="1" dirty="0"/>
              <a:t>case: </a:t>
            </a:r>
            <a:r>
              <a:rPr lang="en-US" sz="1800" dirty="0"/>
              <a:t>if evader </a:t>
            </a:r>
            <a:r>
              <a:rPr lang="en-US" sz="1800" dirty="0" smtClean="0"/>
              <a:t>almost dead </a:t>
            </a:r>
            <a:r>
              <a:rPr lang="en-US" sz="1800" dirty="0"/>
              <a:t>ahead, just </a:t>
            </a:r>
            <a:r>
              <a:rPr lang="en-US" sz="1800" dirty="0">
                <a:solidFill>
                  <a:srgbClr val="0070C0"/>
                </a:solidFill>
              </a:rPr>
              <a:t>seek</a:t>
            </a:r>
          </a:p>
        </p:txBody>
      </p:sp>
    </p:spTree>
    <p:extLst>
      <p:ext uri="{BB962C8B-B14F-4D97-AF65-F5344CB8AC3E}">
        <p14:creationId xmlns:p14="http://schemas.microsoft.com/office/powerpoint/2010/main" val="13508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2" grpId="0" animBg="1"/>
      <p:bldP spid="389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965B2-6F43-2845-923B-779EEB6CC911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74638"/>
            <a:ext cx="899926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Pursue: Seek </a:t>
            </a:r>
            <a:r>
              <a:rPr lang="en-US" u="sng" dirty="0" smtClean="0"/>
              <a:t>Predicted</a:t>
            </a:r>
            <a:r>
              <a:rPr lang="en-US" dirty="0" smtClean="0"/>
              <a:t> </a:t>
            </a:r>
            <a:r>
              <a:rPr lang="en-US" dirty="0"/>
              <a:t>Position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5815" y="2413793"/>
            <a:ext cx="613180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latin typeface="Lucida Sans Typewriter" charset="0"/>
              </a:rPr>
              <a:t>  </a:t>
            </a:r>
            <a:r>
              <a:rPr lang="en-US" sz="1100" b="1" dirty="0">
                <a:latin typeface="Lucida Sans Typewriter" charset="0"/>
              </a:rPr>
              <a:t> def </a:t>
            </a:r>
            <a:r>
              <a:rPr lang="en-US" sz="1100" dirty="0">
                <a:solidFill>
                  <a:srgbClr val="0070C0"/>
                </a:solidFill>
                <a:latin typeface="Lucida Sans Typewriter" charset="0"/>
              </a:rPr>
              <a:t>pursue</a:t>
            </a:r>
            <a:r>
              <a:rPr lang="en-US" sz="1100" dirty="0">
                <a:latin typeface="Lucida Sans Typewriter" charset="0"/>
              </a:rPr>
              <a:t> </a:t>
            </a:r>
            <a:r>
              <a:rPr lang="en-US" sz="1100" dirty="0" smtClean="0">
                <a:latin typeface="Lucida Sans Typewriter" charset="0"/>
              </a:rPr>
              <a:t>(body) </a:t>
            </a:r>
            <a:r>
              <a:rPr lang="en-US" sz="1100" dirty="0">
                <a:latin typeface="Lucida Sans Typewriter" charset="0"/>
              </a:rPr>
              <a:t>{</a:t>
            </a:r>
          </a:p>
          <a:p>
            <a:pPr algn="l"/>
            <a:r>
              <a:rPr lang="en-US" sz="1100" dirty="0">
                <a:latin typeface="Lucida Sans Typewriter" charset="0"/>
              </a:rPr>
              <a:t> </a:t>
            </a: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  <a:r>
              <a:rPr lang="en-US" sz="1100" dirty="0" err="1" smtClean="0">
                <a:latin typeface="Lucida Sans Typewriter" charset="0"/>
              </a:rPr>
              <a:t>toBody</a:t>
            </a:r>
            <a:r>
              <a:rPr lang="en-US" sz="1100" dirty="0" smtClean="0">
                <a:latin typeface="Lucida Sans Typewriter" charset="0"/>
              </a:rPr>
              <a:t> </a:t>
            </a:r>
            <a:r>
              <a:rPr lang="en-US" sz="1100" dirty="0">
                <a:latin typeface="Lucida Sans Typewriter" charset="0"/>
              </a:rPr>
              <a:t>=</a:t>
            </a:r>
            <a:r>
              <a:rPr lang="en-US" sz="1100" dirty="0" smtClean="0">
                <a:latin typeface="Lucida Sans Typewriter" charset="0"/>
              </a:rPr>
              <a:t> </a:t>
            </a:r>
            <a:r>
              <a:rPr lang="en-US" sz="1100" dirty="0" err="1" smtClean="0">
                <a:latin typeface="Lucida Sans Typewriter" charset="0"/>
              </a:rPr>
              <a:t>body.</a:t>
            </a:r>
            <a:r>
              <a:rPr lang="en-US" sz="1100" dirty="0" err="1">
                <a:latin typeface="Lucida Sans Typewriter" charset="0"/>
              </a:rPr>
              <a:t>position</a:t>
            </a:r>
            <a:r>
              <a:rPr lang="en-US" sz="1100" dirty="0">
                <a:latin typeface="Lucida Sans Typewriter" charset="0"/>
              </a:rPr>
              <a:t> - position;</a:t>
            </a: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  <a:r>
              <a:rPr lang="en-US" sz="1100" i="1" dirty="0">
                <a:latin typeface="Lucida Sans Typewriter" charset="0"/>
              </a:rPr>
              <a:t>// if within </a:t>
            </a:r>
            <a:r>
              <a:rPr lang="en-US" sz="1100" i="1" dirty="0" smtClean="0">
                <a:latin typeface="Lucida Sans Typewriter" charset="0"/>
              </a:rPr>
              <a:t>~20 </a:t>
            </a:r>
            <a:r>
              <a:rPr lang="en-US" sz="1100" i="1" dirty="0">
                <a:latin typeface="Lucida Sans Typewriter" charset="0"/>
              </a:rPr>
              <a:t>degrees ahead, simply </a:t>
            </a:r>
            <a:r>
              <a:rPr lang="en-US" sz="1100" i="1" dirty="0" smtClean="0">
                <a:latin typeface="Lucida Sans Typewriter" charset="0"/>
              </a:rPr>
              <a:t>seek</a:t>
            </a:r>
          </a:p>
          <a:p>
            <a:pPr algn="l"/>
            <a:r>
              <a:rPr lang="en-US" sz="1100" dirty="0">
                <a:latin typeface="Lucida Sans Typewriter" charset="0"/>
              </a:rPr>
              <a:t> </a:t>
            </a:r>
            <a:r>
              <a:rPr lang="en-US" sz="1100" dirty="0" smtClean="0">
                <a:latin typeface="Lucida Sans Typewriter" charset="0"/>
              </a:rPr>
              <a:t>     facing = </a:t>
            </a:r>
            <a:r>
              <a:rPr lang="en-US" sz="1100" dirty="0" err="1" smtClean="0">
                <a:latin typeface="Lucida Sans Typewriter" charset="0"/>
              </a:rPr>
              <a:t>computeFacing</a:t>
            </a:r>
            <a:r>
              <a:rPr lang="en-US" sz="1100" dirty="0" smtClean="0">
                <a:latin typeface="Lucida Sans Typewriter" charset="0"/>
              </a:rPr>
              <a:t>(heading, body);  </a:t>
            </a:r>
            <a:endParaRPr lang="en-US" sz="1100" i="1" dirty="0">
              <a:latin typeface="Lucida Sans Typewriter" charset="0"/>
            </a:endParaRP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  <a:r>
              <a:rPr lang="en-US" sz="1100" b="1" dirty="0">
                <a:latin typeface="Lucida Sans Typewriter" charset="0"/>
              </a:rPr>
              <a:t>if</a:t>
            </a:r>
            <a:r>
              <a:rPr lang="en-US" sz="1100" dirty="0">
                <a:latin typeface="Lucida Sans Typewriter" charset="0"/>
              </a:rPr>
              <a:t> ( </a:t>
            </a:r>
            <a:r>
              <a:rPr lang="en-US" sz="1100" dirty="0" smtClean="0">
                <a:latin typeface="Lucida Sans Typewriter" charset="0"/>
              </a:rPr>
              <a:t>facing  &gt; -10 &amp;</a:t>
            </a:r>
            <a:r>
              <a:rPr lang="en-US" sz="1100" dirty="0">
                <a:latin typeface="Lucida Sans Typewriter" charset="0"/>
              </a:rPr>
              <a:t>&amp; </a:t>
            </a:r>
            <a:r>
              <a:rPr lang="en-US" sz="1100" dirty="0" smtClean="0">
                <a:latin typeface="Lucida Sans Typewriter" charset="0"/>
              </a:rPr>
              <a:t>facing &lt; -10 </a:t>
            </a:r>
            <a:r>
              <a:rPr lang="en-US" sz="1100" dirty="0">
                <a:latin typeface="Lucida Sans Typewriter" charset="0"/>
              </a:rPr>
              <a:t>) </a:t>
            </a:r>
          </a:p>
          <a:p>
            <a:pPr algn="l"/>
            <a:r>
              <a:rPr lang="en-US" sz="1100" dirty="0">
                <a:latin typeface="Lucida Sans Typewriter" charset="0"/>
              </a:rPr>
              <a:t>         </a:t>
            </a:r>
            <a:r>
              <a:rPr lang="en-US" sz="1100" b="1" dirty="0">
                <a:latin typeface="Lucida Sans Typewriter" charset="0"/>
              </a:rPr>
              <a:t>return</a:t>
            </a:r>
            <a:r>
              <a:rPr lang="en-US" sz="1100" dirty="0">
                <a:latin typeface="Lucida Sans Typewriter" charset="0"/>
              </a:rPr>
              <a:t> </a:t>
            </a:r>
            <a:r>
              <a:rPr lang="en-US" sz="1100" b="1" dirty="0" smtClean="0">
                <a:solidFill>
                  <a:srgbClr val="008000"/>
                </a:solidFill>
                <a:latin typeface="Lucida Sans Typewriter" charset="0"/>
              </a:rPr>
              <a:t>seek</a:t>
            </a:r>
            <a:r>
              <a:rPr lang="en-US" sz="11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100" dirty="0" smtClean="0">
                <a:latin typeface="Lucida Sans Typewriter" charset="0"/>
              </a:rPr>
              <a:t>( </a:t>
            </a:r>
            <a:r>
              <a:rPr lang="en-US" sz="1100" dirty="0" err="1" smtClean="0">
                <a:latin typeface="Lucida Sans Typewriter" charset="0"/>
              </a:rPr>
              <a:t>body.position</a:t>
            </a:r>
            <a:r>
              <a:rPr lang="en-US" sz="1100" dirty="0" smtClean="0">
                <a:latin typeface="Lucida Sans Typewriter" charset="0"/>
              </a:rPr>
              <a:t> );</a:t>
            </a:r>
            <a:endParaRPr lang="en-US" sz="1100" dirty="0">
              <a:latin typeface="Lucida Sans Typewriter" charset="0"/>
            </a:endParaRPr>
          </a:p>
          <a:p>
            <a:pPr algn="l"/>
            <a:endParaRPr lang="en-US" sz="1100" dirty="0">
              <a:latin typeface="Lucida Sans Typewriter" charset="0"/>
            </a:endParaRPr>
          </a:p>
          <a:p>
            <a:pPr algn="l"/>
            <a:r>
              <a:rPr lang="en-US" sz="1100" i="1" dirty="0">
                <a:latin typeface="Lucida Sans Typewriter" charset="0"/>
              </a:rPr>
              <a:t>      // calculate </a:t>
            </a:r>
            <a:r>
              <a:rPr lang="en-US" sz="1100" i="1" dirty="0" err="1">
                <a:latin typeface="Lucida Sans Typewriter" charset="0"/>
              </a:rPr>
              <a:t>lookahead</a:t>
            </a:r>
            <a:r>
              <a:rPr lang="en-US" sz="1100" i="1" dirty="0">
                <a:latin typeface="Lucida Sans Typewriter" charset="0"/>
              </a:rPr>
              <a:t> time based on distance and </a:t>
            </a:r>
            <a:r>
              <a:rPr lang="en-US" sz="1100" i="1" dirty="0" smtClean="0">
                <a:latin typeface="Lucida Sans Typewriter" charset="0"/>
              </a:rPr>
              <a:t>speeds</a:t>
            </a:r>
          </a:p>
          <a:p>
            <a:pPr algn="l"/>
            <a:r>
              <a:rPr lang="en-US" sz="1100" i="1" dirty="0" smtClean="0">
                <a:latin typeface="Lucida Sans Typewriter" charset="0"/>
              </a:rPr>
              <a:t>      // note: this could be hardcoded (e.g., 100 </a:t>
            </a:r>
            <a:r>
              <a:rPr lang="en-US" sz="1100" i="1" dirty="0" err="1" smtClean="0">
                <a:latin typeface="Lucida Sans Typewriter" charset="0"/>
              </a:rPr>
              <a:t>ms</a:t>
            </a:r>
            <a:r>
              <a:rPr lang="en-US" sz="1100" i="1" dirty="0" smtClean="0">
                <a:latin typeface="Lucida Sans Typewriter" charset="0"/>
              </a:rPr>
              <a:t>) or use more</a:t>
            </a:r>
          </a:p>
          <a:p>
            <a:pPr algn="l"/>
            <a:r>
              <a:rPr lang="en-US" sz="1100" i="1" dirty="0">
                <a:latin typeface="Lucida Sans Typewriter" charset="0"/>
              </a:rPr>
              <a:t> </a:t>
            </a:r>
            <a:r>
              <a:rPr lang="en-US" sz="1100" i="1" dirty="0" smtClean="0">
                <a:latin typeface="Lucida Sans Typewriter" charset="0"/>
              </a:rPr>
              <a:t>     // sophisticated prediction</a:t>
            </a:r>
            <a:endParaRPr lang="en-US" sz="1100" i="1" dirty="0">
              <a:latin typeface="Lucida Sans Typewriter" charset="0"/>
            </a:endParaRPr>
          </a:p>
          <a:p>
            <a:pPr algn="l"/>
            <a:r>
              <a:rPr lang="en-US" sz="1100" dirty="0">
                <a:latin typeface="Lucida Sans Typewriter" charset="0"/>
              </a:rPr>
              <a:t>     </a:t>
            </a:r>
            <a:r>
              <a:rPr lang="en-US" sz="11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1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1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100" dirty="0">
                <a:latin typeface="Lucida Sans Typewriter" charset="0"/>
              </a:rPr>
              <a:t>= </a:t>
            </a:r>
            <a:r>
              <a:rPr lang="en-US" sz="1100" dirty="0" smtClean="0">
                <a:latin typeface="Lucida Sans Typewriter" charset="0"/>
              </a:rPr>
              <a:t>| </a:t>
            </a:r>
            <a:r>
              <a:rPr lang="en-US" sz="1100" dirty="0" err="1" smtClean="0">
                <a:latin typeface="Lucida Sans Typewriter" charset="0"/>
              </a:rPr>
              <a:t>toBody</a:t>
            </a:r>
            <a:r>
              <a:rPr lang="en-US" sz="1100" dirty="0" smtClean="0">
                <a:latin typeface="Lucida Sans Typewriter" charset="0"/>
              </a:rPr>
              <a:t> | </a:t>
            </a:r>
            <a:r>
              <a:rPr lang="en-US" sz="1100" dirty="0">
                <a:latin typeface="Lucida Sans Typewriter" charset="0"/>
              </a:rPr>
              <a:t>/ </a:t>
            </a:r>
            <a:r>
              <a:rPr lang="en-US" sz="1100" dirty="0" smtClean="0">
                <a:latin typeface="Lucida Sans Typewriter" charset="0"/>
              </a:rPr>
              <a:t>( </a:t>
            </a:r>
            <a:r>
              <a:rPr lang="en-US" sz="1100" dirty="0" err="1" smtClean="0">
                <a:latin typeface="Lucida Sans Typewriter" charset="0"/>
              </a:rPr>
              <a:t>maxSpeed</a:t>
            </a:r>
            <a:r>
              <a:rPr lang="en-US" sz="1100" dirty="0" smtClean="0">
                <a:latin typeface="Lucida Sans Typewriter" charset="0"/>
              </a:rPr>
              <a:t> </a:t>
            </a:r>
            <a:r>
              <a:rPr lang="en-US" sz="1100" dirty="0">
                <a:latin typeface="Lucida Sans Typewriter" charset="0"/>
              </a:rPr>
              <a:t>+ </a:t>
            </a:r>
            <a:r>
              <a:rPr lang="en-US" sz="1100" dirty="0" smtClean="0">
                <a:latin typeface="Lucida Sans Typewriter" charset="0"/>
              </a:rPr>
              <a:t>| </a:t>
            </a:r>
            <a:r>
              <a:rPr lang="en-US" sz="1100" dirty="0" err="1" smtClean="0">
                <a:latin typeface="Lucida Sans Typewriter" charset="0"/>
              </a:rPr>
              <a:t>body.velocity</a:t>
            </a:r>
            <a:r>
              <a:rPr lang="en-US" sz="1100" dirty="0" smtClean="0">
                <a:latin typeface="Lucida Sans Typewriter" charset="0"/>
              </a:rPr>
              <a:t> | );</a:t>
            </a:r>
            <a:endParaRPr lang="en-US" sz="1100" dirty="0">
              <a:latin typeface="Lucida Sans Typewriter" charset="0"/>
            </a:endParaRPr>
          </a:p>
          <a:p>
            <a:pPr algn="l"/>
            <a:endParaRPr lang="en-US" sz="1100" dirty="0">
              <a:latin typeface="Lucida Sans Typewriter" charset="0"/>
            </a:endParaRP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  <a:r>
              <a:rPr lang="en-US" sz="1100" i="1" dirty="0">
                <a:latin typeface="Lucida Sans Typewriter" charset="0"/>
              </a:rPr>
              <a:t>// seek predicted </a:t>
            </a:r>
            <a:r>
              <a:rPr lang="en-US" sz="1100" i="1" dirty="0" smtClean="0">
                <a:latin typeface="Lucida Sans Typewriter" charset="0"/>
              </a:rPr>
              <a:t>position, assuming body moves in straight line</a:t>
            </a:r>
          </a:p>
          <a:p>
            <a:pPr algn="l"/>
            <a:r>
              <a:rPr lang="en-US" sz="1100" i="1" dirty="0">
                <a:latin typeface="Lucida Sans Typewriter" charset="0"/>
              </a:rPr>
              <a:t> </a:t>
            </a:r>
            <a:r>
              <a:rPr lang="en-US" sz="1100" i="1" dirty="0" smtClean="0">
                <a:latin typeface="Lucida Sans Typewriter" charset="0"/>
              </a:rPr>
              <a:t>     // note: again, this could use more sophisticated prediction</a:t>
            </a:r>
            <a:endParaRPr lang="en-US" sz="1100" i="1" dirty="0">
              <a:latin typeface="Lucida Sans Typewriter" charset="0"/>
            </a:endParaRPr>
          </a:p>
          <a:p>
            <a:pPr algn="l"/>
            <a:r>
              <a:rPr lang="en-US" sz="1100" dirty="0">
                <a:latin typeface="Lucida Sans Typewriter" charset="0"/>
              </a:rPr>
              <a:t>      </a:t>
            </a:r>
            <a:r>
              <a:rPr lang="en-US" sz="1100" b="1" dirty="0">
                <a:latin typeface="Lucida Sans Typewriter" charset="0"/>
              </a:rPr>
              <a:t>return</a:t>
            </a:r>
            <a:r>
              <a:rPr lang="en-US" sz="1100" dirty="0">
                <a:latin typeface="Lucida Sans Typewriter" charset="0"/>
              </a:rPr>
              <a:t> </a:t>
            </a:r>
            <a:r>
              <a:rPr lang="en-US" sz="1100" b="1" dirty="0" smtClean="0">
                <a:solidFill>
                  <a:srgbClr val="008000"/>
                </a:solidFill>
                <a:latin typeface="Lucida Sans Typewriter" charset="0"/>
              </a:rPr>
              <a:t>seek</a:t>
            </a:r>
            <a:r>
              <a:rPr lang="en-US" sz="11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100" dirty="0" smtClean="0">
                <a:latin typeface="Lucida Sans Typewriter" charset="0"/>
              </a:rPr>
              <a:t>( </a:t>
            </a:r>
            <a:r>
              <a:rPr lang="en-US" sz="1100" dirty="0" err="1" smtClean="0">
                <a:latin typeface="Lucida Sans Typewriter" charset="0"/>
              </a:rPr>
              <a:t>body.position</a:t>
            </a:r>
            <a:r>
              <a:rPr lang="en-US" sz="1100" dirty="0" smtClean="0">
                <a:latin typeface="Lucida Sans Typewriter" charset="0"/>
              </a:rPr>
              <a:t> </a:t>
            </a:r>
            <a:r>
              <a:rPr lang="en-US" sz="1100" dirty="0">
                <a:latin typeface="Lucida Sans Typewriter" charset="0"/>
              </a:rPr>
              <a:t>+ </a:t>
            </a:r>
            <a:r>
              <a:rPr lang="en-US" sz="1100" dirty="0" smtClean="0">
                <a:latin typeface="Lucida Sans Typewriter" charset="0"/>
              </a:rPr>
              <a:t>( </a:t>
            </a:r>
            <a:r>
              <a:rPr lang="en-US" sz="1100" dirty="0" err="1" smtClean="0">
                <a:latin typeface="Lucida Sans Typewriter" charset="0"/>
              </a:rPr>
              <a:t>body.velocity</a:t>
            </a:r>
            <a:r>
              <a:rPr lang="en-US" sz="1100" dirty="0" smtClean="0">
                <a:latin typeface="Lucida Sans Typewriter" charset="0"/>
              </a:rPr>
              <a:t> </a:t>
            </a:r>
            <a:r>
              <a:rPr lang="en-US" sz="1100" dirty="0">
                <a:latin typeface="Lucida Sans Typewriter" charset="0"/>
              </a:rPr>
              <a:t>* </a:t>
            </a:r>
            <a:r>
              <a:rPr lang="en-US" sz="1100" dirty="0" err="1" smtClean="0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100" dirty="0" smtClean="0">
                <a:latin typeface="Lucida Sans Typewriter" charset="0"/>
              </a:rPr>
              <a:t> ) );</a:t>
            </a:r>
            <a:endParaRPr lang="en-US" sz="1100" dirty="0">
              <a:latin typeface="Lucida Sans Typewriter" charset="0"/>
            </a:endParaRPr>
          </a:p>
          <a:p>
            <a:pPr algn="l"/>
            <a:r>
              <a:rPr lang="en-US" sz="1100" dirty="0">
                <a:latin typeface="Lucida Sans Typewriter" charset="0"/>
              </a:rPr>
              <a:t>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5818683"/>
            <a:ext cx="116521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28965" y="1330557"/>
            <a:ext cx="3581400" cy="2142547"/>
            <a:chOff x="228600" y="1295400"/>
            <a:chExt cx="7543800" cy="4370796"/>
          </a:xfrm>
        </p:grpSpPr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 rot="944671">
              <a:off x="1230313" y="3932238"/>
              <a:ext cx="685800" cy="914400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 rot="944671" flipV="1">
              <a:off x="1820863" y="2365375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133600" y="24384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1752599" cy="94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24000" y="2819400"/>
              <a:ext cx="3733800" cy="1752600"/>
              <a:chOff x="1524000" y="2819400"/>
              <a:chExt cx="3733800" cy="1752600"/>
            </a:xfrm>
          </p:grpSpPr>
          <p:sp>
            <p:nvSpPr>
              <p:cNvPr id="12" name="Line 19"/>
              <p:cNvSpPr>
                <a:spLocks noChangeShapeType="1"/>
              </p:cNvSpPr>
              <p:nvPr/>
            </p:nvSpPr>
            <p:spPr bwMode="auto">
              <a:xfrm flipV="1">
                <a:off x="1524000" y="2819400"/>
                <a:ext cx="1676400" cy="1752600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Text Box 24"/>
              <p:cNvSpPr txBox="1">
                <a:spLocks noChangeArrowheads="1"/>
              </p:cNvSpPr>
              <p:nvPr/>
            </p:nvSpPr>
            <p:spPr bwMode="auto">
              <a:xfrm>
                <a:off x="2438400" y="3505201"/>
                <a:ext cx="2819400" cy="941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dirty="0">
                  <a:solidFill>
                    <a:srgbClr val="CC3333"/>
                  </a:solidFill>
                </a:endParaRPr>
              </a:p>
            </p:txBody>
          </p:sp>
        </p:grpSp>
        <p:sp>
          <p:nvSpPr>
            <p:cNvPr id="14" name="AutoShape 26"/>
            <p:cNvSpPr>
              <a:spLocks noChangeAspect="1" noChangeArrowheads="1"/>
            </p:cNvSpPr>
            <p:nvPr/>
          </p:nvSpPr>
          <p:spPr bwMode="auto">
            <a:xfrm rot="17606063">
              <a:off x="5724525" y="2447925"/>
              <a:ext cx="511175" cy="681038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657600" y="1295400"/>
              <a:ext cx="2438400" cy="1524000"/>
              <a:chOff x="3657600" y="1295400"/>
              <a:chExt cx="2438400" cy="1524000"/>
            </a:xfrm>
          </p:grpSpPr>
          <p:sp>
            <p:nvSpPr>
              <p:cNvPr id="16" name="Oval 18"/>
              <p:cNvSpPr>
                <a:spLocks noChangeArrowheads="1"/>
              </p:cNvSpPr>
              <p:nvPr/>
            </p:nvSpPr>
            <p:spPr bwMode="auto">
              <a:xfrm>
                <a:off x="3898900" y="1847850"/>
                <a:ext cx="304800" cy="304800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3657600" y="1295400"/>
                <a:ext cx="1295401" cy="941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endParaRPr lang="en-US" dirty="0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4191000" y="2057400"/>
                <a:ext cx="1905000" cy="76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6477000" y="2514600"/>
              <a:ext cx="1295400" cy="94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dirty="0">
                <a:solidFill>
                  <a:srgbClr val="008040"/>
                </a:solidFill>
              </a:endParaRP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228600" y="4724399"/>
              <a:ext cx="1371601" cy="94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 dirty="0">
                <a:solidFill>
                  <a:srgbClr val="0080FF"/>
                </a:solidFill>
              </a:endParaRPr>
            </a:p>
          </p:txBody>
        </p:sp>
      </p:grpSp>
      <p:pic>
        <p:nvPicPr>
          <p:cNvPr id="6146" name="Picture 2" descr="Pursuit behav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00" y="3629653"/>
            <a:ext cx="2656299" cy="199222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631429" y="1999157"/>
            <a:ext cx="2169325" cy="1903834"/>
            <a:chOff x="4225148" y="1601366"/>
            <a:chExt cx="2169325" cy="1903834"/>
          </a:xfrm>
        </p:grpSpPr>
        <p:sp>
          <p:nvSpPr>
            <p:cNvPr id="22" name="TextBox 21"/>
            <p:cNvSpPr txBox="1"/>
            <p:nvPr/>
          </p:nvSpPr>
          <p:spPr>
            <a:xfrm>
              <a:off x="4225148" y="1601366"/>
              <a:ext cx="2169325" cy="830997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Longer distance, then h</a:t>
              </a:r>
              <a:r>
                <a:rPr lang="en-US" sz="1200" dirty="0" smtClean="0">
                  <a:sym typeface="Wingdings" panose="05000000000000000000" pitchFamily="2" charset="2"/>
                </a:rPr>
                <a:t>igher time (</a:t>
              </a:r>
              <a:r>
                <a:rPr lang="en-US" sz="1200" dirty="0" err="1" smtClean="0">
                  <a:solidFill>
                    <a:srgbClr val="C00000"/>
                  </a:solidFill>
                  <a:sym typeface="Wingdings" panose="05000000000000000000" pitchFamily="2" charset="2"/>
                </a:rPr>
                <a:t>dt</a:t>
              </a:r>
              <a:r>
                <a:rPr lang="en-US" sz="1200" dirty="0" smtClean="0">
                  <a:sym typeface="Wingdings" panose="05000000000000000000" pitchFamily="2" charset="2"/>
                </a:rPr>
                <a:t>)</a:t>
              </a:r>
            </a:p>
            <a:p>
              <a:pPr marL="171450" indent="-171450">
                <a:buFont typeface="Wingdings" pitchFamily="2" charset="2"/>
                <a:buChar char="à"/>
              </a:pPr>
              <a:r>
                <a:rPr lang="en-US" sz="1200" dirty="0" smtClean="0">
                  <a:sym typeface="Wingdings" panose="05000000000000000000" pitchFamily="2" charset="2"/>
                </a:rPr>
                <a:t>P</a:t>
              </a:r>
              <a:r>
                <a:rPr lang="en-US" sz="1200" dirty="0" smtClean="0"/>
                <a:t>ursuer seek point </a:t>
              </a:r>
              <a:r>
                <a:rPr lang="en-US" sz="1200" dirty="0"/>
                <a:t>far ahead </a:t>
              </a:r>
              <a:endParaRPr lang="en-US" sz="1200" dirty="0" smtClean="0"/>
            </a:p>
            <a:p>
              <a:r>
                <a:rPr lang="en-US" sz="1200" dirty="0" smtClean="0"/>
                <a:t>And vice-versa </a:t>
              </a:r>
              <a:endParaRPr lang="en-US" sz="120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4648200" y="2507176"/>
              <a:ext cx="533400" cy="9980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65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Just Flee, Evade!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Predict where target will be</a:t>
            </a:r>
          </a:p>
          <a:p>
            <a:r>
              <a:rPr lang="en-US" dirty="0" smtClean="0"/>
              <a:t>Move in opposite direction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306711" cy="320040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7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Evade: Opposite of </a:t>
            </a:r>
            <a:r>
              <a:rPr lang="en-US" dirty="0" smtClean="0"/>
              <a:t>Pursue (1 of 2)</a:t>
            </a:r>
            <a:endParaRPr lang="en-US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 rot="18102802">
            <a:off x="3308449" y="3577292"/>
            <a:ext cx="685800" cy="914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rot="944671" flipH="1" flipV="1">
            <a:off x="1715309" y="3006276"/>
            <a:ext cx="1662276" cy="560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868850" y="2802986"/>
            <a:ext cx="410898" cy="2731479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79548" y="263886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78699" y="3832276"/>
            <a:ext cx="2687890" cy="2414594"/>
            <a:chOff x="-1104592" y="4572000"/>
            <a:chExt cx="2819400" cy="2281810"/>
          </a:xfrm>
        </p:grpSpPr>
        <p:sp>
          <p:nvSpPr>
            <p:cNvPr id="30" name="Line 19"/>
            <p:cNvSpPr>
              <a:spLocks noChangeShapeType="1"/>
            </p:cNvSpPr>
            <p:nvPr/>
          </p:nvSpPr>
          <p:spPr bwMode="auto">
            <a:xfrm flipV="1">
              <a:off x="260113" y="4572000"/>
              <a:ext cx="1039067" cy="1608581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-1104592" y="6396610"/>
              <a:ext cx="2819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CC3333"/>
                  </a:solidFill>
                </a:rPr>
                <a:t>desired velocity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97107" y="4142935"/>
            <a:ext cx="3327593" cy="2686930"/>
            <a:chOff x="3727159" y="4323470"/>
            <a:chExt cx="3327593" cy="2686930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3727159" y="4323470"/>
              <a:ext cx="423429" cy="26869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4006752" y="5029200"/>
              <a:ext cx="304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steering force</a:t>
              </a:r>
            </a:p>
          </p:txBody>
        </p:sp>
      </p:grpSp>
      <p:sp>
        <p:nvSpPr>
          <p:cNvPr id="35" name="AutoShape 26"/>
          <p:cNvSpPr>
            <a:spLocks noChangeAspect="1" noChangeArrowheads="1"/>
          </p:cNvSpPr>
          <p:nvPr/>
        </p:nvSpPr>
        <p:spPr bwMode="auto">
          <a:xfrm rot="17606063">
            <a:off x="5794473" y="2267390"/>
            <a:ext cx="511175" cy="6810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727548" y="1114865"/>
            <a:ext cx="2438400" cy="1524000"/>
            <a:chOff x="3657600" y="1295400"/>
            <a:chExt cx="2438400" cy="1524000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3898900" y="1847850"/>
              <a:ext cx="304800" cy="304800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3657600" y="12954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/>
                <a:t>target</a:t>
              </a: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>
              <a:off x="4191000" y="2057400"/>
              <a:ext cx="190500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6546948" y="2334065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40"/>
                </a:solidFill>
              </a:rPr>
              <a:t>pursuer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051148" y="4206799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FF"/>
                </a:solidFill>
              </a:rPr>
              <a:t>evader</a:t>
            </a:r>
            <a:endParaRPr lang="en-US" dirty="0">
              <a:solidFill>
                <a:srgbClr val="008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08759" y="3434327"/>
            <a:ext cx="2944641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Almost same as </a:t>
            </a:r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ursue</a:t>
            </a:r>
            <a:r>
              <a:rPr lang="en-US" sz="2000" dirty="0" smtClean="0"/>
              <a:t>, but this time evader flees predicted 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18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45765-7A23-C94A-B5AB-EC21198B0488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Evade: Opposite </a:t>
            </a:r>
            <a:r>
              <a:rPr lang="en-US" dirty="0"/>
              <a:t>of </a:t>
            </a:r>
            <a:r>
              <a:rPr lang="en-US" dirty="0" smtClean="0"/>
              <a:t>Pursue (2 of 2)</a:t>
            </a:r>
            <a:endParaRPr lang="en-US" dirty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4800" y="2819400"/>
            <a:ext cx="57983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evade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(body) </a:t>
            </a:r>
            <a:r>
              <a:rPr lang="en-US" sz="1600" dirty="0">
                <a:latin typeface="Lucida Sans Typewriter" charset="0"/>
              </a:rPr>
              <a:t>{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     </a:t>
            </a:r>
            <a:r>
              <a:rPr lang="en-US" sz="1600" dirty="0" err="1" smtClean="0">
                <a:latin typeface="Lucida Sans Typewriter" charset="0"/>
              </a:rPr>
              <a:t>toBody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= </a:t>
            </a:r>
            <a:r>
              <a:rPr lang="en-US" sz="1600" dirty="0" err="1">
                <a:latin typeface="Lucida Sans Typewriter" charset="0"/>
              </a:rPr>
              <a:t>body.position</a:t>
            </a:r>
            <a:r>
              <a:rPr lang="en-US" sz="1600" dirty="0">
                <a:latin typeface="Lucida Sans Typewriter" charset="0"/>
              </a:rPr>
              <a:t> - position;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no special case check for dead ahead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calculate </a:t>
            </a:r>
            <a:r>
              <a:rPr lang="en-US" sz="1600" i="1" dirty="0" err="1">
                <a:latin typeface="Lucida Sans Typewriter" charset="0"/>
              </a:rPr>
              <a:t>lookahead</a:t>
            </a:r>
            <a:r>
              <a:rPr lang="en-US" sz="1600" i="1" dirty="0">
                <a:latin typeface="Lucida Sans Typewriter" charset="0"/>
              </a:rPr>
              <a:t> time based on distance and speeds</a:t>
            </a:r>
          </a:p>
          <a:p>
            <a:r>
              <a:rPr lang="en-US" sz="1600" dirty="0" smtClean="0">
                <a:solidFill>
                  <a:srgbClr val="C00000"/>
                </a:solidFill>
                <a:latin typeface="Lucida Sans Typewriter" charset="0"/>
              </a:rPr>
              <a:t>      </a:t>
            </a:r>
            <a:r>
              <a:rPr lang="en-US" sz="16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6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= | </a:t>
            </a:r>
            <a:r>
              <a:rPr lang="en-US" sz="1600" dirty="0" err="1">
                <a:latin typeface="Lucida Sans Typewriter" charset="0"/>
              </a:rPr>
              <a:t>toBody</a:t>
            </a:r>
            <a:r>
              <a:rPr lang="en-US" sz="1600" dirty="0">
                <a:latin typeface="Lucida Sans Typewriter" charset="0"/>
              </a:rPr>
              <a:t> | / ( </a:t>
            </a:r>
            <a:r>
              <a:rPr lang="en-US" sz="1600" dirty="0" err="1">
                <a:latin typeface="Lucida Sans Typewriter" charset="0"/>
              </a:rPr>
              <a:t>maxSpeed</a:t>
            </a:r>
            <a:r>
              <a:rPr lang="en-US" sz="1600" dirty="0">
                <a:latin typeface="Lucida Sans Typewriter" charset="0"/>
              </a:rPr>
              <a:t> + | </a:t>
            </a:r>
            <a:r>
              <a:rPr lang="en-US" sz="1600" dirty="0" err="1">
                <a:latin typeface="Lucida Sans Typewriter" charset="0"/>
              </a:rPr>
              <a:t>body.velocity</a:t>
            </a:r>
            <a:r>
              <a:rPr lang="en-US" sz="1600" dirty="0">
                <a:latin typeface="Lucida Sans Typewriter" charset="0"/>
              </a:rPr>
              <a:t> | );</a:t>
            </a:r>
          </a:p>
          <a:p>
            <a:pPr algn="l"/>
            <a:endParaRPr lang="en-US" sz="1600" dirty="0" smtClean="0">
              <a:latin typeface="Lucida Sans Typewriter" charset="0"/>
            </a:endParaRPr>
          </a:p>
          <a:p>
            <a:pPr algn="l"/>
            <a:r>
              <a:rPr lang="en-US" sz="1600" i="1" dirty="0" smtClean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flee predicted position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Lucida Sans Typewriter" charset="0"/>
              </a:rPr>
              <a:t>flee</a:t>
            </a:r>
            <a:r>
              <a:rPr lang="en-US" sz="16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 </a:t>
            </a:r>
            <a:r>
              <a:rPr lang="en-US" sz="1600" dirty="0" err="1" smtClean="0">
                <a:latin typeface="Lucida Sans Typewriter" charset="0"/>
              </a:rPr>
              <a:t>body.position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+ </a:t>
            </a:r>
            <a:r>
              <a:rPr lang="en-US" sz="1600" dirty="0" smtClean="0">
                <a:latin typeface="Lucida Sans Typewriter" charset="0"/>
              </a:rPr>
              <a:t>( </a:t>
            </a:r>
            <a:r>
              <a:rPr lang="en-US" sz="1600" dirty="0" err="1" smtClean="0">
                <a:latin typeface="Lucida Sans Typewriter" charset="0"/>
              </a:rPr>
              <a:t>body.velocity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* </a:t>
            </a:r>
            <a:r>
              <a:rPr lang="en-US" sz="16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600" dirty="0" smtClean="0">
                <a:latin typeface="Lucida Sans Typewriter" charset="0"/>
              </a:rPr>
              <a:t>) );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}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1726068"/>
            <a:ext cx="2514600" cy="2693532"/>
            <a:chOff x="1715309" y="1667315"/>
            <a:chExt cx="4675271" cy="5162550"/>
          </a:xfrm>
        </p:grpSpPr>
        <p:sp>
          <p:nvSpPr>
            <p:cNvPr id="8" name="AutoShape 16"/>
            <p:cNvSpPr>
              <a:spLocks noChangeArrowheads="1"/>
            </p:cNvSpPr>
            <p:nvPr/>
          </p:nvSpPr>
          <p:spPr bwMode="auto">
            <a:xfrm rot="18102802">
              <a:off x="3308449" y="3577292"/>
              <a:ext cx="685800" cy="914400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rot="944671" flipH="1" flipV="1">
              <a:off x="1715309" y="3006276"/>
              <a:ext cx="1662276" cy="5605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1868850" y="2802986"/>
              <a:ext cx="410898" cy="2731479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 flipV="1">
              <a:off x="2279748" y="3832275"/>
              <a:ext cx="990600" cy="1702188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>
              <a:off x="3797107" y="4142935"/>
              <a:ext cx="423429" cy="26869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3" name="AutoShape 26"/>
            <p:cNvSpPr>
              <a:spLocks noChangeAspect="1" noChangeArrowheads="1"/>
            </p:cNvSpPr>
            <p:nvPr/>
          </p:nvSpPr>
          <p:spPr bwMode="auto">
            <a:xfrm rot="17606063">
              <a:off x="5794473" y="2267390"/>
              <a:ext cx="511175" cy="681038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968848" y="1667315"/>
              <a:ext cx="2197100" cy="971550"/>
              <a:chOff x="3898900" y="1847850"/>
              <a:chExt cx="2197100" cy="971550"/>
            </a:xfrm>
          </p:grpSpPr>
          <p:sp>
            <p:nvSpPr>
              <p:cNvPr id="15" name="Oval 18"/>
              <p:cNvSpPr>
                <a:spLocks noChangeArrowheads="1"/>
              </p:cNvSpPr>
              <p:nvPr/>
            </p:nvSpPr>
            <p:spPr bwMode="auto">
              <a:xfrm>
                <a:off x="3898900" y="1847850"/>
                <a:ext cx="304800" cy="304800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>
                <a:off x="4191000" y="2057400"/>
                <a:ext cx="1905000" cy="7620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65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34FFB-16BA-354B-B097-B03D38760E68}" type="slidenum">
              <a:rPr lang="en-US"/>
              <a:pPr/>
              <a:t>28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with </a:t>
            </a:r>
            <a:r>
              <a:rPr lang="en-US" dirty="0" smtClean="0"/>
              <a:t>Offset (1 of 2)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if don’t want to intercept, but be near?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arking </a:t>
            </a:r>
            <a:r>
              <a:rPr lang="en-US" dirty="0"/>
              <a:t>an opponent in </a:t>
            </a:r>
            <a:r>
              <a:rPr lang="en-US" dirty="0" smtClean="0"/>
              <a:t>sports</a:t>
            </a:r>
            <a:endParaRPr lang="en-US" dirty="0"/>
          </a:p>
          <a:p>
            <a:pPr lvl="1"/>
            <a:r>
              <a:rPr lang="en-US" dirty="0" smtClean="0"/>
              <a:t>Staying docked </a:t>
            </a:r>
            <a:r>
              <a:rPr lang="en-US" dirty="0"/>
              <a:t>with </a:t>
            </a:r>
            <a:r>
              <a:rPr lang="en-US" dirty="0" smtClean="0"/>
              <a:t>moving spaceship</a:t>
            </a:r>
            <a:endParaRPr lang="en-US" dirty="0"/>
          </a:p>
          <a:p>
            <a:pPr lvl="1"/>
            <a:r>
              <a:rPr lang="en-US" dirty="0" smtClean="0"/>
              <a:t>Shadowing </a:t>
            </a:r>
            <a:r>
              <a:rPr lang="en-US" dirty="0"/>
              <a:t>an aircraft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mplementing </a:t>
            </a:r>
            <a:r>
              <a:rPr lang="en-US" dirty="0"/>
              <a:t>battle formations</a:t>
            </a:r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Pursue with Offset</a:t>
            </a:r>
          </a:p>
          <a:p>
            <a:pPr lvl="1"/>
            <a:r>
              <a:rPr lang="en-US" dirty="0" smtClean="0"/>
              <a:t>Steering force to keep body at specified offset from target body</a:t>
            </a:r>
          </a:p>
          <a:p>
            <a:r>
              <a:rPr lang="en-US" dirty="0" smtClean="0"/>
              <a:t>(This is not “flocking”, which we will see later)</a:t>
            </a:r>
          </a:p>
        </p:txBody>
      </p:sp>
      <p:pic>
        <p:nvPicPr>
          <p:cNvPr id="1026" name="Picture 2" descr="http://www.gamereplays.org/community/uploads/post-87097-127352672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0"/>
            <a:ext cx="1981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8420" y="4267200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CC Generals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8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20949-6773-F744-B7E4-F378D5B2BFCE}" type="slidenum">
              <a:rPr lang="en-US"/>
              <a:pPr/>
              <a:t>29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with </a:t>
            </a:r>
            <a:r>
              <a:rPr lang="en-US" dirty="0" smtClean="0"/>
              <a:t>Offset (2 of 2)</a:t>
            </a:r>
            <a:endParaRPr lang="en-US" dirty="0"/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rot="944671">
            <a:off x="1731963" y="3378724"/>
            <a:ext cx="685800" cy="914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rot="944671" flipV="1">
            <a:off x="2322513" y="1811861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635250" y="1884886"/>
            <a:ext cx="10668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111250" y="2265886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velocity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25650" y="2265886"/>
            <a:ext cx="3733800" cy="1752600"/>
            <a:chOff x="2057400" y="2057400"/>
            <a:chExt cx="3733800" cy="1752600"/>
          </a:xfrm>
        </p:grpSpPr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 flipV="1">
              <a:off x="2057400" y="2057400"/>
              <a:ext cx="1676400" cy="1752600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2971800" y="2743200"/>
              <a:ext cx="2819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CC3333"/>
                  </a:solidFill>
                </a:rPr>
                <a:t>desired velocity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19300" y="3789886"/>
            <a:ext cx="3740150" cy="622300"/>
            <a:chOff x="2051050" y="3581400"/>
            <a:chExt cx="3740150" cy="622300"/>
          </a:xfrm>
        </p:grpSpPr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>
              <a:off x="2051050" y="3822700"/>
              <a:ext cx="10668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621" name="Text Box 13"/>
            <p:cNvSpPr txBox="1">
              <a:spLocks noChangeArrowheads="1"/>
            </p:cNvSpPr>
            <p:nvPr/>
          </p:nvSpPr>
          <p:spPr bwMode="auto">
            <a:xfrm>
              <a:off x="2743200" y="3581400"/>
              <a:ext cx="304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chemeClr val="accent2"/>
                  </a:solidFill>
                </a:rPr>
                <a:t>steering force</a:t>
              </a:r>
            </a:p>
          </p:txBody>
        </p:sp>
      </p:grpSp>
      <p:sp>
        <p:nvSpPr>
          <p:cNvPr id="68623" name="AutoShape 15"/>
          <p:cNvSpPr>
            <a:spLocks noChangeAspect="1" noChangeArrowheads="1"/>
          </p:cNvSpPr>
          <p:nvPr/>
        </p:nvSpPr>
        <p:spPr bwMode="auto">
          <a:xfrm rot="126368">
            <a:off x="6344877" y="3001867"/>
            <a:ext cx="511175" cy="6810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6292850" y="3789886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008040"/>
                </a:solidFill>
              </a:rPr>
              <a:t>leader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730250" y="4170886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80FF"/>
                </a:solidFill>
              </a:rPr>
              <a:t>pursuer</a:t>
            </a:r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rot="4120305">
            <a:off x="5669750" y="2054756"/>
            <a:ext cx="1905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97250" y="1199086"/>
            <a:ext cx="3200400" cy="685800"/>
            <a:chOff x="3429000" y="990600"/>
            <a:chExt cx="3200400" cy="685800"/>
          </a:xfrm>
        </p:grpSpPr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4432300" y="1085850"/>
              <a:ext cx="304800" cy="304800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3429000" y="9906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/>
                <a:t>target</a:t>
              </a:r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 flipH="1">
              <a:off x="4572000" y="1231900"/>
              <a:ext cx="20574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5257800" y="1219200"/>
              <a:ext cx="1295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dirty="0">
                  <a:solidFill>
                    <a:srgbClr val="800040"/>
                  </a:solidFill>
                </a:rPr>
                <a:t>offset</a:t>
              </a:r>
            </a:p>
          </p:txBody>
        </p:sp>
      </p:grp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457200" y="4800600"/>
            <a:ext cx="7543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b="1" dirty="0">
                <a:latin typeface="Lucida Sans Typewriter" charset="0"/>
              </a:rPr>
              <a:t>def</a:t>
            </a:r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pursue</a:t>
            </a:r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(body,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offset</a:t>
            </a:r>
            <a:r>
              <a:rPr lang="en-US" sz="1200" dirty="0">
                <a:latin typeface="Lucida Sans Typewriter" charset="0"/>
              </a:rPr>
              <a:t>) { </a:t>
            </a:r>
          </a:p>
          <a:p>
            <a:pPr algn="l"/>
            <a:r>
              <a:rPr lang="en-US" sz="1200" i="1" dirty="0">
                <a:latin typeface="Lucida Sans Typewriter" charset="0"/>
              </a:rPr>
              <a:t>      // calculate </a:t>
            </a:r>
            <a:r>
              <a:rPr lang="en-US" sz="1200" i="1" dirty="0" err="1">
                <a:latin typeface="Lucida Sans Typewriter" charset="0"/>
              </a:rPr>
              <a:t>lookahead</a:t>
            </a:r>
            <a:r>
              <a:rPr lang="en-US" sz="1200" i="1" dirty="0">
                <a:latin typeface="Lucida Sans Typewriter" charset="0"/>
              </a:rPr>
              <a:t> time based on distance and speeds</a:t>
            </a:r>
          </a:p>
          <a:p>
            <a:pPr algn="l"/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200" dirty="0">
                <a:latin typeface="Lucida Sans Typewriter" charset="0"/>
              </a:rPr>
              <a:t> = </a:t>
            </a:r>
            <a:r>
              <a:rPr lang="en-US" sz="1200" b="1" dirty="0" smtClean="0">
                <a:latin typeface="Lucida Sans Typewriter" charset="0"/>
              </a:rPr>
              <a:t>| </a:t>
            </a:r>
            <a:r>
              <a:rPr lang="en-US" sz="1200" dirty="0" smtClean="0">
                <a:latin typeface="Lucida Sans Typewriter" charset="0"/>
              </a:rPr>
              <a:t>position </a:t>
            </a:r>
            <a:r>
              <a:rPr lang="en-US" sz="1200" dirty="0">
                <a:latin typeface="Lucida Sans Typewriter" charset="0"/>
              </a:rPr>
              <a:t>- </a:t>
            </a:r>
            <a:r>
              <a:rPr lang="en-US" sz="1200" dirty="0" smtClean="0">
                <a:latin typeface="Lucida Sans Typewriter" charset="0"/>
              </a:rPr>
              <a:t>( </a:t>
            </a:r>
            <a:r>
              <a:rPr lang="en-US" sz="1200" dirty="0" err="1" smtClean="0">
                <a:latin typeface="Lucida Sans Typewriter" charset="0"/>
              </a:rPr>
              <a:t>body.position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 </a:t>
            </a:r>
            <a:r>
              <a:rPr lang="en-US" sz="1200" dirty="0" smtClean="0">
                <a:solidFill>
                  <a:srgbClr val="0070C0"/>
                </a:solidFill>
                <a:latin typeface="Lucida Sans Typewriter" charset="0"/>
              </a:rPr>
              <a:t>offset</a:t>
            </a:r>
            <a:r>
              <a:rPr lang="en-US" sz="1200" dirty="0" smtClean="0">
                <a:solidFill>
                  <a:srgbClr val="800040"/>
                </a:solidFill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) </a:t>
            </a:r>
            <a:r>
              <a:rPr lang="en-US" sz="1200" b="1" dirty="0" smtClean="0">
                <a:latin typeface="Lucida Sans Typewriter" charset="0"/>
              </a:rPr>
              <a:t>|</a:t>
            </a:r>
            <a:r>
              <a:rPr lang="en-US" sz="1200" dirty="0" smtClean="0">
                <a:latin typeface="Lucida Sans Typewriter" charset="0"/>
              </a:rPr>
              <a:t> / </a:t>
            </a:r>
          </a:p>
          <a:p>
            <a:pPr algn="l"/>
            <a:r>
              <a:rPr lang="en-US" sz="1200" dirty="0">
                <a:latin typeface="Lucida Sans Typewriter" charset="0"/>
              </a:rPr>
              <a:t>	</a:t>
            </a:r>
            <a:r>
              <a:rPr lang="en-US" sz="1200" dirty="0" smtClean="0">
                <a:latin typeface="Lucida Sans Typewriter" charset="0"/>
              </a:rPr>
              <a:t>			(</a:t>
            </a:r>
            <a:r>
              <a:rPr lang="en-US" sz="1200" dirty="0" err="1">
                <a:latin typeface="Lucida Sans Typewriter" charset="0"/>
              </a:rPr>
              <a:t>maxSpeed</a:t>
            </a:r>
            <a:r>
              <a:rPr lang="en-US" sz="1200" dirty="0">
                <a:latin typeface="Lucida Sans Typewriter" charset="0"/>
              </a:rPr>
              <a:t> + </a:t>
            </a:r>
            <a:r>
              <a:rPr lang="en-US" sz="1200" b="1" dirty="0" smtClean="0">
                <a:latin typeface="Lucida Sans Typewriter" charset="0"/>
              </a:rPr>
              <a:t>| </a:t>
            </a:r>
            <a:r>
              <a:rPr lang="en-US" sz="1200" dirty="0" err="1" smtClean="0">
                <a:latin typeface="Lucida Sans Typewriter" charset="0"/>
              </a:rPr>
              <a:t>body.velocity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b="1" dirty="0" smtClean="0">
                <a:latin typeface="Lucida Sans Typewriter" charset="0"/>
              </a:rPr>
              <a:t>| </a:t>
            </a:r>
            <a:r>
              <a:rPr lang="en-US" sz="1200" dirty="0" smtClean="0">
                <a:latin typeface="Lucida Sans Typewriter" charset="0"/>
              </a:rPr>
              <a:t>);</a:t>
            </a:r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>
                <a:latin typeface="Lucida Sans Typewriter" charset="0"/>
              </a:rPr>
              <a:t>      </a:t>
            </a:r>
            <a:endParaRPr lang="en-US" sz="1200" dirty="0" smtClean="0">
              <a:latin typeface="Lucida Sans Typewriter" charset="0"/>
            </a:endParaRPr>
          </a:p>
          <a:p>
            <a:pPr algn="l"/>
            <a:r>
              <a:rPr lang="en-US" sz="1200" i="1" dirty="0">
                <a:latin typeface="Lucida Sans Typewriter" charset="0"/>
              </a:rPr>
              <a:t> </a:t>
            </a:r>
            <a:r>
              <a:rPr lang="en-US" sz="1200" i="1" dirty="0" smtClean="0">
                <a:latin typeface="Lucida Sans Typewriter" charset="0"/>
              </a:rPr>
              <a:t>     // </a:t>
            </a:r>
            <a:r>
              <a:rPr lang="en-US" sz="1200" i="1" dirty="0">
                <a:latin typeface="Lucida Sans Typewriter" charset="0"/>
              </a:rPr>
              <a:t>arrive at predicted offset position (vs. seek)</a:t>
            </a:r>
          </a:p>
          <a:p>
            <a:pPr algn="l"/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b="1" dirty="0">
                <a:latin typeface="Lucida Sans Typewriter" charset="0"/>
              </a:rPr>
              <a:t>return</a:t>
            </a:r>
            <a:r>
              <a:rPr lang="en-US" sz="1200" dirty="0">
                <a:latin typeface="Lucida Sans Typewriter" charset="0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 charset="0"/>
              </a:rPr>
              <a:t>arrive</a:t>
            </a:r>
            <a:r>
              <a:rPr lang="en-US" sz="12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( </a:t>
            </a:r>
            <a:r>
              <a:rPr lang="en-US" sz="1200" dirty="0" err="1" smtClean="0">
                <a:latin typeface="Lucida Sans Typewriter" charset="0"/>
              </a:rPr>
              <a:t>body.position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offset </a:t>
            </a:r>
            <a:r>
              <a:rPr lang="en-US" sz="1200" dirty="0">
                <a:latin typeface="Lucida Sans Typewriter" charset="0"/>
              </a:rPr>
              <a:t>+ </a:t>
            </a:r>
            <a:r>
              <a:rPr lang="en-US" sz="1200" dirty="0" smtClean="0">
                <a:latin typeface="Lucida Sans Typewriter" charset="0"/>
              </a:rPr>
              <a:t>( </a:t>
            </a:r>
            <a:r>
              <a:rPr lang="en-US" sz="1200" dirty="0" err="1" smtClean="0">
                <a:latin typeface="Lucida Sans Typewriter" charset="0"/>
              </a:rPr>
              <a:t>body.velocity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* </a:t>
            </a:r>
            <a:r>
              <a:rPr lang="en-US" sz="1200" dirty="0" err="1" smtClean="0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));</a:t>
            </a:r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>
                <a:latin typeface="Lucida Sans Typewriter" charset="0"/>
              </a:rPr>
              <a:t>   }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0512" y="6185595"/>
            <a:ext cx="1447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1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animBg="1"/>
      <p:bldP spid="68624" grpId="0" animBg="1"/>
      <p:bldP spid="68630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344743-B33A-FF4B-ADA4-3290D974883A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Craig Reynolds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0" y="1538737"/>
            <a:ext cx="80010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“giant</a:t>
            </a:r>
            <a:r>
              <a:rPr lang="en-US" dirty="0"/>
              <a:t>” in this </a:t>
            </a:r>
            <a:r>
              <a:rPr lang="en-US" dirty="0" smtClean="0"/>
              <a:t>area – his influence </a:t>
            </a:r>
            <a:r>
              <a:rPr lang="en-US" dirty="0"/>
              <a:t>cannot be overstated</a:t>
            </a:r>
          </a:p>
          <a:p>
            <a:pPr lvl="1"/>
            <a:r>
              <a:rPr lang="en-US" b="1" dirty="0"/>
              <a:t>1987</a:t>
            </a:r>
            <a:r>
              <a:rPr lang="en-US" dirty="0"/>
              <a:t>: “Flocks, Herds and Schools: A Distributed Behavioral Model,” </a:t>
            </a:r>
            <a:r>
              <a:rPr lang="en-US" i="1" dirty="0"/>
              <a:t>Computer Graphics</a:t>
            </a:r>
          </a:p>
          <a:p>
            <a:pPr lvl="1"/>
            <a:r>
              <a:rPr lang="en-US" b="1" dirty="0"/>
              <a:t>1998</a:t>
            </a:r>
            <a:r>
              <a:rPr lang="en-US" dirty="0"/>
              <a:t>: Winner of </a:t>
            </a:r>
            <a:r>
              <a:rPr lang="en-US" i="1" dirty="0"/>
              <a:t>Academy Award</a:t>
            </a:r>
            <a:r>
              <a:rPr lang="en-US" dirty="0"/>
              <a:t> in Scientific and Engineering </a:t>
            </a:r>
            <a:r>
              <a:rPr lang="en-US" dirty="0" smtClean="0"/>
              <a:t>category</a:t>
            </a:r>
          </a:p>
          <a:p>
            <a:pPr lvl="2"/>
            <a:r>
              <a:rPr lang="en-US" dirty="0"/>
              <a:t> </a:t>
            </a:r>
            <a:r>
              <a:rPr lang="en-US" dirty="0" smtClean="0"/>
              <a:t>Recognition of “his </a:t>
            </a:r>
            <a:r>
              <a:rPr lang="en-US" dirty="0"/>
              <a:t>pioneering contributions to the development of three-dimensional computer animation for motion picture </a:t>
            </a:r>
            <a:r>
              <a:rPr lang="en-US" dirty="0" smtClean="0"/>
              <a:t>production”</a:t>
            </a:r>
            <a:endParaRPr lang="en-US" dirty="0"/>
          </a:p>
          <a:p>
            <a:pPr lvl="1"/>
            <a:r>
              <a:rPr lang="en-US" b="1" dirty="0"/>
              <a:t>1999</a:t>
            </a:r>
            <a:r>
              <a:rPr lang="en-US" dirty="0"/>
              <a:t>: “Steering Behaviors for Autonomous Characters,” </a:t>
            </a:r>
            <a:r>
              <a:rPr lang="en-US" i="1" dirty="0"/>
              <a:t>Proc. Game Developers Conference</a:t>
            </a:r>
          </a:p>
          <a:p>
            <a:pPr lvl="1"/>
            <a:r>
              <a:rPr lang="en-US" dirty="0" smtClean="0"/>
              <a:t>Left U.S</a:t>
            </a:r>
            <a:r>
              <a:rPr lang="en-US" dirty="0"/>
              <a:t>. R&amp;D group of </a:t>
            </a:r>
            <a:r>
              <a:rPr lang="en-US" i="1" dirty="0"/>
              <a:t>Sony Computer </a:t>
            </a:r>
            <a:r>
              <a:rPr lang="en-US" i="1" dirty="0" smtClean="0"/>
              <a:t>Entertainment </a:t>
            </a:r>
            <a:r>
              <a:rPr lang="en-US" dirty="0" smtClean="0"/>
              <a:t>in April 2012 after 13 years</a:t>
            </a:r>
          </a:p>
          <a:p>
            <a:pPr lvl="1"/>
            <a:r>
              <a:rPr lang="en-US" dirty="0" smtClean="0"/>
              <a:t>Now (2015) at </a:t>
            </a:r>
            <a:r>
              <a:rPr lang="en-US" i="1" dirty="0" err="1" smtClean="0"/>
              <a:t>SparX</a:t>
            </a:r>
            <a:r>
              <a:rPr lang="en-US" dirty="0" smtClean="0"/>
              <a:t> (</a:t>
            </a:r>
            <a:r>
              <a:rPr lang="en-US" dirty="0" err="1" smtClean="0"/>
              <a:t>eCommerce</a:t>
            </a:r>
            <a:r>
              <a:rPr lang="en-US" dirty="0" smtClean="0"/>
              <a:t> coding within </a:t>
            </a:r>
            <a:r>
              <a:rPr lang="en-US" i="1" dirty="0" smtClean="0"/>
              <a:t>Staples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AutoShape 2" descr="Image result for craig reynolds floc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raig Reynol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09" y="160338"/>
            <a:ext cx="1089342" cy="10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01161" y="1224224"/>
            <a:ext cx="2642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Website: </a:t>
            </a:r>
            <a:r>
              <a:rPr lang="en-US" sz="1200" dirty="0">
                <a:hlinkClick r:id="rId4"/>
              </a:rPr>
              <a:t>http://www.red3d.com/cwr/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51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Interpose (1 of 3) 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 to </a:t>
            </a:r>
            <a:r>
              <a:rPr lang="en-US" dirty="0">
                <a:solidFill>
                  <a:srgbClr val="0070C0"/>
                </a:solidFill>
              </a:rPr>
              <a:t>pursue</a:t>
            </a:r>
          </a:p>
          <a:p>
            <a:r>
              <a:rPr lang="en-US" dirty="0"/>
              <a:t>Return steering force to move</a:t>
            </a:r>
            <a:r>
              <a:rPr lang="en-US" dirty="0" smtClean="0"/>
              <a:t> body </a:t>
            </a:r>
            <a:r>
              <a:rPr lang="en-US" dirty="0"/>
              <a:t>to midpoint of imaginary line connecting two</a:t>
            </a:r>
            <a:r>
              <a:rPr lang="en-US" dirty="0" smtClean="0"/>
              <a:t> bodies</a:t>
            </a:r>
          </a:p>
          <a:p>
            <a:r>
              <a:rPr lang="en-US" dirty="0"/>
              <a:t>Useful for: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odyguard </a:t>
            </a:r>
            <a:r>
              <a:rPr lang="en-US" dirty="0"/>
              <a:t>taking a bullet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occer </a:t>
            </a:r>
            <a:r>
              <a:rPr lang="en-US" dirty="0"/>
              <a:t>player intercepting </a:t>
            </a:r>
            <a:r>
              <a:rPr lang="en-US" dirty="0" smtClean="0"/>
              <a:t>pass</a:t>
            </a:r>
            <a:endParaRPr lang="en-US" dirty="0"/>
          </a:p>
          <a:p>
            <a:r>
              <a:rPr lang="en-US" dirty="0"/>
              <a:t>Like </a:t>
            </a:r>
            <a:r>
              <a:rPr lang="en-US" dirty="0">
                <a:solidFill>
                  <a:srgbClr val="0070C0"/>
                </a:solidFill>
              </a:rPr>
              <a:t>pursue</a:t>
            </a:r>
            <a:r>
              <a:rPr lang="en-US" dirty="0"/>
              <a:t>, main trick is to estimate </a:t>
            </a:r>
            <a:r>
              <a:rPr lang="en-US" dirty="0" err="1"/>
              <a:t>lookahead</a:t>
            </a:r>
            <a:r>
              <a:rPr lang="en-US" dirty="0"/>
              <a:t> time (</a:t>
            </a:r>
            <a:r>
              <a:rPr lang="en-US" dirty="0" err="1">
                <a:solidFill>
                  <a:srgbClr val="C00000"/>
                </a:solidFill>
              </a:rPr>
              <a:t>dt</a:t>
            </a:r>
            <a:r>
              <a:rPr lang="en-US" dirty="0"/>
              <a:t>) to predict target 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A54E-7979-B241-A936-A5D1EBE890E1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01F7C-AACC-DA48-BDFC-C5F937C6E04A}" type="slidenum">
              <a:rPr lang="en-US"/>
              <a:pPr/>
              <a:t>31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Interpose (2 of 3)</a:t>
            </a:r>
            <a:endParaRPr lang="en-US" dirty="0"/>
          </a:p>
        </p:txBody>
      </p:sp>
      <p:sp>
        <p:nvSpPr>
          <p:cNvPr id="52228" name="AutoShape 4"/>
          <p:cNvSpPr>
            <a:spLocks noChangeArrowheads="1"/>
          </p:cNvSpPr>
          <p:nvPr/>
        </p:nvSpPr>
        <p:spPr bwMode="auto">
          <a:xfrm rot="402944">
            <a:off x="5338763" y="5410200"/>
            <a:ext cx="685800" cy="914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5795963" y="2971800"/>
            <a:ext cx="2128837" cy="987425"/>
            <a:chOff x="2640" y="1296"/>
            <a:chExt cx="1341" cy="622"/>
          </a:xfrm>
        </p:grpSpPr>
        <p:sp>
          <p:nvSpPr>
            <p:cNvPr id="52239" name="AutoShape 15"/>
            <p:cNvSpPr>
              <a:spLocks noChangeAspect="1" noChangeArrowheads="1"/>
            </p:cNvSpPr>
            <p:nvPr/>
          </p:nvSpPr>
          <p:spPr bwMode="auto">
            <a:xfrm rot="17606063">
              <a:off x="3606" y="1542"/>
              <a:ext cx="322" cy="429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2640" y="1296"/>
              <a:ext cx="120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2245" name="AutoShape 21"/>
          <p:cNvSpPr>
            <a:spLocks noChangeAspect="1" noChangeArrowheads="1"/>
          </p:cNvSpPr>
          <p:nvPr/>
        </p:nvSpPr>
        <p:spPr bwMode="auto">
          <a:xfrm rot="24062602">
            <a:off x="1933575" y="4541838"/>
            <a:ext cx="511175" cy="6810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rot="6456538">
            <a:off x="1701801" y="3368675"/>
            <a:ext cx="2628900" cy="10382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251" name="Group 27"/>
          <p:cNvGrpSpPr>
            <a:grpSpLocks/>
          </p:cNvGrpSpPr>
          <p:nvPr/>
        </p:nvGrpSpPr>
        <p:grpSpPr bwMode="auto">
          <a:xfrm>
            <a:off x="304800" y="1219200"/>
            <a:ext cx="7396163" cy="3810000"/>
            <a:chOff x="192" y="768"/>
            <a:chExt cx="4659" cy="2400"/>
          </a:xfrm>
        </p:grpSpPr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 flipV="1">
              <a:off x="1347" y="2362"/>
              <a:ext cx="3504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3075" y="2674"/>
              <a:ext cx="48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249" name="Text Box 25"/>
            <p:cNvSpPr txBox="1">
              <a:spLocks noChangeArrowheads="1"/>
            </p:cNvSpPr>
            <p:nvPr/>
          </p:nvSpPr>
          <p:spPr bwMode="auto">
            <a:xfrm>
              <a:off x="192" y="768"/>
              <a:ext cx="26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(1) Bisect line between</a:t>
              </a:r>
              <a:r>
                <a:rPr lang="en-US" sz="2000" dirty="0" smtClean="0"/>
                <a:t> bodies</a:t>
              </a:r>
              <a:endParaRPr lang="en-US" sz="2000" dirty="0"/>
            </a:p>
          </p:txBody>
        </p:sp>
      </p:grpSp>
      <p:grpSp>
        <p:nvGrpSpPr>
          <p:cNvPr id="52258" name="Group 34"/>
          <p:cNvGrpSpPr>
            <a:grpSpLocks/>
          </p:cNvGrpSpPr>
          <p:nvPr/>
        </p:nvGrpSpPr>
        <p:grpSpPr bwMode="auto">
          <a:xfrm>
            <a:off x="304800" y="1676400"/>
            <a:ext cx="5334000" cy="4343400"/>
            <a:chOff x="192" y="1056"/>
            <a:chExt cx="3360" cy="2736"/>
          </a:xfrm>
        </p:grpSpPr>
        <p:sp>
          <p:nvSpPr>
            <p:cNvPr id="52256" name="Text Box 32"/>
            <p:cNvSpPr txBox="1">
              <a:spLocks noChangeArrowheads="1"/>
            </p:cNvSpPr>
            <p:nvPr/>
          </p:nvSpPr>
          <p:spPr bwMode="auto">
            <a:xfrm>
              <a:off x="192" y="1056"/>
              <a:ext cx="29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(2) Calculate </a:t>
              </a:r>
              <a:r>
                <a:rPr lang="en-US" sz="2000" dirty="0" err="1">
                  <a:solidFill>
                    <a:srgbClr val="C00000"/>
                  </a:solidFill>
                </a:rPr>
                <a:t>dt</a:t>
              </a:r>
              <a:r>
                <a:rPr lang="en-US" sz="2000" dirty="0"/>
                <a:t> to bisection point</a:t>
              </a:r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>
              <a:off x="3120" y="2784"/>
              <a:ext cx="432" cy="100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2262" name="Group 38"/>
          <p:cNvGrpSpPr>
            <a:grpSpLocks/>
          </p:cNvGrpSpPr>
          <p:nvPr/>
        </p:nvGrpSpPr>
        <p:grpSpPr bwMode="auto">
          <a:xfrm>
            <a:off x="304800" y="2209800"/>
            <a:ext cx="7162800" cy="1524000"/>
            <a:chOff x="192" y="1392"/>
            <a:chExt cx="4512" cy="960"/>
          </a:xfrm>
        </p:grpSpPr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 flipV="1">
              <a:off x="1968" y="2112"/>
              <a:ext cx="225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2976" y="2160"/>
              <a:ext cx="192" cy="192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192" y="1392"/>
              <a:ext cx="4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/>
                <a:t>(3) Target </a:t>
              </a:r>
              <a:r>
                <a:rPr lang="en-US" sz="2000" dirty="0">
                  <a:solidFill>
                    <a:srgbClr val="0070C0"/>
                  </a:solidFill>
                </a:rPr>
                <a:t>arrive </a:t>
              </a:r>
              <a:r>
                <a:rPr lang="en-US" sz="2000" dirty="0"/>
                <a:t>at midpoint of predicted positions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H="1" flipV="1">
            <a:off x="4874418" y="3581400"/>
            <a:ext cx="807246" cy="2286001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589E6-981F-C246-99F3-267F1334CAA8}" type="slidenum">
              <a:rPr lang="en-US"/>
              <a:pPr/>
              <a:t>32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Interpose (3 of 3)</a:t>
            </a:r>
            <a:endParaRPr 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8600" y="2236978"/>
            <a:ext cx="56767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 smtClean="0">
                <a:latin typeface="Lucida Sans Typewriter" charset="0"/>
              </a:rPr>
              <a:t>def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interpose</a:t>
            </a:r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(body1, body2</a:t>
            </a:r>
            <a:r>
              <a:rPr lang="en-US" sz="1200" dirty="0">
                <a:latin typeface="Lucida Sans Typewriter" charset="0"/>
              </a:rPr>
              <a:t>) { </a:t>
            </a: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</a:t>
            </a:r>
            <a:r>
              <a:rPr lang="en-US" sz="1200" i="1" dirty="0">
                <a:latin typeface="Lucida Sans Typewriter" charset="0"/>
              </a:rPr>
              <a:t>// </a:t>
            </a:r>
            <a:r>
              <a:rPr lang="en-US" sz="1200" i="1" dirty="0" err="1">
                <a:latin typeface="Lucida Sans Typewriter" charset="0"/>
              </a:rPr>
              <a:t>lookahead</a:t>
            </a:r>
            <a:r>
              <a:rPr lang="en-US" sz="1200" i="1" dirty="0">
                <a:latin typeface="Lucida Sans Typewriter" charset="0"/>
              </a:rPr>
              <a:t> time to current midpoint</a:t>
            </a:r>
          </a:p>
          <a:p>
            <a:pPr algn="l"/>
            <a:r>
              <a:rPr lang="en-US" sz="1200" dirty="0" smtClean="0">
                <a:solidFill>
                  <a:schemeClr val="accent2"/>
                </a:solidFill>
                <a:latin typeface="Lucida Sans Typewriter" charset="0"/>
              </a:rPr>
              <a:t>   </a:t>
            </a:r>
            <a:r>
              <a:rPr lang="en-US" sz="12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= </a:t>
            </a:r>
            <a:r>
              <a:rPr lang="en-US" sz="1200" b="1" dirty="0" smtClean="0">
                <a:latin typeface="Lucida Sans Typewriter" charset="0"/>
              </a:rPr>
              <a:t>| </a:t>
            </a:r>
            <a:r>
              <a:rPr lang="en-US" sz="1200" dirty="0" smtClean="0">
                <a:latin typeface="Lucida Sans Typewriter" charset="0"/>
              </a:rPr>
              <a:t>body1.position </a:t>
            </a:r>
            <a:r>
              <a:rPr lang="en-US" sz="1200" dirty="0">
                <a:latin typeface="Lucida Sans Typewriter" charset="0"/>
              </a:rPr>
              <a:t>+</a:t>
            </a:r>
            <a:r>
              <a:rPr lang="en-US" sz="1200" dirty="0" smtClean="0">
                <a:latin typeface="Lucida Sans Typewriter" charset="0"/>
              </a:rPr>
              <a:t> body2.position </a:t>
            </a:r>
            <a:r>
              <a:rPr lang="en-US" sz="1200" b="1" dirty="0" smtClean="0">
                <a:latin typeface="Lucida Sans Typewriter" charset="0"/>
              </a:rPr>
              <a:t>|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/ </a:t>
            </a:r>
            <a:r>
              <a:rPr lang="en-US" sz="1200" dirty="0" smtClean="0">
                <a:latin typeface="Lucida Sans Typewriter" charset="0"/>
              </a:rPr>
              <a:t>(2*</a:t>
            </a:r>
            <a:r>
              <a:rPr lang="en-US" sz="1200" dirty="0" err="1" smtClean="0">
                <a:latin typeface="Lucida Sans Typewriter" charset="0"/>
              </a:rPr>
              <a:t>maxSpeed</a:t>
            </a:r>
            <a:r>
              <a:rPr lang="en-US" sz="1200" dirty="0" smtClean="0">
                <a:latin typeface="Lucida Sans Typewriter" charset="0"/>
              </a:rPr>
              <a:t>);</a:t>
            </a:r>
            <a:endParaRPr lang="en-US" sz="1200" dirty="0">
              <a:latin typeface="Lucida Sans Typewriter" charset="0"/>
            </a:endParaRP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</a:t>
            </a:r>
            <a:r>
              <a:rPr lang="en-US" sz="1200" i="1" dirty="0">
                <a:latin typeface="Lucida Sans Typewriter" charset="0"/>
              </a:rPr>
              <a:t>// extrapolate</a:t>
            </a:r>
            <a:r>
              <a:rPr lang="en-US" sz="1200" i="1" dirty="0" smtClean="0">
                <a:latin typeface="Lucida Sans Typewriter" charset="0"/>
              </a:rPr>
              <a:t> body </a:t>
            </a:r>
            <a:r>
              <a:rPr lang="en-US" sz="1200" i="1" dirty="0">
                <a:latin typeface="Lucida Sans Typewriter" charset="0"/>
              </a:rPr>
              <a:t>trajectories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dirty="0">
                <a:latin typeface="Lucida Sans Typewriter" charset="0"/>
              </a:rPr>
              <a:t>position1 =</a:t>
            </a:r>
            <a:r>
              <a:rPr lang="en-US" sz="1200" dirty="0" smtClean="0">
                <a:latin typeface="Lucida Sans Typewriter" charset="0"/>
              </a:rPr>
              <a:t> body1</a:t>
            </a:r>
            <a:r>
              <a:rPr lang="en-US" sz="1200" dirty="0">
                <a:latin typeface="Lucida Sans Typewriter" charset="0"/>
              </a:rPr>
              <a:t>.position +</a:t>
            </a:r>
            <a:r>
              <a:rPr lang="en-US" sz="1200" dirty="0" smtClean="0">
                <a:latin typeface="Lucida Sans Typewriter" charset="0"/>
              </a:rPr>
              <a:t> body1</a:t>
            </a:r>
            <a:r>
              <a:rPr lang="en-US" sz="1200" dirty="0">
                <a:latin typeface="Lucida Sans Typewriter" charset="0"/>
              </a:rPr>
              <a:t>.velocity * </a:t>
            </a:r>
            <a:r>
              <a:rPr lang="en-US" sz="12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200" dirty="0">
                <a:latin typeface="Lucida Sans Typewriter" charset="0"/>
              </a:rPr>
              <a:t>;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dirty="0">
                <a:latin typeface="Lucida Sans Typewriter" charset="0"/>
              </a:rPr>
              <a:t>position2 =</a:t>
            </a:r>
            <a:r>
              <a:rPr lang="en-US" sz="1200" dirty="0" smtClean="0">
                <a:latin typeface="Lucida Sans Typewriter" charset="0"/>
              </a:rPr>
              <a:t> body2</a:t>
            </a:r>
            <a:r>
              <a:rPr lang="en-US" sz="1200" dirty="0">
                <a:latin typeface="Lucida Sans Typewriter" charset="0"/>
              </a:rPr>
              <a:t>.position +</a:t>
            </a:r>
            <a:r>
              <a:rPr lang="en-US" sz="1200" dirty="0" smtClean="0">
                <a:latin typeface="Lucida Sans Typewriter" charset="0"/>
              </a:rPr>
              <a:t> body2</a:t>
            </a:r>
            <a:r>
              <a:rPr lang="en-US" sz="1200" dirty="0">
                <a:latin typeface="Lucida Sans Typewriter" charset="0"/>
              </a:rPr>
              <a:t>.velocity * </a:t>
            </a:r>
            <a:r>
              <a:rPr lang="en-US" sz="1200" dirty="0" err="1">
                <a:solidFill>
                  <a:srgbClr val="C00000"/>
                </a:solidFill>
                <a:latin typeface="Lucida Sans Typewriter" charset="0"/>
              </a:rPr>
              <a:t>dt</a:t>
            </a:r>
            <a:r>
              <a:rPr lang="en-US" sz="1200" dirty="0">
                <a:latin typeface="Lucida Sans Typewriter" charset="0"/>
              </a:rPr>
              <a:t>;</a:t>
            </a:r>
          </a:p>
          <a:p>
            <a:pPr algn="l"/>
            <a:endParaRPr lang="en-US" sz="1200" dirty="0" smtClean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i="1" dirty="0">
                <a:latin typeface="Lucida Sans Typewriter" charset="0"/>
              </a:rPr>
              <a:t>// steer to midpoint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b="1" dirty="0">
                <a:latin typeface="Lucida Sans Typewriter" charset="0"/>
              </a:rPr>
              <a:t>return</a:t>
            </a:r>
            <a:r>
              <a:rPr lang="en-US" sz="1200" dirty="0">
                <a:latin typeface="Lucida Sans Typewriter" charset="0"/>
              </a:rPr>
              <a:t> </a:t>
            </a:r>
            <a:r>
              <a:rPr lang="en-US" sz="1200" b="1" dirty="0" smtClean="0">
                <a:solidFill>
                  <a:srgbClr val="008000"/>
                </a:solidFill>
                <a:latin typeface="Lucida Sans Typewriter" charset="0"/>
              </a:rPr>
              <a:t>arrive </a:t>
            </a:r>
            <a:r>
              <a:rPr lang="en-US" sz="1200" dirty="0" smtClean="0">
                <a:latin typeface="Lucida Sans Typewriter" charset="0"/>
              </a:rPr>
              <a:t>( ( position1 </a:t>
            </a:r>
            <a:r>
              <a:rPr lang="en-US" sz="1200" dirty="0">
                <a:latin typeface="Lucida Sans Typewriter" charset="0"/>
              </a:rPr>
              <a:t>+ </a:t>
            </a:r>
            <a:r>
              <a:rPr lang="en-US" sz="1200" dirty="0" smtClean="0">
                <a:latin typeface="Lucida Sans Typewriter" charset="0"/>
              </a:rPr>
              <a:t>position2 ) </a:t>
            </a:r>
            <a:r>
              <a:rPr lang="en-US" sz="1200" dirty="0">
                <a:latin typeface="Lucida Sans Typewriter" charset="0"/>
              </a:rPr>
              <a:t>/ </a:t>
            </a:r>
            <a:r>
              <a:rPr lang="en-US" sz="1200" dirty="0" smtClean="0">
                <a:latin typeface="Lucida Sans Typewriter" charset="0"/>
              </a:rPr>
              <a:t>2 );</a:t>
            </a:r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}</a:t>
            </a:r>
            <a:endParaRPr lang="en-US" sz="1200" dirty="0">
              <a:latin typeface="Lucida Sans Typewriter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943600"/>
            <a:ext cx="1447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72079" y="2200451"/>
            <a:ext cx="3124200" cy="2151062"/>
            <a:chOff x="1933575" y="2573338"/>
            <a:chExt cx="5991225" cy="375126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 rot="402944">
              <a:off x="5338763" y="5410200"/>
              <a:ext cx="685800" cy="914400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5795963" y="2971800"/>
              <a:ext cx="2128837" cy="987425"/>
              <a:chOff x="2640" y="1296"/>
              <a:chExt cx="1341" cy="622"/>
            </a:xfrm>
          </p:grpSpPr>
          <p:sp>
            <p:nvSpPr>
              <p:cNvPr id="20" name="AutoShape 15"/>
              <p:cNvSpPr>
                <a:spLocks noChangeAspect="1" noChangeArrowheads="1"/>
              </p:cNvSpPr>
              <p:nvPr/>
            </p:nvSpPr>
            <p:spPr bwMode="auto">
              <a:xfrm rot="17606063">
                <a:off x="3606" y="1542"/>
                <a:ext cx="322" cy="429"/>
              </a:xfrm>
              <a:prstGeom prst="triangle">
                <a:avLst>
                  <a:gd name="adj" fmla="val 50000"/>
                </a:avLst>
              </a:prstGeom>
              <a:solidFill>
                <a:srgbClr val="00804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2640" y="1296"/>
                <a:ext cx="120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 type="triangle" w="med" len="med"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" name="AutoShape 21"/>
            <p:cNvSpPr>
              <a:spLocks noChangeAspect="1" noChangeArrowheads="1"/>
            </p:cNvSpPr>
            <p:nvPr/>
          </p:nvSpPr>
          <p:spPr bwMode="auto">
            <a:xfrm rot="24062602">
              <a:off x="1933575" y="4541838"/>
              <a:ext cx="511175" cy="681037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 rot="6456538">
              <a:off x="1701801" y="3368675"/>
              <a:ext cx="2628900" cy="1038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2138362" y="3749675"/>
              <a:ext cx="5562600" cy="1279525"/>
              <a:chOff x="1347" y="2362"/>
              <a:chExt cx="3504" cy="806"/>
            </a:xfrm>
          </p:grpSpPr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flipV="1">
                <a:off x="1347" y="2362"/>
                <a:ext cx="3504" cy="80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>
                <a:off x="3075" y="2674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4953000" y="4419600"/>
              <a:ext cx="685800" cy="160020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3124200" y="3352800"/>
              <a:ext cx="3581400" cy="381000"/>
              <a:chOff x="1968" y="2112"/>
              <a:chExt cx="2256" cy="240"/>
            </a:xfrm>
          </p:grpSpPr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 flipV="1">
                <a:off x="1968" y="2112"/>
                <a:ext cx="225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Oval 36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192" cy="192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 flipH="1" flipV="1">
              <a:off x="4874418" y="3581400"/>
              <a:ext cx="807246" cy="2286001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16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1D046-27AF-394A-B8EE-C1742D7A1A32}" type="slidenum">
              <a:rPr lang="en-US"/>
              <a:pPr/>
              <a:t>33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 is to produce </a:t>
            </a:r>
            <a:r>
              <a:rPr lang="en-US" dirty="0" smtClean="0"/>
              <a:t>steering </a:t>
            </a:r>
            <a:r>
              <a:rPr lang="en-US" dirty="0"/>
              <a:t>force which gives impression of </a:t>
            </a:r>
            <a:r>
              <a:rPr lang="en-US" dirty="0" smtClean="0"/>
              <a:t>random </a:t>
            </a:r>
            <a:r>
              <a:rPr lang="en-US" dirty="0"/>
              <a:t>walk though </a:t>
            </a:r>
            <a:r>
              <a:rPr lang="en-US" dirty="0" smtClean="0"/>
              <a:t>agent’s </a:t>
            </a:r>
            <a:r>
              <a:rPr lang="en-US" dirty="0"/>
              <a:t>environment</a:t>
            </a:r>
          </a:p>
          <a:p>
            <a:r>
              <a:rPr lang="en-US" dirty="0"/>
              <a:t>Naive approach:</a:t>
            </a:r>
          </a:p>
          <a:p>
            <a:pPr lvl="1"/>
            <a:r>
              <a:rPr lang="en-US" dirty="0" smtClean="0"/>
              <a:t>Calculate </a:t>
            </a:r>
            <a:r>
              <a:rPr lang="en-US" i="1" dirty="0"/>
              <a:t>random</a:t>
            </a:r>
            <a:r>
              <a:rPr lang="en-US" dirty="0"/>
              <a:t> </a:t>
            </a:r>
            <a:r>
              <a:rPr lang="en-US" i="1" dirty="0"/>
              <a:t>steering force </a:t>
            </a:r>
            <a:r>
              <a:rPr lang="en-US" dirty="0"/>
              <a:t>each update step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roduces </a:t>
            </a:r>
            <a:r>
              <a:rPr lang="en-US" dirty="0"/>
              <a:t>unpleasant “jittery” behavior</a:t>
            </a:r>
          </a:p>
          <a:p>
            <a:r>
              <a:rPr lang="en-US" dirty="0" err="1"/>
              <a:t>Reynold’s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 circle </a:t>
            </a:r>
            <a:r>
              <a:rPr lang="en-US" dirty="0"/>
              <a:t>in front of</a:t>
            </a:r>
            <a:r>
              <a:rPr lang="en-US" dirty="0" smtClean="0"/>
              <a:t> body</a:t>
            </a:r>
          </a:p>
          <a:p>
            <a:pPr lvl="1"/>
            <a:r>
              <a:rPr lang="en-US" dirty="0" smtClean="0"/>
              <a:t>Steer towards </a:t>
            </a:r>
            <a:r>
              <a:rPr lang="en-US" i="1" dirty="0" smtClean="0"/>
              <a:t>randomly moving </a:t>
            </a:r>
            <a:r>
              <a:rPr lang="en-US" i="1" dirty="0"/>
              <a:t>target </a:t>
            </a:r>
            <a:r>
              <a:rPr lang="en-US" dirty="0"/>
              <a:t>constrained</a:t>
            </a:r>
            <a:r>
              <a:rPr lang="en-US" dirty="0" smtClean="0"/>
              <a:t> along </a:t>
            </a:r>
            <a:r>
              <a:rPr lang="en-US" dirty="0"/>
              <a:t>perimeter of the circle</a:t>
            </a:r>
          </a:p>
        </p:txBody>
      </p:sp>
    </p:spTree>
    <p:extLst>
      <p:ext uri="{BB962C8B-B14F-4D97-AF65-F5344CB8AC3E}">
        <p14:creationId xmlns:p14="http://schemas.microsoft.com/office/powerpoint/2010/main" val="1593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BBF1D2-CAB8-8645-81CD-215C2D3F7178}" type="slidenum">
              <a:rPr lang="en-US"/>
              <a:pPr/>
              <a:t>34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Wander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steering force</a:t>
            </a:r>
          </a:p>
        </p:txBody>
      </p:sp>
      <p:grpSp>
        <p:nvGrpSpPr>
          <p:cNvPr id="44076" name="Group 44"/>
          <p:cNvGrpSpPr>
            <a:grpSpLocks/>
          </p:cNvGrpSpPr>
          <p:nvPr/>
        </p:nvGrpSpPr>
        <p:grpSpPr bwMode="auto">
          <a:xfrm>
            <a:off x="3810000" y="1600200"/>
            <a:ext cx="990600" cy="660400"/>
            <a:chOff x="2400" y="1008"/>
            <a:chExt cx="624" cy="416"/>
          </a:xfrm>
        </p:grpSpPr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2448" y="1232"/>
              <a:ext cx="192" cy="192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51" name="Text Box 19"/>
            <p:cNvSpPr txBox="1">
              <a:spLocks noChangeArrowheads="1"/>
            </p:cNvSpPr>
            <p:nvPr/>
          </p:nvSpPr>
          <p:spPr bwMode="auto">
            <a:xfrm>
              <a:off x="2400" y="100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/>
                <a:t>target</a:t>
              </a:r>
            </a:p>
          </p:txBody>
        </p:sp>
      </p:grp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4902200" y="2089150"/>
            <a:ext cx="304800" cy="304800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5456550">
            <a:off x="2705100" y="2667000"/>
            <a:ext cx="685800" cy="914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952500" y="2101850"/>
            <a:ext cx="3086100" cy="1365250"/>
            <a:chOff x="600" y="1324"/>
            <a:chExt cx="1944" cy="860"/>
          </a:xfrm>
        </p:grpSpPr>
        <p:sp>
          <p:nvSpPr>
            <p:cNvPr id="44036" name="AutoShape 4"/>
            <p:cNvSpPr>
              <a:spLocks noChangeArrowheads="1"/>
            </p:cNvSpPr>
            <p:nvPr/>
          </p:nvSpPr>
          <p:spPr bwMode="auto">
            <a:xfrm rot="5456550">
              <a:off x="672" y="1680"/>
              <a:ext cx="432" cy="57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039" name="Line 7"/>
            <p:cNvSpPr>
              <a:spLocks noChangeShapeType="1"/>
            </p:cNvSpPr>
            <p:nvPr/>
          </p:nvSpPr>
          <p:spPr bwMode="auto">
            <a:xfrm flipV="1">
              <a:off x="768" y="1324"/>
              <a:ext cx="1776" cy="6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82" name="Group 50"/>
          <p:cNvGrpSpPr>
            <a:grpSpLocks/>
          </p:cNvGrpSpPr>
          <p:nvPr/>
        </p:nvGrpSpPr>
        <p:grpSpPr bwMode="auto">
          <a:xfrm>
            <a:off x="1219200" y="2057400"/>
            <a:ext cx="4343400" cy="3109913"/>
            <a:chOff x="768" y="1296"/>
            <a:chExt cx="2736" cy="1959"/>
          </a:xfrm>
        </p:grpSpPr>
        <p:grpSp>
          <p:nvGrpSpPr>
            <p:cNvPr id="44081" name="Group 49"/>
            <p:cNvGrpSpPr>
              <a:grpSpLocks/>
            </p:cNvGrpSpPr>
            <p:nvPr/>
          </p:nvGrpSpPr>
          <p:grpSpPr bwMode="auto">
            <a:xfrm>
              <a:off x="768" y="2976"/>
              <a:ext cx="2016" cy="279"/>
              <a:chOff x="768" y="2976"/>
              <a:chExt cx="2016" cy="279"/>
            </a:xfrm>
          </p:grpSpPr>
          <p:sp>
            <p:nvSpPr>
              <p:cNvPr id="44043" name="Line 11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45" name="Rectangle 13"/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11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CC3333"/>
                    </a:solidFill>
                  </a:rPr>
                  <a:t>wander distance</a:t>
                </a:r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768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>
                <a:off x="278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4038" name="Oval 6"/>
            <p:cNvSpPr>
              <a:spLocks noChangeAspect="1" noChangeArrowheads="1"/>
            </p:cNvSpPr>
            <p:nvPr/>
          </p:nvSpPr>
          <p:spPr bwMode="auto">
            <a:xfrm>
              <a:off x="2016" y="1296"/>
              <a:ext cx="1488" cy="1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4080" name="Group 48"/>
            <p:cNvGrpSpPr>
              <a:grpSpLocks/>
            </p:cNvGrpSpPr>
            <p:nvPr/>
          </p:nvGrpSpPr>
          <p:grpSpPr bwMode="auto">
            <a:xfrm>
              <a:off x="2784" y="1920"/>
              <a:ext cx="720" cy="398"/>
              <a:chOff x="2784" y="1920"/>
              <a:chExt cx="720" cy="398"/>
            </a:xfrm>
          </p:grpSpPr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46" name="Text Box 14"/>
              <p:cNvSpPr txBox="1">
                <a:spLocks noChangeArrowheads="1"/>
              </p:cNvSpPr>
              <p:nvPr/>
            </p:nvSpPr>
            <p:spPr bwMode="auto">
              <a:xfrm>
                <a:off x="2832" y="1948"/>
                <a:ext cx="624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>
                    <a:solidFill>
                      <a:srgbClr val="CC3333"/>
                    </a:solidFill>
                  </a:rPr>
                  <a:t>wander radius</a:t>
                </a:r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79" name="Line 47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096" name="Oval 64"/>
          <p:cNvSpPr>
            <a:spLocks noChangeArrowheads="1"/>
          </p:cNvSpPr>
          <p:nvPr/>
        </p:nvSpPr>
        <p:spPr bwMode="auto">
          <a:xfrm>
            <a:off x="6553200" y="2057400"/>
            <a:ext cx="304800" cy="304800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083" name="Group 51"/>
          <p:cNvGrpSpPr>
            <a:grpSpLocks/>
          </p:cNvGrpSpPr>
          <p:nvPr/>
        </p:nvGrpSpPr>
        <p:grpSpPr bwMode="auto">
          <a:xfrm>
            <a:off x="2895600" y="2057400"/>
            <a:ext cx="4343400" cy="3109913"/>
            <a:chOff x="768" y="1296"/>
            <a:chExt cx="2736" cy="1959"/>
          </a:xfrm>
        </p:grpSpPr>
        <p:grpSp>
          <p:nvGrpSpPr>
            <p:cNvPr id="44084" name="Group 52"/>
            <p:cNvGrpSpPr>
              <a:grpSpLocks/>
            </p:cNvGrpSpPr>
            <p:nvPr/>
          </p:nvGrpSpPr>
          <p:grpSpPr bwMode="auto">
            <a:xfrm>
              <a:off x="768" y="2976"/>
              <a:ext cx="2016" cy="279"/>
              <a:chOff x="768" y="2976"/>
              <a:chExt cx="2016" cy="279"/>
            </a:xfrm>
          </p:grpSpPr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2016" cy="0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86" name="Rectangle 54"/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116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CC3333"/>
                    </a:solidFill>
                  </a:rPr>
                  <a:t>wander distance</a:t>
                </a:r>
              </a:p>
            </p:txBody>
          </p: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>
                <a:off x="768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88" name="Line 56"/>
              <p:cNvSpPr>
                <a:spLocks noChangeShapeType="1"/>
              </p:cNvSpPr>
              <p:nvPr/>
            </p:nvSpPr>
            <p:spPr bwMode="auto">
              <a:xfrm>
                <a:off x="2784" y="297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4089" name="Oval 57"/>
            <p:cNvSpPr>
              <a:spLocks noChangeAspect="1" noChangeArrowheads="1"/>
            </p:cNvSpPr>
            <p:nvPr/>
          </p:nvSpPr>
          <p:spPr bwMode="auto">
            <a:xfrm>
              <a:off x="2016" y="1296"/>
              <a:ext cx="1488" cy="136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4090" name="Group 58"/>
            <p:cNvGrpSpPr>
              <a:grpSpLocks/>
            </p:cNvGrpSpPr>
            <p:nvPr/>
          </p:nvGrpSpPr>
          <p:grpSpPr bwMode="auto">
            <a:xfrm>
              <a:off x="2784" y="1920"/>
              <a:ext cx="720" cy="398"/>
              <a:chOff x="2784" y="1920"/>
              <a:chExt cx="720" cy="398"/>
            </a:xfrm>
          </p:grpSpPr>
          <p:sp>
            <p:nvSpPr>
              <p:cNvPr id="44091" name="Line 59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92" name="Text Box 60"/>
              <p:cNvSpPr txBox="1">
                <a:spLocks noChangeArrowheads="1"/>
              </p:cNvSpPr>
              <p:nvPr/>
            </p:nvSpPr>
            <p:spPr bwMode="auto">
              <a:xfrm>
                <a:off x="2832" y="1948"/>
                <a:ext cx="624" cy="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800">
                    <a:solidFill>
                      <a:srgbClr val="CC3333"/>
                    </a:solidFill>
                  </a:rPr>
                  <a:t>wander radius</a:t>
                </a:r>
              </a:p>
            </p:txBody>
          </p:sp>
          <p:sp>
            <p:nvSpPr>
              <p:cNvPr id="44093" name="Line 61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94" name="Line 62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95" name="Line 63"/>
              <p:cNvSpPr>
                <a:spLocks noChangeShapeType="1"/>
              </p:cNvSpPr>
              <p:nvPr/>
            </p:nvSpPr>
            <p:spPr bwMode="auto">
              <a:xfrm>
                <a:off x="3504" y="192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CC3333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4097" name="Line 65"/>
          <p:cNvSpPr>
            <a:spLocks noChangeShapeType="1"/>
          </p:cNvSpPr>
          <p:nvPr/>
        </p:nvSpPr>
        <p:spPr bwMode="auto">
          <a:xfrm flipV="1">
            <a:off x="2895600" y="2209800"/>
            <a:ext cx="38100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nimBg="1"/>
      <p:bldP spid="44053" grpId="1" animBg="1"/>
      <p:bldP spid="44055" grpId="0" animBg="1"/>
      <p:bldP spid="44096" grpId="0" animBg="1"/>
      <p:bldP spid="440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9DA76-1AAD-3A46-B2BF-6623B4D274BC}" type="slidenum">
              <a:rPr lang="en-US"/>
              <a:pPr/>
              <a:t>35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Wander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43073" y="1691204"/>
            <a:ext cx="796083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 dirty="0" smtClean="0">
                <a:latin typeface="Lucida Sans Typewriter" charset="0"/>
              </a:rPr>
              <a:t>   </a:t>
            </a:r>
            <a:r>
              <a:rPr lang="en-US" sz="1600" i="1" dirty="0">
                <a:latin typeface="Lucida Sans Typewriter" charset="0"/>
              </a:rPr>
              <a:t>// initial random point on circle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dirty="0" err="1">
                <a:latin typeface="Lucida Sans Typewriter" charset="0"/>
              </a:rPr>
              <a:t>wanderTarget</a:t>
            </a:r>
            <a:r>
              <a:rPr lang="en-US" sz="1600" dirty="0">
                <a:latin typeface="Lucida Sans Typewriter" charset="0"/>
              </a:rPr>
              <a:t> = ...; </a:t>
            </a: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b="1" dirty="0" err="1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wander </a:t>
            </a:r>
            <a:r>
              <a:rPr lang="en-US" sz="1600" dirty="0" smtClean="0">
                <a:latin typeface="Lucida Sans Typewriter" charset="0"/>
              </a:rPr>
              <a:t>() </a:t>
            </a:r>
            <a:r>
              <a:rPr lang="en-US" sz="1600" dirty="0">
                <a:latin typeface="Lucida Sans Typewriter" charset="0"/>
              </a:rPr>
              <a:t>{ 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displace target random amount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dirty="0" err="1">
                <a:latin typeface="Lucida Sans Typewriter" charset="0"/>
              </a:rPr>
              <a:t>wanderTarget</a:t>
            </a:r>
            <a:r>
              <a:rPr lang="en-US" sz="1600" dirty="0">
                <a:latin typeface="Lucida Sans Typewriter" charset="0"/>
              </a:rPr>
              <a:t> += [ random(0, </a:t>
            </a:r>
            <a:r>
              <a:rPr lang="en-US" sz="1600" dirty="0">
                <a:solidFill>
                  <a:schemeClr val="accent2"/>
                </a:solidFill>
                <a:latin typeface="Lucida Sans Typewriter" charset="0"/>
              </a:rPr>
              <a:t>JITTER</a:t>
            </a:r>
            <a:r>
              <a:rPr lang="en-US" sz="1600" dirty="0">
                <a:latin typeface="Lucida Sans Typewriter" charset="0"/>
              </a:rPr>
              <a:t>), random(0, </a:t>
            </a:r>
            <a:r>
              <a:rPr lang="en-US" sz="1600" dirty="0">
                <a:solidFill>
                  <a:schemeClr val="accent2"/>
                </a:solidFill>
                <a:latin typeface="Lucida Sans Typewriter" charset="0"/>
              </a:rPr>
              <a:t>JITTER</a:t>
            </a:r>
            <a:r>
              <a:rPr lang="en-US" sz="1600" dirty="0">
                <a:latin typeface="Lucida Sans Typewriter" charset="0"/>
              </a:rPr>
              <a:t>) ];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project target back onto circle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dirty="0" err="1">
                <a:latin typeface="Lucida Sans Typewriter" charset="0"/>
              </a:rPr>
              <a:t>wanderTarget.normalize</a:t>
            </a:r>
            <a:r>
              <a:rPr lang="en-US" sz="1600" dirty="0">
                <a:latin typeface="Lucida Sans Typewriter" charset="0"/>
              </a:rPr>
              <a:t>();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dirty="0" err="1">
                <a:latin typeface="Lucida Sans Typewriter" charset="0"/>
              </a:rPr>
              <a:t>wanderTarget</a:t>
            </a:r>
            <a:r>
              <a:rPr lang="en-US" sz="1600" dirty="0">
                <a:latin typeface="Lucida Sans Typewriter" charset="0"/>
              </a:rPr>
              <a:t> *= </a:t>
            </a:r>
            <a:r>
              <a:rPr lang="en-US" sz="1600" dirty="0">
                <a:solidFill>
                  <a:schemeClr val="accent2"/>
                </a:solidFill>
                <a:latin typeface="Lucida Sans Typewriter" charset="0"/>
              </a:rPr>
              <a:t>RADIUS</a:t>
            </a:r>
            <a:r>
              <a:rPr lang="en-US" sz="1600" dirty="0">
                <a:latin typeface="Lucida Sans Typewriter" charset="0"/>
              </a:rPr>
              <a:t>;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move circle wander distance in front of agent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dirty="0" err="1">
                <a:latin typeface="Lucida Sans Typewriter" charset="0"/>
              </a:rPr>
              <a:t>wanderTarget</a:t>
            </a:r>
            <a:r>
              <a:rPr lang="en-US" sz="1600" dirty="0">
                <a:latin typeface="Lucida Sans Typewriter" charset="0"/>
              </a:rPr>
              <a:t> +=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 err="1" smtClean="0">
                <a:latin typeface="Lucida Sans Typewriter" charset="0"/>
              </a:rPr>
              <a:t>bodyToWorldCoord</a:t>
            </a:r>
            <a:r>
              <a:rPr lang="en-US" sz="1600" dirty="0" smtClean="0">
                <a:latin typeface="Lucida Sans Typewriter" charset="0"/>
              </a:rPr>
              <a:t>( [</a:t>
            </a:r>
            <a:r>
              <a:rPr lang="en-US" sz="1600" dirty="0">
                <a:solidFill>
                  <a:schemeClr val="accent2"/>
                </a:solidFill>
                <a:latin typeface="Lucida Sans Typewriter" charset="0"/>
              </a:rPr>
              <a:t>DISTANCE</a:t>
            </a:r>
            <a:r>
              <a:rPr lang="en-US" sz="1600" dirty="0">
                <a:latin typeface="Lucida Sans Typewriter" charset="0"/>
              </a:rPr>
              <a:t>, 0</a:t>
            </a:r>
            <a:r>
              <a:rPr lang="en-US" sz="1600" dirty="0" smtClean="0">
                <a:latin typeface="Lucida Sans Typewriter" charset="0"/>
              </a:rPr>
              <a:t>] );</a:t>
            </a:r>
            <a:endParaRPr lang="en-US" sz="1600" dirty="0">
              <a:latin typeface="Lucida Sans Typewriter" charset="0"/>
            </a:endParaRP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i="1" dirty="0">
                <a:latin typeface="Lucida Sans Typewriter" charset="0"/>
              </a:rPr>
              <a:t>// steer towards target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err="1">
                <a:latin typeface="Lucida Sans Typewriter" charset="0"/>
              </a:rPr>
              <a:t>wanderTarget</a:t>
            </a:r>
            <a:r>
              <a:rPr lang="en-US" sz="1600" dirty="0">
                <a:latin typeface="Lucida Sans Typewriter" charset="0"/>
              </a:rPr>
              <a:t> - position;      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}</a:t>
            </a:r>
          </a:p>
        </p:txBody>
      </p:sp>
      <p:grpSp>
        <p:nvGrpSpPr>
          <p:cNvPr id="50202" name="Group 26"/>
          <p:cNvGrpSpPr>
            <a:grpSpLocks/>
          </p:cNvGrpSpPr>
          <p:nvPr/>
        </p:nvGrpSpPr>
        <p:grpSpPr bwMode="auto">
          <a:xfrm>
            <a:off x="5943600" y="381000"/>
            <a:ext cx="2705100" cy="2332038"/>
            <a:chOff x="2688" y="240"/>
            <a:chExt cx="2904" cy="2232"/>
          </a:xfrm>
        </p:grpSpPr>
        <p:grpSp>
          <p:nvGrpSpPr>
            <p:cNvPr id="50197" name="Group 21"/>
            <p:cNvGrpSpPr>
              <a:grpSpLocks/>
            </p:cNvGrpSpPr>
            <p:nvPr/>
          </p:nvGrpSpPr>
          <p:grpSpPr bwMode="auto">
            <a:xfrm>
              <a:off x="4488" y="240"/>
              <a:ext cx="623" cy="416"/>
              <a:chOff x="2400" y="1008"/>
              <a:chExt cx="623" cy="416"/>
            </a:xfrm>
          </p:grpSpPr>
          <p:sp>
            <p:nvSpPr>
              <p:cNvPr id="50198" name="Oval 22"/>
              <p:cNvSpPr>
                <a:spLocks noChangeArrowheads="1"/>
              </p:cNvSpPr>
              <p:nvPr/>
            </p:nvSpPr>
            <p:spPr bwMode="auto">
              <a:xfrm>
                <a:off x="2448" y="1232"/>
                <a:ext cx="192" cy="192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199" name="Text Box 23"/>
              <p:cNvSpPr txBox="1">
                <a:spLocks noChangeArrowheads="1"/>
              </p:cNvSpPr>
              <p:nvPr/>
            </p:nvSpPr>
            <p:spPr bwMode="auto">
              <a:xfrm>
                <a:off x="2400" y="1008"/>
                <a:ext cx="623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/>
                  <a:t>target</a:t>
                </a:r>
              </a:p>
            </p:txBody>
          </p:sp>
        </p:grpSp>
        <p:grpSp>
          <p:nvGrpSpPr>
            <p:cNvPr id="50181" name="Group 5"/>
            <p:cNvGrpSpPr>
              <a:grpSpLocks/>
            </p:cNvGrpSpPr>
            <p:nvPr/>
          </p:nvGrpSpPr>
          <p:grpSpPr bwMode="auto">
            <a:xfrm>
              <a:off x="2688" y="556"/>
              <a:ext cx="1944" cy="860"/>
              <a:chOff x="600" y="1324"/>
              <a:chExt cx="1944" cy="860"/>
            </a:xfrm>
          </p:grpSpPr>
          <p:sp>
            <p:nvSpPr>
              <p:cNvPr id="50182" name="AutoShape 6"/>
              <p:cNvSpPr>
                <a:spLocks noChangeArrowheads="1"/>
              </p:cNvSpPr>
              <p:nvPr/>
            </p:nvSpPr>
            <p:spPr bwMode="auto">
              <a:xfrm rot="5456550">
                <a:off x="672" y="1680"/>
                <a:ext cx="432" cy="576"/>
              </a:xfrm>
              <a:prstGeom prst="triangle">
                <a:avLst>
                  <a:gd name="adj" fmla="val 50000"/>
                </a:avLst>
              </a:prstGeom>
              <a:solidFill>
                <a:srgbClr val="0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183" name="Line 7"/>
              <p:cNvSpPr>
                <a:spLocks noChangeShapeType="1"/>
              </p:cNvSpPr>
              <p:nvPr/>
            </p:nvSpPr>
            <p:spPr bwMode="auto">
              <a:xfrm flipV="1">
                <a:off x="768" y="1324"/>
                <a:ext cx="1776" cy="6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2856" y="528"/>
              <a:ext cx="2736" cy="1944"/>
              <a:chOff x="768" y="1296"/>
              <a:chExt cx="2736" cy="1944"/>
            </a:xfrm>
          </p:grpSpPr>
          <p:grpSp>
            <p:nvGrpSpPr>
              <p:cNvPr id="50185" name="Group 9"/>
              <p:cNvGrpSpPr>
                <a:grpSpLocks/>
              </p:cNvGrpSpPr>
              <p:nvPr/>
            </p:nvGrpSpPr>
            <p:grpSpPr bwMode="auto">
              <a:xfrm>
                <a:off x="768" y="2976"/>
                <a:ext cx="2016" cy="264"/>
                <a:chOff x="768" y="2976"/>
                <a:chExt cx="2016" cy="264"/>
              </a:xfrm>
            </p:grpSpPr>
            <p:sp>
              <p:nvSpPr>
                <p:cNvPr id="50186" name="Line 10"/>
                <p:cNvSpPr>
                  <a:spLocks noChangeShapeType="1"/>
                </p:cNvSpPr>
                <p:nvPr/>
              </p:nvSpPr>
              <p:spPr bwMode="auto">
                <a:xfrm>
                  <a:off x="768" y="3024"/>
                  <a:ext cx="2016" cy="0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87" name="Rectangle 11"/>
                <p:cNvSpPr>
                  <a:spLocks noChangeArrowheads="1"/>
                </p:cNvSpPr>
                <p:nvPr/>
              </p:nvSpPr>
              <p:spPr bwMode="auto">
                <a:xfrm>
                  <a:off x="1144" y="3035"/>
                  <a:ext cx="992" cy="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800">
                      <a:solidFill>
                        <a:srgbClr val="CC3333"/>
                      </a:solidFill>
                    </a:rPr>
                    <a:t>wander distance</a:t>
                  </a:r>
                </a:p>
              </p:txBody>
            </p:sp>
            <p:sp>
              <p:nvSpPr>
                <p:cNvPr id="50188" name="Line 12"/>
                <p:cNvSpPr>
                  <a:spLocks noChangeShapeType="1"/>
                </p:cNvSpPr>
                <p:nvPr/>
              </p:nvSpPr>
              <p:spPr bwMode="auto">
                <a:xfrm>
                  <a:off x="768" y="29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89" name="Line 13"/>
                <p:cNvSpPr>
                  <a:spLocks noChangeShapeType="1"/>
                </p:cNvSpPr>
                <p:nvPr/>
              </p:nvSpPr>
              <p:spPr bwMode="auto">
                <a:xfrm>
                  <a:off x="2784" y="297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190" name="Oval 14"/>
              <p:cNvSpPr>
                <a:spLocks noChangeAspect="1" noChangeArrowheads="1"/>
              </p:cNvSpPr>
              <p:nvPr/>
            </p:nvSpPr>
            <p:spPr bwMode="auto">
              <a:xfrm>
                <a:off x="2016" y="1296"/>
                <a:ext cx="1488" cy="136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0191" name="Group 15"/>
              <p:cNvGrpSpPr>
                <a:grpSpLocks/>
              </p:cNvGrpSpPr>
              <p:nvPr/>
            </p:nvGrpSpPr>
            <p:grpSpPr bwMode="auto">
              <a:xfrm>
                <a:off x="2784" y="1920"/>
                <a:ext cx="720" cy="342"/>
                <a:chOff x="2784" y="1920"/>
                <a:chExt cx="720" cy="342"/>
              </a:xfrm>
            </p:grpSpPr>
            <p:sp>
              <p:nvSpPr>
                <p:cNvPr id="50192" name="Line 16"/>
                <p:cNvSpPr>
                  <a:spLocks noChangeShapeType="1"/>
                </p:cNvSpPr>
                <p:nvPr/>
              </p:nvSpPr>
              <p:spPr bwMode="auto">
                <a:xfrm>
                  <a:off x="3504" y="19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93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834" y="1964"/>
                  <a:ext cx="622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ct val="50000"/>
                    </a:spcBef>
                  </a:pPr>
                  <a:r>
                    <a:rPr lang="en-US" sz="800">
                      <a:solidFill>
                        <a:srgbClr val="CC3333"/>
                      </a:solidFill>
                    </a:rPr>
                    <a:t>wander radius</a:t>
                  </a:r>
                </a:p>
              </p:txBody>
            </p:sp>
            <p:sp>
              <p:nvSpPr>
                <p:cNvPr id="50194" name="Line 18"/>
                <p:cNvSpPr>
                  <a:spLocks noChangeShapeType="1"/>
                </p:cNvSpPr>
                <p:nvPr/>
              </p:nvSpPr>
              <p:spPr bwMode="auto">
                <a:xfrm>
                  <a:off x="2784" y="19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95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196" name="Line 20"/>
                <p:cNvSpPr>
                  <a:spLocks noChangeShapeType="1"/>
                </p:cNvSpPr>
                <p:nvPr/>
              </p:nvSpPr>
              <p:spPr bwMode="auto">
                <a:xfrm>
                  <a:off x="3504" y="1920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CC33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6096000" y="5943600"/>
            <a:ext cx="1166615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327B7-211D-294D-9FD1-A9F4A50A37DE}" type="slidenum">
              <a:rPr lang="en-US"/>
              <a:pPr/>
              <a:t>36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Steering </a:t>
            </a:r>
            <a:r>
              <a:rPr lang="en-US" dirty="0" smtClean="0"/>
              <a:t>“Behaviors”</a:t>
            </a:r>
            <a:endParaRPr lang="en-US" dirty="0"/>
          </a:p>
        </p:txBody>
      </p:sp>
      <p:graphicFrame>
        <p:nvGraphicFramePr>
          <p:cNvPr id="2259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184039"/>
              </p:ext>
            </p:extLst>
          </p:nvPr>
        </p:nvGraphicFramePr>
        <p:xfrm>
          <a:off x="1219200" y="2057400"/>
          <a:ext cx="4953000" cy="3352799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</a:tblGrid>
              <a:tr h="653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seek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flee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arrive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pursue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wander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evade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interpose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hide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avoid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obstacles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  <a:cs typeface="Osaka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follow path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685800" y="54864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Multiple behaviors </a:t>
            </a:r>
            <a:r>
              <a:rPr lang="en-US" sz="2800" dirty="0" smtClean="0">
                <a:solidFill>
                  <a:srgbClr val="0070C0"/>
                </a:solidFill>
              </a:rPr>
              <a:t>combine </a:t>
            </a:r>
            <a:r>
              <a:rPr lang="en-US" sz="2800" dirty="0" smtClean="0"/>
              <a:t>forces</a:t>
            </a:r>
            <a:endParaRPr lang="en-US" sz="2800" dirty="0"/>
          </a:p>
        </p:txBody>
      </p:sp>
      <p:grpSp>
        <p:nvGrpSpPr>
          <p:cNvPr id="22598" name="Group 70"/>
          <p:cNvGrpSpPr>
            <a:grpSpLocks/>
          </p:cNvGrpSpPr>
          <p:nvPr/>
        </p:nvGrpSpPr>
        <p:grpSpPr bwMode="auto">
          <a:xfrm>
            <a:off x="6629400" y="2362200"/>
            <a:ext cx="1981200" cy="1219200"/>
            <a:chOff x="3312" y="1296"/>
            <a:chExt cx="2352" cy="1728"/>
          </a:xfrm>
        </p:grpSpPr>
        <p:sp>
          <p:nvSpPr>
            <p:cNvPr id="22595" name="Rectangle 67"/>
            <p:cNvSpPr>
              <a:spLocks noChangeArrowheads="1"/>
            </p:cNvSpPr>
            <p:nvPr/>
          </p:nvSpPr>
          <p:spPr bwMode="auto">
            <a:xfrm>
              <a:off x="3312" y="1296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2596" name="Rectangle 68"/>
            <p:cNvSpPr>
              <a:spLocks noChangeArrowheads="1"/>
            </p:cNvSpPr>
            <p:nvPr/>
          </p:nvSpPr>
          <p:spPr bwMode="auto">
            <a:xfrm>
              <a:off x="3312" y="1920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rgbClr val="008040"/>
                  </a:solidFill>
                </a:rPr>
                <a:t>Steering</a:t>
              </a:r>
            </a:p>
          </p:txBody>
        </p:sp>
        <p:sp>
          <p:nvSpPr>
            <p:cNvPr id="22597" name="Rectangle 69"/>
            <p:cNvSpPr>
              <a:spLocks noChangeArrowheads="1"/>
            </p:cNvSpPr>
            <p:nvPr/>
          </p:nvSpPr>
          <p:spPr bwMode="auto">
            <a:xfrm>
              <a:off x="3312" y="2544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rgbClr val="80004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140386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Compute forces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B1FAE9-6BA5-A04B-B8FD-84602B373A6F}" type="slidenum">
              <a:rPr lang="en-US"/>
              <a:pPr/>
              <a:t>37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Following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Create steering force that moves</a:t>
            </a:r>
            <a:r>
              <a:rPr lang="en-US" dirty="0" smtClean="0"/>
              <a:t> body along </a:t>
            </a:r>
            <a:r>
              <a:rPr lang="en-US" dirty="0"/>
              <a:t>a series of </a:t>
            </a:r>
            <a:r>
              <a:rPr lang="en-US" i="1" dirty="0"/>
              <a:t>waypoints </a:t>
            </a:r>
            <a:r>
              <a:rPr lang="en-US" dirty="0"/>
              <a:t>(open or looped)</a:t>
            </a:r>
          </a:p>
          <a:p>
            <a:r>
              <a:rPr lang="en-US" dirty="0"/>
              <a:t>Useful for: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atrolling </a:t>
            </a:r>
            <a:r>
              <a:rPr lang="en-US" dirty="0"/>
              <a:t>(guard duty) agents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redefined </a:t>
            </a:r>
            <a:r>
              <a:rPr lang="en-US" dirty="0"/>
              <a:t>paths through difficult terrain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acing </a:t>
            </a:r>
            <a:r>
              <a:rPr lang="en-US" dirty="0"/>
              <a:t>cars around a track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2209800" y="4419600"/>
            <a:ext cx="1709738" cy="1252538"/>
            <a:chOff x="720" y="2928"/>
            <a:chExt cx="1077" cy="789"/>
          </a:xfrm>
        </p:grpSpPr>
        <p:sp>
          <p:nvSpPr>
            <p:cNvPr id="86020" name="Oval 4"/>
            <p:cNvSpPr>
              <a:spLocks noChangeAspect="1" noChangeArrowheads="1"/>
            </p:cNvSpPr>
            <p:nvPr/>
          </p:nvSpPr>
          <p:spPr bwMode="auto">
            <a:xfrm>
              <a:off x="960" y="360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21" name="Oval 5"/>
            <p:cNvSpPr>
              <a:spLocks noChangeAspect="1" noChangeArrowheads="1"/>
            </p:cNvSpPr>
            <p:nvPr/>
          </p:nvSpPr>
          <p:spPr bwMode="auto">
            <a:xfrm>
              <a:off x="720" y="316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22" name="Oval 6"/>
            <p:cNvSpPr>
              <a:spLocks noChangeAspect="1" noChangeArrowheads="1"/>
            </p:cNvSpPr>
            <p:nvPr/>
          </p:nvSpPr>
          <p:spPr bwMode="auto">
            <a:xfrm>
              <a:off x="960" y="292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23" name="Oval 7"/>
            <p:cNvSpPr>
              <a:spLocks noChangeAspect="1" noChangeArrowheads="1"/>
            </p:cNvSpPr>
            <p:nvPr/>
          </p:nvSpPr>
          <p:spPr bwMode="auto">
            <a:xfrm>
              <a:off x="1296" y="312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24" name="Oval 8"/>
            <p:cNvSpPr>
              <a:spLocks noChangeAspect="1" noChangeArrowheads="1"/>
            </p:cNvSpPr>
            <p:nvPr/>
          </p:nvSpPr>
          <p:spPr bwMode="auto">
            <a:xfrm>
              <a:off x="1728" y="3024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25" name="Oval 9"/>
            <p:cNvSpPr>
              <a:spLocks noChangeAspect="1" noChangeArrowheads="1"/>
            </p:cNvSpPr>
            <p:nvPr/>
          </p:nvSpPr>
          <p:spPr bwMode="auto">
            <a:xfrm>
              <a:off x="1440" y="364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86027" name="AutoShape 11"/>
            <p:cNvCxnSpPr>
              <a:cxnSpLocks noChangeShapeType="1"/>
              <a:stCxn id="86020" idx="1"/>
              <a:endCxn id="86021" idx="5"/>
            </p:cNvCxnSpPr>
            <p:nvPr/>
          </p:nvCxnSpPr>
          <p:spPr bwMode="auto">
            <a:xfrm flipH="1" flipV="1">
              <a:off x="779" y="3227"/>
              <a:ext cx="191" cy="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28" name="AutoShape 12"/>
            <p:cNvCxnSpPr>
              <a:cxnSpLocks noChangeShapeType="1"/>
              <a:stCxn id="86021" idx="7"/>
              <a:endCxn id="86022" idx="3"/>
            </p:cNvCxnSpPr>
            <p:nvPr/>
          </p:nvCxnSpPr>
          <p:spPr bwMode="auto">
            <a:xfrm flipV="1">
              <a:off x="779" y="2987"/>
              <a:ext cx="191" cy="1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29" name="AutoShape 13"/>
            <p:cNvCxnSpPr>
              <a:cxnSpLocks noChangeShapeType="1"/>
              <a:stCxn id="86022" idx="6"/>
              <a:endCxn id="86023" idx="1"/>
            </p:cNvCxnSpPr>
            <p:nvPr/>
          </p:nvCxnSpPr>
          <p:spPr bwMode="auto">
            <a:xfrm>
              <a:off x="1029" y="2963"/>
              <a:ext cx="27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30" name="AutoShape 14"/>
            <p:cNvCxnSpPr>
              <a:cxnSpLocks noChangeShapeType="1"/>
              <a:stCxn id="86023" idx="6"/>
              <a:endCxn id="86024" idx="3"/>
            </p:cNvCxnSpPr>
            <p:nvPr/>
          </p:nvCxnSpPr>
          <p:spPr bwMode="auto">
            <a:xfrm flipV="1">
              <a:off x="1365" y="3083"/>
              <a:ext cx="373" cy="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31" name="AutoShape 15"/>
            <p:cNvCxnSpPr>
              <a:cxnSpLocks noChangeShapeType="1"/>
              <a:stCxn id="86024" idx="4"/>
              <a:endCxn id="86025" idx="7"/>
            </p:cNvCxnSpPr>
            <p:nvPr/>
          </p:nvCxnSpPr>
          <p:spPr bwMode="auto">
            <a:xfrm flipH="1">
              <a:off x="1499" y="3093"/>
              <a:ext cx="264" cy="56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6044" name="Group 28"/>
          <p:cNvGrpSpPr>
            <a:grpSpLocks/>
          </p:cNvGrpSpPr>
          <p:nvPr/>
        </p:nvGrpSpPr>
        <p:grpSpPr bwMode="auto">
          <a:xfrm>
            <a:off x="5240338" y="4419600"/>
            <a:ext cx="1709737" cy="1252538"/>
            <a:chOff x="2715" y="2928"/>
            <a:chExt cx="1077" cy="789"/>
          </a:xfrm>
        </p:grpSpPr>
        <p:sp>
          <p:nvSpPr>
            <p:cNvPr id="86032" name="Oval 16"/>
            <p:cNvSpPr>
              <a:spLocks noChangeAspect="1" noChangeArrowheads="1"/>
            </p:cNvSpPr>
            <p:nvPr/>
          </p:nvSpPr>
          <p:spPr bwMode="auto">
            <a:xfrm>
              <a:off x="2955" y="360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33" name="Oval 17"/>
            <p:cNvSpPr>
              <a:spLocks noChangeAspect="1" noChangeArrowheads="1"/>
            </p:cNvSpPr>
            <p:nvPr/>
          </p:nvSpPr>
          <p:spPr bwMode="auto">
            <a:xfrm>
              <a:off x="2715" y="316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34" name="Oval 18"/>
            <p:cNvSpPr>
              <a:spLocks noChangeAspect="1" noChangeArrowheads="1"/>
            </p:cNvSpPr>
            <p:nvPr/>
          </p:nvSpPr>
          <p:spPr bwMode="auto">
            <a:xfrm>
              <a:off x="2955" y="292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35" name="Oval 19"/>
            <p:cNvSpPr>
              <a:spLocks noChangeAspect="1" noChangeArrowheads="1"/>
            </p:cNvSpPr>
            <p:nvPr/>
          </p:nvSpPr>
          <p:spPr bwMode="auto">
            <a:xfrm>
              <a:off x="3291" y="312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36" name="Oval 20"/>
            <p:cNvSpPr>
              <a:spLocks noChangeAspect="1" noChangeArrowheads="1"/>
            </p:cNvSpPr>
            <p:nvPr/>
          </p:nvSpPr>
          <p:spPr bwMode="auto">
            <a:xfrm>
              <a:off x="3723" y="3024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6037" name="Oval 21"/>
            <p:cNvSpPr>
              <a:spLocks noChangeAspect="1" noChangeArrowheads="1"/>
            </p:cNvSpPr>
            <p:nvPr/>
          </p:nvSpPr>
          <p:spPr bwMode="auto">
            <a:xfrm>
              <a:off x="3435" y="364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86038" name="AutoShape 22"/>
            <p:cNvCxnSpPr>
              <a:cxnSpLocks noChangeShapeType="1"/>
              <a:stCxn id="86032" idx="1"/>
              <a:endCxn id="86033" idx="5"/>
            </p:cNvCxnSpPr>
            <p:nvPr/>
          </p:nvCxnSpPr>
          <p:spPr bwMode="auto">
            <a:xfrm flipH="1" flipV="1">
              <a:off x="2774" y="3227"/>
              <a:ext cx="191" cy="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39" name="AutoShape 23"/>
            <p:cNvCxnSpPr>
              <a:cxnSpLocks noChangeShapeType="1"/>
              <a:stCxn id="86033" idx="7"/>
              <a:endCxn id="86034" idx="3"/>
            </p:cNvCxnSpPr>
            <p:nvPr/>
          </p:nvCxnSpPr>
          <p:spPr bwMode="auto">
            <a:xfrm flipV="1">
              <a:off x="2774" y="2987"/>
              <a:ext cx="191" cy="1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40" name="AutoShape 24"/>
            <p:cNvCxnSpPr>
              <a:cxnSpLocks noChangeShapeType="1"/>
              <a:stCxn id="86034" idx="6"/>
              <a:endCxn id="86035" idx="1"/>
            </p:cNvCxnSpPr>
            <p:nvPr/>
          </p:nvCxnSpPr>
          <p:spPr bwMode="auto">
            <a:xfrm>
              <a:off x="3024" y="2963"/>
              <a:ext cx="27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41" name="AutoShape 25"/>
            <p:cNvCxnSpPr>
              <a:cxnSpLocks noChangeShapeType="1"/>
              <a:stCxn id="86035" idx="6"/>
              <a:endCxn id="86036" idx="3"/>
            </p:cNvCxnSpPr>
            <p:nvPr/>
          </p:nvCxnSpPr>
          <p:spPr bwMode="auto">
            <a:xfrm flipV="1">
              <a:off x="3360" y="3083"/>
              <a:ext cx="373" cy="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42" name="AutoShape 26"/>
            <p:cNvCxnSpPr>
              <a:cxnSpLocks noChangeShapeType="1"/>
              <a:stCxn id="86036" idx="4"/>
              <a:endCxn id="86037" idx="7"/>
            </p:cNvCxnSpPr>
            <p:nvPr/>
          </p:nvCxnSpPr>
          <p:spPr bwMode="auto">
            <a:xfrm flipH="1">
              <a:off x="3494" y="3093"/>
              <a:ext cx="264" cy="56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6043" name="AutoShape 27"/>
            <p:cNvCxnSpPr>
              <a:cxnSpLocks noChangeShapeType="1"/>
              <a:stCxn id="86037" idx="2"/>
              <a:endCxn id="86032" idx="6"/>
            </p:cNvCxnSpPr>
            <p:nvPr/>
          </p:nvCxnSpPr>
          <p:spPr bwMode="auto">
            <a:xfrm flipH="1" flipV="1">
              <a:off x="3024" y="3635"/>
              <a:ext cx="411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7086600" y="4572000"/>
            <a:ext cx="130175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looped path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685800" y="4495800"/>
            <a:ext cx="130175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open path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2568" y="6019800"/>
            <a:ext cx="4567019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 path can be described by an array of vectors.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100C3-8B5E-8042-97BA-B83AFDCB4ED0}" type="slidenum">
              <a:rPr lang="en-US"/>
              <a:pPr/>
              <a:t>38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</a:t>
            </a:r>
            <a:r>
              <a:rPr lang="en-US" dirty="0" smtClean="0"/>
              <a:t>Following: Using Seek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348" y="1331119"/>
            <a:ext cx="77724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Invoke ‘seek’ on each waypoint until ‘arrive’ at finish (if any)</a:t>
            </a:r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7010400" y="2133600"/>
            <a:ext cx="1709738" cy="1252538"/>
            <a:chOff x="720" y="2928"/>
            <a:chExt cx="1077" cy="789"/>
          </a:xfrm>
        </p:grpSpPr>
        <p:sp>
          <p:nvSpPr>
            <p:cNvPr id="87045" name="Oval 5"/>
            <p:cNvSpPr>
              <a:spLocks noChangeAspect="1" noChangeArrowheads="1"/>
            </p:cNvSpPr>
            <p:nvPr/>
          </p:nvSpPr>
          <p:spPr bwMode="auto">
            <a:xfrm>
              <a:off x="960" y="360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6" name="Oval 6"/>
            <p:cNvSpPr>
              <a:spLocks noChangeAspect="1" noChangeArrowheads="1"/>
            </p:cNvSpPr>
            <p:nvPr/>
          </p:nvSpPr>
          <p:spPr bwMode="auto">
            <a:xfrm>
              <a:off x="720" y="316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7" name="Oval 7"/>
            <p:cNvSpPr>
              <a:spLocks noChangeAspect="1" noChangeArrowheads="1"/>
            </p:cNvSpPr>
            <p:nvPr/>
          </p:nvSpPr>
          <p:spPr bwMode="auto">
            <a:xfrm>
              <a:off x="960" y="292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8" name="Oval 8"/>
            <p:cNvSpPr>
              <a:spLocks noChangeAspect="1" noChangeArrowheads="1"/>
            </p:cNvSpPr>
            <p:nvPr/>
          </p:nvSpPr>
          <p:spPr bwMode="auto">
            <a:xfrm>
              <a:off x="1296" y="312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49" name="Oval 9"/>
            <p:cNvSpPr>
              <a:spLocks noChangeAspect="1" noChangeArrowheads="1"/>
            </p:cNvSpPr>
            <p:nvPr/>
          </p:nvSpPr>
          <p:spPr bwMode="auto">
            <a:xfrm>
              <a:off x="1728" y="3024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50" name="Oval 10"/>
            <p:cNvSpPr>
              <a:spLocks noChangeAspect="1" noChangeArrowheads="1"/>
            </p:cNvSpPr>
            <p:nvPr/>
          </p:nvSpPr>
          <p:spPr bwMode="auto">
            <a:xfrm>
              <a:off x="1440" y="364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87051" name="AutoShape 11"/>
            <p:cNvCxnSpPr>
              <a:cxnSpLocks noChangeShapeType="1"/>
              <a:stCxn id="87045" idx="1"/>
              <a:endCxn id="87046" idx="5"/>
            </p:cNvCxnSpPr>
            <p:nvPr/>
          </p:nvCxnSpPr>
          <p:spPr bwMode="auto">
            <a:xfrm flipH="1" flipV="1">
              <a:off x="779" y="3227"/>
              <a:ext cx="191" cy="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52" name="AutoShape 12"/>
            <p:cNvCxnSpPr>
              <a:cxnSpLocks noChangeShapeType="1"/>
              <a:stCxn id="87046" idx="7"/>
              <a:endCxn id="87047" idx="3"/>
            </p:cNvCxnSpPr>
            <p:nvPr/>
          </p:nvCxnSpPr>
          <p:spPr bwMode="auto">
            <a:xfrm flipV="1">
              <a:off x="779" y="2987"/>
              <a:ext cx="191" cy="1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53" name="AutoShape 13"/>
            <p:cNvCxnSpPr>
              <a:cxnSpLocks noChangeShapeType="1"/>
              <a:stCxn id="87047" idx="6"/>
              <a:endCxn id="87048" idx="1"/>
            </p:cNvCxnSpPr>
            <p:nvPr/>
          </p:nvCxnSpPr>
          <p:spPr bwMode="auto">
            <a:xfrm>
              <a:off x="1029" y="2963"/>
              <a:ext cx="27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54" name="AutoShape 14"/>
            <p:cNvCxnSpPr>
              <a:cxnSpLocks noChangeShapeType="1"/>
              <a:stCxn id="87048" idx="6"/>
              <a:endCxn id="87049" idx="3"/>
            </p:cNvCxnSpPr>
            <p:nvPr/>
          </p:nvCxnSpPr>
          <p:spPr bwMode="auto">
            <a:xfrm flipV="1">
              <a:off x="1365" y="3083"/>
              <a:ext cx="373" cy="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55" name="AutoShape 15"/>
            <p:cNvCxnSpPr>
              <a:cxnSpLocks noChangeShapeType="1"/>
              <a:stCxn id="87049" idx="4"/>
              <a:endCxn id="87050" idx="7"/>
            </p:cNvCxnSpPr>
            <p:nvPr/>
          </p:nvCxnSpPr>
          <p:spPr bwMode="auto">
            <a:xfrm flipH="1">
              <a:off x="1499" y="3093"/>
              <a:ext cx="264" cy="56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7056" name="Group 16"/>
          <p:cNvGrpSpPr>
            <a:grpSpLocks/>
          </p:cNvGrpSpPr>
          <p:nvPr/>
        </p:nvGrpSpPr>
        <p:grpSpPr bwMode="auto">
          <a:xfrm>
            <a:off x="7010400" y="4114800"/>
            <a:ext cx="1709738" cy="1252538"/>
            <a:chOff x="2715" y="2928"/>
            <a:chExt cx="1077" cy="789"/>
          </a:xfrm>
        </p:grpSpPr>
        <p:sp>
          <p:nvSpPr>
            <p:cNvPr id="87057" name="Oval 17"/>
            <p:cNvSpPr>
              <a:spLocks noChangeAspect="1" noChangeArrowheads="1"/>
            </p:cNvSpPr>
            <p:nvPr/>
          </p:nvSpPr>
          <p:spPr bwMode="auto">
            <a:xfrm>
              <a:off x="2955" y="360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58" name="Oval 18"/>
            <p:cNvSpPr>
              <a:spLocks noChangeAspect="1" noChangeArrowheads="1"/>
            </p:cNvSpPr>
            <p:nvPr/>
          </p:nvSpPr>
          <p:spPr bwMode="auto">
            <a:xfrm>
              <a:off x="2715" y="316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59" name="Oval 19"/>
            <p:cNvSpPr>
              <a:spLocks noChangeAspect="1" noChangeArrowheads="1"/>
            </p:cNvSpPr>
            <p:nvPr/>
          </p:nvSpPr>
          <p:spPr bwMode="auto">
            <a:xfrm>
              <a:off x="2955" y="292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0" name="Oval 20"/>
            <p:cNvSpPr>
              <a:spLocks noChangeAspect="1" noChangeArrowheads="1"/>
            </p:cNvSpPr>
            <p:nvPr/>
          </p:nvSpPr>
          <p:spPr bwMode="auto">
            <a:xfrm>
              <a:off x="3291" y="3120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1" name="Oval 21"/>
            <p:cNvSpPr>
              <a:spLocks noChangeAspect="1" noChangeArrowheads="1"/>
            </p:cNvSpPr>
            <p:nvPr/>
          </p:nvSpPr>
          <p:spPr bwMode="auto">
            <a:xfrm>
              <a:off x="3723" y="3024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7062" name="Oval 22"/>
            <p:cNvSpPr>
              <a:spLocks noChangeAspect="1" noChangeArrowheads="1"/>
            </p:cNvSpPr>
            <p:nvPr/>
          </p:nvSpPr>
          <p:spPr bwMode="auto">
            <a:xfrm>
              <a:off x="3435" y="3648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87063" name="AutoShape 23"/>
            <p:cNvCxnSpPr>
              <a:cxnSpLocks noChangeShapeType="1"/>
              <a:stCxn id="87057" idx="1"/>
              <a:endCxn id="87058" idx="5"/>
            </p:cNvCxnSpPr>
            <p:nvPr/>
          </p:nvCxnSpPr>
          <p:spPr bwMode="auto">
            <a:xfrm flipH="1" flipV="1">
              <a:off x="2774" y="3227"/>
              <a:ext cx="191" cy="3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64" name="AutoShape 24"/>
            <p:cNvCxnSpPr>
              <a:cxnSpLocks noChangeShapeType="1"/>
              <a:stCxn id="87058" idx="7"/>
              <a:endCxn id="87059" idx="3"/>
            </p:cNvCxnSpPr>
            <p:nvPr/>
          </p:nvCxnSpPr>
          <p:spPr bwMode="auto">
            <a:xfrm flipV="1">
              <a:off x="2774" y="2987"/>
              <a:ext cx="191" cy="19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65" name="AutoShape 25"/>
            <p:cNvCxnSpPr>
              <a:cxnSpLocks noChangeShapeType="1"/>
              <a:stCxn id="87059" idx="6"/>
              <a:endCxn id="87060" idx="1"/>
            </p:cNvCxnSpPr>
            <p:nvPr/>
          </p:nvCxnSpPr>
          <p:spPr bwMode="auto">
            <a:xfrm>
              <a:off x="3024" y="2963"/>
              <a:ext cx="27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66" name="AutoShape 26"/>
            <p:cNvCxnSpPr>
              <a:cxnSpLocks noChangeShapeType="1"/>
              <a:stCxn id="87060" idx="6"/>
              <a:endCxn id="87061" idx="3"/>
            </p:cNvCxnSpPr>
            <p:nvPr/>
          </p:nvCxnSpPr>
          <p:spPr bwMode="auto">
            <a:xfrm flipV="1">
              <a:off x="3360" y="3083"/>
              <a:ext cx="373" cy="7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67" name="AutoShape 27"/>
            <p:cNvCxnSpPr>
              <a:cxnSpLocks noChangeShapeType="1"/>
              <a:stCxn id="87061" idx="4"/>
              <a:endCxn id="87062" idx="7"/>
            </p:cNvCxnSpPr>
            <p:nvPr/>
          </p:nvCxnSpPr>
          <p:spPr bwMode="auto">
            <a:xfrm flipH="1">
              <a:off x="3494" y="3093"/>
              <a:ext cx="264" cy="56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7068" name="AutoShape 28"/>
            <p:cNvCxnSpPr>
              <a:cxnSpLocks noChangeShapeType="1"/>
              <a:stCxn id="87062" idx="2"/>
              <a:endCxn id="87057" idx="6"/>
            </p:cNvCxnSpPr>
            <p:nvPr/>
          </p:nvCxnSpPr>
          <p:spPr bwMode="auto">
            <a:xfrm flipH="1" flipV="1">
              <a:off x="3024" y="3635"/>
              <a:ext cx="411" cy="4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87071" name="Rectangle 31"/>
          <p:cNvSpPr>
            <a:spLocks noChangeArrowheads="1"/>
          </p:cNvSpPr>
          <p:nvPr/>
        </p:nvSpPr>
        <p:spPr bwMode="auto">
          <a:xfrm>
            <a:off x="228600" y="2352142"/>
            <a:ext cx="6199133" cy="2893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Lucida Sans Typewriter" charset="0"/>
              </a:rPr>
              <a:t>path = ...;             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i="1" dirty="0" smtClean="0">
                <a:latin typeface="Lucida Sans Typewriter" charset="0"/>
              </a:rPr>
              <a:t>// </a:t>
            </a:r>
            <a:r>
              <a:rPr lang="en-US" sz="1400" i="1" dirty="0">
                <a:latin typeface="Lucida Sans Typewriter" charset="0"/>
              </a:rPr>
              <a:t>(circular) list of waypoints</a:t>
            </a:r>
          </a:p>
          <a:p>
            <a:pPr algn="l"/>
            <a:r>
              <a:rPr lang="en-US" sz="1400" dirty="0">
                <a:latin typeface="Lucida Sans Typewriter" charset="0"/>
              </a:rPr>
              <a:t>current = </a:t>
            </a:r>
            <a:r>
              <a:rPr lang="en-US" sz="1400" dirty="0" err="1">
                <a:latin typeface="Lucida Sans Typewriter" charset="0"/>
              </a:rPr>
              <a:t>path.first</a:t>
            </a:r>
            <a:r>
              <a:rPr lang="en-US" sz="1400" dirty="0">
                <a:latin typeface="Lucida Sans Typewriter" charset="0"/>
              </a:rPr>
              <a:t>() ; </a:t>
            </a:r>
            <a:r>
              <a:rPr lang="en-US" sz="1400" i="1" dirty="0">
                <a:latin typeface="Lucida Sans Typewriter" charset="0"/>
              </a:rPr>
              <a:t>// current waypoint vector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b="1" dirty="0" err="1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followPath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() {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if </a:t>
            </a:r>
            <a:r>
              <a:rPr lang="en-US" sz="1400" dirty="0" smtClean="0">
                <a:latin typeface="Lucida Sans Typewriter" charset="0"/>
              </a:rPr>
              <a:t>( </a:t>
            </a:r>
            <a:r>
              <a:rPr lang="en-US" sz="1400" b="1" dirty="0" smtClean="0">
                <a:latin typeface="Lucida Sans Typewriter" charset="0"/>
              </a:rPr>
              <a:t>| </a:t>
            </a:r>
            <a:r>
              <a:rPr lang="en-US" sz="1400" dirty="0" smtClean="0">
                <a:latin typeface="Lucida Sans Typewriter" charset="0"/>
              </a:rPr>
              <a:t>current – position </a:t>
            </a:r>
            <a:r>
              <a:rPr lang="en-US" sz="1400" b="1" dirty="0" smtClean="0">
                <a:latin typeface="Lucida Sans Typewriter" charset="0"/>
              </a:rPr>
              <a:t>|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&lt; </a:t>
            </a:r>
            <a:r>
              <a:rPr lang="en-US" sz="1400" dirty="0">
                <a:solidFill>
                  <a:schemeClr val="accent2"/>
                </a:solidFill>
                <a:latin typeface="Lucida Sans Typewriter" charset="0"/>
              </a:rPr>
              <a:t>SEEK_DISTANCE</a:t>
            </a:r>
            <a:r>
              <a:rPr lang="en-US" sz="1400" dirty="0">
                <a:latin typeface="Lucida Sans Typewriter" charset="0"/>
              </a:rPr>
              <a:t> 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b="1" dirty="0">
                <a:latin typeface="Lucida Sans Typewriter" charset="0"/>
              </a:rPr>
              <a:t>if</a:t>
            </a:r>
            <a:r>
              <a:rPr lang="en-US" sz="1400" dirty="0">
                <a:latin typeface="Lucida Sans Typewriter" charset="0"/>
              </a:rPr>
              <a:t> ( </a:t>
            </a:r>
            <a:r>
              <a:rPr lang="en-US" sz="1400" dirty="0" err="1">
                <a:latin typeface="Lucida Sans Typewriter" charset="0"/>
              </a:rPr>
              <a:t>path.isEmpty</a:t>
            </a:r>
            <a:r>
              <a:rPr lang="en-US" sz="1400" dirty="0">
                <a:latin typeface="Lucida Sans Typewriter" charset="0"/>
              </a:rPr>
              <a:t>() )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  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Lucida Sans Typewriter" charset="0"/>
              </a:rPr>
              <a:t>arrive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 current );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</a:t>
            </a:r>
            <a:r>
              <a:rPr lang="en-US" sz="1400" b="1" dirty="0">
                <a:latin typeface="Lucida Sans Typewriter" charset="0"/>
              </a:rPr>
              <a:t> else 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   current = </a:t>
            </a:r>
            <a:r>
              <a:rPr lang="en-US" sz="1400" dirty="0" err="1">
                <a:latin typeface="Lucida Sans Typewriter" charset="0"/>
              </a:rPr>
              <a:t>path.next</a:t>
            </a:r>
            <a:r>
              <a:rPr lang="en-US" sz="1400" dirty="0">
                <a:latin typeface="Lucida Sans Typewriter" charset="0"/>
              </a:rPr>
              <a:t>();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Lucida Sans Typewriter" charset="0"/>
              </a:rPr>
              <a:t>seek</a:t>
            </a:r>
            <a:r>
              <a:rPr lang="en-US" sz="1400" b="1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(</a:t>
            </a:r>
            <a:r>
              <a:rPr lang="en-US" sz="1400" dirty="0">
                <a:latin typeface="Lucida Sans Typewriter" charset="0"/>
              </a:rPr>
              <a:t>current);</a:t>
            </a:r>
          </a:p>
          <a:p>
            <a:pPr algn="l"/>
            <a:r>
              <a:rPr lang="en-US" sz="1400" dirty="0">
                <a:latin typeface="Lucida Sans Typewriter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5105400"/>
            <a:ext cx="3450431" cy="1169551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Sensitive </a:t>
            </a:r>
            <a:r>
              <a:rPr lang="en-US" sz="1400" dirty="0"/>
              <a:t>to 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SEEK_DISTANCE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/>
              <a:t>and ratio of </a:t>
            </a:r>
            <a:r>
              <a:rPr lang="en-US" sz="1400" dirty="0" err="1"/>
              <a:t>maxForce</a:t>
            </a:r>
            <a:r>
              <a:rPr lang="en-US" sz="1400" dirty="0"/>
              <a:t> to </a:t>
            </a:r>
            <a:r>
              <a:rPr lang="en-US" sz="1400" dirty="0" err="1"/>
              <a:t>maxSpeed</a:t>
            </a:r>
            <a:r>
              <a:rPr lang="en-US" sz="1400" dirty="0"/>
              <a:t> (in underlying locomotion model)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tighter path </a:t>
            </a:r>
            <a:r>
              <a:rPr lang="en-US" sz="1400" dirty="0" smtClean="0"/>
              <a:t>for </a:t>
            </a:r>
            <a:r>
              <a:rPr lang="en-US" sz="1400" dirty="0"/>
              <a:t>interior corridors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looser for open outdoors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55669" y="59576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Interacting with the Environment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Obstacle Avoidance 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Hide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Wall Avoidance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45193-7A1A-EC45-A6F4-D6E586538CD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“Steering” Model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	</a:t>
            </a:r>
          </a:p>
          <a:p>
            <a:r>
              <a:rPr lang="en-US" dirty="0" smtClean="0"/>
              <a:t>Steering Methods</a:t>
            </a:r>
          </a:p>
          <a:p>
            <a:r>
              <a:rPr lang="en-US" dirty="0" smtClean="0"/>
              <a:t>Flocking</a:t>
            </a:r>
          </a:p>
          <a:p>
            <a:r>
              <a:rPr lang="en-US" dirty="0" smtClean="0"/>
              <a:t>Combining Steering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EC946C-781C-6549-9389-CBFF794D5AF7}" type="slidenum">
              <a:rPr lang="en-US"/>
              <a:pPr/>
              <a:t>40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Obstacle Avoidance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590800"/>
          </a:xfrm>
        </p:spPr>
        <p:txBody>
          <a:bodyPr>
            <a:normAutofit fontScale="92500"/>
          </a:bodyPr>
          <a:lstStyle/>
          <a:p>
            <a:r>
              <a:rPr lang="en-US" dirty="0"/>
              <a:t>Treat obstacles as circular bounding volumes</a:t>
            </a:r>
          </a:p>
          <a:p>
            <a:r>
              <a:rPr lang="en-US" i="1" dirty="0"/>
              <a:t>Basic idea: </a:t>
            </a:r>
            <a:r>
              <a:rPr lang="en-US" dirty="0"/>
              <a:t>extrude “detection </a:t>
            </a:r>
            <a:r>
              <a:rPr lang="en-US" dirty="0" smtClean="0"/>
              <a:t>box” (width of body, length proportional to speed) in </a:t>
            </a:r>
            <a:r>
              <a:rPr lang="en-US" dirty="0"/>
              <a:t>front of</a:t>
            </a:r>
            <a:r>
              <a:rPr lang="en-US" dirty="0" smtClean="0"/>
              <a:t> body </a:t>
            </a:r>
            <a:r>
              <a:rPr lang="en-US" dirty="0"/>
              <a:t>in direction of </a:t>
            </a:r>
            <a:r>
              <a:rPr lang="en-US" dirty="0" smtClean="0"/>
              <a:t>motion (like intersection testing)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38400" y="3810000"/>
            <a:ext cx="3581400" cy="2400300"/>
            <a:chOff x="2438400" y="3810000"/>
            <a:chExt cx="3581400" cy="2400300"/>
          </a:xfrm>
        </p:grpSpPr>
        <p:sp>
          <p:nvSpPr>
            <p:cNvPr id="57349" name="Oval 5"/>
            <p:cNvSpPr>
              <a:spLocks noChangeAspect="1" noChangeArrowheads="1"/>
            </p:cNvSpPr>
            <p:nvPr/>
          </p:nvSpPr>
          <p:spPr bwMode="auto">
            <a:xfrm>
              <a:off x="2438400" y="5715000"/>
              <a:ext cx="533400" cy="49530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52" name="Oval 8"/>
            <p:cNvSpPr>
              <a:spLocks noChangeAspect="1" noChangeArrowheads="1"/>
            </p:cNvSpPr>
            <p:nvPr/>
          </p:nvSpPr>
          <p:spPr bwMode="auto">
            <a:xfrm>
              <a:off x="5334000" y="5029200"/>
              <a:ext cx="685800" cy="63658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53" name="Oval 9"/>
            <p:cNvSpPr>
              <a:spLocks noChangeAspect="1" noChangeArrowheads="1"/>
            </p:cNvSpPr>
            <p:nvPr/>
          </p:nvSpPr>
          <p:spPr bwMode="auto">
            <a:xfrm>
              <a:off x="4191000" y="3810000"/>
              <a:ext cx="990600" cy="91916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7348" name="AutoShape 4"/>
            <p:cNvSpPr>
              <a:spLocks noChangeArrowheads="1"/>
            </p:cNvSpPr>
            <p:nvPr/>
          </p:nvSpPr>
          <p:spPr bwMode="auto">
            <a:xfrm rot="4417221">
              <a:off x="3525167" y="5441253"/>
              <a:ext cx="457200" cy="533400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7350" name="Rectangle 6"/>
          <p:cNvSpPr>
            <a:spLocks noChangeArrowheads="1"/>
          </p:cNvSpPr>
          <p:nvPr/>
        </p:nvSpPr>
        <p:spPr bwMode="auto">
          <a:xfrm rot="20560671">
            <a:off x="3429473" y="5108503"/>
            <a:ext cx="30480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  <p:bldP spid="5735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69E629-5722-9E43-A8ED-C2DEA2450052}" type="slidenum">
              <a:rPr lang="en-US"/>
              <a:pPr/>
              <a:t>41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Obstacle Avoidance </a:t>
            </a:r>
            <a:r>
              <a:rPr lang="en-US" dirty="0" smtClean="0"/>
              <a:t>Algorithm Overview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en-US" dirty="0"/>
              <a:t>Find closest intersection point</a:t>
            </a:r>
          </a:p>
          <a:p>
            <a:pPr marL="533400" indent="-533400">
              <a:buFont typeface="Arial" charset="0"/>
              <a:buAutoNum type="arabicPeriod"/>
            </a:pPr>
            <a:r>
              <a:rPr lang="en-US" dirty="0"/>
              <a:t>Calculate steering force to avoid obstacle </a:t>
            </a:r>
          </a:p>
          <a:p>
            <a:pPr marL="0" indent="0" algn="ctr">
              <a:buNone/>
            </a:pPr>
            <a:r>
              <a:rPr lang="en-US" dirty="0" smtClean="0"/>
              <a:t>(expand each next)</a:t>
            </a:r>
            <a:endParaRPr lang="en-US" dirty="0"/>
          </a:p>
        </p:txBody>
      </p:sp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2667000" y="3733800"/>
            <a:ext cx="4038600" cy="2400300"/>
            <a:chOff x="1488" y="2064"/>
            <a:chExt cx="2544" cy="1512"/>
          </a:xfrm>
        </p:grpSpPr>
        <p:sp>
          <p:nvSpPr>
            <p:cNvPr id="60428" name="Oval 12"/>
            <p:cNvSpPr>
              <a:spLocks noChangeAspect="1" noChangeArrowheads="1"/>
            </p:cNvSpPr>
            <p:nvPr/>
          </p:nvSpPr>
          <p:spPr bwMode="auto">
            <a:xfrm>
              <a:off x="1488" y="3264"/>
              <a:ext cx="336" cy="31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0429" name="Oval 13"/>
            <p:cNvSpPr>
              <a:spLocks noChangeAspect="1" noChangeArrowheads="1"/>
            </p:cNvSpPr>
            <p:nvPr/>
          </p:nvSpPr>
          <p:spPr bwMode="auto">
            <a:xfrm>
              <a:off x="3312" y="2832"/>
              <a:ext cx="432" cy="40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0430" name="Oval 14"/>
            <p:cNvSpPr>
              <a:spLocks noChangeAspect="1" noChangeArrowheads="1"/>
            </p:cNvSpPr>
            <p:nvPr/>
          </p:nvSpPr>
          <p:spPr bwMode="auto">
            <a:xfrm>
              <a:off x="2592" y="2064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60431" name="Group 15"/>
            <p:cNvGrpSpPr>
              <a:grpSpLocks/>
            </p:cNvGrpSpPr>
            <p:nvPr/>
          </p:nvGrpSpPr>
          <p:grpSpPr bwMode="auto">
            <a:xfrm rot="-1039329">
              <a:off x="2112" y="2880"/>
              <a:ext cx="1920" cy="290"/>
              <a:chOff x="1632" y="2974"/>
              <a:chExt cx="1920" cy="290"/>
            </a:xfrm>
          </p:grpSpPr>
          <p:sp>
            <p:nvSpPr>
              <p:cNvPr id="60432" name="AutoShape 16"/>
              <p:cNvSpPr>
                <a:spLocks noChangeArrowheads="1"/>
              </p:cNvSpPr>
              <p:nvPr/>
            </p:nvSpPr>
            <p:spPr bwMode="auto">
              <a:xfrm rot="5456550">
                <a:off x="1657" y="2950"/>
                <a:ext cx="288" cy="336"/>
              </a:xfrm>
              <a:prstGeom prst="triangle">
                <a:avLst>
                  <a:gd name="adj" fmla="val 50000"/>
                </a:avLst>
              </a:prstGeom>
              <a:solidFill>
                <a:srgbClr val="0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433" name="Rectangle 17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1920" cy="28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0434" name="Line 18"/>
          <p:cNvSpPr>
            <a:spLocks noChangeShapeType="1"/>
          </p:cNvSpPr>
          <p:nvPr/>
        </p:nvSpPr>
        <p:spPr bwMode="auto">
          <a:xfrm rot="21535662" flipV="1">
            <a:off x="3873143" y="5163130"/>
            <a:ext cx="1720507" cy="459611"/>
          </a:xfrm>
          <a:prstGeom prst="line">
            <a:avLst/>
          </a:prstGeom>
          <a:noFill/>
          <a:ln w="28575">
            <a:solidFill>
              <a:srgbClr val="CC3333"/>
            </a:solidFill>
            <a:prstDash val="sysDash"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A3B89-3531-4F4F-A643-A48D2E611AD3}" type="slidenum">
              <a:rPr lang="en-US"/>
              <a:pPr/>
              <a:t>42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 Avoidance </a:t>
            </a:r>
            <a:r>
              <a:rPr lang="en-US" dirty="0" smtClean="0"/>
              <a:t>Algorithm (1 of 3)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2781007"/>
          </a:xfrm>
        </p:spPr>
        <p:txBody>
          <a:bodyPr>
            <a:normAutofit fontScale="92500" lnSpcReduction="20000"/>
          </a:bodyPr>
          <a:lstStyle/>
          <a:p>
            <a:pPr marL="533400" indent="-533400">
              <a:buFont typeface="Arial" charset="0"/>
              <a:buAutoNum type="arabicPeriod"/>
            </a:pPr>
            <a:r>
              <a:rPr lang="en-US" dirty="0"/>
              <a:t>Find closest intersection point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AutoNum type="alphaLcParenBoth"/>
            </a:pPr>
            <a:r>
              <a:rPr lang="en-US" dirty="0"/>
              <a:t>discard all obstacles which do not overlap with detection box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AutoNum type="alphaLcParenBoth"/>
            </a:pPr>
            <a:r>
              <a:rPr lang="en-US" dirty="0"/>
              <a:t>expand obstacles by half width of detection box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AutoNum type="alphaLcParenBoth"/>
            </a:pPr>
            <a:r>
              <a:rPr lang="en-US" dirty="0"/>
              <a:t>find intersection points of </a:t>
            </a:r>
            <a:r>
              <a:rPr lang="en-US" dirty="0">
                <a:solidFill>
                  <a:srgbClr val="C00000"/>
                </a:solidFill>
              </a:rPr>
              <a:t>trajectory line </a:t>
            </a:r>
            <a:r>
              <a:rPr lang="en-US" dirty="0"/>
              <a:t>and expanded obstacle circles</a:t>
            </a:r>
          </a:p>
          <a:p>
            <a:pPr marL="914400" lvl="1" indent="-457200">
              <a:buClr>
                <a:srgbClr val="0070C0"/>
              </a:buClr>
              <a:buFont typeface="Arial" charset="0"/>
              <a:buAutoNum type="alphaLcParenBoth"/>
            </a:pPr>
            <a:r>
              <a:rPr lang="en-US" dirty="0"/>
              <a:t>choose closest intersection point </a:t>
            </a:r>
            <a:r>
              <a:rPr lang="en-US" i="1" dirty="0"/>
              <a:t>in front</a:t>
            </a:r>
            <a:r>
              <a:rPr lang="en-US" dirty="0"/>
              <a:t> of</a:t>
            </a:r>
            <a:r>
              <a:rPr lang="en-US" dirty="0" smtClean="0"/>
              <a:t> body</a:t>
            </a:r>
          </a:p>
          <a:p>
            <a:pPr marL="914400" lvl="1" indent="-457200">
              <a:buFont typeface="Arial" charset="0"/>
              <a:buNone/>
            </a:pPr>
            <a:endParaRPr lang="en-US" dirty="0"/>
          </a:p>
        </p:txBody>
      </p:sp>
      <p:sp>
        <p:nvSpPr>
          <p:cNvPr id="61446" name="Oval 6"/>
          <p:cNvSpPr>
            <a:spLocks noChangeAspect="1" noChangeArrowheads="1"/>
          </p:cNvSpPr>
          <p:nvPr/>
        </p:nvSpPr>
        <p:spPr bwMode="auto">
          <a:xfrm>
            <a:off x="3810000" y="5200650"/>
            <a:ext cx="685800" cy="636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2209800" y="5118100"/>
            <a:ext cx="6400800" cy="0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2" name="Oval 12"/>
          <p:cNvSpPr>
            <a:spLocks noChangeAspect="1" noChangeArrowheads="1"/>
          </p:cNvSpPr>
          <p:nvPr/>
        </p:nvSpPr>
        <p:spPr bwMode="auto">
          <a:xfrm>
            <a:off x="2743200" y="4362450"/>
            <a:ext cx="685800" cy="636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5" name="Oval 15"/>
          <p:cNvSpPr>
            <a:spLocks noChangeAspect="1" noChangeArrowheads="1"/>
          </p:cNvSpPr>
          <p:nvPr/>
        </p:nvSpPr>
        <p:spPr bwMode="auto">
          <a:xfrm>
            <a:off x="2774950" y="507365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6" name="Oval 16"/>
          <p:cNvSpPr>
            <a:spLocks noChangeAspect="1" noChangeArrowheads="1"/>
          </p:cNvSpPr>
          <p:nvPr/>
        </p:nvSpPr>
        <p:spPr bwMode="auto">
          <a:xfrm>
            <a:off x="3308350" y="506730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7" name="Oval 17"/>
          <p:cNvSpPr>
            <a:spLocks noChangeAspect="1" noChangeArrowheads="1"/>
          </p:cNvSpPr>
          <p:nvPr/>
        </p:nvSpPr>
        <p:spPr bwMode="auto">
          <a:xfrm>
            <a:off x="3752850" y="506730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8" name="Oval 18"/>
          <p:cNvSpPr>
            <a:spLocks noChangeAspect="1" noChangeArrowheads="1"/>
          </p:cNvSpPr>
          <p:nvPr/>
        </p:nvSpPr>
        <p:spPr bwMode="auto">
          <a:xfrm>
            <a:off x="4425950" y="506730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4" name="Oval 14"/>
          <p:cNvSpPr>
            <a:spLocks noChangeAspect="1" noChangeArrowheads="1"/>
          </p:cNvSpPr>
          <p:nvPr/>
        </p:nvSpPr>
        <p:spPr bwMode="auto">
          <a:xfrm>
            <a:off x="2540000" y="4171950"/>
            <a:ext cx="1087438" cy="1009650"/>
          </a:xfrm>
          <a:prstGeom prst="ellipse">
            <a:avLst/>
          </a:prstGeom>
          <a:noFill/>
          <a:ln w="12700">
            <a:solidFill>
              <a:srgbClr val="008040"/>
            </a:solidFill>
            <a:prstDash val="sys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3" name="Oval 13"/>
          <p:cNvSpPr>
            <a:spLocks noChangeAspect="1" noChangeArrowheads="1"/>
          </p:cNvSpPr>
          <p:nvPr/>
        </p:nvSpPr>
        <p:spPr bwMode="auto">
          <a:xfrm>
            <a:off x="3613150" y="5010150"/>
            <a:ext cx="1087438" cy="1009650"/>
          </a:xfrm>
          <a:prstGeom prst="ellipse">
            <a:avLst/>
          </a:prstGeom>
          <a:noFill/>
          <a:ln w="12700">
            <a:solidFill>
              <a:srgbClr val="008040"/>
            </a:solidFill>
            <a:prstDash val="sysDash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448" name="Group 8"/>
          <p:cNvGrpSpPr>
            <a:grpSpLocks/>
          </p:cNvGrpSpPr>
          <p:nvPr/>
        </p:nvGrpSpPr>
        <p:grpSpPr bwMode="auto">
          <a:xfrm rot="17247">
            <a:off x="2667000" y="4895850"/>
            <a:ext cx="3048000" cy="460375"/>
            <a:chOff x="1632" y="2974"/>
            <a:chExt cx="1920" cy="290"/>
          </a:xfrm>
        </p:grpSpPr>
        <p:sp>
          <p:nvSpPr>
            <p:cNvPr id="61449" name="AutoShape 9"/>
            <p:cNvSpPr>
              <a:spLocks noChangeArrowheads="1"/>
            </p:cNvSpPr>
            <p:nvPr/>
          </p:nvSpPr>
          <p:spPr bwMode="auto">
            <a:xfrm rot="5456550">
              <a:off x="1657" y="2950"/>
              <a:ext cx="288" cy="33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632" y="2976"/>
              <a:ext cx="192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7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D2E7A-E412-EB40-9354-7CC5F5DB03CA}" type="slidenum">
              <a:rPr lang="en-US"/>
              <a:pPr/>
              <a:t>43</a:t>
            </a:fld>
            <a:endParaRPr lang="en-US"/>
          </a:p>
        </p:txBody>
      </p:sp>
      <p:sp>
        <p:nvSpPr>
          <p:cNvPr id="62468" name="Oval 4"/>
          <p:cNvSpPr>
            <a:spLocks noChangeAspect="1" noChangeArrowheads="1"/>
          </p:cNvSpPr>
          <p:nvPr/>
        </p:nvSpPr>
        <p:spPr bwMode="auto">
          <a:xfrm>
            <a:off x="5410200" y="5181600"/>
            <a:ext cx="914400" cy="84931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 rot="5473797">
            <a:off x="3748882" y="4633118"/>
            <a:ext cx="654050" cy="836613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39624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V="1">
            <a:off x="3962400" y="5029200"/>
            <a:ext cx="3505200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V="1">
            <a:off x="5867400" y="4140200"/>
            <a:ext cx="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H="1">
            <a:off x="2895600" y="5054600"/>
            <a:ext cx="1066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181600" y="3810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lateral force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1447800" y="52578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braking force</a:t>
            </a:r>
          </a:p>
        </p:txBody>
      </p:sp>
      <p:sp>
        <p:nvSpPr>
          <p:cNvPr id="62486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 Avoidance </a:t>
            </a:r>
            <a:r>
              <a:rPr lang="en-US" dirty="0" smtClean="0"/>
              <a:t>Algorithm (2 of 3)</a:t>
            </a:r>
            <a:endParaRPr lang="en-US" dirty="0"/>
          </a:p>
        </p:txBody>
      </p:sp>
      <p:sp>
        <p:nvSpPr>
          <p:cNvPr id="62487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1426381"/>
            <a:ext cx="8229600" cy="2408237"/>
          </a:xfrm>
        </p:spPr>
        <p:txBody>
          <a:bodyPr/>
          <a:lstStyle/>
          <a:p>
            <a:pPr marL="533400" indent="-533400">
              <a:buFont typeface="Arial" charset="0"/>
              <a:buAutoNum type="arabicPeriod" startAt="2"/>
            </a:pPr>
            <a:r>
              <a:rPr lang="en-US" dirty="0"/>
              <a:t>Calculate steering force</a:t>
            </a:r>
          </a:p>
          <a:p>
            <a:pPr marL="914400" lvl="1" indent="-457200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</a:rPr>
              <a:t>(a) </a:t>
            </a:r>
            <a:r>
              <a:rPr lang="en-US" dirty="0"/>
              <a:t>combination of </a:t>
            </a:r>
            <a:r>
              <a:rPr lang="en-US" dirty="0">
                <a:solidFill>
                  <a:srgbClr val="C00000"/>
                </a:solidFill>
              </a:rPr>
              <a:t>lateral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braking</a:t>
            </a:r>
            <a:r>
              <a:rPr lang="en-US" dirty="0"/>
              <a:t> </a:t>
            </a:r>
            <a:r>
              <a:rPr lang="en-US" dirty="0" smtClean="0"/>
              <a:t>forces</a:t>
            </a:r>
            <a:endParaRPr lang="en-US" dirty="0"/>
          </a:p>
          <a:p>
            <a:pPr marL="914400" lvl="1" indent="-457200">
              <a:buFont typeface="Arial" charset="0"/>
              <a:buNone/>
            </a:pPr>
            <a:r>
              <a:rPr lang="en-US" dirty="0">
                <a:solidFill>
                  <a:srgbClr val="0070C0"/>
                </a:solidFill>
              </a:rPr>
              <a:t>(b) </a:t>
            </a:r>
            <a:r>
              <a:rPr lang="en-US" dirty="0"/>
              <a:t>each proportional to</a:t>
            </a:r>
            <a:r>
              <a:rPr lang="en-US" dirty="0" smtClean="0"/>
              <a:t> body’s </a:t>
            </a:r>
            <a:r>
              <a:rPr lang="en-US" dirty="0"/>
              <a:t>distance from obstacle (needs to react quicker if closer)</a:t>
            </a:r>
          </a:p>
          <a:p>
            <a:pPr marL="533400" indent="-533400">
              <a:buFont typeface="Arial" charset="0"/>
              <a:buAutoNum type="arabicPeriod" startAt="2"/>
            </a:pPr>
            <a:endParaRPr lang="en-US" dirty="0"/>
          </a:p>
          <a:p>
            <a:pPr marL="914400" lvl="1" indent="-457200">
              <a:buFont typeface="Arial" charset="0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 Avoidance Algorithm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140645"/>
            <a:ext cx="836639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 err="1" smtClean="0">
                <a:latin typeface="Lucida Sans Typewriter" charset="0"/>
              </a:rPr>
              <a:t>def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  <a:latin typeface="Lucida Sans Typewriter" charset="0"/>
              </a:rPr>
              <a:t>computeAvoidForce</a:t>
            </a:r>
            <a:r>
              <a:rPr lang="en-US" sz="1200" dirty="0" smtClean="0">
                <a:solidFill>
                  <a:srgbClr val="0070C0"/>
                </a:solidFill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( </a:t>
            </a:r>
            <a:r>
              <a:rPr lang="en-US" sz="1200" dirty="0" err="1" smtClean="0">
                <a:latin typeface="Lucida Sans Typewriter" charset="0"/>
              </a:rPr>
              <a:t>closestObstacle</a:t>
            </a:r>
            <a:r>
              <a:rPr lang="en-US" sz="1200" dirty="0" smtClean="0">
                <a:latin typeface="Lucida Sans Typewriter" charset="0"/>
              </a:rPr>
              <a:t> ) </a:t>
            </a:r>
            <a:r>
              <a:rPr lang="en-US" sz="1200" dirty="0">
                <a:latin typeface="Lucida Sans Typewriter" charset="0"/>
              </a:rPr>
              <a:t>{ </a:t>
            </a:r>
          </a:p>
          <a:p>
            <a:pPr algn="l"/>
            <a:endParaRPr lang="en-US" sz="1200" dirty="0" smtClean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i="1" dirty="0" smtClean="0">
                <a:latin typeface="Lucida Sans Typewriter" charset="0"/>
              </a:rPr>
              <a:t>  // convert to “local” space, so object is at origin</a:t>
            </a:r>
            <a:endParaRPr lang="en-US" sz="1200" i="1" dirty="0">
              <a:latin typeface="Lucida Sans Typewriter" charset="0"/>
            </a:endParaRP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// the closer it is, the stronger the force away</a:t>
            </a:r>
          </a:p>
          <a:p>
            <a:pPr algn="l"/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multiplier = 1 + ( </a:t>
            </a:r>
            <a:r>
              <a:rPr lang="en-US" sz="1200" dirty="0" err="1" smtClean="0">
                <a:latin typeface="Lucida Sans Typewriter" charset="0"/>
              </a:rPr>
              <a:t>box.getLength</a:t>
            </a:r>
            <a:r>
              <a:rPr lang="en-US" sz="1200" dirty="0" smtClean="0">
                <a:latin typeface="Lucida Sans Typewriter" charset="0"/>
              </a:rPr>
              <a:t>() – </a:t>
            </a:r>
            <a:r>
              <a:rPr lang="en-US" sz="1200" dirty="0" err="1" smtClean="0">
                <a:latin typeface="Lucida Sans Typewriter" charset="0"/>
              </a:rPr>
              <a:t>closestObstacle</a:t>
            </a:r>
            <a:r>
              <a:rPr lang="en-US" sz="1200" dirty="0" err="1">
                <a:latin typeface="Lucida Sans Typewriter" charset="0"/>
              </a:rPr>
              <a:t>.</a:t>
            </a:r>
            <a:r>
              <a:rPr lang="en-US" sz="1200" dirty="0" err="1" smtClean="0">
                <a:latin typeface="Lucida Sans Typewriter" charset="0"/>
              </a:rPr>
              <a:t>getX</a:t>
            </a:r>
            <a:r>
              <a:rPr lang="en-US" sz="1200" dirty="0" smtClean="0">
                <a:latin typeface="Lucida Sans Typewriter" charset="0"/>
              </a:rPr>
              <a:t>() ) / </a:t>
            </a:r>
            <a:r>
              <a:rPr lang="en-US" sz="1200" dirty="0" err="1" smtClean="0">
                <a:latin typeface="Lucida Sans Typewriter" charset="0"/>
              </a:rPr>
              <a:t>box.getLength</a:t>
            </a:r>
            <a:r>
              <a:rPr lang="en-US" sz="1200" dirty="0" smtClean="0">
                <a:latin typeface="Lucida Sans Typewriter" charset="0"/>
              </a:rPr>
              <a:t>()</a:t>
            </a: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// calculate lateral force</a:t>
            </a:r>
          </a:p>
          <a:p>
            <a:pPr algn="l"/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</a:t>
            </a:r>
            <a:r>
              <a:rPr lang="en-US" sz="1200" dirty="0" err="1" smtClean="0">
                <a:latin typeface="Lucida Sans Typewriter" charset="0"/>
              </a:rPr>
              <a:t>force.y</a:t>
            </a:r>
            <a:r>
              <a:rPr lang="en-US" sz="1200" dirty="0" smtClean="0">
                <a:latin typeface="Lucida Sans Typewriter" charset="0"/>
              </a:rPr>
              <a:t> = ( </a:t>
            </a:r>
            <a:r>
              <a:rPr lang="en-US" sz="1200" dirty="0" err="1" smtClean="0">
                <a:latin typeface="Lucida Sans Typewriter" charset="0"/>
              </a:rPr>
              <a:t>closestObstacle</a:t>
            </a:r>
            <a:r>
              <a:rPr lang="en-US" sz="1200" dirty="0" smtClean="0">
                <a:latin typeface="Lucida Sans Typewriter" charset="0"/>
              </a:rPr>
              <a:t>().</a:t>
            </a:r>
            <a:r>
              <a:rPr lang="en-US" sz="1200" dirty="0" err="1" smtClean="0">
                <a:latin typeface="Lucida Sans Typewriter" charset="0"/>
              </a:rPr>
              <a:t>getRadius</a:t>
            </a:r>
            <a:r>
              <a:rPr lang="en-US" sz="1200" dirty="0" smtClean="0">
                <a:latin typeface="Lucida Sans Typewriter" charset="0"/>
              </a:rPr>
              <a:t>() – </a:t>
            </a:r>
            <a:r>
              <a:rPr lang="en-US" sz="1200" dirty="0" err="1" smtClean="0">
                <a:latin typeface="Lucida Sans Typewriter" charset="0"/>
              </a:rPr>
              <a:t>closestObstacle</a:t>
            </a:r>
            <a:r>
              <a:rPr lang="en-US" sz="1200" dirty="0" smtClean="0">
                <a:latin typeface="Lucida Sans Typewriter" charset="0"/>
              </a:rPr>
              <a:t>().</a:t>
            </a:r>
            <a:r>
              <a:rPr lang="en-US" sz="1200" dirty="0" err="1" smtClean="0">
                <a:latin typeface="Lucida Sans Typewriter" charset="0"/>
              </a:rPr>
              <a:t>getY</a:t>
            </a:r>
            <a:r>
              <a:rPr lang="en-US" sz="1200" dirty="0" smtClean="0">
                <a:latin typeface="Lucida Sans Typewriter" charset="0"/>
              </a:rPr>
              <a:t>() ) * multiplier</a:t>
            </a:r>
          </a:p>
          <a:p>
            <a:pPr algn="l"/>
            <a:endParaRPr lang="en-US" sz="1200" dirty="0">
              <a:latin typeface="Lucida Sans Typewriter" charset="0"/>
            </a:endParaRPr>
          </a:p>
          <a:p>
            <a:pPr algn="l"/>
            <a:r>
              <a:rPr lang="en-US" sz="1200" i="1" dirty="0" smtClean="0">
                <a:latin typeface="Lucida Sans Typewriter" charset="0"/>
              </a:rPr>
              <a:t>   // apply braking force proportional to obstacles distance</a:t>
            </a:r>
          </a:p>
          <a:p>
            <a:pPr algn="l"/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</a:t>
            </a:r>
            <a:r>
              <a:rPr lang="en-US" sz="1200" dirty="0" err="1" smtClean="0">
                <a:latin typeface="Lucida Sans Typewriter" charset="0"/>
              </a:rPr>
              <a:t>brakingWeight</a:t>
            </a:r>
            <a:r>
              <a:rPr lang="en-US" sz="1200" dirty="0" smtClean="0">
                <a:latin typeface="Lucida Sans Typewriter" charset="0"/>
              </a:rPr>
              <a:t> = 2.0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   </a:t>
            </a:r>
            <a:r>
              <a:rPr lang="en-US" sz="1200" dirty="0" err="1" smtClean="0">
                <a:latin typeface="Lucida Sans Typewriter" charset="0"/>
              </a:rPr>
              <a:t>force.x</a:t>
            </a:r>
            <a:r>
              <a:rPr lang="en-US" sz="1200" dirty="0" smtClean="0">
                <a:latin typeface="Lucida Sans Typewriter" charset="0"/>
              </a:rPr>
              <a:t> = ( </a:t>
            </a:r>
            <a:r>
              <a:rPr lang="en-US" sz="1200" dirty="0" err="1" smtClean="0">
                <a:latin typeface="Lucida Sans Typewriter" charset="0"/>
              </a:rPr>
              <a:t>closestObstacle</a:t>
            </a:r>
            <a:r>
              <a:rPr lang="en-US" sz="1200" dirty="0" smtClean="0">
                <a:latin typeface="Lucida Sans Typewriter" charset="0"/>
              </a:rPr>
              <a:t>().</a:t>
            </a:r>
            <a:r>
              <a:rPr lang="en-US" sz="1200" dirty="0" err="1" smtClean="0">
                <a:latin typeface="Lucida Sans Typewriter" charset="0"/>
              </a:rPr>
              <a:t>getRadius</a:t>
            </a:r>
            <a:r>
              <a:rPr lang="en-US" sz="1200" dirty="0" smtClean="0">
                <a:latin typeface="Lucida Sans Typewriter" charset="0"/>
              </a:rPr>
              <a:t>() – </a:t>
            </a:r>
            <a:r>
              <a:rPr lang="en-US" sz="1200" dirty="0" err="1" smtClean="0">
                <a:latin typeface="Lucida Sans Typewriter" charset="0"/>
              </a:rPr>
              <a:t>closestObstacle.getX</a:t>
            </a:r>
            <a:r>
              <a:rPr lang="en-US" sz="1200" dirty="0" smtClean="0">
                <a:latin typeface="Lucida Sans Typewriter" charset="0"/>
              </a:rPr>
              <a:t>() ) * </a:t>
            </a:r>
            <a:r>
              <a:rPr lang="en-US" sz="1200" dirty="0" err="1" smtClean="0">
                <a:latin typeface="Lucida Sans Typewriter" charset="0"/>
              </a:rPr>
              <a:t>brakingWeight</a:t>
            </a:r>
            <a:endParaRPr lang="en-US" sz="1200" dirty="0" smtClean="0">
              <a:latin typeface="Lucida Sans Typewriter" charset="0"/>
            </a:endParaRPr>
          </a:p>
          <a:p>
            <a:pPr algn="l"/>
            <a:endParaRPr lang="en-US" sz="1200" dirty="0" smtClean="0">
              <a:latin typeface="Lucida Sans Typewriter" charset="0"/>
            </a:endParaRPr>
          </a:p>
          <a:p>
            <a:pPr algn="l"/>
            <a:r>
              <a:rPr lang="en-US" sz="1200" i="1" dirty="0">
                <a:latin typeface="Lucida Sans Typewriter" charset="0"/>
              </a:rPr>
              <a:t> </a:t>
            </a:r>
            <a:r>
              <a:rPr lang="en-US" sz="1200" i="1" dirty="0" smtClean="0">
                <a:latin typeface="Lucida Sans Typewriter" charset="0"/>
              </a:rPr>
              <a:t>  // convert vector back to world space</a:t>
            </a:r>
            <a:endParaRPr lang="en-US" sz="1200" i="1" dirty="0">
              <a:latin typeface="Lucida Sans Typewriter" charset="0"/>
            </a:endParaRPr>
          </a:p>
          <a:p>
            <a:pPr algn="l"/>
            <a:r>
              <a:rPr lang="en-US" sz="1200" dirty="0" smtClean="0">
                <a:latin typeface="Lucida Sans Typewriter" charset="0"/>
              </a:rPr>
              <a:t>   return </a:t>
            </a:r>
            <a:r>
              <a:rPr lang="en-US" sz="1200" dirty="0" err="1" smtClean="0">
                <a:latin typeface="Lucida Sans Typewriter" charset="0"/>
              </a:rPr>
              <a:t>vectorToWorld</a:t>
            </a:r>
            <a:r>
              <a:rPr lang="en-US" sz="1200" dirty="0" smtClean="0">
                <a:latin typeface="Lucida Sans Typewriter" charset="0"/>
              </a:rPr>
              <a:t> ( force )</a:t>
            </a:r>
          </a:p>
          <a:p>
            <a:pPr algn="l"/>
            <a:r>
              <a:rPr lang="en-US" sz="1200" dirty="0" smtClean="0">
                <a:latin typeface="Lucida Sans Typewriter" charset="0"/>
              </a:rPr>
              <a:t>}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61710" y="1457325"/>
            <a:ext cx="2362200" cy="1371600"/>
            <a:chOff x="2895600" y="3810000"/>
            <a:chExt cx="4572000" cy="2438400"/>
          </a:xfrm>
        </p:grpSpPr>
        <p:sp>
          <p:nvSpPr>
            <p:cNvPr id="15" name="Oval 4"/>
            <p:cNvSpPr>
              <a:spLocks noChangeAspect="1" noChangeArrowheads="1"/>
            </p:cNvSpPr>
            <p:nvPr/>
          </p:nvSpPr>
          <p:spPr bwMode="auto">
            <a:xfrm>
              <a:off x="5410200" y="5181600"/>
              <a:ext cx="914400" cy="849313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 rot="5473797">
              <a:off x="3748882" y="4633118"/>
              <a:ext cx="654050" cy="836613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2400" y="3810000"/>
              <a:ext cx="0" cy="2438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3962400" y="5029200"/>
              <a:ext cx="3505200" cy="31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5867400" y="4140200"/>
              <a:ext cx="0" cy="91440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895600" y="5054600"/>
              <a:ext cx="1066800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315200" y="580008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CBC14D-BF4A-5546-9BC1-869312C2D416}" type="slidenum">
              <a:rPr lang="en-US"/>
              <a:pPr/>
              <a:t>45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Attempt to position</a:t>
            </a:r>
            <a:r>
              <a:rPr lang="en-US" dirty="0" smtClean="0"/>
              <a:t> body </a:t>
            </a:r>
            <a:r>
              <a:rPr lang="en-US" dirty="0"/>
              <a:t>so </a:t>
            </a:r>
            <a:r>
              <a:rPr lang="en-US" dirty="0" smtClean="0"/>
              <a:t>obstacle </a:t>
            </a:r>
            <a:r>
              <a:rPr lang="en-US" dirty="0"/>
              <a:t>is always between itself and other</a:t>
            </a:r>
            <a:r>
              <a:rPr lang="en-US" dirty="0" smtClean="0"/>
              <a:t> body</a:t>
            </a:r>
          </a:p>
          <a:p>
            <a:r>
              <a:rPr lang="en-US" dirty="0"/>
              <a:t>Useful for:</a:t>
            </a:r>
          </a:p>
          <a:p>
            <a:pPr lvl="1"/>
            <a:r>
              <a:rPr lang="en-US" dirty="0"/>
              <a:t>NPC hiding from player</a:t>
            </a:r>
          </a:p>
          <a:p>
            <a:pPr lvl="2"/>
            <a:r>
              <a:rPr lang="en-US" dirty="0"/>
              <a:t>to avoid being shot by player</a:t>
            </a:r>
          </a:p>
          <a:p>
            <a:pPr lvl="2"/>
            <a:r>
              <a:rPr lang="en-US" dirty="0"/>
              <a:t>to sneak up on player (combine </a:t>
            </a:r>
            <a:r>
              <a:rPr lang="en-US" dirty="0">
                <a:solidFill>
                  <a:srgbClr val="0070C0"/>
                </a:solidFill>
              </a:rPr>
              <a:t>hide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seek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8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586E75-A6D4-8349-BEC4-4387953D387C}" type="slidenum">
              <a:rPr lang="en-US"/>
              <a:pPr/>
              <a:t>46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52400"/>
            <a:ext cx="8229600" cy="1143000"/>
          </a:xfrm>
        </p:spPr>
        <p:txBody>
          <a:bodyPr/>
          <a:lstStyle/>
          <a:p>
            <a:r>
              <a:rPr lang="en-US" dirty="0"/>
              <a:t>Hide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534400" cy="1600200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Arial" charset="0"/>
              <a:buNone/>
            </a:pPr>
            <a:r>
              <a:rPr lang="en-US" sz="2400" b="1" dirty="0" smtClean="0"/>
              <a:t>for </a:t>
            </a:r>
            <a:r>
              <a:rPr lang="en-US" sz="2400" b="1" dirty="0"/>
              <a:t>each </a:t>
            </a:r>
            <a:r>
              <a:rPr lang="en-US" sz="2400" dirty="0"/>
              <a:t>obstacle, determine hiding </a:t>
            </a:r>
            <a:r>
              <a:rPr lang="en-US" sz="2400" dirty="0" smtClean="0"/>
              <a:t>spot (projected point opposite each obstacle)</a:t>
            </a:r>
            <a:endParaRPr lang="en-US" sz="2400" dirty="0"/>
          </a:p>
          <a:p>
            <a:pPr marL="533400" indent="-533400">
              <a:buFont typeface="Arial" charset="0"/>
              <a:buNone/>
            </a:pPr>
            <a:r>
              <a:rPr lang="en-US" sz="2400" b="1" dirty="0" smtClean="0"/>
              <a:t>if </a:t>
            </a:r>
            <a:r>
              <a:rPr lang="en-US" sz="2400" dirty="0" smtClean="0"/>
              <a:t>no </a:t>
            </a:r>
            <a:r>
              <a:rPr lang="en-US" sz="2400" dirty="0"/>
              <a:t>hiding </a:t>
            </a:r>
            <a:r>
              <a:rPr lang="en-US" sz="2400" dirty="0" smtClean="0"/>
              <a:t>spots</a:t>
            </a:r>
            <a:r>
              <a:rPr lang="en-US" sz="2400" dirty="0"/>
              <a:t> </a:t>
            </a:r>
            <a:r>
              <a:rPr lang="en-US" sz="2400" b="1" dirty="0" smtClean="0"/>
              <a:t>then</a:t>
            </a:r>
            <a:r>
              <a:rPr lang="en-US" sz="2400" dirty="0" smtClean="0"/>
              <a:t> invoke ‘</a:t>
            </a:r>
            <a:r>
              <a:rPr lang="en-US" sz="2400" dirty="0" smtClean="0">
                <a:solidFill>
                  <a:srgbClr val="0070C0"/>
                </a:solidFill>
              </a:rPr>
              <a:t>evade</a:t>
            </a:r>
            <a:r>
              <a:rPr lang="en-US" sz="2400" dirty="0" smtClean="0"/>
              <a:t>’</a:t>
            </a:r>
            <a:endParaRPr lang="en-US" sz="2400" dirty="0"/>
          </a:p>
          <a:p>
            <a:pPr marL="533400" indent="-533400">
              <a:buFont typeface="Arial" charset="0"/>
              <a:buNone/>
            </a:pPr>
            <a:r>
              <a:rPr lang="en-US" sz="2400" b="1" dirty="0" smtClean="0"/>
              <a:t>else</a:t>
            </a:r>
            <a:r>
              <a:rPr lang="en-US" sz="2400" dirty="0" smtClean="0"/>
              <a:t> invoke </a:t>
            </a:r>
            <a:r>
              <a:rPr lang="en-US" sz="2400" dirty="0"/>
              <a:t>‘</a:t>
            </a:r>
            <a:r>
              <a:rPr lang="en-US" sz="2400" dirty="0">
                <a:solidFill>
                  <a:srgbClr val="0070C0"/>
                </a:solidFill>
              </a:rPr>
              <a:t>arrive</a:t>
            </a:r>
            <a:r>
              <a:rPr lang="en-US" sz="2400" dirty="0"/>
              <a:t>’ to closest hiding spot</a:t>
            </a:r>
          </a:p>
        </p:txBody>
      </p:sp>
      <p:sp>
        <p:nvSpPr>
          <p:cNvPr id="80901" name="Oval 5"/>
          <p:cNvSpPr>
            <a:spLocks noChangeAspect="1" noChangeArrowheads="1"/>
          </p:cNvSpPr>
          <p:nvPr/>
        </p:nvSpPr>
        <p:spPr bwMode="auto">
          <a:xfrm>
            <a:off x="2862580" y="3543300"/>
            <a:ext cx="533400" cy="495300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Oval 6"/>
          <p:cNvSpPr>
            <a:spLocks noChangeAspect="1" noChangeArrowheads="1"/>
          </p:cNvSpPr>
          <p:nvPr/>
        </p:nvSpPr>
        <p:spPr bwMode="auto">
          <a:xfrm>
            <a:off x="3910330" y="3435350"/>
            <a:ext cx="685800" cy="636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3" name="Oval 7"/>
          <p:cNvSpPr>
            <a:spLocks noChangeAspect="1" noChangeArrowheads="1"/>
          </p:cNvSpPr>
          <p:nvPr/>
        </p:nvSpPr>
        <p:spPr bwMode="auto">
          <a:xfrm>
            <a:off x="5275580" y="3435350"/>
            <a:ext cx="990600" cy="91916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 rot="5346768">
            <a:off x="3053080" y="461645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 rot="-2054312">
            <a:off x="5605780" y="488315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9" name="Oval 13"/>
          <p:cNvSpPr>
            <a:spLocks noChangeAspect="1" noChangeArrowheads="1"/>
          </p:cNvSpPr>
          <p:nvPr/>
        </p:nvSpPr>
        <p:spPr bwMode="auto">
          <a:xfrm>
            <a:off x="4157980" y="4902200"/>
            <a:ext cx="990600" cy="919163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0" name="Oval 14"/>
          <p:cNvSpPr>
            <a:spLocks noChangeAspect="1" noChangeArrowheads="1"/>
          </p:cNvSpPr>
          <p:nvPr/>
        </p:nvSpPr>
        <p:spPr bwMode="auto">
          <a:xfrm>
            <a:off x="2379980" y="5391150"/>
            <a:ext cx="685800" cy="636588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 flipH="1" flipV="1">
            <a:off x="5681980" y="3206750"/>
            <a:ext cx="228600" cy="2057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3" name="Oval 17"/>
          <p:cNvSpPr>
            <a:spLocks noChangeAspect="1" noChangeArrowheads="1"/>
          </p:cNvSpPr>
          <p:nvPr/>
        </p:nvSpPr>
        <p:spPr bwMode="auto">
          <a:xfrm>
            <a:off x="5624830" y="314325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 flipH="1" flipV="1">
            <a:off x="3853180" y="3359150"/>
            <a:ext cx="2057400" cy="1905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5" name="Oval 19"/>
          <p:cNvSpPr>
            <a:spLocks noChangeAspect="1" noChangeArrowheads="1"/>
          </p:cNvSpPr>
          <p:nvPr/>
        </p:nvSpPr>
        <p:spPr bwMode="auto">
          <a:xfrm>
            <a:off x="3808730" y="330200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 flipH="1" flipV="1">
            <a:off x="2786380" y="3587750"/>
            <a:ext cx="312420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7" name="Oval 21"/>
          <p:cNvSpPr>
            <a:spLocks noChangeAspect="1" noChangeArrowheads="1"/>
          </p:cNvSpPr>
          <p:nvPr/>
        </p:nvSpPr>
        <p:spPr bwMode="auto">
          <a:xfrm>
            <a:off x="2710180" y="351155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 flipH="1">
            <a:off x="3929380" y="5264150"/>
            <a:ext cx="1981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19" name="Oval 23"/>
          <p:cNvSpPr>
            <a:spLocks noChangeAspect="1" noChangeArrowheads="1"/>
          </p:cNvSpPr>
          <p:nvPr/>
        </p:nvSpPr>
        <p:spPr bwMode="auto">
          <a:xfrm>
            <a:off x="3916680" y="537845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3167380" y="4883150"/>
            <a:ext cx="7620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H="1">
            <a:off x="2151380" y="5276850"/>
            <a:ext cx="3733800" cy="53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22" name="Oval 26"/>
          <p:cNvSpPr>
            <a:spLocks noChangeAspect="1" noChangeArrowheads="1"/>
          </p:cNvSpPr>
          <p:nvPr/>
        </p:nvSpPr>
        <p:spPr bwMode="auto">
          <a:xfrm>
            <a:off x="2081530" y="5746750"/>
            <a:ext cx="109538" cy="109538"/>
          </a:xfrm>
          <a:prstGeom prst="ellipse">
            <a:avLst/>
          </a:prstGeom>
          <a:solidFill>
            <a:srgbClr val="CC3333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Hide - Possible Refinements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Action selection </a:t>
            </a:r>
            <a:r>
              <a:rPr lang="en-US" dirty="0" smtClean="0"/>
              <a:t>decisions to …</a:t>
            </a:r>
          </a:p>
          <a:p>
            <a:r>
              <a:rPr lang="en-US" dirty="0" smtClean="0"/>
              <a:t>Only </a:t>
            </a:r>
            <a:r>
              <a:rPr lang="en-US" dirty="0">
                <a:solidFill>
                  <a:srgbClr val="0070C0"/>
                </a:solidFill>
              </a:rPr>
              <a:t>hide</a:t>
            </a:r>
            <a:r>
              <a:rPr lang="en-US" dirty="0"/>
              <a:t> </a:t>
            </a:r>
            <a:r>
              <a:rPr lang="en-US" dirty="0" smtClean="0"/>
              <a:t>if can </a:t>
            </a:r>
            <a:r>
              <a:rPr lang="en-US" dirty="0"/>
              <a:t>“see” other</a:t>
            </a:r>
            <a:r>
              <a:rPr lang="en-US" dirty="0" smtClean="0"/>
              <a:t> body</a:t>
            </a:r>
          </a:p>
          <a:p>
            <a:pPr lvl="1"/>
            <a:r>
              <a:rPr lang="en-US" dirty="0"/>
              <a:t>tends to look dumb (i.e., agent has no memory)</a:t>
            </a:r>
          </a:p>
          <a:p>
            <a:pPr lvl="1"/>
            <a:r>
              <a:rPr lang="en-US" dirty="0"/>
              <a:t>can improve by adding time constant, </a:t>
            </a:r>
            <a:r>
              <a:rPr lang="en-US" dirty="0" smtClean="0"/>
              <a:t>e.g., </a:t>
            </a:r>
            <a:r>
              <a:rPr lang="en-US" dirty="0"/>
              <a:t>hide if </a:t>
            </a:r>
            <a:r>
              <a:rPr lang="en-US" dirty="0" smtClean="0"/>
              <a:t>saw </a:t>
            </a:r>
            <a:r>
              <a:rPr lang="en-US" dirty="0"/>
              <a:t>other</a:t>
            </a:r>
            <a:r>
              <a:rPr lang="en-US" dirty="0" smtClean="0"/>
              <a:t> body </a:t>
            </a:r>
            <a:r>
              <a:rPr lang="en-US" dirty="0"/>
              <a:t>in last &lt;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&gt; seconds</a:t>
            </a:r>
          </a:p>
          <a:p>
            <a:r>
              <a:rPr lang="en-US" dirty="0"/>
              <a:t>Only </a:t>
            </a:r>
            <a:r>
              <a:rPr lang="en-US" dirty="0">
                <a:solidFill>
                  <a:srgbClr val="0070C0"/>
                </a:solidFill>
              </a:rPr>
              <a:t>hide</a:t>
            </a:r>
            <a:r>
              <a:rPr lang="en-US" dirty="0"/>
              <a:t> if </a:t>
            </a:r>
            <a:r>
              <a:rPr lang="en-US" dirty="0" smtClean="0"/>
              <a:t>can </a:t>
            </a:r>
            <a:r>
              <a:rPr lang="en-US" dirty="0"/>
              <a:t>“see” other</a:t>
            </a:r>
            <a:r>
              <a:rPr lang="en-US" dirty="0" smtClean="0"/>
              <a:t> body </a:t>
            </a:r>
            <a:r>
              <a:rPr lang="en-US" i="1" dirty="0"/>
              <a:t>and </a:t>
            </a:r>
            <a:r>
              <a:rPr lang="en-US" dirty="0"/>
              <a:t>other</a:t>
            </a:r>
            <a:r>
              <a:rPr lang="en-US" dirty="0" smtClean="0"/>
              <a:t> body </a:t>
            </a:r>
            <a:r>
              <a:rPr lang="en-US" dirty="0"/>
              <a:t>can </a:t>
            </a:r>
            <a:r>
              <a:rPr lang="en-US" dirty="0" smtClean="0"/>
              <a:t>“see” </a:t>
            </a:r>
            <a:r>
              <a:rPr lang="en-US" dirty="0"/>
              <a:t>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“panic distance” so if super close, then </a:t>
            </a:r>
            <a:r>
              <a:rPr lang="en-US" dirty="0" smtClean="0">
                <a:solidFill>
                  <a:srgbClr val="0070C0"/>
                </a:solidFill>
              </a:rPr>
              <a:t>flee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9854-DC95-2245-9061-3ACB118DEDE1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612128" y="2519364"/>
            <a:ext cx="4184650" cy="2884487"/>
            <a:chOff x="1073150" y="3088482"/>
            <a:chExt cx="4184650" cy="2884487"/>
          </a:xfrm>
        </p:grpSpPr>
        <p:sp>
          <p:nvSpPr>
            <p:cNvPr id="24" name="Oval 5"/>
            <p:cNvSpPr>
              <a:spLocks noChangeAspect="1" noChangeArrowheads="1"/>
            </p:cNvSpPr>
            <p:nvPr/>
          </p:nvSpPr>
          <p:spPr bwMode="auto">
            <a:xfrm>
              <a:off x="2901950" y="3380582"/>
              <a:ext cx="685800" cy="6365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5" name="Oval 6"/>
            <p:cNvSpPr>
              <a:spLocks noChangeAspect="1" noChangeArrowheads="1"/>
            </p:cNvSpPr>
            <p:nvPr/>
          </p:nvSpPr>
          <p:spPr bwMode="auto">
            <a:xfrm>
              <a:off x="4267200" y="3380582"/>
              <a:ext cx="990600" cy="9191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 rot="5346768">
              <a:off x="2324100" y="3888582"/>
              <a:ext cx="457200" cy="533400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 rot="-2054312">
              <a:off x="4597400" y="4828382"/>
              <a:ext cx="457200" cy="533400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8" name="Oval 9"/>
            <p:cNvSpPr>
              <a:spLocks noChangeAspect="1" noChangeArrowheads="1"/>
            </p:cNvSpPr>
            <p:nvPr/>
          </p:nvSpPr>
          <p:spPr bwMode="auto">
            <a:xfrm>
              <a:off x="3149600" y="4847432"/>
              <a:ext cx="990600" cy="919162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9" name="Oval 10"/>
            <p:cNvSpPr>
              <a:spLocks noChangeAspect="1" noChangeArrowheads="1"/>
            </p:cNvSpPr>
            <p:nvPr/>
          </p:nvSpPr>
          <p:spPr bwMode="auto">
            <a:xfrm>
              <a:off x="1371600" y="5336382"/>
              <a:ext cx="685800" cy="636587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 flipH="1" flipV="1">
              <a:off x="4673600" y="3151982"/>
              <a:ext cx="228600" cy="2057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Oval 12"/>
            <p:cNvSpPr>
              <a:spLocks noChangeAspect="1" noChangeArrowheads="1"/>
            </p:cNvSpPr>
            <p:nvPr/>
          </p:nvSpPr>
          <p:spPr bwMode="auto">
            <a:xfrm>
              <a:off x="4616450" y="3088482"/>
              <a:ext cx="109538" cy="109537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 flipH="1" flipV="1">
              <a:off x="2844800" y="3304382"/>
              <a:ext cx="2057400" cy="1905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3" name="Oval 14"/>
            <p:cNvSpPr>
              <a:spLocks noChangeAspect="1" noChangeArrowheads="1"/>
            </p:cNvSpPr>
            <p:nvPr/>
          </p:nvSpPr>
          <p:spPr bwMode="auto">
            <a:xfrm>
              <a:off x="2800350" y="3247232"/>
              <a:ext cx="109538" cy="109537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>
              <a:off x="2921000" y="5209382"/>
              <a:ext cx="1981200" cy="152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spect="1" noChangeArrowheads="1"/>
            </p:cNvSpPr>
            <p:nvPr/>
          </p:nvSpPr>
          <p:spPr bwMode="auto">
            <a:xfrm>
              <a:off x="2908300" y="5323682"/>
              <a:ext cx="109538" cy="109537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2438400" y="4155282"/>
              <a:ext cx="482600" cy="12065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1143000" y="5222082"/>
              <a:ext cx="3733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spect="1" noChangeArrowheads="1"/>
            </p:cNvSpPr>
            <p:nvPr/>
          </p:nvSpPr>
          <p:spPr bwMode="auto">
            <a:xfrm>
              <a:off x="1073150" y="5691982"/>
              <a:ext cx="109538" cy="109537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59978" y="5943600"/>
            <a:ext cx="132715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A14EF-28DA-4746-AF2A-50AA635A2D66}" type="slidenum">
              <a:rPr lang="en-US"/>
              <a:pPr/>
              <a:t>48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 Avoidance</a:t>
            </a: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 rot="6342356">
            <a:off x="3672682" y="4207668"/>
            <a:ext cx="654050" cy="836613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 flipH="1">
            <a:off x="3200400" y="4267200"/>
            <a:ext cx="28194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4400550" y="4730750"/>
            <a:ext cx="1066800" cy="30480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3886200" y="4781550"/>
            <a:ext cx="304800" cy="38100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rot="2309164" flipV="1">
            <a:off x="4114800" y="4210050"/>
            <a:ext cx="304800" cy="381000"/>
          </a:xfrm>
          <a:prstGeom prst="line">
            <a:avLst/>
          </a:prstGeom>
          <a:noFill/>
          <a:ln w="28575">
            <a:solidFill>
              <a:srgbClr val="CC3333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9" name="Line 11"/>
          <p:cNvSpPr>
            <a:spLocks noChangeShapeType="1"/>
          </p:cNvSpPr>
          <p:nvPr/>
        </p:nvSpPr>
        <p:spPr bwMode="auto">
          <a:xfrm>
            <a:off x="5257800" y="4724400"/>
            <a:ext cx="2286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0" name="Line 12"/>
          <p:cNvSpPr>
            <a:spLocks noChangeShapeType="1"/>
          </p:cNvSpPr>
          <p:nvPr/>
        </p:nvSpPr>
        <p:spPr bwMode="auto">
          <a:xfrm flipH="1" flipV="1">
            <a:off x="5029200" y="4419600"/>
            <a:ext cx="2286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8768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steering force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562600" y="4648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penetration depth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457200" y="1371600"/>
            <a:ext cx="762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spcBef>
                <a:spcPct val="50000"/>
              </a:spcBef>
              <a:buFont typeface="+mj-lt"/>
              <a:buAutoNum type="arabicPeriod"/>
            </a:pPr>
            <a:r>
              <a:rPr lang="en-US" sz="2400" dirty="0"/>
              <a:t>T</a:t>
            </a:r>
            <a:r>
              <a:rPr lang="en-US" sz="2400" dirty="0" smtClean="0"/>
              <a:t>est </a:t>
            </a:r>
            <a:r>
              <a:rPr lang="en-US" sz="2400" dirty="0"/>
              <a:t>for intersection of three “feelers” with </a:t>
            </a:r>
            <a:r>
              <a:rPr lang="en-US" sz="2400" dirty="0" smtClean="0"/>
              <a:t>wall (like cat whiskers)</a:t>
            </a:r>
            <a:endParaRPr lang="en-US" sz="2400" dirty="0"/>
          </a:p>
          <a:p>
            <a:pPr marL="457200" indent="-457200" algn="l">
              <a:spcBef>
                <a:spcPct val="50000"/>
              </a:spcBef>
              <a:buFont typeface="+mj-lt"/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alculate </a:t>
            </a:r>
            <a:r>
              <a:rPr lang="en-US" sz="2400" i="1" dirty="0"/>
              <a:t>penetration depth</a:t>
            </a:r>
            <a:r>
              <a:rPr lang="en-US" sz="2400" dirty="0"/>
              <a:t> of closest intersection</a:t>
            </a:r>
          </a:p>
          <a:p>
            <a:pPr marL="457200" indent="-457200" algn="l">
              <a:spcBef>
                <a:spcPct val="50000"/>
              </a:spcBef>
              <a:buFont typeface="+mj-lt"/>
              <a:buAutoNum type="arabicPeriod"/>
            </a:pPr>
            <a:r>
              <a:rPr lang="en-US" sz="2400" dirty="0"/>
              <a:t>R</a:t>
            </a:r>
            <a:r>
              <a:rPr lang="en-US" sz="2400" dirty="0" smtClean="0"/>
              <a:t>eturn </a:t>
            </a:r>
            <a:r>
              <a:rPr lang="en-US" sz="2400" dirty="0"/>
              <a:t>steering force perpendicular to wall with magnitude equal to penetration </a:t>
            </a:r>
            <a:r>
              <a:rPr lang="en-US" sz="2400" dirty="0" smtClean="0"/>
              <a:t>depth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59978" y="5943600"/>
            <a:ext cx="132715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“Steering” Model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	</a:t>
            </a:r>
          </a:p>
          <a:p>
            <a:r>
              <a:rPr lang="en-US" dirty="0" smtClean="0"/>
              <a:t>Steering Methods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Flocking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Combining Steering Forces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AF20C9-9F4B-1C40-B770-57FF30FA3EC4}" type="slidenum">
              <a:rPr lang="en-US"/>
              <a:pPr/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“Steering” Model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62000" y="1676400"/>
            <a:ext cx="3733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Action Selection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62000" y="3048000"/>
            <a:ext cx="3733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008040"/>
                </a:solidFill>
              </a:rPr>
              <a:t>Steering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62000" y="4419600"/>
            <a:ext cx="37338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Locomotion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953000" y="16764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Choosing goals and plans, e.g.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 “go here”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70C0"/>
                </a:solidFill>
              </a:rPr>
              <a:t>  “do A, B, and then C”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953000" y="3048000"/>
            <a:ext cx="4038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40"/>
                </a:solidFill>
              </a:rPr>
              <a:t>Calculate </a:t>
            </a:r>
            <a:r>
              <a:rPr lang="en-US" dirty="0">
                <a:solidFill>
                  <a:srgbClr val="008040"/>
                </a:solidFill>
              </a:rPr>
              <a:t>trajectories to satisfy goals and plans</a:t>
            </a:r>
          </a:p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8040"/>
                </a:solidFill>
              </a:rPr>
              <a:t>Produce </a:t>
            </a:r>
            <a:r>
              <a:rPr lang="en-US" u="sng" dirty="0">
                <a:solidFill>
                  <a:srgbClr val="008040"/>
                </a:solidFill>
              </a:rPr>
              <a:t>steering force</a:t>
            </a:r>
            <a:r>
              <a:rPr lang="en-US" dirty="0">
                <a:solidFill>
                  <a:srgbClr val="008040"/>
                </a:solidFill>
              </a:rPr>
              <a:t> that determines where and how fast character moves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953000" y="4452938"/>
            <a:ext cx="403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C00000"/>
                </a:solidFill>
              </a:rPr>
              <a:t>Mechanics (“how”) of motion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Differs </a:t>
            </a:r>
            <a:r>
              <a:rPr lang="en-US" dirty="0">
                <a:solidFill>
                  <a:srgbClr val="C00000"/>
                </a:solidFill>
              </a:rPr>
              <a:t>for characters, e.g., fish vs. </a:t>
            </a:r>
            <a:r>
              <a:rPr lang="en-US" dirty="0" smtClean="0">
                <a:solidFill>
                  <a:srgbClr val="C00000"/>
                </a:solidFill>
              </a:rPr>
              <a:t>horse (e.g., compare animations)</a:t>
            </a:r>
            <a:endParaRPr lang="en-US" dirty="0">
              <a:solidFill>
                <a:srgbClr val="C00000"/>
              </a:solidFill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Independent </a:t>
            </a:r>
            <a:r>
              <a:rPr lang="en-US" dirty="0">
                <a:solidFill>
                  <a:srgbClr val="C00000"/>
                </a:solidFill>
              </a:rPr>
              <a:t>of steering</a:t>
            </a:r>
          </a:p>
        </p:txBody>
      </p:sp>
    </p:spTree>
    <p:extLst>
      <p:ext uri="{BB962C8B-B14F-4D97-AF65-F5344CB8AC3E}">
        <p14:creationId xmlns:p14="http://schemas.microsoft.com/office/powerpoint/2010/main" val="179665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68FFAD-A6E1-4A4A-B4F4-B719D5DBB47B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“Flocking</a:t>
            </a:r>
            <a:r>
              <a:rPr lang="en-US" dirty="0" smtClean="0"/>
              <a:t>”</a:t>
            </a:r>
            <a:r>
              <a:rPr lang="en-US" i="1" dirty="0" smtClean="0"/>
              <a:t> = Group </a:t>
            </a:r>
            <a:r>
              <a:rPr lang="en-US" dirty="0"/>
              <a:t>Steering Behaviors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8964"/>
            <a:ext cx="7772400" cy="4605636"/>
          </a:xfrm>
        </p:spPr>
        <p:txBody>
          <a:bodyPr>
            <a:normAutofit fontScale="92500"/>
          </a:bodyPr>
          <a:lstStyle/>
          <a:p>
            <a:r>
              <a:rPr lang="en-US" dirty="0"/>
              <a:t>Combination of three </a:t>
            </a:r>
            <a:r>
              <a:rPr lang="en-US" dirty="0" smtClean="0"/>
              <a:t>steering behaviors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cohesion</a:t>
            </a:r>
          </a:p>
          <a:p>
            <a:pPr lvl="1"/>
            <a:r>
              <a:rPr lang="en-US" dirty="0"/>
              <a:t>separation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alignment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applied to </a:t>
            </a:r>
            <a:r>
              <a:rPr lang="en-US" dirty="0" smtClean="0"/>
              <a:t>all bodies based on </a:t>
            </a:r>
            <a:r>
              <a:rPr lang="en-US" u="sng" dirty="0" smtClean="0">
                <a:solidFill>
                  <a:srgbClr val="0070C0"/>
                </a:solidFill>
              </a:rPr>
              <a:t>neighbors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(next)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733800"/>
            <a:ext cx="1447800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DEMO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687D9-1BB1-3741-A4F7-221664F438E9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Neighbors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77724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Variation: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estrict </a:t>
            </a:r>
            <a:r>
              <a:rPr lang="en-US" dirty="0"/>
              <a:t>neighborhood to field of view (e.g., </a:t>
            </a:r>
            <a:r>
              <a:rPr lang="en-US" dirty="0" smtClean="0"/>
              <a:t>180 deg</a:t>
            </a:r>
            <a:r>
              <a:rPr lang="en-US" dirty="0"/>
              <a:t>.) in </a:t>
            </a:r>
            <a:r>
              <a:rPr lang="en-US" i="1" dirty="0"/>
              <a:t>front</a:t>
            </a:r>
          </a:p>
          <a:p>
            <a:pPr marL="457200" lvl="1" indent="0">
              <a:buNone/>
            </a:pPr>
            <a:r>
              <a:rPr lang="en-US" dirty="0" smtClean="0"/>
              <a:t>(May </a:t>
            </a:r>
            <a:r>
              <a:rPr lang="en-US" dirty="0"/>
              <a:t>be more realistic in some </a:t>
            </a:r>
            <a:r>
              <a:rPr lang="en-US" dirty="0" smtClean="0"/>
              <a:t>applications)</a:t>
            </a:r>
            <a:endParaRPr lang="en-US" i="1" dirty="0"/>
          </a:p>
        </p:txBody>
      </p:sp>
      <p:sp>
        <p:nvSpPr>
          <p:cNvPr id="101382" name="Oval 6"/>
          <p:cNvSpPr>
            <a:spLocks noChangeAspect="1" noChangeArrowheads="1"/>
          </p:cNvSpPr>
          <p:nvPr/>
        </p:nvSpPr>
        <p:spPr bwMode="auto">
          <a:xfrm>
            <a:off x="3155606" y="2453133"/>
            <a:ext cx="1752600" cy="162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 rot="2592089">
            <a:off x="3582643" y="2276920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 rot="4763208">
            <a:off x="3950150" y="3020664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 rot="6833340">
            <a:off x="3957293" y="3731071"/>
            <a:ext cx="301625" cy="381000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 rot="7412233">
            <a:off x="5639250" y="2125314"/>
            <a:ext cx="298450" cy="3889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 rot="4763208">
            <a:off x="5202687" y="2657126"/>
            <a:ext cx="298450" cy="3889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8" name="AutoShape 12"/>
          <p:cNvSpPr>
            <a:spLocks noChangeArrowheads="1"/>
          </p:cNvSpPr>
          <p:nvPr/>
        </p:nvSpPr>
        <p:spPr bwMode="auto">
          <a:xfrm rot="11502255">
            <a:off x="6021043" y="3499295"/>
            <a:ext cx="298450" cy="3889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 rot="7978363">
            <a:off x="6316318" y="182607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 rot="4763208">
            <a:off x="3277050" y="2963514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3993806" y="2473770"/>
            <a:ext cx="304800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3785843" y="1940370"/>
            <a:ext cx="14478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CC3333"/>
                </a:solidFill>
              </a:rPr>
              <a:t>neighborhood radius</a:t>
            </a:r>
          </a:p>
        </p:txBody>
      </p:sp>
      <p:sp>
        <p:nvSpPr>
          <p:cNvPr id="101404" name="AutoShape 28"/>
          <p:cNvSpPr>
            <a:spLocks noChangeArrowheads="1"/>
          </p:cNvSpPr>
          <p:nvPr/>
        </p:nvSpPr>
        <p:spPr bwMode="auto">
          <a:xfrm rot="4763208">
            <a:off x="2611887" y="3190526"/>
            <a:ext cx="298450" cy="3889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405" name="AutoShape 29"/>
          <p:cNvSpPr>
            <a:spLocks noChangeArrowheads="1"/>
          </p:cNvSpPr>
          <p:nvPr/>
        </p:nvSpPr>
        <p:spPr bwMode="auto">
          <a:xfrm rot="4763208">
            <a:off x="2230887" y="1971326"/>
            <a:ext cx="298450" cy="388938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406" name="AutoShape 30"/>
          <p:cNvSpPr>
            <a:spLocks noChangeArrowheads="1"/>
          </p:cNvSpPr>
          <p:nvPr/>
        </p:nvSpPr>
        <p:spPr bwMode="auto">
          <a:xfrm rot="-12553720">
            <a:off x="3374681" y="1741933"/>
            <a:ext cx="298450" cy="3889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63508" y="2265488"/>
            <a:ext cx="1719711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Neighbors determined by distance (circle) from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609BF-AB5D-4442-94B7-1946E20F9DF9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(1 of 2)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/>
              <a:t>force that steers</a:t>
            </a:r>
            <a:r>
              <a:rPr lang="en-US" dirty="0" smtClean="0"/>
              <a:t> body </a:t>
            </a:r>
            <a:r>
              <a:rPr lang="en-US" dirty="0"/>
              <a:t>away from others in neighborhood</a:t>
            </a:r>
          </a:p>
        </p:txBody>
      </p:sp>
      <p:sp>
        <p:nvSpPr>
          <p:cNvPr id="102413" name="Oval 13"/>
          <p:cNvSpPr>
            <a:spLocks noChangeAspect="1" noChangeArrowheads="1"/>
          </p:cNvSpPr>
          <p:nvPr/>
        </p:nvSpPr>
        <p:spPr bwMode="auto">
          <a:xfrm>
            <a:off x="5654675" y="3300413"/>
            <a:ext cx="1752600" cy="162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auto">
          <a:xfrm rot="2592089">
            <a:off x="5946775" y="2743200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5" name="AutoShape 15"/>
          <p:cNvSpPr>
            <a:spLocks noChangeArrowheads="1"/>
          </p:cNvSpPr>
          <p:nvPr/>
        </p:nvSpPr>
        <p:spPr bwMode="auto">
          <a:xfrm rot="5253894">
            <a:off x="6449219" y="3867944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6" name="AutoShape 16"/>
          <p:cNvSpPr>
            <a:spLocks noChangeArrowheads="1"/>
          </p:cNvSpPr>
          <p:nvPr/>
        </p:nvSpPr>
        <p:spPr bwMode="auto">
          <a:xfrm rot="6833340">
            <a:off x="6745287" y="5141913"/>
            <a:ext cx="301625" cy="381000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7" name="AutoShape 17"/>
          <p:cNvSpPr>
            <a:spLocks noChangeArrowheads="1"/>
          </p:cNvSpPr>
          <p:nvPr/>
        </p:nvSpPr>
        <p:spPr bwMode="auto">
          <a:xfrm rot="5380485">
            <a:off x="4998244" y="3840956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18" name="AutoShape 18"/>
          <p:cNvSpPr>
            <a:spLocks noChangeArrowheads="1"/>
          </p:cNvSpPr>
          <p:nvPr/>
        </p:nvSpPr>
        <p:spPr bwMode="auto">
          <a:xfrm rot="10975759">
            <a:off x="7924800" y="3810000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425" name="Group 25"/>
          <p:cNvGrpSpPr>
            <a:grpSpLocks/>
          </p:cNvGrpSpPr>
          <p:nvPr/>
        </p:nvGrpSpPr>
        <p:grpSpPr bwMode="auto">
          <a:xfrm>
            <a:off x="685800" y="3124200"/>
            <a:ext cx="2438400" cy="2006600"/>
            <a:chOff x="432" y="1968"/>
            <a:chExt cx="1536" cy="1264"/>
          </a:xfrm>
        </p:grpSpPr>
        <p:sp>
          <p:nvSpPr>
            <p:cNvPr id="102405" name="Oval 5"/>
            <p:cNvSpPr>
              <a:spLocks noChangeAspect="1" noChangeArrowheads="1"/>
            </p:cNvSpPr>
            <p:nvPr/>
          </p:nvSpPr>
          <p:spPr bwMode="auto">
            <a:xfrm>
              <a:off x="707" y="2099"/>
              <a:ext cx="1104" cy="10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6" name="AutoShape 6"/>
            <p:cNvSpPr>
              <a:spLocks noChangeArrowheads="1"/>
            </p:cNvSpPr>
            <p:nvPr/>
          </p:nvSpPr>
          <p:spPr bwMode="auto">
            <a:xfrm rot="2592089">
              <a:off x="976" y="1988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7" name="AutoShape 7"/>
            <p:cNvSpPr>
              <a:spLocks noChangeArrowheads="1"/>
            </p:cNvSpPr>
            <p:nvPr/>
          </p:nvSpPr>
          <p:spPr bwMode="auto">
            <a:xfrm rot="5222212">
              <a:off x="1208" y="2456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8" name="AutoShape 8"/>
            <p:cNvSpPr>
              <a:spLocks noChangeArrowheads="1"/>
            </p:cNvSpPr>
            <p:nvPr/>
          </p:nvSpPr>
          <p:spPr bwMode="auto">
            <a:xfrm rot="6833340">
              <a:off x="1225" y="2807"/>
              <a:ext cx="190" cy="240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9" name="AutoShape 9"/>
            <p:cNvSpPr>
              <a:spLocks noChangeArrowheads="1"/>
            </p:cNvSpPr>
            <p:nvPr/>
          </p:nvSpPr>
          <p:spPr bwMode="auto">
            <a:xfrm rot="5396307">
              <a:off x="653" y="2419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12" name="AutoShape 12"/>
            <p:cNvSpPr>
              <a:spLocks noChangeArrowheads="1"/>
            </p:cNvSpPr>
            <p:nvPr/>
          </p:nvSpPr>
          <p:spPr bwMode="auto">
            <a:xfrm rot="12545005">
              <a:off x="1661" y="2227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19" name="Line 19"/>
            <p:cNvSpPr>
              <a:spLocks noChangeShapeType="1"/>
            </p:cNvSpPr>
            <p:nvPr/>
          </p:nvSpPr>
          <p:spPr bwMode="auto">
            <a:xfrm flipH="1">
              <a:off x="432" y="2544"/>
              <a:ext cx="24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20" name="Line 20"/>
            <p:cNvSpPr>
              <a:spLocks noChangeShapeType="1"/>
            </p:cNvSpPr>
            <p:nvPr/>
          </p:nvSpPr>
          <p:spPr bwMode="auto">
            <a:xfrm flipH="1" flipV="1">
              <a:off x="960" y="1968"/>
              <a:ext cx="96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auto">
            <a:xfrm flipV="1">
              <a:off x="1776" y="2208"/>
              <a:ext cx="192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 flipH="1">
              <a:off x="1152" y="2896"/>
              <a:ext cx="96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02423" name="AutoShape 23"/>
          <p:cNvSpPr>
            <a:spLocks noChangeArrowheads="1"/>
          </p:cNvSpPr>
          <p:nvPr/>
        </p:nvSpPr>
        <p:spPr bwMode="auto">
          <a:xfrm>
            <a:off x="3505200" y="38862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3EBE74-2035-0B43-BCD9-8B24DA4153FF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(2 of 2)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Vector to each neighbor is normalized and divided by </a:t>
            </a:r>
            <a:r>
              <a:rPr lang="en-US" dirty="0" smtClean="0"/>
              <a:t>distance </a:t>
            </a:r>
            <a:r>
              <a:rPr lang="en-US" dirty="0"/>
              <a:t>(i.e., stronger force for closer neighbors)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0999" y="3987681"/>
            <a:ext cx="5999163" cy="1600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 err="1">
                <a:latin typeface="Lucida Sans Typewriter" charset="0"/>
              </a:rPr>
              <a:t>def</a:t>
            </a:r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separation</a:t>
            </a:r>
            <a:r>
              <a:rPr lang="en-US" sz="1400" dirty="0">
                <a:latin typeface="Lucida Sans Typewriter" charset="0"/>
              </a:rPr>
              <a:t> () {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force = [0,0];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for each </a:t>
            </a:r>
            <a:r>
              <a:rPr lang="en-US" sz="1400" dirty="0">
                <a:latin typeface="Lucida Sans Typewriter" charset="0"/>
              </a:rPr>
              <a:t>neighbor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direction = position - </a:t>
            </a:r>
            <a:r>
              <a:rPr lang="en-US" sz="1400" dirty="0" err="1">
                <a:latin typeface="Lucida Sans Typewriter" charset="0"/>
              </a:rPr>
              <a:t>neighbor.position</a:t>
            </a:r>
            <a:r>
              <a:rPr lang="en-US" sz="1400" dirty="0">
                <a:latin typeface="Lucida Sans Typewriter" charset="0"/>
              </a:rPr>
              <a:t>;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force += normalize(direction) / </a:t>
            </a:r>
            <a:r>
              <a:rPr lang="en-US" sz="1400" b="1" dirty="0" smtClean="0">
                <a:latin typeface="Lucida Sans Typewriter" charset="0"/>
              </a:rPr>
              <a:t>| </a:t>
            </a:r>
            <a:r>
              <a:rPr lang="en-US" sz="1400" dirty="0" smtClean="0">
                <a:latin typeface="Lucida Sans Typewriter" charset="0"/>
              </a:rPr>
              <a:t>direction </a:t>
            </a:r>
            <a:r>
              <a:rPr lang="en-US" sz="1400" b="1" dirty="0" smtClean="0">
                <a:latin typeface="Lucida Sans Typewriter" charset="0"/>
              </a:rPr>
              <a:t>|</a:t>
            </a:r>
            <a:r>
              <a:rPr lang="en-US" sz="1400" dirty="0" smtClean="0">
                <a:latin typeface="Lucida Sans Typewriter" charset="0"/>
              </a:rPr>
              <a:t>;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return</a:t>
            </a:r>
            <a:r>
              <a:rPr lang="en-US" sz="1400" dirty="0">
                <a:latin typeface="Lucida Sans Typewriter" charset="0"/>
              </a:rPr>
              <a:t> force;</a:t>
            </a:r>
          </a:p>
          <a:p>
            <a:pPr algn="l"/>
            <a:r>
              <a:rPr lang="en-US" sz="1400" dirty="0">
                <a:latin typeface="Lucida Sans Typewriter" charset="0"/>
              </a:rPr>
              <a:t>}</a:t>
            </a:r>
          </a:p>
        </p:txBody>
      </p: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5943600" y="2514600"/>
            <a:ext cx="2438400" cy="2006600"/>
            <a:chOff x="432" y="1968"/>
            <a:chExt cx="1536" cy="1264"/>
          </a:xfrm>
        </p:grpSpPr>
        <p:sp>
          <p:nvSpPr>
            <p:cNvPr id="103441" name="Oval 17"/>
            <p:cNvSpPr>
              <a:spLocks noChangeAspect="1" noChangeArrowheads="1"/>
            </p:cNvSpPr>
            <p:nvPr/>
          </p:nvSpPr>
          <p:spPr bwMode="auto">
            <a:xfrm>
              <a:off x="707" y="2099"/>
              <a:ext cx="1104" cy="10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2" name="AutoShape 18"/>
            <p:cNvSpPr>
              <a:spLocks noChangeArrowheads="1"/>
            </p:cNvSpPr>
            <p:nvPr/>
          </p:nvSpPr>
          <p:spPr bwMode="auto">
            <a:xfrm rot="2592089">
              <a:off x="976" y="1988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3" name="AutoShape 19"/>
            <p:cNvSpPr>
              <a:spLocks noChangeArrowheads="1"/>
            </p:cNvSpPr>
            <p:nvPr/>
          </p:nvSpPr>
          <p:spPr bwMode="auto">
            <a:xfrm rot="5222212">
              <a:off x="1208" y="2456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4" name="AutoShape 20"/>
            <p:cNvSpPr>
              <a:spLocks noChangeArrowheads="1"/>
            </p:cNvSpPr>
            <p:nvPr/>
          </p:nvSpPr>
          <p:spPr bwMode="auto">
            <a:xfrm rot="6833340">
              <a:off x="1225" y="2807"/>
              <a:ext cx="190" cy="240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5" name="AutoShape 21"/>
            <p:cNvSpPr>
              <a:spLocks noChangeArrowheads="1"/>
            </p:cNvSpPr>
            <p:nvPr/>
          </p:nvSpPr>
          <p:spPr bwMode="auto">
            <a:xfrm rot="5396307">
              <a:off x="653" y="2419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6" name="AutoShape 22"/>
            <p:cNvSpPr>
              <a:spLocks noChangeArrowheads="1"/>
            </p:cNvSpPr>
            <p:nvPr/>
          </p:nvSpPr>
          <p:spPr bwMode="auto">
            <a:xfrm rot="12545005">
              <a:off x="1661" y="2227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 flipH="1">
              <a:off x="432" y="2544"/>
              <a:ext cx="240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 flipH="1" flipV="1">
              <a:off x="960" y="1968"/>
              <a:ext cx="96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 flipV="1">
              <a:off x="1776" y="2208"/>
              <a:ext cx="192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 flipH="1">
              <a:off x="1152" y="2896"/>
              <a:ext cx="96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25224" y="5588119"/>
            <a:ext cx="2836752" cy="52322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Divide by bigger number when farther, smaller number when closer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14800" y="5486400"/>
            <a:ext cx="363899" cy="363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1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DA11FC-DC49-5247-AAF6-9D6937A7D4E3}" type="slidenum">
              <a:rPr lang="en-US"/>
              <a:pPr/>
              <a:t>54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(1 of 2)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Attempt to keep</a:t>
            </a:r>
            <a:r>
              <a:rPr lang="en-US" dirty="0" smtClean="0"/>
              <a:t> body’s </a:t>
            </a:r>
            <a:r>
              <a:rPr lang="en-US" dirty="0"/>
              <a:t>heading aligned with its neighbors headings</a:t>
            </a:r>
          </a:p>
        </p:txBody>
      </p:sp>
      <p:sp>
        <p:nvSpPr>
          <p:cNvPr id="104458" name="Oval 10"/>
          <p:cNvSpPr>
            <a:spLocks noChangeAspect="1" noChangeArrowheads="1"/>
          </p:cNvSpPr>
          <p:nvPr/>
        </p:nvSpPr>
        <p:spPr bwMode="auto">
          <a:xfrm>
            <a:off x="5654675" y="3300413"/>
            <a:ext cx="1752600" cy="162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59" name="AutoShape 11"/>
          <p:cNvSpPr>
            <a:spLocks noChangeArrowheads="1"/>
          </p:cNvSpPr>
          <p:nvPr/>
        </p:nvSpPr>
        <p:spPr bwMode="auto">
          <a:xfrm rot="5281736">
            <a:off x="6400007" y="2820194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60" name="AutoShape 12"/>
          <p:cNvSpPr>
            <a:spLocks noChangeArrowheads="1"/>
          </p:cNvSpPr>
          <p:nvPr/>
        </p:nvSpPr>
        <p:spPr bwMode="auto">
          <a:xfrm rot="5190528">
            <a:off x="6449219" y="3867944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61" name="AutoShape 13"/>
          <p:cNvSpPr>
            <a:spLocks noChangeArrowheads="1"/>
          </p:cNvSpPr>
          <p:nvPr/>
        </p:nvSpPr>
        <p:spPr bwMode="auto">
          <a:xfrm rot="5155241">
            <a:off x="6745287" y="4760913"/>
            <a:ext cx="301625" cy="381000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5297333">
            <a:off x="5752307" y="3844131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63" name="AutoShape 15"/>
          <p:cNvSpPr>
            <a:spLocks noChangeArrowheads="1"/>
          </p:cNvSpPr>
          <p:nvPr/>
        </p:nvSpPr>
        <p:spPr bwMode="auto">
          <a:xfrm rot="5272920">
            <a:off x="7466807" y="4039394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4470" name="Group 22"/>
          <p:cNvGrpSpPr>
            <a:grpSpLocks/>
          </p:cNvGrpSpPr>
          <p:nvPr/>
        </p:nvGrpSpPr>
        <p:grpSpPr bwMode="auto">
          <a:xfrm>
            <a:off x="990600" y="3155950"/>
            <a:ext cx="2209800" cy="1801813"/>
            <a:chOff x="624" y="1988"/>
            <a:chExt cx="1392" cy="1135"/>
          </a:xfrm>
        </p:grpSpPr>
        <p:sp>
          <p:nvSpPr>
            <p:cNvPr id="104452" name="Oval 4"/>
            <p:cNvSpPr>
              <a:spLocks noChangeAspect="1" noChangeArrowheads="1"/>
            </p:cNvSpPr>
            <p:nvPr/>
          </p:nvSpPr>
          <p:spPr bwMode="auto">
            <a:xfrm>
              <a:off x="707" y="2099"/>
              <a:ext cx="1104" cy="10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rot="2592089">
              <a:off x="976" y="1988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 rot="5412072">
              <a:off x="1208" y="2456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rot="6833340">
              <a:off x="1129" y="2903"/>
              <a:ext cx="190" cy="240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 rot="5333636">
              <a:off x="653" y="2419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rot="12545005">
              <a:off x="1661" y="2227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65" name="Line 17"/>
            <p:cNvSpPr>
              <a:spLocks noChangeShapeType="1"/>
            </p:cNvSpPr>
            <p:nvPr/>
          </p:nvSpPr>
          <p:spPr bwMode="auto">
            <a:xfrm>
              <a:off x="1056" y="2160"/>
              <a:ext cx="144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66" name="Line 18"/>
            <p:cNvSpPr>
              <a:spLocks noChangeShapeType="1"/>
            </p:cNvSpPr>
            <p:nvPr/>
          </p:nvSpPr>
          <p:spPr bwMode="auto">
            <a:xfrm flipV="1">
              <a:off x="1776" y="2208"/>
              <a:ext cx="24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4467" name="Line 19"/>
            <p:cNvSpPr>
              <a:spLocks noChangeShapeType="1"/>
            </p:cNvSpPr>
            <p:nvPr/>
          </p:nvSpPr>
          <p:spPr bwMode="auto">
            <a:xfrm flipV="1">
              <a:off x="1200" y="2880"/>
              <a:ext cx="192" cy="1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04468" name="AutoShape 20"/>
          <p:cNvSpPr>
            <a:spLocks noChangeArrowheads="1"/>
          </p:cNvSpPr>
          <p:nvPr/>
        </p:nvSpPr>
        <p:spPr bwMode="auto">
          <a:xfrm>
            <a:off x="3733800" y="3886200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469" name="Rectangle 21"/>
          <p:cNvSpPr>
            <a:spLocks noChangeArrowheads="1"/>
          </p:cNvSpPr>
          <p:nvPr/>
        </p:nvSpPr>
        <p:spPr bwMode="auto">
          <a:xfrm>
            <a:off x="4552950" y="53816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6B02BB-5F30-5546-B6C8-D54428552B8D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(2 of 2)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72400" cy="99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Return steering force to correct towards </a:t>
            </a:r>
            <a:r>
              <a:rPr lang="en-US" i="1" dirty="0"/>
              <a:t>average</a:t>
            </a:r>
            <a:r>
              <a:rPr lang="en-US" dirty="0"/>
              <a:t> heading vector of neighbors</a:t>
            </a:r>
          </a:p>
        </p:txBody>
      </p:sp>
      <p:grpSp>
        <p:nvGrpSpPr>
          <p:cNvPr id="105507" name="Group 35"/>
          <p:cNvGrpSpPr>
            <a:grpSpLocks/>
          </p:cNvGrpSpPr>
          <p:nvPr/>
        </p:nvGrpSpPr>
        <p:grpSpPr bwMode="auto">
          <a:xfrm>
            <a:off x="5334000" y="2977096"/>
            <a:ext cx="3505200" cy="1965325"/>
            <a:chOff x="720" y="1874"/>
            <a:chExt cx="3216" cy="1678"/>
          </a:xfrm>
        </p:grpSpPr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 rot="944671">
              <a:off x="1111" y="2861"/>
              <a:ext cx="432" cy="576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498" name="Line 26"/>
            <p:cNvSpPr>
              <a:spLocks noChangeShapeType="1"/>
            </p:cNvSpPr>
            <p:nvPr/>
          </p:nvSpPr>
          <p:spPr bwMode="auto">
            <a:xfrm rot="944671" flipV="1">
              <a:off x="1483" y="1874"/>
              <a:ext cx="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500" name="Line 28"/>
            <p:cNvSpPr>
              <a:spLocks noChangeShapeType="1"/>
            </p:cNvSpPr>
            <p:nvPr/>
          </p:nvSpPr>
          <p:spPr bwMode="auto">
            <a:xfrm flipV="1">
              <a:off x="1296" y="2160"/>
              <a:ext cx="1056" cy="1104"/>
            </a:xfrm>
            <a:prstGeom prst="line">
              <a:avLst/>
            </a:prstGeom>
            <a:noFill/>
            <a:ln w="28575">
              <a:solidFill>
                <a:srgbClr val="CC3333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>
              <a:off x="1680" y="1920"/>
              <a:ext cx="672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>
              <a:off x="1292" y="3272"/>
              <a:ext cx="672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5503" name="Text Box 31"/>
            <p:cNvSpPr txBox="1">
              <a:spLocks noChangeArrowheads="1"/>
            </p:cNvSpPr>
            <p:nvPr/>
          </p:nvSpPr>
          <p:spPr bwMode="auto">
            <a:xfrm>
              <a:off x="720" y="2111"/>
              <a:ext cx="11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heading</a:t>
              </a:r>
            </a:p>
          </p:txBody>
        </p:sp>
        <p:sp>
          <p:nvSpPr>
            <p:cNvPr id="105504" name="Text Box 32"/>
            <p:cNvSpPr txBox="1">
              <a:spLocks noChangeArrowheads="1"/>
            </p:cNvSpPr>
            <p:nvPr/>
          </p:nvSpPr>
          <p:spPr bwMode="auto">
            <a:xfrm>
              <a:off x="1964" y="2564"/>
              <a:ext cx="177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u="sng" dirty="0">
                  <a:solidFill>
                    <a:srgbClr val="CC3333"/>
                  </a:solidFill>
                </a:rPr>
                <a:t>average</a:t>
              </a:r>
              <a:r>
                <a:rPr lang="en-US" sz="1600" dirty="0">
                  <a:solidFill>
                    <a:srgbClr val="CC3333"/>
                  </a:solidFill>
                </a:rPr>
                <a:t> heading of neighbors</a:t>
              </a:r>
            </a:p>
          </p:txBody>
        </p:sp>
        <p:sp>
          <p:nvSpPr>
            <p:cNvPr id="105505" name="Text Box 33"/>
            <p:cNvSpPr txBox="1">
              <a:spLocks noChangeArrowheads="1"/>
            </p:cNvSpPr>
            <p:nvPr/>
          </p:nvSpPr>
          <p:spPr bwMode="auto">
            <a:xfrm>
              <a:off x="2016" y="3265"/>
              <a:ext cx="192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steering force</a:t>
              </a:r>
            </a:p>
          </p:txBody>
        </p:sp>
      </p:grpSp>
      <p:sp>
        <p:nvSpPr>
          <p:cNvPr id="105508" name="Rectangle 36"/>
          <p:cNvSpPr>
            <a:spLocks noChangeArrowheads="1"/>
          </p:cNvSpPr>
          <p:nvPr/>
        </p:nvSpPr>
        <p:spPr bwMode="auto">
          <a:xfrm>
            <a:off x="762000" y="3011596"/>
            <a:ext cx="4381328" cy="181588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 err="1" smtClean="0">
                <a:latin typeface="Lucida Sans Typewriter" charset="0"/>
              </a:rPr>
              <a:t>def</a:t>
            </a:r>
            <a:r>
              <a:rPr lang="en-US" sz="1600" dirty="0" smtClean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alignment</a:t>
            </a:r>
            <a:r>
              <a:rPr lang="en-US" sz="1600" dirty="0">
                <a:latin typeface="Lucida Sans Typewriter" charset="0"/>
              </a:rPr>
              <a:t> ()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average = [0,0];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for each </a:t>
            </a:r>
            <a:r>
              <a:rPr lang="en-US" sz="1600" dirty="0">
                <a:latin typeface="Lucida Sans Typewriter" charset="0"/>
              </a:rPr>
              <a:t>neighbor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average </a:t>
            </a:r>
            <a:r>
              <a:rPr lang="en-US" sz="1600" dirty="0" smtClean="0">
                <a:latin typeface="Lucida Sans Typewriter" charset="0"/>
              </a:rPr>
              <a:t>+= </a:t>
            </a:r>
            <a:r>
              <a:rPr lang="en-US" sz="1600" dirty="0" err="1">
                <a:latin typeface="Lucida Sans Typewriter" charset="0"/>
              </a:rPr>
              <a:t>neighbor.heading</a:t>
            </a:r>
            <a:r>
              <a:rPr lang="en-US" sz="1600" dirty="0">
                <a:latin typeface="Lucida Sans Typewriter" charset="0"/>
              </a:rPr>
              <a:t>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average /= </a:t>
            </a:r>
            <a:r>
              <a:rPr lang="en-US" sz="1600" b="1" dirty="0">
                <a:latin typeface="Lucida Sans Typewriter" charset="0"/>
              </a:rPr>
              <a:t>|</a:t>
            </a:r>
            <a:r>
              <a:rPr lang="en-US" sz="1600" dirty="0">
                <a:latin typeface="Lucida Sans Typewriter" charset="0"/>
              </a:rPr>
              <a:t>neighbors</a:t>
            </a:r>
            <a:r>
              <a:rPr lang="en-US" sz="1600" b="1" dirty="0">
                <a:latin typeface="Lucida Sans Typewriter" charset="0"/>
              </a:rPr>
              <a:t>|</a:t>
            </a:r>
            <a:r>
              <a:rPr lang="en-US" sz="1600" dirty="0">
                <a:latin typeface="Lucida Sans Typewriter" charset="0"/>
              </a:rPr>
              <a:t>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average - heading;</a:t>
            </a:r>
          </a:p>
          <a:p>
            <a:pPr algn="l"/>
            <a:r>
              <a:rPr lang="en-US" sz="1600" dirty="0">
                <a:latin typeface="Lucida Sans Typewrit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30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3080C-C3BC-674A-B94F-34CB39B828C1}" type="slidenum">
              <a:rPr lang="en-US"/>
              <a:pPr/>
              <a:t>56</a:t>
            </a:fld>
            <a:endParaRPr 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Cohesion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1066800"/>
          </a:xfrm>
        </p:spPr>
        <p:txBody>
          <a:bodyPr/>
          <a:lstStyle/>
          <a:p>
            <a:r>
              <a:rPr lang="en-US" dirty="0"/>
              <a:t>Produce steering force that moves</a:t>
            </a:r>
            <a:r>
              <a:rPr lang="en-US" dirty="0" smtClean="0"/>
              <a:t> body </a:t>
            </a:r>
            <a:r>
              <a:rPr lang="en-US" dirty="0"/>
              <a:t>towards center of mass of neighbors</a:t>
            </a:r>
          </a:p>
        </p:txBody>
      </p:sp>
      <p:sp>
        <p:nvSpPr>
          <p:cNvPr id="106500" name="Oval 4"/>
          <p:cNvSpPr>
            <a:spLocks noChangeAspect="1" noChangeArrowheads="1"/>
          </p:cNvSpPr>
          <p:nvPr/>
        </p:nvSpPr>
        <p:spPr bwMode="auto">
          <a:xfrm>
            <a:off x="5922778" y="2717800"/>
            <a:ext cx="1752600" cy="1625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auto">
          <a:xfrm rot="6488470">
            <a:off x="6515710" y="2694781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2" name="AutoShape 6"/>
          <p:cNvSpPr>
            <a:spLocks noChangeArrowheads="1"/>
          </p:cNvSpPr>
          <p:nvPr/>
        </p:nvSpPr>
        <p:spPr bwMode="auto">
          <a:xfrm rot="5253894">
            <a:off x="6717322" y="3285331"/>
            <a:ext cx="298450" cy="388938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3" name="AutoShape 7"/>
          <p:cNvSpPr>
            <a:spLocks noChangeArrowheads="1"/>
          </p:cNvSpPr>
          <p:nvPr/>
        </p:nvSpPr>
        <p:spPr bwMode="auto">
          <a:xfrm rot="3083102">
            <a:off x="6632390" y="3873500"/>
            <a:ext cx="301625" cy="381000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auto">
          <a:xfrm rot="5380485">
            <a:off x="6096610" y="3258343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505" name="AutoShape 9"/>
          <p:cNvSpPr>
            <a:spLocks noChangeArrowheads="1"/>
          </p:cNvSpPr>
          <p:nvPr/>
        </p:nvSpPr>
        <p:spPr bwMode="auto">
          <a:xfrm rot="-7302654">
            <a:off x="7353910" y="3151981"/>
            <a:ext cx="298450" cy="388937"/>
          </a:xfrm>
          <a:prstGeom prst="triangle">
            <a:avLst>
              <a:gd name="adj" fmla="val 50000"/>
            </a:avLst>
          </a:prstGeom>
          <a:solidFill>
            <a:srgbClr val="00804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6518" name="Group 22"/>
          <p:cNvGrpSpPr>
            <a:grpSpLocks/>
          </p:cNvGrpSpPr>
          <p:nvPr/>
        </p:nvGrpSpPr>
        <p:grpSpPr bwMode="auto">
          <a:xfrm>
            <a:off x="1258703" y="2573337"/>
            <a:ext cx="1944688" cy="1801813"/>
            <a:chOff x="624" y="1988"/>
            <a:chExt cx="1225" cy="1135"/>
          </a:xfrm>
        </p:grpSpPr>
        <p:sp>
          <p:nvSpPr>
            <p:cNvPr id="106507" name="Oval 11"/>
            <p:cNvSpPr>
              <a:spLocks noChangeAspect="1" noChangeArrowheads="1"/>
            </p:cNvSpPr>
            <p:nvPr/>
          </p:nvSpPr>
          <p:spPr bwMode="auto">
            <a:xfrm>
              <a:off x="707" y="2099"/>
              <a:ext cx="1104" cy="10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08" name="AutoShape 12"/>
            <p:cNvSpPr>
              <a:spLocks noChangeArrowheads="1"/>
            </p:cNvSpPr>
            <p:nvPr/>
          </p:nvSpPr>
          <p:spPr bwMode="auto">
            <a:xfrm rot="2592089">
              <a:off x="976" y="1988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09" name="AutoShape 13"/>
            <p:cNvSpPr>
              <a:spLocks noChangeArrowheads="1"/>
            </p:cNvSpPr>
            <p:nvPr/>
          </p:nvSpPr>
          <p:spPr bwMode="auto">
            <a:xfrm rot="5222212">
              <a:off x="1208" y="2456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0" name="AutoShape 14"/>
            <p:cNvSpPr>
              <a:spLocks noChangeArrowheads="1"/>
            </p:cNvSpPr>
            <p:nvPr/>
          </p:nvSpPr>
          <p:spPr bwMode="auto">
            <a:xfrm rot="6833340">
              <a:off x="1225" y="2807"/>
              <a:ext cx="190" cy="240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1" name="AutoShape 15"/>
            <p:cNvSpPr>
              <a:spLocks noChangeArrowheads="1"/>
            </p:cNvSpPr>
            <p:nvPr/>
          </p:nvSpPr>
          <p:spPr bwMode="auto">
            <a:xfrm rot="5396307">
              <a:off x="653" y="2419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2" name="AutoShape 16"/>
            <p:cNvSpPr>
              <a:spLocks noChangeArrowheads="1"/>
            </p:cNvSpPr>
            <p:nvPr/>
          </p:nvSpPr>
          <p:spPr bwMode="auto">
            <a:xfrm rot="12545005">
              <a:off x="1661" y="2227"/>
              <a:ext cx="188" cy="245"/>
            </a:xfrm>
            <a:prstGeom prst="triangle">
              <a:avLst>
                <a:gd name="adj" fmla="val 50000"/>
              </a:avLst>
            </a:prstGeom>
            <a:solidFill>
              <a:srgbClr val="00804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3" name="Line 17"/>
            <p:cNvSpPr>
              <a:spLocks noChangeShapeType="1"/>
            </p:cNvSpPr>
            <p:nvPr/>
          </p:nvSpPr>
          <p:spPr bwMode="auto">
            <a:xfrm>
              <a:off x="672" y="2544"/>
              <a:ext cx="19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>
              <a:off x="1056" y="2160"/>
              <a:ext cx="48" cy="1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5" name="Line 19"/>
            <p:cNvSpPr>
              <a:spLocks noChangeShapeType="1"/>
            </p:cNvSpPr>
            <p:nvPr/>
          </p:nvSpPr>
          <p:spPr bwMode="auto">
            <a:xfrm flipH="1">
              <a:off x="1632" y="2304"/>
              <a:ext cx="144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6516" name="Line 20"/>
            <p:cNvSpPr>
              <a:spLocks noChangeShapeType="1"/>
            </p:cNvSpPr>
            <p:nvPr/>
          </p:nvSpPr>
          <p:spPr bwMode="auto">
            <a:xfrm flipH="1" flipV="1">
              <a:off x="1248" y="2736"/>
              <a:ext cx="0" cy="16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06517" name="AutoShape 21"/>
          <p:cNvSpPr>
            <a:spLocks noChangeArrowheads="1"/>
          </p:cNvSpPr>
          <p:nvPr/>
        </p:nvSpPr>
        <p:spPr bwMode="auto">
          <a:xfrm>
            <a:off x="4078103" y="3265487"/>
            <a:ext cx="990600" cy="381000"/>
          </a:xfrm>
          <a:prstGeom prst="rightArrow">
            <a:avLst>
              <a:gd name="adj1" fmla="val 50000"/>
              <a:gd name="adj2" fmla="val 6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42762" y="4343400"/>
            <a:ext cx="4381328" cy="20621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b="1" dirty="0" err="1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cohesion</a:t>
            </a:r>
            <a:r>
              <a:rPr lang="en-US" sz="1600" dirty="0">
                <a:latin typeface="Lucida Sans Typewriter" charset="0"/>
              </a:rPr>
              <a:t> ()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center = [0,0];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for each </a:t>
            </a:r>
            <a:r>
              <a:rPr lang="en-US" sz="1600" dirty="0">
                <a:latin typeface="Lucida Sans Typewriter" charset="0"/>
              </a:rPr>
              <a:t>neighbor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   center += </a:t>
            </a:r>
            <a:r>
              <a:rPr lang="en-US" sz="1600" dirty="0" err="1">
                <a:latin typeface="Lucida Sans Typewriter" charset="0"/>
              </a:rPr>
              <a:t>neighbor.position</a:t>
            </a:r>
            <a:r>
              <a:rPr lang="en-US" sz="1600" dirty="0">
                <a:latin typeface="Lucida Sans Typewriter" charset="0"/>
              </a:rPr>
              <a:t>;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center /=</a:t>
            </a:r>
            <a:r>
              <a:rPr lang="en-US" sz="1600" b="1" dirty="0">
                <a:latin typeface="Lucida Sans Typewriter" charset="0"/>
              </a:rPr>
              <a:t> </a:t>
            </a:r>
            <a:r>
              <a:rPr lang="en-US" sz="1600" b="1" dirty="0" smtClean="0">
                <a:latin typeface="Lucida Sans Typewriter" charset="0"/>
              </a:rPr>
              <a:t>| </a:t>
            </a:r>
            <a:r>
              <a:rPr lang="en-US" sz="1600" dirty="0" smtClean="0">
                <a:latin typeface="Lucida Sans Typewriter" charset="0"/>
              </a:rPr>
              <a:t>neighbors </a:t>
            </a:r>
            <a:r>
              <a:rPr lang="en-US" sz="1600" b="1" dirty="0" smtClean="0">
                <a:latin typeface="Lucida Sans Typewriter" charset="0"/>
              </a:rPr>
              <a:t>|</a:t>
            </a:r>
            <a:r>
              <a:rPr lang="en-US" sz="1600" dirty="0" smtClean="0">
                <a:latin typeface="Lucida Sans Typewriter" charset="0"/>
              </a:rPr>
              <a:t>;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dirty="0" smtClean="0">
                <a:latin typeface="Lucida Sans Typewriter" charset="0"/>
              </a:rPr>
              <a:t>return </a:t>
            </a:r>
            <a:r>
              <a:rPr lang="en-US" sz="1600" dirty="0" smtClean="0">
                <a:solidFill>
                  <a:srgbClr val="0070C0"/>
                </a:solidFill>
                <a:latin typeface="Lucida Sans Typewriter" charset="0"/>
              </a:rPr>
              <a:t>seek</a:t>
            </a:r>
            <a:r>
              <a:rPr lang="en-US" sz="1600" dirty="0" smtClean="0">
                <a:solidFill>
                  <a:schemeClr val="accent2"/>
                </a:solidFill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</a:t>
            </a:r>
            <a:r>
              <a:rPr lang="en-US" sz="1600" dirty="0">
                <a:latin typeface="Lucida Sans Typewriter" charset="0"/>
              </a:rPr>
              <a:t>center);</a:t>
            </a:r>
          </a:p>
          <a:p>
            <a:pPr algn="l"/>
            <a:r>
              <a:rPr lang="en-US" sz="1600" dirty="0">
                <a:latin typeface="Lucida Sans Typewrit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203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Flocking Force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 flocking forces with weights</a:t>
            </a:r>
          </a:p>
          <a:p>
            <a:pPr lvl="1"/>
            <a:r>
              <a:rPr lang="en-US" dirty="0" smtClean="0"/>
              <a:t>Different weights give different behaviors</a:t>
            </a:r>
          </a:p>
          <a:p>
            <a:pPr lvl="1"/>
            <a:r>
              <a:rPr lang="en-US" dirty="0" smtClean="0"/>
              <a:t>(Related to next topic)</a:t>
            </a:r>
          </a:p>
          <a:p>
            <a:r>
              <a:rPr lang="en-US" dirty="0" smtClean="0"/>
              <a:t>Note, if isolated neighbor out of range, will do nothing</a:t>
            </a:r>
          </a:p>
          <a:p>
            <a:pPr lvl="1"/>
            <a:r>
              <a:rPr lang="en-US" dirty="0" smtClean="0"/>
              <a:t>Add “wander” behavior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77694" y="2667000"/>
            <a:ext cx="4910319" cy="2031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 err="1" smtClean="0">
                <a:latin typeface="Lucida Sans Typewriter" charset="0"/>
              </a:rPr>
              <a:t>def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flock</a:t>
            </a:r>
            <a:r>
              <a:rPr lang="en-US" sz="1400" dirty="0" smtClean="0">
                <a:latin typeface="Lucida Sans Typewriter" charset="0"/>
              </a:rPr>
              <a:t> () {</a:t>
            </a:r>
          </a:p>
          <a:p>
            <a:pPr algn="l"/>
            <a:r>
              <a:rPr lang="en-US" sz="1400" dirty="0" smtClean="0">
                <a:latin typeface="Lucida Sans Typewriter" charset="0"/>
              </a:rPr>
              <a:t>  vector force = [0,0];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vector force = </a:t>
            </a: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     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separation</a:t>
            </a:r>
            <a:r>
              <a:rPr lang="en-US" sz="1400" dirty="0" smtClean="0">
                <a:latin typeface="Lucida Sans Typewriter" charset="0"/>
              </a:rPr>
              <a:t>() * </a:t>
            </a:r>
            <a:r>
              <a:rPr lang="en-US" sz="1400" dirty="0" err="1" smtClean="0">
                <a:latin typeface="Lucida Sans Typewriter" charset="0"/>
              </a:rPr>
              <a:t>separation_weight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    +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alignment</a:t>
            </a:r>
            <a:r>
              <a:rPr lang="en-US" sz="1400" dirty="0" smtClean="0">
                <a:latin typeface="Lucida Sans Typewriter" charset="0"/>
              </a:rPr>
              <a:t>() * </a:t>
            </a:r>
            <a:r>
              <a:rPr lang="en-US" sz="1400" dirty="0" err="1" smtClean="0">
                <a:latin typeface="Lucida Sans Typewriter" charset="0"/>
              </a:rPr>
              <a:t>alignment_weight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    +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cohesion</a:t>
            </a:r>
            <a:r>
              <a:rPr lang="en-US" sz="1400" dirty="0" smtClean="0">
                <a:latin typeface="Lucida Sans Typewriter" charset="0"/>
              </a:rPr>
              <a:t>() * </a:t>
            </a:r>
            <a:r>
              <a:rPr lang="en-US" sz="1400" dirty="0" err="1" smtClean="0">
                <a:latin typeface="Lucida Sans Typewriter" charset="0"/>
              </a:rPr>
              <a:t>cohesion_weight</a:t>
            </a:r>
            <a:endParaRPr lang="en-US" sz="1400" dirty="0" smtClean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    + </a:t>
            </a:r>
            <a:r>
              <a:rPr lang="en-US" sz="1400" dirty="0" smtClean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400" dirty="0" smtClean="0">
                <a:latin typeface="Lucida Sans Typewriter" charset="0"/>
              </a:rPr>
              <a:t>() * </a:t>
            </a:r>
            <a:r>
              <a:rPr lang="en-US" sz="1400" dirty="0" err="1" smtClean="0">
                <a:latin typeface="Lucida Sans Typewriter" charset="0"/>
              </a:rPr>
              <a:t>wander_weight</a:t>
            </a:r>
            <a:r>
              <a:rPr lang="en-US" sz="1400" dirty="0" smtClean="0">
                <a:latin typeface="Lucida Sans Typewriter" charset="0"/>
              </a:rPr>
              <a:t>;</a:t>
            </a:r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 smtClean="0">
                <a:latin typeface="Lucida Sans Typewriter" charset="0"/>
              </a:rPr>
              <a:t>  return force;</a:t>
            </a:r>
            <a:endParaRPr lang="en-US" sz="1400" b="1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5715000"/>
            <a:ext cx="1447800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D6407-D78A-A643-81EA-EB898AC5971F}" type="slidenum">
              <a:rPr lang="en-US"/>
              <a:pPr/>
              <a:t>58</a:t>
            </a:fld>
            <a:endParaRPr 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Flocking – Summary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“emergent behavior”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ooks </a:t>
            </a:r>
            <a:r>
              <a:rPr lang="en-US" dirty="0"/>
              <a:t>complex and/or purposeful to observer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actually driven by fairly simple rules</a:t>
            </a:r>
          </a:p>
          <a:p>
            <a:pPr lvl="1"/>
            <a:r>
              <a:rPr lang="en-US" dirty="0" smtClean="0"/>
              <a:t>Component </a:t>
            </a:r>
            <a:r>
              <a:rPr lang="en-US" dirty="0"/>
              <a:t>entities don’t have </a:t>
            </a:r>
            <a:r>
              <a:rPr lang="en-US" dirty="0" smtClean="0"/>
              <a:t>“big picture”</a:t>
            </a:r>
            <a:endParaRPr lang="en-US" dirty="0"/>
          </a:p>
          <a:p>
            <a:r>
              <a:rPr lang="en-US" dirty="0" smtClean="0"/>
              <a:t>Tunable to different kinds of flocks</a:t>
            </a:r>
          </a:p>
          <a:p>
            <a:r>
              <a:rPr lang="en-US" dirty="0" smtClean="0"/>
              <a:t>Often </a:t>
            </a:r>
            <a:r>
              <a:rPr lang="en-US" dirty="0"/>
              <a:t>used in films</a:t>
            </a:r>
          </a:p>
          <a:p>
            <a:pPr lvl="1"/>
            <a:r>
              <a:rPr lang="en-US" dirty="0" smtClean="0"/>
              <a:t>Bats </a:t>
            </a:r>
            <a:r>
              <a:rPr lang="en-US" dirty="0"/>
              <a:t>and penguins in </a:t>
            </a:r>
            <a:r>
              <a:rPr lang="en-US" i="1" dirty="0"/>
              <a:t>Batman Returns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rc </a:t>
            </a:r>
            <a:r>
              <a:rPr lang="en-US" dirty="0"/>
              <a:t>armies in </a:t>
            </a:r>
            <a:r>
              <a:rPr lang="en-US" i="1" dirty="0"/>
              <a:t>Lord of the Rings</a:t>
            </a:r>
          </a:p>
        </p:txBody>
      </p:sp>
    </p:spTree>
    <p:extLst>
      <p:ext uri="{BB962C8B-B14F-4D97-AF65-F5344CB8AC3E}">
        <p14:creationId xmlns:p14="http://schemas.microsoft.com/office/powerpoint/2010/main" val="31247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“Steering” Model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	</a:t>
            </a:r>
          </a:p>
          <a:p>
            <a:r>
              <a:rPr lang="en-US" dirty="0" smtClean="0"/>
              <a:t>Steering Methods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Flocking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Combining Steering Forces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“Steering” Model –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Cowboys tend herd of cattle</a:t>
            </a:r>
          </a:p>
          <a:p>
            <a:r>
              <a:rPr lang="en-US" dirty="0" smtClean="0"/>
              <a:t>Cow wanders away</a:t>
            </a:r>
          </a:p>
          <a:p>
            <a:r>
              <a:rPr lang="en-US" dirty="0" smtClean="0"/>
              <a:t>Trail boss tells cowboy to fetch stray</a:t>
            </a:r>
          </a:p>
          <a:p>
            <a:r>
              <a:rPr lang="en-US" dirty="0" smtClean="0"/>
              <a:t>Cowboy says “giddy-up” and guides horse to cow, avoiding obstacles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Trail boss decision represents </a:t>
            </a:r>
            <a:r>
              <a:rPr lang="en-US" dirty="0" smtClean="0">
                <a:solidFill>
                  <a:srgbClr val="0070C0"/>
                </a:solidFill>
              </a:rPr>
              <a:t>action</a:t>
            </a:r>
          </a:p>
          <a:p>
            <a:pPr lvl="1"/>
            <a:r>
              <a:rPr lang="en-US" dirty="0" smtClean="0"/>
              <a:t>Observes world – </a:t>
            </a:r>
            <a:r>
              <a:rPr lang="en-US" i="1" dirty="0" smtClean="0"/>
              <a:t>cow is missing</a:t>
            </a:r>
          </a:p>
          <a:p>
            <a:pPr lvl="1"/>
            <a:r>
              <a:rPr lang="en-US" dirty="0" smtClean="0"/>
              <a:t>Setting goal – </a:t>
            </a:r>
            <a:r>
              <a:rPr lang="en-US" i="1" dirty="0" smtClean="0"/>
              <a:t>retrieve cow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Steering</a:t>
            </a:r>
            <a:r>
              <a:rPr lang="en-US" dirty="0" smtClean="0"/>
              <a:t> done by cowboy</a:t>
            </a:r>
          </a:p>
          <a:p>
            <a:pPr lvl="1"/>
            <a:r>
              <a:rPr lang="en-US" i="1" dirty="0" smtClean="0"/>
              <a:t>Go faster, slower, turn right, left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Horse implements </a:t>
            </a:r>
            <a:r>
              <a:rPr lang="en-US" dirty="0" smtClean="0">
                <a:solidFill>
                  <a:srgbClr val="C00000"/>
                </a:solidFill>
              </a:rPr>
              <a:t>locomotion</a:t>
            </a:r>
          </a:p>
          <a:p>
            <a:pPr lvl="1"/>
            <a:r>
              <a:rPr lang="en-US" dirty="0" smtClean="0"/>
              <a:t>With signal, go in indicated direction</a:t>
            </a:r>
          </a:p>
          <a:p>
            <a:pPr lvl="1"/>
            <a:r>
              <a:rPr lang="en-US" dirty="0" smtClean="0"/>
              <a:t>Account for mass when accelerating/turning</a:t>
            </a:r>
          </a:p>
          <a:p>
            <a:pPr lvl="1"/>
            <a:r>
              <a:rPr lang="en-US" dirty="0" smtClean="0"/>
              <a:t>Provide animation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800600"/>
            <a:ext cx="3124200" cy="101566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Note, depending upon the game, player could control boss or cowboy (or both)!</a:t>
            </a:r>
          </a:p>
        </p:txBody>
      </p:sp>
    </p:spTree>
    <p:extLst>
      <p:ext uri="{BB962C8B-B14F-4D97-AF65-F5344CB8AC3E}">
        <p14:creationId xmlns:p14="http://schemas.microsoft.com/office/powerpoint/2010/main" val="9155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Steering Behaviors: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FPS bots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ath following (point A to point B)</a:t>
            </a:r>
          </a:p>
          <a:p>
            <a:pPr lvl="1"/>
            <a:r>
              <a:rPr lang="en-US" dirty="0" smtClean="0"/>
              <a:t>Obstacle avoidance (crates, barrels) </a:t>
            </a:r>
          </a:p>
          <a:p>
            <a:pPr lvl="1"/>
            <a:r>
              <a:rPr lang="en-US" dirty="0" smtClean="0"/>
              <a:t>Pursue with offset (formation)</a:t>
            </a:r>
          </a:p>
          <a:p>
            <a:pPr lvl="1"/>
            <a:r>
              <a:rPr lang="en-US" dirty="0" smtClean="0"/>
              <a:t>Separation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nimal simulation (e.g., sheep in RTS)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ander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bstacle avoidance (e.g., trees)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lee (e.g., predator)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D45193-7A1A-EC45-A6F4-D6E586538CD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6FEA8-2E39-F04D-A87F-C193503A4708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 Steering Forces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" y="1905000"/>
            <a:ext cx="6726521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 dirty="0">
                <a:latin typeface="Lucida Sans Typewriter" charset="0"/>
              </a:rPr>
              <a:t>class</a:t>
            </a:r>
            <a:r>
              <a:rPr lang="en-US" sz="1600" dirty="0" smtClean="0">
                <a:latin typeface="Lucida Sans Typewriter" charset="0"/>
              </a:rPr>
              <a:t> Body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update </a:t>
            </a:r>
            <a:r>
              <a:rPr lang="en-US" sz="1600" dirty="0" smtClean="0">
                <a:latin typeface="Lucida Sans Typewriter" charset="0"/>
              </a:rPr>
              <a:t>(</a:t>
            </a:r>
            <a:r>
              <a:rPr lang="en-US" sz="1600" dirty="0" err="1" smtClean="0">
                <a:latin typeface="Lucida Sans Typewriter" charset="0"/>
              </a:rPr>
              <a:t>dt</a:t>
            </a:r>
            <a:r>
              <a:rPr lang="en-US" sz="1600" dirty="0" smtClean="0">
                <a:latin typeface="Lucida Sans Typewriter" charset="0"/>
              </a:rPr>
              <a:t>) {</a:t>
            </a: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     </a:t>
            </a:r>
            <a:r>
              <a:rPr lang="en-US" sz="1600" dirty="0" smtClean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600" dirty="0" smtClean="0">
                <a:latin typeface="Lucida Sans Typewriter" charset="0"/>
              </a:rPr>
              <a:t> = </a:t>
            </a:r>
            <a:r>
              <a:rPr lang="en-US" sz="1600" dirty="0" err="1" smtClean="0">
                <a:solidFill>
                  <a:srgbClr val="0070C0"/>
                </a:solidFill>
                <a:latin typeface="Lucida Sans Typewriter" charset="0"/>
              </a:rPr>
              <a:t>calcForce</a:t>
            </a:r>
            <a:r>
              <a:rPr lang="en-US" sz="1600" dirty="0" smtClean="0">
                <a:latin typeface="Lucida Sans Typewriter" charset="0"/>
              </a:rPr>
              <a:t>();</a:t>
            </a:r>
          </a:p>
          <a:p>
            <a:pPr algn="l"/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     …</a:t>
            </a:r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smtClean="0">
                <a:latin typeface="Lucida Sans Typewriter" charset="0"/>
              </a:rPr>
              <a:t>   }</a:t>
            </a:r>
          </a:p>
          <a:p>
            <a:pPr algn="l"/>
            <a:endParaRPr lang="en-US" sz="1600" dirty="0">
              <a:latin typeface="Lucida Sans Typewriter" charset="0"/>
            </a:endParaRP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seek</a:t>
            </a:r>
            <a:r>
              <a:rPr lang="en-US" sz="1600" dirty="0">
                <a:latin typeface="Lucida Sans Typewriter" charset="0"/>
              </a:rPr>
              <a:t> (target) 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flee</a:t>
            </a:r>
            <a:r>
              <a:rPr lang="en-US" sz="1600" dirty="0">
                <a:latin typeface="Lucida Sans Typewriter" charset="0"/>
              </a:rPr>
              <a:t> (target) 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arrive</a:t>
            </a:r>
            <a:r>
              <a:rPr lang="en-US" sz="1600" dirty="0">
                <a:latin typeface="Lucida Sans Typewriter" charset="0"/>
              </a:rPr>
              <a:t> (target) 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pursue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(body) </a:t>
            </a:r>
            <a:r>
              <a:rPr lang="en-US" sz="1600" dirty="0">
                <a:latin typeface="Lucida Sans Typewriter" charset="0"/>
              </a:rPr>
              <a:t>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evade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(body) </a:t>
            </a:r>
            <a:r>
              <a:rPr lang="en-US" sz="1600" dirty="0">
                <a:latin typeface="Lucida Sans Typewriter" charset="0"/>
              </a:rPr>
              <a:t>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hide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(body) </a:t>
            </a:r>
            <a:r>
              <a:rPr lang="en-US" sz="1600" dirty="0">
                <a:latin typeface="Lucida Sans Typewriter" charset="0"/>
              </a:rPr>
              <a:t>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interpose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 smtClean="0">
                <a:latin typeface="Lucida Sans Typewriter" charset="0"/>
              </a:rPr>
              <a:t>(body1</a:t>
            </a:r>
            <a:r>
              <a:rPr lang="en-US" sz="1600" dirty="0">
                <a:latin typeface="Lucida Sans Typewriter" charset="0"/>
              </a:rPr>
              <a:t>,</a:t>
            </a:r>
            <a:r>
              <a:rPr lang="en-US" sz="1600" dirty="0" smtClean="0">
                <a:latin typeface="Lucida Sans Typewriter" charset="0"/>
              </a:rPr>
              <a:t> body2</a:t>
            </a:r>
            <a:r>
              <a:rPr lang="en-US" sz="1600" dirty="0">
                <a:latin typeface="Lucida Sans Typewriter" charset="0"/>
              </a:rPr>
              <a:t>) 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force: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 </a:t>
            </a:r>
            <a:r>
              <a:rPr lang="en-US" sz="1600" b="1" dirty="0">
                <a:latin typeface="Lucida Sans Typewriter" charset="0"/>
              </a:rPr>
              <a:t>def</a:t>
            </a:r>
            <a:r>
              <a:rPr lang="en-US" sz="1600" dirty="0">
                <a:latin typeface="Lucida Sans Typewriter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600" dirty="0">
                <a:latin typeface="Lucida Sans Typewriter" charset="0"/>
              </a:rPr>
              <a:t> () { ... </a:t>
            </a:r>
            <a:r>
              <a:rPr lang="en-US" sz="1600" b="1" dirty="0">
                <a:latin typeface="Lucida Sans Typewriter" charset="0"/>
              </a:rPr>
              <a:t>return </a:t>
            </a:r>
            <a:r>
              <a:rPr lang="en-US" sz="1600" dirty="0">
                <a:latin typeface="Lucida Sans Typewriter" charset="0"/>
              </a:rPr>
              <a:t>force; }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  </a:t>
            </a:r>
            <a:r>
              <a:rPr lang="en-US" sz="1600" b="1" dirty="0" smtClean="0">
                <a:latin typeface="Lucida Sans Typewriter" charset="0"/>
              </a:rPr>
              <a:t> </a:t>
            </a:r>
            <a:r>
              <a:rPr lang="en-US" sz="1600" b="1" dirty="0">
                <a:latin typeface="Lucida Sans Typewriter" charset="0"/>
              </a:rPr>
              <a:t>def </a:t>
            </a:r>
            <a:r>
              <a:rPr lang="en-US" sz="16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600" dirty="0">
                <a:solidFill>
                  <a:srgbClr val="0070C0"/>
                </a:solidFill>
                <a:latin typeface="Lucida Sans Typewriter" charset="0"/>
              </a:rPr>
              <a:t> </a:t>
            </a:r>
            <a:r>
              <a:rPr lang="en-US" sz="1600" dirty="0">
                <a:latin typeface="Lucida Sans Typewriter" charset="0"/>
              </a:rPr>
              <a:t>() { ... </a:t>
            </a:r>
            <a:r>
              <a:rPr lang="en-US" sz="1600" b="1" dirty="0">
                <a:latin typeface="Lucida Sans Typewriter" charset="0"/>
              </a:rPr>
              <a:t>return</a:t>
            </a:r>
            <a:r>
              <a:rPr lang="en-US" sz="1600" dirty="0">
                <a:latin typeface="Lucida Sans Typewriter" charset="0"/>
              </a:rPr>
              <a:t> force; }</a:t>
            </a:r>
          </a:p>
          <a:p>
            <a:pPr algn="l"/>
            <a:r>
              <a:rPr lang="en-US" sz="1600" dirty="0">
                <a:latin typeface="Lucida Sans Typewriter" charset="0"/>
              </a:rPr>
              <a:t>   </a:t>
            </a:r>
            <a:r>
              <a:rPr lang="en-US" sz="1600" dirty="0" smtClean="0">
                <a:latin typeface="Lucida Sans Typewriter" charset="0"/>
              </a:rPr>
              <a:t>...</a:t>
            </a:r>
          </a:p>
          <a:p>
            <a:pPr algn="l"/>
            <a:r>
              <a:rPr lang="en-US" sz="1600" dirty="0" smtClean="0">
                <a:latin typeface="Lucida Sans Typewriter" charset="0"/>
              </a:rPr>
              <a:t>};</a:t>
            </a:r>
            <a:endParaRPr lang="en-US" sz="1600" dirty="0">
              <a:latin typeface="Lucida Sans Typewrite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2438" y="1447800"/>
            <a:ext cx="4821521" cy="160043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 Typewriter" charset="0"/>
              </a:rPr>
              <a:t>v</a:t>
            </a:r>
            <a:r>
              <a:rPr lang="en-US" sz="1400" dirty="0" smtClean="0">
                <a:latin typeface="Lucida Sans Typewriter" charset="0"/>
              </a:rPr>
              <a:t>ector Body::</a:t>
            </a:r>
            <a:r>
              <a:rPr lang="en-US" sz="1400" dirty="0" err="1" smtClean="0">
                <a:solidFill>
                  <a:srgbClr val="0070C0"/>
                </a:solidFill>
                <a:latin typeface="Lucida Sans Typewriter" charset="0"/>
              </a:rPr>
              <a:t>calcForce</a:t>
            </a:r>
            <a:r>
              <a:rPr lang="en-US" sz="1400" dirty="0" smtClean="0">
                <a:latin typeface="Lucida Sans Typewriter" charset="0"/>
              </a:rPr>
              <a:t>() {</a:t>
            </a:r>
          </a:p>
          <a:p>
            <a:r>
              <a:rPr lang="en-US" sz="1400" dirty="0">
                <a:latin typeface="Lucida Sans Typewriter" charset="0"/>
              </a:rPr>
              <a:t> </a:t>
            </a:r>
            <a:r>
              <a:rPr lang="en-US" sz="1400" dirty="0" smtClean="0">
                <a:latin typeface="Lucida Sans Typewriter" charset="0"/>
              </a:rPr>
              <a:t>     vector </a:t>
            </a:r>
            <a:r>
              <a:rPr lang="en-US" sz="1400" dirty="0" smtClean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400" dirty="0" smtClean="0">
                <a:latin typeface="Lucida Sans Typewriter" charset="0"/>
              </a:rPr>
              <a:t>;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Lucida Sans Typewriter" charset="0"/>
              </a:rPr>
              <a:t>      force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+=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400" dirty="0">
                <a:latin typeface="Lucida Sans Typewriter" charset="0"/>
              </a:rPr>
              <a:t>();</a:t>
            </a:r>
          </a:p>
          <a:p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400" dirty="0">
                <a:latin typeface="Lucida Sans Typewriter" charset="0"/>
              </a:rPr>
              <a:t> += </a:t>
            </a:r>
            <a:r>
              <a:rPr lang="en-US" sz="14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400" dirty="0">
                <a:latin typeface="Lucida Sans Typewriter" charset="0"/>
              </a:rPr>
              <a:t>();</a:t>
            </a:r>
          </a:p>
          <a:p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400" dirty="0">
                <a:latin typeface="Lucida Sans Typewriter" charset="0"/>
              </a:rPr>
              <a:t> += …</a:t>
            </a:r>
          </a:p>
          <a:p>
            <a:r>
              <a:rPr lang="en-US" sz="1400" dirty="0">
                <a:latin typeface="Lucida Sans Typewriter" charset="0"/>
              </a:rPr>
              <a:t>      </a:t>
            </a:r>
            <a:r>
              <a:rPr lang="en-US" sz="1400" b="1" dirty="0" smtClean="0">
                <a:latin typeface="Lucida Sans Typewriter" charset="0"/>
              </a:rPr>
              <a:t>return</a:t>
            </a:r>
            <a:r>
              <a:rPr lang="en-US" sz="1400" dirty="0" smtClean="0">
                <a:latin typeface="Lucida Sans Typewriter" charset="0"/>
              </a:rPr>
              <a:t> truncate </a:t>
            </a:r>
            <a:r>
              <a:rPr lang="en-US" sz="1400" dirty="0">
                <a:latin typeface="Lucida Sans Typewriter" charset="0"/>
              </a:rPr>
              <a:t>( </a:t>
            </a:r>
            <a:r>
              <a:rPr lang="en-US" sz="14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400" dirty="0">
                <a:latin typeface="Lucida Sans Typewriter" charset="0"/>
              </a:rPr>
              <a:t>, </a:t>
            </a:r>
            <a:r>
              <a:rPr lang="en-US" sz="1400" dirty="0" err="1" smtClean="0">
                <a:latin typeface="Lucida Sans Typewriter" charset="0"/>
              </a:rPr>
              <a:t>maxForce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); </a:t>
            </a:r>
            <a:endParaRPr lang="en-US" sz="1400" dirty="0" smtClean="0">
              <a:latin typeface="Lucida Sans Typewriter" charset="0"/>
            </a:endParaRPr>
          </a:p>
          <a:p>
            <a:r>
              <a:rPr lang="en-US" sz="1400" dirty="0">
                <a:latin typeface="Lucida Sans Typewriter" charset="0"/>
              </a:rPr>
              <a:t>}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5813762"/>
            <a:ext cx="325832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Other choices for combination?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105B10-3C66-E740-96D6-57A61E2D4954}" type="slidenum">
              <a:rPr lang="en-US"/>
              <a:pPr/>
              <a:t>62</a:t>
            </a:fld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Steering Forces	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basic approaches: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Blending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Priorities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Advanced combined approaches:</a:t>
            </a:r>
          </a:p>
          <a:p>
            <a:pPr lvl="1"/>
            <a:r>
              <a:rPr lang="en-US" dirty="0" smtClean="0"/>
              <a:t>Weighted </a:t>
            </a:r>
            <a:r>
              <a:rPr lang="en-US" dirty="0"/>
              <a:t>truncated running sum with prioritization </a:t>
            </a:r>
            <a:r>
              <a:rPr lang="en-US" sz="2000" dirty="0">
                <a:solidFill>
                  <a:srgbClr val="0070C0"/>
                </a:solidFill>
              </a:rPr>
              <a:t>[Buckland]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 smtClean="0"/>
              <a:t>Prioritized </a:t>
            </a:r>
            <a:r>
              <a:rPr lang="en-US" dirty="0"/>
              <a:t>dithering </a:t>
            </a:r>
            <a:r>
              <a:rPr lang="en-US" sz="2000" dirty="0">
                <a:solidFill>
                  <a:srgbClr val="0070C0"/>
                </a:solidFill>
              </a:rPr>
              <a:t>[Buckland]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</a:t>
            </a:r>
            <a:r>
              <a:rPr lang="en-US" dirty="0" smtClean="0"/>
              <a:t>ipelining </a:t>
            </a:r>
            <a:r>
              <a:rPr lang="en-US" sz="2000" dirty="0">
                <a:solidFill>
                  <a:srgbClr val="0070C0"/>
                </a:solidFill>
              </a:rPr>
              <a:t>[Millington]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All involve significant </a:t>
            </a:r>
            <a:r>
              <a:rPr lang="en-US" i="1" dirty="0"/>
              <a:t>tweaking of </a:t>
            </a:r>
            <a:r>
              <a:rPr lang="en-US" i="1" dirty="0" smtClean="0"/>
              <a:t>parameters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3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559710-A4B5-FB4B-8192-6F10715020F4}" type="slidenum">
              <a:rPr lang="en-US"/>
              <a:pPr/>
              <a:t>63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Blending Steering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1"/>
            <a:ext cx="8229600" cy="392441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All</a:t>
            </a:r>
            <a:r>
              <a:rPr lang="en-US" dirty="0"/>
              <a:t> steering methods are called, each returning a force (could be [0,0])</a:t>
            </a:r>
          </a:p>
          <a:p>
            <a:r>
              <a:rPr lang="en-US" dirty="0"/>
              <a:t>Forces combined as linear </a:t>
            </a:r>
            <a:r>
              <a:rPr lang="en-US" dirty="0">
                <a:solidFill>
                  <a:srgbClr val="008000"/>
                </a:solidFill>
              </a:rPr>
              <a:t>weighted</a:t>
            </a:r>
            <a:r>
              <a:rPr lang="en-US" dirty="0"/>
              <a:t> sum:</a:t>
            </a:r>
          </a:p>
          <a:p>
            <a:pPr>
              <a:buFont typeface="Wingdings" charset="2"/>
              <a:buNone/>
            </a:pPr>
            <a:r>
              <a:rPr lang="en-US" dirty="0"/>
              <a:t>             w</a:t>
            </a:r>
            <a:r>
              <a:rPr lang="en-US" baseline="-25000" dirty="0"/>
              <a:t>1</a:t>
            </a: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F</a:t>
            </a:r>
            <a:r>
              <a:rPr lang="en-US" baseline="-25000" dirty="0"/>
              <a:t>2 </a:t>
            </a:r>
            <a:r>
              <a:rPr lang="en-US" dirty="0"/>
              <a:t>+ w</a:t>
            </a:r>
            <a:r>
              <a:rPr lang="en-US" baseline="-25000" dirty="0"/>
              <a:t>3</a:t>
            </a:r>
            <a:r>
              <a:rPr lang="en-US" dirty="0"/>
              <a:t>F</a:t>
            </a:r>
            <a:r>
              <a:rPr lang="en-US" baseline="-25000" dirty="0"/>
              <a:t>3 </a:t>
            </a:r>
            <a:r>
              <a:rPr lang="en-US" dirty="0"/>
              <a:t>+ ...</a:t>
            </a:r>
          </a:p>
          <a:p>
            <a:pPr lvl="1"/>
            <a:r>
              <a:rPr lang="en-US" dirty="0"/>
              <a:t>weights do not need to sum to 1</a:t>
            </a:r>
          </a:p>
          <a:p>
            <a:pPr lvl="1"/>
            <a:r>
              <a:rPr lang="en-US" dirty="0"/>
              <a:t>weights tuned by trial and error</a:t>
            </a:r>
          </a:p>
          <a:p>
            <a:r>
              <a:rPr lang="en-US" dirty="0"/>
              <a:t>Final result will be limited (truncated) by </a:t>
            </a:r>
            <a:r>
              <a:rPr lang="en-US" dirty="0" err="1" smtClean="0"/>
              <a:t>maxForce</a:t>
            </a:r>
            <a:endParaRPr lang="en-US" baseline="-25000" dirty="0"/>
          </a:p>
          <a:p>
            <a:pPr>
              <a:buFont typeface="Wingdings" charset="2"/>
              <a:buNone/>
            </a:pPr>
            <a:r>
              <a:rPr lang="en-US" baseline="-25000" dirty="0"/>
              <a:t> </a:t>
            </a:r>
          </a:p>
          <a:p>
            <a:pPr>
              <a:buFont typeface="Wingdings" charset="2"/>
              <a:buNone/>
            </a:pP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648200"/>
            <a:ext cx="4554452" cy="138499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 Typewriter" charset="0"/>
              </a:rPr>
              <a:t>v</a:t>
            </a:r>
            <a:r>
              <a:rPr lang="en-US" sz="1200" dirty="0" smtClean="0">
                <a:latin typeface="Lucida Sans Typewriter" charset="0"/>
              </a:rPr>
              <a:t>ector Body::</a:t>
            </a:r>
            <a:r>
              <a:rPr lang="en-US" sz="1200" dirty="0" err="1" smtClean="0">
                <a:solidFill>
                  <a:srgbClr val="0070C0"/>
                </a:solidFill>
                <a:latin typeface="Lucida Sans Typewriter" charset="0"/>
              </a:rPr>
              <a:t>calcForce</a:t>
            </a:r>
            <a:r>
              <a:rPr lang="en-US" sz="1200" dirty="0" smtClean="0">
                <a:latin typeface="Lucida Sans Typewriter" charset="0"/>
              </a:rPr>
              <a:t>() {</a:t>
            </a:r>
          </a:p>
          <a:p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   vector 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 smtClean="0">
                <a:latin typeface="Lucida Sans Typewriter" charset="0"/>
              </a:rPr>
              <a:t>;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 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+=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200" dirty="0" smtClean="0">
                <a:latin typeface="Lucida Sans Typewriter" charset="0"/>
              </a:rPr>
              <a:t>() * </a:t>
            </a:r>
            <a:r>
              <a:rPr lang="en-US" sz="1200" dirty="0" err="1" smtClean="0">
                <a:solidFill>
                  <a:srgbClr val="008000"/>
                </a:solidFill>
                <a:latin typeface="Lucida Sans Typewriter" charset="0"/>
              </a:rPr>
              <a:t>wander_weight</a:t>
            </a:r>
            <a:r>
              <a:rPr lang="en-US" sz="1200" dirty="0" smtClean="0">
                <a:latin typeface="Lucida Sans Typewriter" charset="0"/>
              </a:rPr>
              <a:t>;</a:t>
            </a:r>
            <a:endParaRPr lang="en-US" sz="1200" dirty="0">
              <a:latin typeface="Lucida Sans Typewriter" charset="0"/>
            </a:endParaRPr>
          </a:p>
          <a:p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>
                <a:latin typeface="Lucida Sans Typewriter" charset="0"/>
              </a:rPr>
              <a:t> += </a:t>
            </a:r>
            <a:r>
              <a:rPr lang="en-US" sz="12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200" dirty="0" smtClean="0">
                <a:latin typeface="Lucida Sans Typewriter" charset="0"/>
              </a:rPr>
              <a:t>() * </a:t>
            </a:r>
            <a:r>
              <a:rPr lang="en-US" sz="1200" dirty="0" err="1" smtClean="0">
                <a:solidFill>
                  <a:srgbClr val="008000"/>
                </a:solidFill>
                <a:latin typeface="Lucida Sans Typewriter" charset="0"/>
              </a:rPr>
              <a:t>avoid_weight</a:t>
            </a:r>
            <a:r>
              <a:rPr lang="en-US" sz="1200" dirty="0" smtClean="0">
                <a:latin typeface="Lucida Sans Typewriter" charset="0"/>
              </a:rPr>
              <a:t>;</a:t>
            </a:r>
            <a:endParaRPr lang="en-US" sz="1200" dirty="0">
              <a:latin typeface="Lucida Sans Typewriter" charset="0"/>
            </a:endParaRPr>
          </a:p>
          <a:p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>
                <a:latin typeface="Lucida Sans Typewriter" charset="0"/>
              </a:rPr>
              <a:t> += …</a:t>
            </a:r>
          </a:p>
          <a:p>
            <a:r>
              <a:rPr lang="en-US" sz="1200" dirty="0">
                <a:latin typeface="Lucida Sans Typewriter" charset="0"/>
              </a:rPr>
              <a:t>      </a:t>
            </a:r>
            <a:r>
              <a:rPr lang="en-US" sz="1200" b="1" dirty="0" smtClean="0">
                <a:latin typeface="Lucida Sans Typewriter" charset="0"/>
              </a:rPr>
              <a:t>return</a:t>
            </a:r>
            <a:r>
              <a:rPr lang="en-US" sz="1200" dirty="0" smtClean="0">
                <a:latin typeface="Lucida Sans Typewriter" charset="0"/>
              </a:rPr>
              <a:t> truncate </a:t>
            </a:r>
            <a:r>
              <a:rPr lang="en-US" sz="1200" dirty="0">
                <a:latin typeface="Lucida Sans Typewriter" charset="0"/>
              </a:rPr>
              <a:t>( 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>
                <a:latin typeface="Lucida Sans Typewriter" charset="0"/>
              </a:rPr>
              <a:t>,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); </a:t>
            </a:r>
            <a:endParaRPr lang="en-US" sz="1200" dirty="0" smtClean="0">
              <a:latin typeface="Lucida Sans Typewriter" charset="0"/>
            </a:endParaRPr>
          </a:p>
          <a:p>
            <a:r>
              <a:rPr lang="en-US" sz="1200" dirty="0">
                <a:latin typeface="Lucida Sans Typewrit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28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B5F6D8-45FC-BB49-9511-03D293AE7CA6}" type="slidenum">
              <a:rPr lang="en-US"/>
              <a:pPr/>
              <a:t>64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Blended Steering </a:t>
            </a:r>
            <a:r>
              <a:rPr lang="en-US" dirty="0" smtClean="0"/>
              <a:t>– Problems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Expensive, since </a:t>
            </a:r>
            <a:r>
              <a:rPr lang="en-US" dirty="0">
                <a:solidFill>
                  <a:srgbClr val="C00000"/>
                </a:solidFill>
              </a:rPr>
              <a:t>all </a:t>
            </a:r>
            <a:r>
              <a:rPr lang="en-US" dirty="0"/>
              <a:t>methods called every tick</a:t>
            </a:r>
          </a:p>
          <a:p>
            <a:r>
              <a:rPr lang="en-US" dirty="0">
                <a:solidFill>
                  <a:srgbClr val="C00000"/>
                </a:solidFill>
              </a:rPr>
              <a:t>Conflicting forces </a:t>
            </a:r>
            <a:r>
              <a:rPr lang="en-US" dirty="0"/>
              <a:t>not handled well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ries </a:t>
            </a:r>
            <a:r>
              <a:rPr lang="en-US" dirty="0"/>
              <a:t>to “compromise”, rather than giving priority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avoid obstacle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seek</a:t>
            </a:r>
            <a:r>
              <a:rPr lang="en-US" dirty="0"/>
              <a:t>, can end up partly penetrating obstacle</a:t>
            </a:r>
          </a:p>
          <a:p>
            <a:r>
              <a:rPr lang="en-US" i="1" dirty="0"/>
              <a:t>Very hard </a:t>
            </a:r>
            <a:r>
              <a:rPr lang="en-US" dirty="0"/>
              <a:t>to </a:t>
            </a:r>
            <a:r>
              <a:rPr lang="en-US" dirty="0">
                <a:solidFill>
                  <a:srgbClr val="C00000"/>
                </a:solidFill>
              </a:rPr>
              <a:t>tweak weights </a:t>
            </a:r>
            <a:r>
              <a:rPr lang="en-US" dirty="0"/>
              <a:t>to work well in all </a:t>
            </a:r>
            <a:r>
              <a:rPr lang="en-US" dirty="0" smtClean="0"/>
              <a:t>situations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vehicle by wall and neighbors – </a:t>
            </a:r>
            <a:r>
              <a:rPr lang="en-US" dirty="0" smtClean="0">
                <a:solidFill>
                  <a:srgbClr val="0070C0"/>
                </a:solidFill>
              </a:rPr>
              <a:t>separation</a:t>
            </a:r>
            <a:r>
              <a:rPr lang="en-US" dirty="0" smtClean="0"/>
              <a:t> force may be great so hits wall.  If tweak </a:t>
            </a:r>
            <a:r>
              <a:rPr lang="en-US" dirty="0" smtClean="0">
                <a:solidFill>
                  <a:srgbClr val="0070C0"/>
                </a:solidFill>
              </a:rPr>
              <a:t>avoid wall </a:t>
            </a:r>
            <a:r>
              <a:rPr lang="en-US" dirty="0" smtClean="0"/>
              <a:t>weight higher, when alone near wall may act odd</a:t>
            </a:r>
          </a:p>
          <a:p>
            <a:r>
              <a:rPr lang="en-US" dirty="0" smtClean="0"/>
              <a:t>Note: </a:t>
            </a:r>
            <a:r>
              <a:rPr lang="en-US" dirty="0" smtClean="0">
                <a:solidFill>
                  <a:srgbClr val="008000"/>
                </a:solidFill>
              </a:rPr>
              <a:t>can</a:t>
            </a:r>
            <a:r>
              <a:rPr lang="en-US" dirty="0" smtClean="0"/>
              <a:t> work well in limited cases (e.g., </a:t>
            </a:r>
            <a:r>
              <a:rPr lang="en-US" dirty="0" smtClean="0">
                <a:solidFill>
                  <a:srgbClr val="0070C0"/>
                </a:solidFill>
              </a:rPr>
              <a:t>flocking</a:t>
            </a:r>
            <a:r>
              <a:rPr lang="en-US" dirty="0" smtClean="0"/>
              <a:t>) where there are few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1A331-5ABF-1F47-9A2D-88C3BB7151E2}" type="slidenum">
              <a:rPr lang="en-US"/>
              <a:pPr/>
              <a:t>65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Prioritized Steering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Intuition:  </a:t>
            </a:r>
            <a:r>
              <a:rPr lang="en-US" dirty="0"/>
              <a:t>Many of steering behaviors only </a:t>
            </a:r>
            <a:r>
              <a:rPr lang="en-US" dirty="0" smtClean="0"/>
              <a:t>return </a:t>
            </a:r>
            <a:r>
              <a:rPr lang="en-US" dirty="0"/>
              <a:t>force in appropriate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., vehicle with separation, alignment, cohesion, wall avoidance, obstacle avoidance.  Should give priority to wall avoidance and obstacle avoidance.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Algorithm:</a:t>
            </a:r>
          </a:p>
          <a:p>
            <a:pPr lvl="1"/>
            <a:r>
              <a:rPr lang="en-US" dirty="0"/>
              <a:t>Sort steering methods into priority order</a:t>
            </a:r>
          </a:p>
          <a:p>
            <a:pPr lvl="1"/>
            <a:r>
              <a:rPr lang="en-US" dirty="0"/>
              <a:t>Call methods one at a time until first one returns non-zero force</a:t>
            </a:r>
          </a:p>
          <a:p>
            <a:pPr lvl="1"/>
            <a:r>
              <a:rPr lang="en-US" dirty="0" smtClean="0"/>
              <a:t>Apply that </a:t>
            </a:r>
            <a:r>
              <a:rPr lang="en-US" dirty="0"/>
              <a:t>force and </a:t>
            </a:r>
            <a:r>
              <a:rPr lang="en-US" i="1" dirty="0"/>
              <a:t>stop evaluation </a:t>
            </a:r>
            <a:endParaRPr lang="en-US" i="1" dirty="0" smtClean="0"/>
          </a:p>
          <a:p>
            <a:pPr lvl="2"/>
            <a:r>
              <a:rPr lang="en-US" dirty="0" smtClean="0"/>
              <a:t>Helps with consistent behavior</a:t>
            </a:r>
          </a:p>
          <a:p>
            <a:pPr lvl="2"/>
            <a:r>
              <a:rPr lang="en-US" dirty="0" smtClean="0"/>
              <a:t>Plus saves CPU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5943600"/>
            <a:ext cx="1863011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 – Big Shoal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</a:t>
            </a:r>
            <a:r>
              <a:rPr lang="en-US" dirty="0" smtClean="0"/>
              <a:t>Steering – Variation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514350" lvl="1" indent="-514350">
              <a:buFont typeface="+mj-lt"/>
              <a:buAutoNum type="arabicPeriod"/>
            </a:pPr>
            <a:r>
              <a:rPr lang="en-US" dirty="0" smtClean="0"/>
              <a:t>Add force.  If less than </a:t>
            </a:r>
            <a:r>
              <a:rPr lang="en-US" dirty="0" err="1" smtClean="0"/>
              <a:t>maxForce</a:t>
            </a:r>
            <a:r>
              <a:rPr lang="en-US" dirty="0" smtClean="0"/>
              <a:t>, continue.  Otherwise, stop evaluation and apply force.</a:t>
            </a:r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US" dirty="0" smtClean="0"/>
              <a:t>Additional variation can apply weights to forces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 indent="-514350">
              <a:buFont typeface="+mj-lt"/>
              <a:buAutoNum type="arabicPeriod" startAt="2"/>
            </a:pPr>
            <a:r>
              <a:rPr lang="en-US" dirty="0" smtClean="0"/>
              <a:t>Define </a:t>
            </a:r>
            <a:r>
              <a:rPr lang="en-US" u="sng" dirty="0"/>
              <a:t>groups</a:t>
            </a:r>
            <a:r>
              <a:rPr lang="en-US" dirty="0"/>
              <a:t> of behaviors with</a:t>
            </a:r>
            <a:r>
              <a:rPr lang="en-US" u="sng" dirty="0"/>
              <a:t> blending inside</a:t>
            </a:r>
            <a:r>
              <a:rPr lang="en-US" dirty="0"/>
              <a:t> each group and </a:t>
            </a:r>
            <a:r>
              <a:rPr lang="en-US" u="sng" dirty="0"/>
              <a:t>priorities between</a:t>
            </a:r>
            <a:r>
              <a:rPr lang="en-US" dirty="0"/>
              <a:t> groups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2971800"/>
            <a:ext cx="4953000" cy="175432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Sans Typewriter" charset="0"/>
              </a:rPr>
              <a:t>v</a:t>
            </a:r>
            <a:r>
              <a:rPr lang="en-US" sz="1200" dirty="0" smtClean="0">
                <a:latin typeface="Lucida Sans Typewriter" charset="0"/>
              </a:rPr>
              <a:t>ector Body::</a:t>
            </a:r>
            <a:r>
              <a:rPr lang="en-US" sz="1200" dirty="0" err="1" smtClean="0">
                <a:solidFill>
                  <a:srgbClr val="0070C0"/>
                </a:solidFill>
                <a:latin typeface="Lucida Sans Typewriter" charset="0"/>
              </a:rPr>
              <a:t>calcForce</a:t>
            </a:r>
            <a:r>
              <a:rPr lang="en-US" sz="1200" dirty="0" smtClean="0">
                <a:latin typeface="Lucida Sans Typewriter" charset="0"/>
              </a:rPr>
              <a:t>() {</a:t>
            </a:r>
          </a:p>
          <a:p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   vector 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 smtClean="0">
                <a:latin typeface="Lucida Sans Typewriter" charset="0"/>
              </a:rPr>
              <a:t>;</a:t>
            </a:r>
          </a:p>
          <a:p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+= </a:t>
            </a:r>
            <a:r>
              <a:rPr lang="en-US" sz="12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200" dirty="0">
                <a:latin typeface="Lucida Sans Typewriter" charset="0"/>
              </a:rPr>
              <a:t>() * </a:t>
            </a:r>
            <a:r>
              <a:rPr lang="en-US" sz="1200" dirty="0" err="1">
                <a:solidFill>
                  <a:srgbClr val="008000"/>
                </a:solidFill>
                <a:latin typeface="Lucida Sans Typewriter" charset="0"/>
              </a:rPr>
              <a:t>avoid_weight</a:t>
            </a:r>
            <a:r>
              <a:rPr lang="en-US" sz="1200" dirty="0">
                <a:latin typeface="Lucida Sans Typewriter" charset="0"/>
              </a:rPr>
              <a:t>;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 </a:t>
            </a:r>
          </a:p>
          <a:p>
            <a:r>
              <a:rPr lang="en-US" sz="1200" dirty="0" smtClean="0">
                <a:latin typeface="Lucida Sans Typewriter" charset="0"/>
              </a:rPr>
              <a:t>      </a:t>
            </a:r>
            <a:r>
              <a:rPr lang="en-US" sz="1200" dirty="0">
                <a:latin typeface="Lucida Sans Typewriter" charset="0"/>
              </a:rPr>
              <a:t>if ( magnitude (force) </a:t>
            </a:r>
            <a:r>
              <a:rPr lang="en-US" sz="1200" dirty="0" smtClean="0">
                <a:latin typeface="Lucida Sans Typewriter" charset="0"/>
              </a:rPr>
              <a:t>&gt;=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) </a:t>
            </a:r>
          </a:p>
          <a:p>
            <a:r>
              <a:rPr lang="en-US" sz="1200" dirty="0" smtClean="0">
                <a:latin typeface="Lucida Sans Typewriter" charset="0"/>
              </a:rPr>
              <a:t>        </a:t>
            </a:r>
            <a:r>
              <a:rPr lang="en-US" sz="1200" b="1" dirty="0">
                <a:latin typeface="Lucida Sans Typewriter" charset="0"/>
              </a:rPr>
              <a:t>return</a:t>
            </a:r>
            <a:r>
              <a:rPr lang="en-US" sz="1200" dirty="0">
                <a:latin typeface="Lucida Sans Typewriter" charset="0"/>
              </a:rPr>
              <a:t> truncate ( 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>
                <a:latin typeface="Lucida Sans Typewriter" charset="0"/>
              </a:rPr>
              <a:t>,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); </a:t>
            </a:r>
            <a:r>
              <a:rPr lang="en-US" sz="1200" dirty="0" smtClean="0">
                <a:latin typeface="Lucida Sans Typewriter" charset="0"/>
              </a:rPr>
              <a:t>       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 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+=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wander</a:t>
            </a:r>
            <a:r>
              <a:rPr lang="en-US" sz="1200" dirty="0" smtClean="0">
                <a:latin typeface="Lucida Sans Typewriter" charset="0"/>
              </a:rPr>
              <a:t>() * </a:t>
            </a:r>
            <a:r>
              <a:rPr lang="en-US" sz="1200" dirty="0" err="1" smtClean="0">
                <a:solidFill>
                  <a:srgbClr val="008000"/>
                </a:solidFill>
                <a:latin typeface="Lucida Sans Typewriter" charset="0"/>
              </a:rPr>
              <a:t>wander_weight</a:t>
            </a:r>
            <a:r>
              <a:rPr lang="en-US" sz="1200" dirty="0" smtClean="0">
                <a:latin typeface="Lucida Sans Typewriter" charset="0"/>
              </a:rPr>
              <a:t>;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if ( magnitude (force) &gt;=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) </a:t>
            </a:r>
            <a:r>
              <a:rPr lang="en-US" sz="1200" dirty="0" smtClean="0">
                <a:latin typeface="Lucida Sans Typewriter" charset="0"/>
              </a:rPr>
              <a:t> </a:t>
            </a:r>
          </a:p>
          <a:p>
            <a:r>
              <a:rPr lang="en-US" sz="1200" dirty="0">
                <a:latin typeface="Lucida Sans Typewriter" charset="0"/>
              </a:rPr>
              <a:t> </a:t>
            </a:r>
            <a:r>
              <a:rPr lang="en-US" sz="1200" dirty="0" smtClean="0">
                <a:latin typeface="Lucida Sans Typewriter" charset="0"/>
              </a:rPr>
              <a:t>     …</a:t>
            </a:r>
            <a:endParaRPr lang="en-US" sz="1200" dirty="0">
              <a:latin typeface="Lucida Sans Typewriter" charset="0"/>
            </a:endParaRPr>
          </a:p>
          <a:p>
            <a:r>
              <a:rPr lang="en-US" sz="1200" dirty="0" smtClean="0">
                <a:latin typeface="Lucida Sans Typewrit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80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Prioritized Dithering (Reynolds)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addition to priority order, associate a </a:t>
            </a:r>
            <a:r>
              <a:rPr lang="en-US" u="sng" dirty="0"/>
              <a:t>probability</a:t>
            </a:r>
            <a:r>
              <a:rPr lang="en-US" dirty="0"/>
              <a:t> with each steering method</a:t>
            </a:r>
          </a:p>
          <a:p>
            <a:r>
              <a:rPr lang="en-US" dirty="0"/>
              <a:t>Use random number and probability to sometimes </a:t>
            </a:r>
            <a:r>
              <a:rPr lang="en-US" u="sng" dirty="0"/>
              <a:t>skip </a:t>
            </a:r>
            <a:r>
              <a:rPr lang="en-US" dirty="0"/>
              <a:t>some methods in priority order (on some ticks)</a:t>
            </a:r>
          </a:p>
          <a:p>
            <a:r>
              <a:rPr lang="en-US" dirty="0"/>
              <a:t>Gives lower priority methods some influence without problems of </a:t>
            </a:r>
            <a:r>
              <a:rPr lang="en-US" dirty="0" smtClean="0"/>
              <a:t>blending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C751B-B84C-F941-9F24-CE217EEAE5AF}" type="slidenum">
              <a:rPr lang="en-US"/>
              <a:pPr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1" y="2057400"/>
            <a:ext cx="4419599" cy="304698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Sans Typewriter" charset="0"/>
              </a:rPr>
              <a:t>v</a:t>
            </a:r>
            <a:r>
              <a:rPr lang="en-US" sz="1200" dirty="0" smtClean="0">
                <a:latin typeface="Lucida Sans Typewriter" charset="0"/>
              </a:rPr>
              <a:t>ector Body::</a:t>
            </a:r>
            <a:r>
              <a:rPr lang="en-US" sz="1200" dirty="0" err="1" smtClean="0">
                <a:solidFill>
                  <a:srgbClr val="0070C0"/>
                </a:solidFill>
                <a:latin typeface="Lucida Sans Typewriter" charset="0"/>
              </a:rPr>
              <a:t>calcForce</a:t>
            </a:r>
            <a:r>
              <a:rPr lang="en-US" sz="1200" dirty="0" smtClean="0">
                <a:latin typeface="Lucida Sans Typewriter" charset="0"/>
              </a:rPr>
              <a:t>() {</a:t>
            </a:r>
          </a:p>
          <a:p>
            <a:r>
              <a:rPr lang="en-US" sz="1200" dirty="0" smtClean="0">
                <a:latin typeface="Lucida Sans Typewriter" charset="0"/>
              </a:rPr>
              <a:t>  vector 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 smtClean="0">
                <a:latin typeface="Lucida Sans Typewriter" charset="0"/>
              </a:rPr>
              <a:t>;</a:t>
            </a:r>
          </a:p>
          <a:p>
            <a:r>
              <a:rPr lang="en-US" sz="1200" dirty="0" smtClean="0">
                <a:latin typeface="Lucida Sans Typewriter" charset="0"/>
              </a:rPr>
              <a:t>  </a:t>
            </a:r>
            <a:r>
              <a:rPr lang="en-US" sz="1200" dirty="0" err="1" smtClean="0">
                <a:latin typeface="Lucida Sans Typewriter" charset="0"/>
              </a:rPr>
              <a:t>prob_avoid</a:t>
            </a:r>
            <a:r>
              <a:rPr lang="en-US" sz="1200" dirty="0" smtClean="0">
                <a:latin typeface="Lucida Sans Typewriter" charset="0"/>
              </a:rPr>
              <a:t> = 0.9;</a:t>
            </a:r>
          </a:p>
          <a:p>
            <a:r>
              <a:rPr lang="en-US" sz="1200" dirty="0" smtClean="0">
                <a:latin typeface="Lucida Sans Typewriter" charset="0"/>
              </a:rPr>
              <a:t>  </a:t>
            </a:r>
            <a:r>
              <a:rPr lang="en-US" sz="1200" dirty="0" err="1" smtClean="0">
                <a:latin typeface="Lucida Sans Typewriter" charset="0"/>
              </a:rPr>
              <a:t>prob_wander</a:t>
            </a:r>
            <a:r>
              <a:rPr lang="en-US" sz="1200" dirty="0" smtClean="0">
                <a:latin typeface="Lucida Sans Typewriter" charset="0"/>
              </a:rPr>
              <a:t> = 0.2;</a:t>
            </a:r>
          </a:p>
          <a:p>
            <a:endParaRPr lang="en-US" sz="1200" dirty="0">
              <a:latin typeface="Lucida Sans Typewriter" charset="0"/>
            </a:endParaRPr>
          </a:p>
          <a:p>
            <a:r>
              <a:rPr lang="en-US" sz="1200" dirty="0" smtClean="0">
                <a:latin typeface="Lucida Sans Typewriter" charset="0"/>
              </a:rPr>
              <a:t>  if ( random ( 0-1 ) &lt; </a:t>
            </a:r>
            <a:r>
              <a:rPr lang="en-US" sz="1200" dirty="0" err="1" smtClean="0">
                <a:latin typeface="Lucida Sans Typewriter" charset="0"/>
              </a:rPr>
              <a:t>prob_avoid</a:t>
            </a:r>
            <a:r>
              <a:rPr lang="en-US" sz="1200" dirty="0" smtClean="0">
                <a:latin typeface="Lucida Sans Typewriter" charset="0"/>
              </a:rPr>
              <a:t>) {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+= </a:t>
            </a:r>
            <a:r>
              <a:rPr lang="en-US" sz="1200" dirty="0" err="1">
                <a:solidFill>
                  <a:srgbClr val="0070C0"/>
                </a:solidFill>
                <a:latin typeface="Lucida Sans Typewriter" charset="0"/>
              </a:rPr>
              <a:t>avoidObstacles</a:t>
            </a:r>
            <a:r>
              <a:rPr lang="en-US" sz="1200" dirty="0">
                <a:latin typeface="Lucida Sans Typewriter" charset="0"/>
              </a:rPr>
              <a:t>() * </a:t>
            </a:r>
            <a:r>
              <a:rPr lang="en-US" sz="1200" dirty="0" err="1">
                <a:solidFill>
                  <a:srgbClr val="008000"/>
                </a:solidFill>
                <a:latin typeface="Lucida Sans Typewriter" charset="0"/>
              </a:rPr>
              <a:t>avoid_weight</a:t>
            </a:r>
            <a:r>
              <a:rPr lang="en-US" sz="1200" dirty="0">
                <a:latin typeface="Lucida Sans Typewriter" charset="0"/>
              </a:rPr>
              <a:t>;</a:t>
            </a:r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 </a:t>
            </a:r>
          </a:p>
          <a:p>
            <a:r>
              <a:rPr lang="en-US" sz="1200" dirty="0" smtClean="0">
                <a:latin typeface="Lucida Sans Typewriter" charset="0"/>
              </a:rPr>
              <a:t>     </a:t>
            </a:r>
            <a:r>
              <a:rPr lang="en-US" sz="1200" dirty="0">
                <a:latin typeface="Lucida Sans Typewriter" charset="0"/>
              </a:rPr>
              <a:t>if ( magnitude (force) </a:t>
            </a:r>
            <a:r>
              <a:rPr lang="en-US" sz="1200" dirty="0" smtClean="0">
                <a:latin typeface="Lucida Sans Typewriter" charset="0"/>
              </a:rPr>
              <a:t>&gt;=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) </a:t>
            </a:r>
          </a:p>
          <a:p>
            <a:r>
              <a:rPr lang="en-US" sz="1200" dirty="0" smtClean="0">
                <a:latin typeface="Lucida Sans Typewriter" charset="0"/>
              </a:rPr>
              <a:t>        </a:t>
            </a:r>
            <a:r>
              <a:rPr lang="en-US" sz="1200" b="1" dirty="0">
                <a:latin typeface="Lucida Sans Typewriter" charset="0"/>
              </a:rPr>
              <a:t>return</a:t>
            </a:r>
            <a:r>
              <a:rPr lang="en-US" sz="1200" dirty="0">
                <a:latin typeface="Lucida Sans Typewriter" charset="0"/>
              </a:rPr>
              <a:t> truncate ( </a:t>
            </a:r>
            <a:r>
              <a:rPr lang="en-US" sz="1200" dirty="0">
                <a:solidFill>
                  <a:srgbClr val="C00000"/>
                </a:solidFill>
                <a:latin typeface="Lucida Sans Typewriter" charset="0"/>
              </a:rPr>
              <a:t>force</a:t>
            </a:r>
            <a:r>
              <a:rPr lang="en-US" sz="1200" dirty="0">
                <a:latin typeface="Lucida Sans Typewriter" charset="0"/>
              </a:rPr>
              <a:t>,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);</a:t>
            </a:r>
          </a:p>
          <a:p>
            <a:r>
              <a:rPr lang="en-US" sz="1200" dirty="0" smtClean="0">
                <a:latin typeface="Lucida Sans Typewriter" charset="0"/>
              </a:rPr>
              <a:t>  }</a:t>
            </a:r>
          </a:p>
          <a:p>
            <a:r>
              <a:rPr lang="en-US" sz="1200" dirty="0" smtClean="0">
                <a:latin typeface="Lucida Sans Typewriter" charset="0"/>
              </a:rPr>
              <a:t>  if ( random ( 0-1 ) &lt; </a:t>
            </a:r>
            <a:r>
              <a:rPr lang="en-US" sz="1200" dirty="0" err="1" smtClean="0">
                <a:latin typeface="Lucida Sans Typewriter" charset="0"/>
              </a:rPr>
              <a:t>prob_wander</a:t>
            </a:r>
            <a:r>
              <a:rPr lang="en-US" sz="1200" dirty="0" smtClean="0">
                <a:latin typeface="Lucida Sans Typewriter" charset="0"/>
              </a:rPr>
              <a:t>) {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 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+= </a:t>
            </a:r>
            <a:r>
              <a:rPr lang="en-US" sz="1200" dirty="0">
                <a:solidFill>
                  <a:srgbClr val="0070C0"/>
                </a:solidFill>
                <a:latin typeface="Lucida Sans Typewriter" charset="0"/>
              </a:rPr>
              <a:t>wande</a:t>
            </a:r>
            <a:r>
              <a:rPr lang="en-US" sz="1200" dirty="0">
                <a:latin typeface="Lucida Sans Typewriter" charset="0"/>
              </a:rPr>
              <a:t>r</a:t>
            </a:r>
            <a:r>
              <a:rPr lang="en-US" sz="1200" dirty="0" smtClean="0">
                <a:latin typeface="Lucida Sans Typewriter" charset="0"/>
              </a:rPr>
              <a:t>() * </a:t>
            </a:r>
            <a:r>
              <a:rPr lang="en-US" sz="1200" dirty="0" err="1" smtClean="0">
                <a:solidFill>
                  <a:srgbClr val="008000"/>
                </a:solidFill>
                <a:latin typeface="Lucida Sans Typewriter" charset="0"/>
              </a:rPr>
              <a:t>wander_weight</a:t>
            </a:r>
            <a:r>
              <a:rPr lang="en-US" sz="1200" dirty="0" smtClean="0">
                <a:latin typeface="Lucida Sans Typewriter" charset="0"/>
              </a:rPr>
              <a:t>;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Lucida Sans Typewriter" charset="0"/>
              </a:rPr>
              <a:t>    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if ( magnitude (force) &gt;= </a:t>
            </a:r>
            <a:r>
              <a:rPr lang="en-US" sz="1200" dirty="0" err="1" smtClean="0">
                <a:latin typeface="Lucida Sans Typewriter" charset="0"/>
              </a:rPr>
              <a:t>maxForce</a:t>
            </a:r>
            <a:r>
              <a:rPr lang="en-US" sz="1200" dirty="0" smtClean="0">
                <a:latin typeface="Lucida Sans Typewriter" charset="0"/>
              </a:rPr>
              <a:t> </a:t>
            </a:r>
            <a:r>
              <a:rPr lang="en-US" sz="1200" dirty="0">
                <a:latin typeface="Lucida Sans Typewriter" charset="0"/>
              </a:rPr>
              <a:t>) </a:t>
            </a:r>
            <a:r>
              <a:rPr lang="en-US" sz="1200" dirty="0" smtClean="0">
                <a:latin typeface="Lucida Sans Typewriter" charset="0"/>
              </a:rPr>
              <a:t> </a:t>
            </a:r>
          </a:p>
          <a:p>
            <a:r>
              <a:rPr lang="en-US" sz="1200" dirty="0" smtClean="0">
                <a:latin typeface="Lucida Sans Typewriter" charset="0"/>
              </a:rPr>
              <a:t>     …</a:t>
            </a:r>
          </a:p>
          <a:p>
            <a:r>
              <a:rPr lang="en-US" sz="1200" dirty="0" smtClean="0">
                <a:latin typeface="Lucida Sans Typewriter" charset="0"/>
              </a:rPr>
              <a:t>  }</a:t>
            </a:r>
            <a:endParaRPr lang="en-US" sz="1200" dirty="0">
              <a:latin typeface="Lucida Sans Typewriter" charset="0"/>
            </a:endParaRPr>
          </a:p>
          <a:p>
            <a:r>
              <a:rPr lang="en-US" sz="1200" dirty="0" smtClean="0">
                <a:latin typeface="Lucida Sans Typewriter" charset="0"/>
              </a:rPr>
              <a:t>}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02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E8DF73-8743-9843-A0FC-81C786EAF3C0}" type="slidenum">
              <a:rPr lang="en-US"/>
              <a:pPr/>
              <a:t>68</a:t>
            </a:fld>
            <a:endParaRPr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Problem – Judder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sz="2800" dirty="0"/>
              <a:t>Conflicting behaviors can alternate, causing “judder” (</a:t>
            </a:r>
            <a:r>
              <a:rPr lang="en-US" sz="2800" dirty="0" smtClean="0"/>
              <a:t>jitter/shudder – note, usually </a:t>
            </a:r>
            <a:r>
              <a:rPr lang="en-US" sz="2800" i="1" dirty="0" smtClean="0"/>
              <a:t>slight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sz="2400" dirty="0"/>
              <a:t>e.g., </a:t>
            </a:r>
            <a:r>
              <a:rPr lang="en-US" sz="2400" dirty="0" err="1">
                <a:solidFill>
                  <a:srgbClr val="0070C0"/>
                </a:solidFill>
              </a:rPr>
              <a:t>avoidObstacle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seek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70C0"/>
                </a:solidFill>
              </a:rPr>
              <a:t>avoidObstacle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forces </a:t>
            </a:r>
            <a:r>
              <a:rPr lang="en-US" sz="2000" dirty="0" smtClean="0"/>
              <a:t>away </a:t>
            </a:r>
            <a:r>
              <a:rPr lang="en-US" sz="2000" dirty="0"/>
              <a:t>from obstacle until it is out of range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70C0"/>
                </a:solidFill>
              </a:rPr>
              <a:t>seek</a:t>
            </a:r>
            <a:r>
              <a:rPr lang="en-US" sz="2000" dirty="0"/>
              <a:t> pushes </a:t>
            </a:r>
            <a:r>
              <a:rPr lang="en-US" sz="2000" dirty="0" smtClean="0"/>
              <a:t>back </a:t>
            </a:r>
            <a:r>
              <a:rPr lang="en-US" sz="2000" dirty="0"/>
              <a:t>into range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...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 rot="4763208">
            <a:off x="419100" y="461010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1219200" y="4538663"/>
            <a:ext cx="1557338" cy="1028700"/>
            <a:chOff x="960" y="3051"/>
            <a:chExt cx="981" cy="648"/>
          </a:xfrm>
        </p:grpSpPr>
        <p:sp>
          <p:nvSpPr>
            <p:cNvPr id="98312" name="Oval 8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19" name="Oval 15"/>
            <p:cNvSpPr>
              <a:spLocks noChangeAspect="1" noChangeArrowheads="1"/>
            </p:cNvSpPr>
            <p:nvPr/>
          </p:nvSpPr>
          <p:spPr bwMode="auto">
            <a:xfrm>
              <a:off x="1872" y="3051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533400" y="4572000"/>
            <a:ext cx="220980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 flipH="1" flipV="1">
            <a:off x="381000" y="4343400"/>
            <a:ext cx="1524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8325" name="Group 21"/>
          <p:cNvGrpSpPr>
            <a:grpSpLocks/>
          </p:cNvGrpSpPr>
          <p:nvPr/>
        </p:nvGrpSpPr>
        <p:grpSpPr bwMode="auto">
          <a:xfrm>
            <a:off x="4343400" y="4540250"/>
            <a:ext cx="1557338" cy="1028700"/>
            <a:chOff x="960" y="3051"/>
            <a:chExt cx="981" cy="648"/>
          </a:xfrm>
        </p:grpSpPr>
        <p:sp>
          <p:nvSpPr>
            <p:cNvPr id="98326" name="Oval 22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27" name="Oval 23"/>
            <p:cNvSpPr>
              <a:spLocks noChangeAspect="1" noChangeArrowheads="1"/>
            </p:cNvSpPr>
            <p:nvPr/>
          </p:nvSpPr>
          <p:spPr bwMode="auto">
            <a:xfrm>
              <a:off x="1872" y="3051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8346" name="Group 42"/>
          <p:cNvGrpSpPr>
            <a:grpSpLocks/>
          </p:cNvGrpSpPr>
          <p:nvPr/>
        </p:nvGrpSpPr>
        <p:grpSpPr bwMode="auto">
          <a:xfrm>
            <a:off x="3657600" y="4038600"/>
            <a:ext cx="2286000" cy="838200"/>
            <a:chOff x="2400" y="2572"/>
            <a:chExt cx="1440" cy="528"/>
          </a:xfrm>
        </p:grpSpPr>
        <p:sp>
          <p:nvSpPr>
            <p:cNvPr id="98332" name="AutoShape 28"/>
            <p:cNvSpPr>
              <a:spLocks noChangeArrowheads="1"/>
            </p:cNvSpPr>
            <p:nvPr/>
          </p:nvSpPr>
          <p:spPr bwMode="auto">
            <a:xfrm rot="3824997">
              <a:off x="2424" y="2788"/>
              <a:ext cx="288" cy="33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33" name="Line 29"/>
            <p:cNvSpPr>
              <a:spLocks noChangeShapeType="1"/>
            </p:cNvSpPr>
            <p:nvPr/>
          </p:nvSpPr>
          <p:spPr bwMode="auto">
            <a:xfrm flipV="1">
              <a:off x="2496" y="2572"/>
              <a:ext cx="1344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>
              <a:off x="2496" y="2956"/>
              <a:ext cx="240" cy="9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8339" name="Group 35"/>
          <p:cNvGrpSpPr>
            <a:grpSpLocks/>
          </p:cNvGrpSpPr>
          <p:nvPr/>
        </p:nvGrpSpPr>
        <p:grpSpPr bwMode="auto">
          <a:xfrm>
            <a:off x="6934200" y="4311650"/>
            <a:ext cx="2057400" cy="1257300"/>
            <a:chOff x="4368" y="2880"/>
            <a:chExt cx="1296" cy="792"/>
          </a:xfrm>
        </p:grpSpPr>
        <p:grpSp>
          <p:nvGrpSpPr>
            <p:cNvPr id="98328" name="Group 24"/>
            <p:cNvGrpSpPr>
              <a:grpSpLocks/>
            </p:cNvGrpSpPr>
            <p:nvPr/>
          </p:nvGrpSpPr>
          <p:grpSpPr bwMode="auto">
            <a:xfrm>
              <a:off x="4683" y="3024"/>
              <a:ext cx="981" cy="648"/>
              <a:chOff x="960" y="3051"/>
              <a:chExt cx="981" cy="648"/>
            </a:xfrm>
          </p:grpSpPr>
          <p:sp>
            <p:nvSpPr>
              <p:cNvPr id="98329" name="Oval 25"/>
              <p:cNvSpPr>
                <a:spLocks noChangeAspect="1" noChangeArrowheads="1"/>
              </p:cNvSpPr>
              <p:nvPr/>
            </p:nvSpPr>
            <p:spPr bwMode="auto">
              <a:xfrm>
                <a:off x="960" y="3120"/>
                <a:ext cx="624" cy="579"/>
              </a:xfrm>
              <a:prstGeom prst="ellipse">
                <a:avLst/>
              </a:pr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8330" name="Oval 26"/>
              <p:cNvSpPr>
                <a:spLocks noChangeAspect="1" noChangeArrowheads="1"/>
              </p:cNvSpPr>
              <p:nvPr/>
            </p:nvSpPr>
            <p:spPr bwMode="auto">
              <a:xfrm>
                <a:off x="1872" y="3051"/>
                <a:ext cx="69" cy="69"/>
              </a:xfrm>
              <a:prstGeom prst="ellipse">
                <a:avLst/>
              </a:prstGeom>
              <a:solidFill>
                <a:srgbClr val="CC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8335" name="AutoShape 31"/>
            <p:cNvSpPr>
              <a:spLocks noChangeArrowheads="1"/>
            </p:cNvSpPr>
            <p:nvPr/>
          </p:nvSpPr>
          <p:spPr bwMode="auto">
            <a:xfrm rot="4763208">
              <a:off x="4392" y="3048"/>
              <a:ext cx="288" cy="33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 flipV="1">
              <a:off x="4448" y="3072"/>
              <a:ext cx="1168" cy="1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 flipH="1" flipV="1">
              <a:off x="4368" y="2880"/>
              <a:ext cx="96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8340" name="Text Box 36"/>
          <p:cNvSpPr txBox="1">
            <a:spLocks noChangeArrowheads="1"/>
          </p:cNvSpPr>
          <p:nvPr/>
        </p:nvSpPr>
        <p:spPr bwMode="auto">
          <a:xfrm>
            <a:off x="14732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t=1</a:t>
            </a:r>
          </a:p>
        </p:txBody>
      </p:sp>
      <p:sp>
        <p:nvSpPr>
          <p:cNvPr id="98341" name="Text Box 37"/>
          <p:cNvSpPr txBox="1">
            <a:spLocks noChangeArrowheads="1"/>
          </p:cNvSpPr>
          <p:nvPr/>
        </p:nvSpPr>
        <p:spPr bwMode="auto">
          <a:xfrm>
            <a:off x="46482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t=2</a:t>
            </a:r>
          </a:p>
        </p:txBody>
      </p:sp>
      <p:sp>
        <p:nvSpPr>
          <p:cNvPr id="98342" name="Text Box 38"/>
          <p:cNvSpPr txBox="1">
            <a:spLocks noChangeArrowheads="1"/>
          </p:cNvSpPr>
          <p:nvPr/>
        </p:nvSpPr>
        <p:spPr bwMode="auto">
          <a:xfrm>
            <a:off x="77724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t=3</a:t>
            </a: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176213" y="3962400"/>
            <a:ext cx="7921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avoid</a:t>
            </a:r>
          </a:p>
        </p:txBody>
      </p:sp>
      <p:sp>
        <p:nvSpPr>
          <p:cNvPr id="98344" name="Text Box 40"/>
          <p:cNvSpPr txBox="1">
            <a:spLocks noChangeArrowheads="1"/>
          </p:cNvSpPr>
          <p:nvPr/>
        </p:nvSpPr>
        <p:spPr bwMode="auto">
          <a:xfrm>
            <a:off x="3581400" y="4876800"/>
            <a:ext cx="7207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seek</a:t>
            </a:r>
          </a:p>
        </p:txBody>
      </p:sp>
      <p:sp>
        <p:nvSpPr>
          <p:cNvPr id="98345" name="Text Box 41"/>
          <p:cNvSpPr txBox="1">
            <a:spLocks noChangeArrowheads="1"/>
          </p:cNvSpPr>
          <p:nvPr/>
        </p:nvSpPr>
        <p:spPr bwMode="auto">
          <a:xfrm>
            <a:off x="6653213" y="3962400"/>
            <a:ext cx="7921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avoid</a:t>
            </a:r>
          </a:p>
        </p:txBody>
      </p:sp>
    </p:spTree>
    <p:extLst>
      <p:ext uri="{BB962C8B-B14F-4D97-AF65-F5344CB8AC3E}">
        <p14:creationId xmlns:p14="http://schemas.microsoft.com/office/powerpoint/2010/main" val="3201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382B0-F806-B341-9D6C-C193EB703820}" type="slidenum">
              <a:rPr lang="en-US"/>
              <a:pPr/>
              <a:t>69</a:t>
            </a:fld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Judder Solution – Smoothing 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2438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Simple </a:t>
            </a:r>
            <a:r>
              <a:rPr lang="en-US" dirty="0"/>
              <a:t>hack (per Robin Green, Sony):</a:t>
            </a:r>
          </a:p>
          <a:p>
            <a:pPr lvl="1"/>
            <a:r>
              <a:rPr lang="en-US" i="1" dirty="0"/>
              <a:t>D</a:t>
            </a:r>
            <a:r>
              <a:rPr lang="en-US" i="1" dirty="0" smtClean="0"/>
              <a:t>ecouple</a:t>
            </a:r>
            <a:r>
              <a:rPr lang="en-US" dirty="0" smtClean="0"/>
              <a:t> </a:t>
            </a:r>
            <a:r>
              <a:rPr lang="en-US" dirty="0"/>
              <a:t>heading from velocity vector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verage </a:t>
            </a:r>
            <a:r>
              <a:rPr lang="en-US" dirty="0"/>
              <a:t>heading over “several” ticks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une </a:t>
            </a:r>
            <a:r>
              <a:rPr lang="en-US" dirty="0"/>
              <a:t>number of ticks for smoothing (keep small to minimize memory and CPU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Smaller oscillations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perfect solution, but produces</a:t>
            </a:r>
            <a:r>
              <a:rPr lang="en-US" dirty="0">
                <a:solidFill>
                  <a:srgbClr val="0070C0"/>
                </a:solidFill>
              </a:rPr>
              <a:t> adequate results </a:t>
            </a:r>
            <a:r>
              <a:rPr lang="en-US" dirty="0"/>
              <a:t>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low cost</a:t>
            </a:r>
          </a:p>
          <a:p>
            <a:endParaRPr 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4415608">
            <a:off x="419100" y="461010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219200" y="4538663"/>
            <a:ext cx="1557338" cy="1028700"/>
            <a:chOff x="960" y="3051"/>
            <a:chExt cx="981" cy="648"/>
          </a:xfrm>
        </p:grpSpPr>
        <p:sp>
          <p:nvSpPr>
            <p:cNvPr id="8" name="Oval 8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1872" y="3051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0" name="Line 19"/>
          <p:cNvSpPr>
            <a:spLocks noChangeShapeType="1"/>
          </p:cNvSpPr>
          <p:nvPr/>
        </p:nvSpPr>
        <p:spPr bwMode="auto">
          <a:xfrm flipV="1">
            <a:off x="546491" y="4418216"/>
            <a:ext cx="2188369" cy="517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 flipV="1">
            <a:off x="470291" y="4676977"/>
            <a:ext cx="76200" cy="258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343400" y="4540250"/>
            <a:ext cx="1557338" cy="1028700"/>
            <a:chOff x="960" y="3051"/>
            <a:chExt cx="981" cy="648"/>
          </a:xfrm>
        </p:grpSpPr>
        <p:sp>
          <p:nvSpPr>
            <p:cNvPr id="13" name="Oval 22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4" name="Oval 23"/>
            <p:cNvSpPr>
              <a:spLocks noChangeAspect="1" noChangeArrowheads="1"/>
            </p:cNvSpPr>
            <p:nvPr/>
          </p:nvSpPr>
          <p:spPr bwMode="auto">
            <a:xfrm>
              <a:off x="1872" y="3051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42"/>
          <p:cNvGrpSpPr>
            <a:grpSpLocks/>
          </p:cNvGrpSpPr>
          <p:nvPr/>
        </p:nvGrpSpPr>
        <p:grpSpPr bwMode="auto">
          <a:xfrm rot="714461">
            <a:off x="3657600" y="4465434"/>
            <a:ext cx="533400" cy="457200"/>
            <a:chOff x="2400" y="2812"/>
            <a:chExt cx="336" cy="288"/>
          </a:xfrm>
        </p:grpSpPr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 rot="3824997">
              <a:off x="2424" y="2788"/>
              <a:ext cx="288" cy="336"/>
            </a:xfrm>
            <a:prstGeom prst="triangle">
              <a:avLst>
                <a:gd name="adj" fmla="val 50000"/>
              </a:avLst>
            </a:prstGeom>
            <a:solidFill>
              <a:srgbClr val="008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2496" y="2956"/>
              <a:ext cx="120" cy="6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14732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t=1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46482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t=2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772400" y="5715000"/>
            <a:ext cx="5080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t=3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205255" y="4186421"/>
            <a:ext cx="7921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avoid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3581400" y="4922634"/>
            <a:ext cx="72072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seek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3905250" y="4406493"/>
            <a:ext cx="2343150" cy="28912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 rot="4415608">
            <a:off x="6701631" y="4762500"/>
            <a:ext cx="457200" cy="533400"/>
          </a:xfrm>
          <a:prstGeom prst="triangle">
            <a:avLst>
              <a:gd name="adj" fmla="val 50000"/>
            </a:avLst>
          </a:prstGeom>
          <a:solidFill>
            <a:srgbClr val="0080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7501731" y="4691063"/>
            <a:ext cx="1557338" cy="1028700"/>
            <a:chOff x="960" y="3051"/>
            <a:chExt cx="981" cy="648"/>
          </a:xfrm>
        </p:grpSpPr>
        <p:sp>
          <p:nvSpPr>
            <p:cNvPr id="35" name="Oval 8"/>
            <p:cNvSpPr>
              <a:spLocks noChangeAspect="1" noChangeArrowheads="1"/>
            </p:cNvSpPr>
            <p:nvPr/>
          </p:nvSpPr>
          <p:spPr bwMode="auto">
            <a:xfrm>
              <a:off x="960" y="3120"/>
              <a:ext cx="624" cy="579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Oval 15"/>
            <p:cNvSpPr>
              <a:spLocks noChangeAspect="1" noChangeArrowheads="1"/>
            </p:cNvSpPr>
            <p:nvPr/>
          </p:nvSpPr>
          <p:spPr bwMode="auto">
            <a:xfrm>
              <a:off x="1872" y="3051"/>
              <a:ext cx="69" cy="69"/>
            </a:xfrm>
            <a:prstGeom prst="ellipse">
              <a:avLst/>
            </a:prstGeom>
            <a:solidFill>
              <a:srgbClr val="CC3333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7" name="Line 19"/>
          <p:cNvSpPr>
            <a:spLocks noChangeShapeType="1"/>
          </p:cNvSpPr>
          <p:nvPr/>
        </p:nvSpPr>
        <p:spPr bwMode="auto">
          <a:xfrm flipV="1">
            <a:off x="6829022" y="4570616"/>
            <a:ext cx="2188369" cy="517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 flipH="1" flipV="1">
            <a:off x="6752822" y="4829377"/>
            <a:ext cx="76200" cy="258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6487786" y="4338821"/>
            <a:ext cx="7921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</a:rPr>
              <a:t>avoid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0986" y="6339840"/>
            <a:ext cx="543507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DEMO – Big Shoal vs. Another Big Shoal with Smoothing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Done through variety of means…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smtClean="0"/>
              <a:t>decision tree </a:t>
            </a:r>
            <a:r>
              <a:rPr lang="en-US" dirty="0" smtClean="0"/>
              <a:t>or </a:t>
            </a:r>
            <a:r>
              <a:rPr lang="en-US" i="1" dirty="0" smtClean="0"/>
              <a:t>FSM</a:t>
            </a:r>
          </a:p>
          <a:p>
            <a:pPr lvl="1"/>
            <a:r>
              <a:rPr lang="en-US" dirty="0" smtClean="0"/>
              <a:t>(see earlier slide deck)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“Get health pack”</a:t>
            </a:r>
          </a:p>
          <a:p>
            <a:pPr lvl="1"/>
            <a:r>
              <a:rPr lang="en-US" dirty="0" smtClean="0"/>
              <a:t>“Charge at enemy”</a:t>
            </a:r>
          </a:p>
          <a:p>
            <a:r>
              <a:rPr lang="en-US" dirty="0" smtClean="0"/>
              <a:t>Player input</a:t>
            </a:r>
          </a:p>
          <a:p>
            <a:pPr lvl="1"/>
            <a:r>
              <a:rPr lang="en-US" dirty="0" smtClean="0"/>
              <a:t>“Return to base”</a:t>
            </a:r>
          </a:p>
          <a:p>
            <a:pPr lvl="1"/>
            <a:r>
              <a:rPr lang="en-US" dirty="0" smtClean="0"/>
              <a:t>“Fetch cow”</a:t>
            </a:r>
          </a:p>
          <a:p>
            <a:endParaRPr lang="en-US" dirty="0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477000" y="2881276"/>
            <a:ext cx="1981200" cy="338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Action Selection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477000" y="3321014"/>
            <a:ext cx="1981200" cy="33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00804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77000" y="3762339"/>
            <a:ext cx="1981200" cy="338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37F51D-627A-2540-88FE-032D10AE245C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 smtClean="0"/>
              <a:t>Locomotion </a:t>
            </a:r>
            <a:r>
              <a:rPr lang="en-US" i="1" dirty="0" smtClean="0"/>
              <a:t>Dynamics</a:t>
            </a:r>
            <a:endParaRPr lang="en-US" i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57200" y="1752600"/>
            <a:ext cx="87767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 dirty="0">
                <a:latin typeface="Lucida Sans Typewriter" charset="0"/>
              </a:rPr>
              <a:t>class</a:t>
            </a:r>
            <a:r>
              <a:rPr lang="en-US" sz="1400" dirty="0" smtClean="0">
                <a:latin typeface="Lucida Sans Typewriter" charset="0"/>
              </a:rPr>
              <a:t> Body</a:t>
            </a:r>
          </a:p>
          <a:p>
            <a:pPr algn="l"/>
            <a:r>
              <a:rPr lang="en-US" sz="1400" i="1" dirty="0">
                <a:latin typeface="Lucida Sans Typewriter" charset="0"/>
              </a:rPr>
              <a:t>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Point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mass of rigid body 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mass     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scalar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position 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vector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velocity 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vector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solidFill>
                  <a:srgbClr val="008000"/>
                </a:solidFill>
                <a:latin typeface="Lucida Sans Typewriter" charset="0"/>
              </a:rPr>
              <a:t>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O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rientation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of body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heading  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vector</a:t>
            </a:r>
          </a:p>
          <a:p>
            <a:pPr algn="l"/>
            <a:endParaRPr lang="en-US" sz="1400" dirty="0"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 Dynamic properties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of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 body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err="1">
                <a:latin typeface="Lucida Sans Typewriter" charset="0"/>
              </a:rPr>
              <a:t>maxForce</a:t>
            </a:r>
            <a:r>
              <a:rPr lang="en-US" sz="1400" dirty="0">
                <a:latin typeface="Lucida Sans Typewriter" charset="0"/>
              </a:rPr>
              <a:t>    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scalar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err="1">
                <a:latin typeface="Lucida Sans Typewriter" charset="0"/>
              </a:rPr>
              <a:t>maxSpeed</a:t>
            </a:r>
            <a:r>
              <a:rPr lang="en-US" sz="1400" dirty="0">
                <a:latin typeface="Lucida Sans Typewriter" charset="0"/>
              </a:rPr>
              <a:t>   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// scalar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endParaRPr lang="en-US" sz="1400" dirty="0">
              <a:solidFill>
                <a:srgbClr val="0000FF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b="1" dirty="0">
                <a:latin typeface="Lucida Sans Typewriter" charset="0"/>
              </a:rPr>
              <a:t>def</a:t>
            </a:r>
            <a:r>
              <a:rPr lang="en-US" sz="1400" b="1" dirty="0">
                <a:solidFill>
                  <a:srgbClr val="0070C0"/>
                </a:solidFill>
                <a:latin typeface="Lucida Sans Typewriter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Lucida Sans Typewriter" charset="0"/>
              </a:rPr>
              <a:t>update </a:t>
            </a:r>
            <a:r>
              <a:rPr lang="en-US" sz="1400" dirty="0">
                <a:solidFill>
                  <a:srgbClr val="000000"/>
                </a:solidFill>
                <a:latin typeface="Lucida Sans Typewrit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Lucida Sans Typewriter" charset="0"/>
              </a:rPr>
              <a:t>dt</a:t>
            </a:r>
            <a:r>
              <a:rPr lang="en-US" sz="1400" dirty="0">
                <a:solidFill>
                  <a:srgbClr val="000000"/>
                </a:solidFill>
                <a:latin typeface="Lucida Sans Typewriter" charset="0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Lucida Sans Typewriter" charset="0"/>
              </a:rPr>
              <a:t>{</a:t>
            </a:r>
            <a:endParaRPr lang="en-US" sz="1400" dirty="0">
              <a:solidFill>
                <a:srgbClr val="000000"/>
              </a:solidFill>
              <a:latin typeface="Lucida Sans Typewriter" charset="0"/>
            </a:endParaRPr>
          </a:p>
          <a:p>
            <a:pPr algn="l"/>
            <a:r>
              <a:rPr lang="en-US" sz="1400" b="1" dirty="0">
                <a:latin typeface="Lucida Sans Typewriter" charset="0"/>
              </a:rPr>
              <a:t>      </a:t>
            </a:r>
            <a:r>
              <a:rPr lang="en-US" sz="1400" b="1" dirty="0">
                <a:solidFill>
                  <a:srgbClr val="FF0000"/>
                </a:solidFill>
                <a:latin typeface="Lucida Sans Typewriter" charset="0"/>
              </a:rPr>
              <a:t>force</a:t>
            </a:r>
            <a:r>
              <a:rPr lang="en-US" sz="1400" b="1" dirty="0">
                <a:latin typeface="Lucida Sans Typewriter" charset="0"/>
              </a:rPr>
              <a:t> </a:t>
            </a:r>
            <a:r>
              <a:rPr lang="en-US" sz="1400" dirty="0">
                <a:latin typeface="Lucida Sans Typewriter" charset="0"/>
              </a:rPr>
              <a:t>= </a:t>
            </a:r>
            <a:r>
              <a:rPr lang="en-US" sz="1400" dirty="0" smtClean="0">
                <a:latin typeface="Lucida Sans Typewriter" charset="0"/>
              </a:rPr>
              <a:t>...;                  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C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ombine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forces from </a:t>
            </a:r>
            <a:r>
              <a:rPr lang="en-US" sz="1400" b="1" i="1" dirty="0">
                <a:solidFill>
                  <a:srgbClr val="C00000"/>
                </a:solidFill>
                <a:latin typeface="Lucida Sans Typewriter" charset="0"/>
              </a:rPr>
              <a:t>steering</a:t>
            </a:r>
            <a:r>
              <a:rPr lang="en-US" sz="1400" i="1" dirty="0">
                <a:solidFill>
                  <a:srgbClr val="C00000"/>
                </a:solidFill>
                <a:latin typeface="Lucida Sans Typewriter" charset="0"/>
              </a:rPr>
              <a:t>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behaviors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acceleration = force / mass;  </a:t>
            </a:r>
            <a:r>
              <a:rPr lang="en-US" sz="1400" dirty="0" smtClean="0">
                <a:latin typeface="Lucida Sans Typewriter" charset="0"/>
              </a:rPr>
              <a:t>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Update acceleration w/Newton's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2nd law</a:t>
            </a:r>
          </a:p>
          <a:p>
            <a:pPr algn="l"/>
            <a:r>
              <a:rPr lang="en-US" sz="1400" dirty="0">
                <a:latin typeface="Lucida Sans Typewriter" charset="0"/>
              </a:rPr>
              <a:t>      velocity += </a:t>
            </a:r>
            <a:r>
              <a:rPr lang="en-US" sz="1400" dirty="0" smtClean="0">
                <a:latin typeface="Lucida Sans Typewriter" charset="0"/>
              </a:rPr>
              <a:t>truncate ( acceleration </a:t>
            </a:r>
            <a:r>
              <a:rPr lang="en-US" sz="1400" dirty="0">
                <a:latin typeface="Lucida Sans Typewriter" charset="0"/>
              </a:rPr>
              <a:t>* </a:t>
            </a:r>
            <a:r>
              <a:rPr lang="en-US" sz="1400" dirty="0" err="1">
                <a:latin typeface="Lucida Sans Typewriter" charset="0"/>
              </a:rPr>
              <a:t>dt</a:t>
            </a:r>
            <a:r>
              <a:rPr lang="en-US" sz="1400" dirty="0">
                <a:latin typeface="Lucida Sans Typewriter" charset="0"/>
              </a:rPr>
              <a:t>, </a:t>
            </a:r>
            <a:r>
              <a:rPr lang="en-US" sz="1400" dirty="0" err="1" smtClean="0">
                <a:latin typeface="Lucida Sans Typewriter" charset="0"/>
              </a:rPr>
              <a:t>maxSpeed</a:t>
            </a:r>
            <a:r>
              <a:rPr lang="en-US" sz="1400" dirty="0" smtClean="0">
                <a:latin typeface="Lucida Sans Typewriter" charset="0"/>
              </a:rPr>
              <a:t> ); 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Update speed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   position += velocity * </a:t>
            </a:r>
            <a:r>
              <a:rPr lang="en-US" sz="1400" dirty="0" err="1">
                <a:latin typeface="Lucida Sans Typewriter" charset="0"/>
              </a:rPr>
              <a:t>dt</a:t>
            </a:r>
            <a:r>
              <a:rPr lang="en-US" sz="1400" dirty="0" smtClean="0">
                <a:latin typeface="Lucida Sans Typewriter" charset="0"/>
              </a:rPr>
              <a:t>;    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Update position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 smtClean="0">
                <a:latin typeface="Lucida Sans Typewriter" charset="0"/>
              </a:rPr>
              <a:t>      if </a:t>
            </a:r>
            <a:r>
              <a:rPr lang="en-US" sz="1400" dirty="0">
                <a:latin typeface="Lucida Sans Typewriter" charset="0"/>
              </a:rPr>
              <a:t>( </a:t>
            </a:r>
            <a:r>
              <a:rPr lang="en-US" sz="1400" dirty="0" smtClean="0">
                <a:latin typeface="Lucida Sans Typewriter" charset="0"/>
              </a:rPr>
              <a:t>| velocity | </a:t>
            </a:r>
            <a:r>
              <a:rPr lang="en-US" sz="1400" dirty="0">
                <a:latin typeface="Lucida Sans Typewriter" charset="0"/>
              </a:rPr>
              <a:t>&gt; </a:t>
            </a:r>
            <a:r>
              <a:rPr lang="en-US" sz="1400" dirty="0" smtClean="0">
                <a:latin typeface="Lucida Sans Typewriter" charset="0"/>
              </a:rPr>
              <a:t>0.000001 </a:t>
            </a:r>
            <a:r>
              <a:rPr lang="en-US" sz="1400" dirty="0">
                <a:latin typeface="Lucida Sans Typewriter" charset="0"/>
              </a:rPr>
              <a:t>)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I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f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vehicle moving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enough</a:t>
            </a:r>
            <a:endParaRPr lang="en-US" sz="1400" dirty="0">
              <a:solidFill>
                <a:srgbClr val="008000"/>
              </a:solidFill>
              <a:latin typeface="Lucida Sans Typewriter" charset="0"/>
            </a:endParaRPr>
          </a:p>
          <a:p>
            <a:r>
              <a:rPr lang="en-US" sz="1400" dirty="0">
                <a:latin typeface="Lucida Sans Typewriter" charset="0"/>
              </a:rPr>
              <a:t>         </a:t>
            </a:r>
            <a:r>
              <a:rPr lang="en-US" sz="1400" dirty="0" smtClean="0">
                <a:latin typeface="Lucida Sans Typewriter" charset="0"/>
              </a:rPr>
              <a:t>heading </a:t>
            </a:r>
            <a:r>
              <a:rPr lang="en-US" sz="1400" dirty="0">
                <a:latin typeface="Lucida Sans Typewriter" charset="0"/>
              </a:rPr>
              <a:t>= </a:t>
            </a:r>
            <a:r>
              <a:rPr lang="en-US" sz="1400" dirty="0" smtClean="0">
                <a:latin typeface="Lucida Sans Typewriter" charset="0"/>
              </a:rPr>
              <a:t>normalize ( velocity );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Update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heading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to velocity </a:t>
            </a:r>
            <a:r>
              <a:rPr lang="en-US" sz="1400" i="1" dirty="0">
                <a:solidFill>
                  <a:srgbClr val="008000"/>
                </a:solidFill>
                <a:latin typeface="Lucida Sans Typewriter" charset="0"/>
              </a:rPr>
              <a:t>vector</a:t>
            </a:r>
            <a:endParaRPr lang="en-US" sz="1400" dirty="0" smtClean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solidFill>
                  <a:srgbClr val="008000"/>
                </a:solidFill>
                <a:latin typeface="Lucida Sans Typewriter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Lucida Sans Typewriter" charset="0"/>
              </a:rPr>
              <a:t>     </a:t>
            </a:r>
            <a:r>
              <a:rPr lang="en-US" sz="1400" i="1" dirty="0" smtClean="0">
                <a:solidFill>
                  <a:srgbClr val="008000"/>
                </a:solidFill>
                <a:latin typeface="Lucida Sans Typewriter" charset="0"/>
              </a:rPr>
              <a:t>// render …</a:t>
            </a:r>
            <a:endParaRPr lang="en-US" sz="1400" i="1" dirty="0">
              <a:solidFill>
                <a:srgbClr val="008000"/>
              </a:solidFill>
              <a:latin typeface="Lucida Sans Typewriter" charset="0"/>
            </a:endParaRPr>
          </a:p>
          <a:p>
            <a:pPr algn="l"/>
            <a:r>
              <a:rPr lang="en-US" sz="1400" dirty="0">
                <a:latin typeface="Lucida Sans Typewriter" charset="0"/>
              </a:rPr>
              <a:t>   </a:t>
            </a:r>
            <a:r>
              <a:rPr lang="en-US" sz="1400" dirty="0" smtClean="0">
                <a:latin typeface="Lucida Sans Typewriter" charset="0"/>
              </a:rPr>
              <a:t>}</a:t>
            </a:r>
            <a:endParaRPr lang="en-US" sz="1400" dirty="0">
              <a:latin typeface="Lucida Sans Typewriter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086600" y="152400"/>
            <a:ext cx="1981200" cy="338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086600" y="592138"/>
            <a:ext cx="1981200" cy="339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008040"/>
                </a:solidFill>
              </a:rPr>
              <a:t>Steering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086600" y="1033463"/>
            <a:ext cx="1981200" cy="338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Locomotion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000" y="1981200"/>
            <a:ext cx="3886200" cy="1754326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Scale vector to appropriate </a:t>
            </a:r>
            <a:r>
              <a:rPr lang="en-US" sz="1200" i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 (max)</a:t>
            </a:r>
            <a:endParaRPr lang="en-US" sz="1200" i="1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vector 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truncate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(vector v,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max)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float f;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f =  max /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v.getLength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if (f &lt; 1.0)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f = 1.0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v.scaleBy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(f);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return v;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73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327B7-211D-294D-9FD1-A9F4A50A37DE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Steering </a:t>
            </a:r>
            <a:r>
              <a:rPr lang="en-US" dirty="0" smtClean="0"/>
              <a:t>“Behaviors”</a:t>
            </a:r>
            <a:endParaRPr lang="en-US" dirty="0"/>
          </a:p>
        </p:txBody>
      </p:sp>
      <p:graphicFrame>
        <p:nvGraphicFramePr>
          <p:cNvPr id="2259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04924"/>
              </p:ext>
            </p:extLst>
          </p:nvPr>
        </p:nvGraphicFramePr>
        <p:xfrm>
          <a:off x="1219200" y="2057400"/>
          <a:ext cx="4953000" cy="3352799"/>
        </p:xfrm>
        <a:graphic>
          <a:graphicData uri="http://schemas.openxmlformats.org/drawingml/2006/table">
            <a:tbl>
              <a:tblPr/>
              <a:tblGrid>
                <a:gridCol w="2476500"/>
                <a:gridCol w="2476500"/>
              </a:tblGrid>
              <a:tr h="653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seek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flee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arrive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pursue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wander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evade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interpose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hide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avoid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obstacles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  <a:cs typeface="Osaka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33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follow path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685800" y="5486400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smtClean="0"/>
              <a:t>Multiple behaviors </a:t>
            </a:r>
            <a:r>
              <a:rPr lang="en-US" sz="2800" dirty="0" smtClean="0">
                <a:solidFill>
                  <a:srgbClr val="0070C0"/>
                </a:solidFill>
              </a:rPr>
              <a:t>combine </a:t>
            </a:r>
            <a:r>
              <a:rPr lang="en-US" sz="2800" dirty="0" smtClean="0"/>
              <a:t>forces (e.g., </a:t>
            </a:r>
            <a:r>
              <a:rPr lang="en-US" sz="2800" i="1" dirty="0" smtClean="0"/>
              <a:t>flocking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pSp>
        <p:nvGrpSpPr>
          <p:cNvPr id="22598" name="Group 70"/>
          <p:cNvGrpSpPr>
            <a:grpSpLocks/>
          </p:cNvGrpSpPr>
          <p:nvPr/>
        </p:nvGrpSpPr>
        <p:grpSpPr bwMode="auto">
          <a:xfrm>
            <a:off x="6629400" y="2362200"/>
            <a:ext cx="1981200" cy="1219200"/>
            <a:chOff x="3312" y="1296"/>
            <a:chExt cx="2352" cy="1728"/>
          </a:xfrm>
        </p:grpSpPr>
        <p:sp>
          <p:nvSpPr>
            <p:cNvPr id="22595" name="Rectangle 67"/>
            <p:cNvSpPr>
              <a:spLocks noChangeArrowheads="1"/>
            </p:cNvSpPr>
            <p:nvPr/>
          </p:nvSpPr>
          <p:spPr bwMode="auto">
            <a:xfrm>
              <a:off x="3312" y="1296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2596" name="Rectangle 68"/>
            <p:cNvSpPr>
              <a:spLocks noChangeArrowheads="1"/>
            </p:cNvSpPr>
            <p:nvPr/>
          </p:nvSpPr>
          <p:spPr bwMode="auto">
            <a:xfrm>
              <a:off x="3312" y="1920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rgbClr val="008040"/>
                  </a:solidFill>
                </a:rPr>
                <a:t>Steering</a:t>
              </a:r>
            </a:p>
          </p:txBody>
        </p:sp>
        <p:sp>
          <p:nvSpPr>
            <p:cNvPr id="22597" name="Rectangle 69"/>
            <p:cNvSpPr>
              <a:spLocks noChangeArrowheads="1"/>
            </p:cNvSpPr>
            <p:nvPr/>
          </p:nvSpPr>
          <p:spPr bwMode="auto">
            <a:xfrm>
              <a:off x="3312" y="2544"/>
              <a:ext cx="2352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1">
                <a:solidFill>
                  <a:srgbClr val="80004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1403866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Compute forces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4415</Words>
  <Application>Microsoft Office PowerPoint</Application>
  <PresentationFormat>On-screen Show (4:3)</PresentationFormat>
  <Paragraphs>884</Paragraphs>
  <Slides>69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Autonomous Movement</vt:lpstr>
      <vt:lpstr>Introduction</vt:lpstr>
      <vt:lpstr>Craig Reynolds</vt:lpstr>
      <vt:lpstr>Outline</vt:lpstr>
      <vt:lpstr>The “Steering” Model</vt:lpstr>
      <vt:lpstr>The “Steering” Model – Example </vt:lpstr>
      <vt:lpstr>Action Selection</vt:lpstr>
      <vt:lpstr>Locomotion Dynamics</vt:lpstr>
      <vt:lpstr>Individual Steering “Behaviors”</vt:lpstr>
      <vt:lpstr>So “Steering” in this Context Means</vt:lpstr>
      <vt:lpstr>Adding Forces in UE4</vt:lpstr>
      <vt:lpstr>Steering Methods</vt:lpstr>
      <vt:lpstr>Turning Steering Methods On &amp; Off</vt:lpstr>
      <vt:lpstr>Reference Code in C++</vt:lpstr>
      <vt:lpstr>Outline</vt:lpstr>
      <vt:lpstr>Seek: Steering Force</vt:lpstr>
      <vt:lpstr>Problem with Seek?</vt:lpstr>
      <vt:lpstr>Problem with Seek</vt:lpstr>
      <vt:lpstr>Arrive: Variant of Seek Behavior</vt:lpstr>
      <vt:lpstr>Arrive</vt:lpstr>
      <vt:lpstr>Flee:  Opposite of Seek</vt:lpstr>
      <vt:lpstr>Seek and Ye Shall Find?</vt:lpstr>
      <vt:lpstr>Pursue: Seek Predicted Position (1 of 2)</vt:lpstr>
      <vt:lpstr>Pursue: Seek Predicted Position (2 of 2)</vt:lpstr>
      <vt:lpstr>Don’t Just Flee, Evade!</vt:lpstr>
      <vt:lpstr>Evade: Opposite of Pursue (1 of 2)</vt:lpstr>
      <vt:lpstr>Evade: Opposite of Pursue (2 of 2)</vt:lpstr>
      <vt:lpstr>Pursue with Offset (1 of 2)</vt:lpstr>
      <vt:lpstr>Pursue with Offset (2 of 2)</vt:lpstr>
      <vt:lpstr>Interpose (1 of 3) </vt:lpstr>
      <vt:lpstr>Interpose (2 of 3)</vt:lpstr>
      <vt:lpstr>Interpose (3 of 3)</vt:lpstr>
      <vt:lpstr>Wander</vt:lpstr>
      <vt:lpstr>Wander</vt:lpstr>
      <vt:lpstr>Wander</vt:lpstr>
      <vt:lpstr>Individual Steering “Behaviors”</vt:lpstr>
      <vt:lpstr>Path Following</vt:lpstr>
      <vt:lpstr>Path Following: Using Seek</vt:lpstr>
      <vt:lpstr>Mini-Outline</vt:lpstr>
      <vt:lpstr>Obstacle Avoidance</vt:lpstr>
      <vt:lpstr>Obstacle Avoidance Algorithm Overview</vt:lpstr>
      <vt:lpstr>Obstacle Avoidance Algorithm (1 of 3)</vt:lpstr>
      <vt:lpstr>Obstacle Avoidance Algorithm (2 of 3)</vt:lpstr>
      <vt:lpstr>Obstacle Avoidance Algorithm (3 of 3)</vt:lpstr>
      <vt:lpstr>Hide</vt:lpstr>
      <vt:lpstr>Hide</vt:lpstr>
      <vt:lpstr>Hide - Possible Refinements</vt:lpstr>
      <vt:lpstr>Wall Avoidance</vt:lpstr>
      <vt:lpstr>Outline</vt:lpstr>
      <vt:lpstr>“Flocking” = Group Steering Behaviors </vt:lpstr>
      <vt:lpstr>Neighbors</vt:lpstr>
      <vt:lpstr>Separation (1 of 2)</vt:lpstr>
      <vt:lpstr>Separation (2 of 2)</vt:lpstr>
      <vt:lpstr>Alignment (1 of 2)</vt:lpstr>
      <vt:lpstr>Alignment (2 of 2)</vt:lpstr>
      <vt:lpstr>Cohesion</vt:lpstr>
      <vt:lpstr>Flocking Force Combination</vt:lpstr>
      <vt:lpstr>Flocking – Summary</vt:lpstr>
      <vt:lpstr>Outline</vt:lpstr>
      <vt:lpstr>Combining Steering Behaviors: Examples</vt:lpstr>
      <vt:lpstr>Combine Steering Forces</vt:lpstr>
      <vt:lpstr>Combining Steering Forces </vt:lpstr>
      <vt:lpstr>Blending Steering</vt:lpstr>
      <vt:lpstr>Blended Steering – Problems</vt:lpstr>
      <vt:lpstr>Prioritized Steering</vt:lpstr>
      <vt:lpstr>Prioritized Steering – Variation </vt:lpstr>
      <vt:lpstr>Prioritized Dithering (Reynolds)</vt:lpstr>
      <vt:lpstr>Another Problem – Judder</vt:lpstr>
      <vt:lpstr>Judder Solution – Smoothing 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Scripting</dc:title>
  <dc:creator>Mark Claypool</dc:creator>
  <cp:lastModifiedBy>Mark Claypool</cp:lastModifiedBy>
  <cp:revision>159</cp:revision>
  <cp:lastPrinted>2016-03-28T11:23:00Z</cp:lastPrinted>
  <dcterms:created xsi:type="dcterms:W3CDTF">2015-03-22T22:03:44Z</dcterms:created>
  <dcterms:modified xsi:type="dcterms:W3CDTF">2016-03-31T09:51:32Z</dcterms:modified>
</cp:coreProperties>
</file>