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6" r:id="rId2"/>
    <p:sldId id="366" r:id="rId3"/>
    <p:sldId id="363" r:id="rId4"/>
    <p:sldId id="367" r:id="rId5"/>
    <p:sldId id="369" r:id="rId6"/>
    <p:sldId id="370" r:id="rId7"/>
    <p:sldId id="257" r:id="rId8"/>
    <p:sldId id="258" r:id="rId9"/>
    <p:sldId id="260" r:id="rId10"/>
    <p:sldId id="261" r:id="rId11"/>
    <p:sldId id="262" r:id="rId12"/>
    <p:sldId id="263" r:id="rId13"/>
    <p:sldId id="371" r:id="rId14"/>
    <p:sldId id="372" r:id="rId15"/>
    <p:sldId id="265" r:id="rId16"/>
    <p:sldId id="266" r:id="rId17"/>
    <p:sldId id="267" r:id="rId18"/>
    <p:sldId id="268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60" r:id="rId29"/>
    <p:sldId id="283" r:id="rId30"/>
    <p:sldId id="373" r:id="rId31"/>
    <p:sldId id="285" r:id="rId32"/>
    <p:sldId id="374" r:id="rId33"/>
    <p:sldId id="286" r:id="rId34"/>
    <p:sldId id="375" r:id="rId35"/>
    <p:sldId id="377" r:id="rId36"/>
    <p:sldId id="376" r:id="rId37"/>
    <p:sldId id="292" r:id="rId38"/>
    <p:sldId id="293" r:id="rId39"/>
    <p:sldId id="341" r:id="rId40"/>
    <p:sldId id="342" r:id="rId41"/>
    <p:sldId id="336" r:id="rId42"/>
    <p:sldId id="33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43" r:id="rId51"/>
    <p:sldId id="294" r:id="rId52"/>
    <p:sldId id="295" r:id="rId53"/>
    <p:sldId id="296" r:id="rId54"/>
    <p:sldId id="361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65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62" r:id="rId72"/>
    <p:sldId id="344" r:id="rId73"/>
    <p:sldId id="346" r:id="rId74"/>
    <p:sldId id="345" r:id="rId75"/>
    <p:sldId id="347" r:id="rId76"/>
    <p:sldId id="348" r:id="rId77"/>
    <p:sldId id="351" r:id="rId78"/>
    <p:sldId id="349" r:id="rId79"/>
    <p:sldId id="368" r:id="rId80"/>
    <p:sldId id="353" r:id="rId81"/>
    <p:sldId id="355" r:id="rId82"/>
    <p:sldId id="358" r:id="rId83"/>
    <p:sldId id="359" r:id="rId84"/>
    <p:sldId id="357" r:id="rId85"/>
    <p:sldId id="325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FF99"/>
    <a:srgbClr val="CCECFF"/>
    <a:srgbClr val="66FFFF"/>
    <a:srgbClr val="FFCC99"/>
    <a:srgbClr val="FF9900"/>
    <a:srgbClr val="66FF66"/>
    <a:srgbClr val="FF9999"/>
    <a:srgbClr val="66CC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2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3537F-883F-4DCA-9EA1-886462634D8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43DD3-8FC1-4008-B604-9E193362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40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D0301-A822-4AD9-85F4-187BC433914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375A-12F4-43C9-9D3A-58C6DDA5E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85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precision-deadline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madden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madden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madden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9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582D1-6593-4441-8931-E98CC2E21660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74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B6D33-B31B-487E-8927-9381B4876CF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4.2.2</a:t>
            </a:r>
          </a:p>
        </p:txBody>
      </p:sp>
    </p:spTree>
    <p:extLst>
      <p:ext uri="{BB962C8B-B14F-4D97-AF65-F5344CB8AC3E}">
        <p14:creationId xmlns:p14="http://schemas.microsoft.com/office/powerpoint/2010/main" val="3979183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A7868-E145-4C4C-B18C-C3752C277B2E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4.2.3</a:t>
            </a:r>
          </a:p>
        </p:txBody>
      </p:sp>
    </p:spTree>
    <p:extLst>
      <p:ext uri="{BB962C8B-B14F-4D97-AF65-F5344CB8AC3E}">
        <p14:creationId xmlns:p14="http://schemas.microsoft.com/office/powerpoint/2010/main" val="878482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5F735-D221-4D68-BA63-AB9ED0B2EE4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159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D5BA4-1A3A-4F6D-897A-388BAEC78E3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474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5CB4F-EF0A-4F46-89D9-AAB10C74283C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4.3.2</a:t>
            </a:r>
          </a:p>
        </p:txBody>
      </p:sp>
    </p:spTree>
    <p:extLst>
      <p:ext uri="{BB962C8B-B14F-4D97-AF65-F5344CB8AC3E}">
        <p14:creationId xmlns:p14="http://schemas.microsoft.com/office/powerpoint/2010/main" val="2548873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0AF6D-BCFF-4F38-A1EA-30BCA58F870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60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A14EB-B169-47D7-9EDA-E9680C041607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023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A5B8D2-C5A7-4989-838F-D7782520B31C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536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01599-3394-430B-8306-11381C47DF44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69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66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C5580-0714-4F9A-9DD7-E96C8585C269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147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289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A0064-3218-4A57-8B62-3E6A6CB73D01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234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E3E43-728A-4562-9E45-722011B054BE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983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A81984-EDF4-4F3B-9D94-63B79546373F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6942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Video taken from YouTube, indicated by URL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A8674C-C387-4F80-8AB8-13FC0CD4863B}" type="slidenum">
              <a:rPr lang="en-US" sz="1200"/>
              <a:pPr/>
              <a:t>39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84683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Video taken from YouTube, indicated by URL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5E14CB-1A58-4763-9682-BE144A5C92A6}" type="slidenum">
              <a:rPr lang="en-US" sz="1200"/>
              <a:pPr/>
              <a:t>40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03868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95950-8F42-4BAF-83E2-C966EDF045C2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Grenville Armitage, Mark Claypool, and Philip Branch. </a:t>
            </a:r>
            <a:r>
              <a:rPr lang="en-US" altLang="en-US" i="1"/>
              <a:t>Networking and Online Games: Understanding and Engineering Multiplayer Internet Games</a:t>
            </a:r>
            <a:r>
              <a:rPr lang="en-US" altLang="en-US"/>
              <a:t>, John Wiley and Sons, Ltd., June 2006. </a:t>
            </a:r>
            <a:r>
              <a:rPr lang="en-US" altLang="en-US" b="1"/>
              <a:t>Chapter 7</a:t>
            </a:r>
            <a:r>
              <a:rPr lang="en-US" altLang="en-US"/>
              <a:t>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382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 Claypool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Latency and Player Actions in Online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Games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ACM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Volume 49, Issue 11, November 2006. Online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at: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://www.cs.wpi.edu/~claypool/papers/precision-deadline/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39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Nichols and Mark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Effects of Latency on Online Madden NFL Football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14th ACM International Workshop on Network and Operating Systems Support for Digital Audio and Video (NOSSDAV)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Kinsale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County Cork, Ireland, June 16-18, 2004. Online at: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http://www.cs.wpi.edu/~claypool/papers/madden/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5A4C6-0529-4E35-8AD7-2C3A869AE74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8777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Nichols and Mark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Effects of Latency on Online Madden NFL Football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14th ACM International Workshop on Network and Operating Systems Support for Digital Audio and Video (NOSSDAV)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Kinsale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County Cork, Ireland, June 16-18, 2004. Online at: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http://www.cs.wpi.edu/~claypool/papers/madden/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2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383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1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Nichols and Mark Claypool.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Effects of Latency on Online Madden NFL Football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Proceedings of the 14th ACM International Workshop on Network and Operating Systems Support for Digital Audio and Video (NOSSDAV)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Kinsale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County Cork, Ireland, June 16-18, 2004. Online at: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http://www.cs.wpi.edu/~claypool/papers/madden/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375A-12F4-43C9-9D3A-58C6DDA5E66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54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59D126-4294-47E5-A41D-E7E7B2188A8D}" type="slidenum">
              <a:rPr lang="en-US" sz="1200"/>
              <a:pPr/>
              <a:t>62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8443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C0057-3BB8-47D0-848A-D46F55B92D08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70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DF8E3-86C6-4254-9549-A7DFEDAEF00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3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5816C-6015-4929-BBF0-61F543C36003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87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F8DFE-DC53-4209-A04D-FE9D2C38CA7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4.1.2.1</a:t>
            </a:r>
          </a:p>
        </p:txBody>
      </p:sp>
    </p:spTree>
    <p:extLst>
      <p:ext uri="{BB962C8B-B14F-4D97-AF65-F5344CB8AC3E}">
        <p14:creationId xmlns:p14="http://schemas.microsoft.com/office/powerpoint/2010/main" val="3438145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496C9-C8D3-4D8C-8C5D-1936A6796A9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4.1.2.2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05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FBD37-53AC-44A8-ACA1-D6E657439CB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4.1.3</a:t>
            </a:r>
          </a:p>
        </p:txBody>
      </p:sp>
    </p:spTree>
    <p:extLst>
      <p:ext uri="{BB962C8B-B14F-4D97-AF65-F5344CB8AC3E}">
        <p14:creationId xmlns:p14="http://schemas.microsoft.com/office/powerpoint/2010/main" val="15089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FF84C-8056-4590-B137-550861EC219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Section 4.2</a:t>
            </a:r>
          </a:p>
        </p:txBody>
      </p:sp>
    </p:spTree>
    <p:extLst>
      <p:ext uri="{BB962C8B-B14F-4D97-AF65-F5344CB8AC3E}">
        <p14:creationId xmlns:p14="http://schemas.microsoft.com/office/powerpoint/2010/main" val="269386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1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2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9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0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8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620D6-4795-446E-9704-0A55D33F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3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A584-CB68-4AC1-AEE3-AE141D20DEA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1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hyperlink" Target="http://www.youtube.com/watch?v=Bn1nBR5jOx8" TargetMode="External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hyperlink" Target="http://www.youtube.com/watch?v=r6PwHkhEAk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n1nBR5jOx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hyperlink" Target="http://www.youtube.com/watch?v=r6PwHkhEAkU" TargetMode="Externa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tinyurl.com/puckhunt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jpe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e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Networking </a:t>
            </a:r>
            <a:r>
              <a:rPr lang="en-US" smtClean="0"/>
              <a:t>for Games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IMGD 4000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Endpoints and Addressing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3200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IPv4 numerical 32-bit (4 byte) values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Dotted quad form: </a:t>
            </a:r>
            <a:r>
              <a:rPr lang="en-US" altLang="en-US" sz="2000" dirty="0">
                <a:latin typeface="Courier New" pitchFamily="49" charset="0"/>
              </a:rPr>
              <a:t>192.168.1.5</a:t>
            </a:r>
            <a:r>
              <a:rPr lang="en-US" altLang="en-US" sz="2000" dirty="0"/>
              <a:t> or </a:t>
            </a:r>
            <a:r>
              <a:rPr lang="en-US" altLang="en-US" sz="2000" dirty="0">
                <a:latin typeface="Courier New" pitchFamily="49" charset="0"/>
              </a:rPr>
              <a:t>130.215.36.142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In theory, 2</a:t>
            </a:r>
            <a:r>
              <a:rPr lang="en-US" altLang="en-US" sz="2000" baseline="30000" dirty="0"/>
              <a:t>32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(about 4 billion) addresses</a:t>
            </a:r>
            <a:r>
              <a:rPr lang="en-US" altLang="en-US" sz="2000" dirty="0"/>
              <a:t>, but practically fewer since allocated in blocks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Each Internet host has IP address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solidFill>
                  <a:srgbClr val="0070C0"/>
                </a:solidFill>
              </a:rPr>
              <a:t>Client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running </a:t>
            </a:r>
            <a:r>
              <a:rPr lang="en-US" altLang="en-US" sz="2000" dirty="0"/>
              <a:t>game client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solidFill>
                  <a:srgbClr val="008000"/>
                </a:solidFill>
              </a:rPr>
              <a:t>Server</a:t>
            </a:r>
            <a:r>
              <a:rPr lang="en-US" altLang="en-US" sz="2000" dirty="0"/>
              <a:t> running game </a:t>
            </a:r>
            <a:r>
              <a:rPr lang="en-US" altLang="en-US" sz="2000" dirty="0" smtClean="0"/>
              <a:t>host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Some have </a:t>
            </a:r>
            <a:r>
              <a:rPr lang="en-US" altLang="en-US" sz="2000" dirty="0" smtClean="0"/>
              <a:t>2 IP addresses</a:t>
            </a:r>
            <a:endParaRPr lang="en-US" altLang="en-US" sz="2000" dirty="0"/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solidFill>
                  <a:srgbClr val="0070C0"/>
                </a:solidFill>
              </a:rPr>
              <a:t>Client</a:t>
            </a:r>
            <a:r>
              <a:rPr lang="en-US" altLang="en-US" sz="2000" dirty="0"/>
              <a:t> with wireless and wired network (multi-homed)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Router with multiple connections</a:t>
            </a: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7315200" y="2286000"/>
            <a:ext cx="1609579" cy="1308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1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/>
              <a:t>IPv6 has 2</a:t>
            </a:r>
            <a:r>
              <a:rPr lang="en-US" altLang="en-US" sz="1400" baseline="30000" dirty="0"/>
              <a:t>128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addresses </a:t>
            </a:r>
            <a:r>
              <a:rPr lang="en-US" altLang="en-US" sz="800" dirty="0" smtClean="0"/>
              <a:t>(enough for 100 addresses for each atom on the earth surface)</a:t>
            </a:r>
            <a:r>
              <a:rPr lang="en-US" altLang="en-US" sz="1400" dirty="0" smtClean="0"/>
              <a:t>, </a:t>
            </a:r>
            <a:r>
              <a:rPr lang="en-US" altLang="en-US" sz="1400" dirty="0"/>
              <a:t>but not widely deployed </a:t>
            </a:r>
            <a:r>
              <a:rPr lang="en-US" altLang="en-US" sz="1400" dirty="0" smtClean="0"/>
              <a:t>in U.S. </a:t>
            </a:r>
            <a:endParaRPr lang="en-US" altLang="en-US" sz="1400" dirty="0"/>
          </a:p>
        </p:txBody>
      </p:sp>
      <p:pic>
        <p:nvPicPr>
          <p:cNvPr id="477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6602413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7190" name="Text Box 6"/>
          <p:cNvSpPr txBox="1">
            <a:spLocks noChangeArrowheads="1"/>
          </p:cNvSpPr>
          <p:nvPr/>
        </p:nvSpPr>
        <p:spPr bwMode="auto">
          <a:xfrm>
            <a:off x="5952979" y="4038600"/>
            <a:ext cx="2971800" cy="1089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sz="1600" dirty="0" smtClean="0"/>
              <a:t> Packet </a:t>
            </a:r>
            <a:r>
              <a:rPr lang="en-US" altLang="en-US" sz="1600" dirty="0"/>
              <a:t>has: source, destination</a:t>
            </a:r>
          </a:p>
          <a:p>
            <a:pPr>
              <a:buFontTx/>
              <a:buChar char="•"/>
            </a:pPr>
            <a:r>
              <a:rPr lang="en-US" altLang="en-US" sz="1600" dirty="0" smtClean="0"/>
              <a:t> Payload </a:t>
            </a:r>
            <a:r>
              <a:rPr lang="en-US" altLang="en-US" sz="1600" dirty="0"/>
              <a:t>is upper layer (transport, application)</a:t>
            </a:r>
          </a:p>
          <a:p>
            <a:pPr>
              <a:buFontTx/>
              <a:buChar char="•"/>
            </a:pPr>
            <a:r>
              <a:rPr lang="en-US" altLang="en-US" sz="1600" dirty="0" smtClean="0"/>
              <a:t> Network </a:t>
            </a:r>
            <a:r>
              <a:rPr lang="en-US" altLang="en-US" sz="1600" dirty="0"/>
              <a:t>worries about arrival</a:t>
            </a:r>
          </a:p>
        </p:txBody>
      </p:sp>
      <p:sp>
        <p:nvSpPr>
          <p:cNvPr id="477191" name="Text Box 7"/>
          <p:cNvSpPr txBox="1">
            <a:spLocks noChangeArrowheads="1"/>
          </p:cNvSpPr>
          <p:nvPr/>
        </p:nvSpPr>
        <p:spPr bwMode="auto">
          <a:xfrm>
            <a:off x="609600" y="5943600"/>
            <a:ext cx="1905000" cy="749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1400" dirty="0" smtClean="0"/>
              <a:t> IP </a:t>
            </a:r>
            <a:r>
              <a:rPr lang="en-US" altLang="en-US" sz="1400" dirty="0"/>
              <a:t>address related to, but not same as </a:t>
            </a:r>
            <a:r>
              <a:rPr lang="en-US" altLang="en-US" sz="1400" i="1" dirty="0"/>
              <a:t>domain name</a:t>
            </a:r>
            <a:r>
              <a:rPr lang="en-US" altLang="en-US" sz="1400" dirty="0"/>
              <a:t> (later)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61248" y="5795030"/>
            <a:ext cx="2590800" cy="52322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“Flow” determined by </a:t>
            </a:r>
            <a:r>
              <a:rPr lang="en-US" sz="1400" i="1" dirty="0" smtClean="0"/>
              <a:t>port</a:t>
            </a:r>
            <a:r>
              <a:rPr lang="en-US" sz="1400" dirty="0" smtClean="0"/>
              <a:t>, too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 Transport layer (next)</a:t>
            </a:r>
            <a:endParaRPr lang="en-US" sz="14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8973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Transmission Control </a:t>
            </a:r>
            <a:r>
              <a:rPr lang="en-US" altLang="en-US" dirty="0" smtClean="0"/>
              <a:t>Protocol (</a:t>
            </a:r>
            <a:r>
              <a:rPr lang="en-US" altLang="en-US" dirty="0" smtClean="0">
                <a:solidFill>
                  <a:srgbClr val="0070C0"/>
                </a:solidFill>
              </a:rPr>
              <a:t>TCP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Many applications sensitive to </a:t>
            </a:r>
            <a:r>
              <a:rPr lang="en-US" altLang="en-US" sz="2400" dirty="0">
                <a:solidFill>
                  <a:srgbClr val="C00000"/>
                </a:solidFill>
              </a:rPr>
              <a:t>loss</a:t>
            </a:r>
            <a:r>
              <a:rPr lang="en-US" altLang="en-US" sz="2400" dirty="0"/>
              <a:t>, not </a:t>
            </a:r>
            <a:r>
              <a:rPr lang="en-US" altLang="en-US" sz="2400" dirty="0">
                <a:solidFill>
                  <a:srgbClr val="008000"/>
                </a:solidFill>
              </a:rPr>
              <a:t>time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e.g., File </a:t>
            </a:r>
            <a:r>
              <a:rPr lang="en-US" altLang="en-US" sz="2200" dirty="0"/>
              <a:t>transfer (.exe), email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Need reliable, ordered transfer of bytes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Frames data </a:t>
            </a:r>
            <a:r>
              <a:rPr lang="en-US" altLang="en-US" sz="2400" dirty="0">
                <a:sym typeface="Wingdings" pitchFamily="2" charset="2"/>
              </a:rPr>
              <a:t> send as IP packets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itchFamily="2" charset="2"/>
              </a:rPr>
              <a:t>Provides connection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itchFamily="2" charset="2"/>
              </a:rPr>
              <a:t>Uses </a:t>
            </a:r>
            <a:r>
              <a:rPr lang="en-US" altLang="en-US" sz="2400" i="1" dirty="0" smtClean="0">
                <a:sym typeface="Wingdings" pitchFamily="2" charset="2"/>
              </a:rPr>
              <a:t>window</a:t>
            </a:r>
            <a:r>
              <a:rPr lang="en-US" altLang="en-US" sz="2400" dirty="0" smtClean="0">
                <a:sym typeface="Wingdings" pitchFamily="2" charset="2"/>
              </a:rPr>
              <a:t> </a:t>
            </a:r>
            <a:r>
              <a:rPr lang="en-US" altLang="en-US" sz="2400" dirty="0">
                <a:sym typeface="Wingdings" pitchFamily="2" charset="2"/>
              </a:rPr>
              <a:t>for outstanding packets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Provides </a:t>
            </a:r>
            <a:r>
              <a:rPr lang="en-US" altLang="en-US" sz="2200" dirty="0">
                <a:solidFill>
                  <a:srgbClr val="0070C0"/>
                </a:solidFill>
              </a:rPr>
              <a:t>flow control </a:t>
            </a:r>
            <a:r>
              <a:rPr lang="en-US" altLang="en-US" sz="2200" dirty="0"/>
              <a:t>and </a:t>
            </a:r>
            <a:r>
              <a:rPr lang="en-US" altLang="en-US" sz="2200" dirty="0">
                <a:solidFill>
                  <a:srgbClr val="0070C0"/>
                </a:solidFill>
              </a:rPr>
              <a:t>congestion control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Window grows with success, shrinks with loss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Lost packets retransmitted</a:t>
            </a:r>
          </a:p>
          <a:p>
            <a:pPr lvl="1">
              <a:lnSpc>
                <a:spcPct val="90000"/>
              </a:lnSpc>
            </a:pPr>
            <a:endParaRPr lang="en-US" altLang="en-US" sz="2200" dirty="0"/>
          </a:p>
          <a:p>
            <a:pPr lvl="1">
              <a:lnSpc>
                <a:spcPct val="90000"/>
              </a:lnSpc>
            </a:pPr>
            <a:endParaRPr lang="en-US" altLang="en-US" sz="2200" dirty="0"/>
          </a:p>
        </p:txBody>
      </p:sp>
      <p:pic>
        <p:nvPicPr>
          <p:cNvPr id="479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6" y="4572000"/>
            <a:ext cx="5791200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42" name="Picture 2" descr="http://www.definethecloud.net/wp-content/uploads/2010/08/image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59298"/>
            <a:ext cx="2814694" cy="18333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6800" y="4836380"/>
            <a:ext cx="6858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70C0"/>
                </a:solidFill>
              </a:rPr>
              <a:t>TCP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4800600"/>
            <a:ext cx="6858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70C0"/>
                </a:solidFill>
              </a:rPr>
              <a:t>TCP</a:t>
            </a:r>
            <a:endParaRPr 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3390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/>
              <a:t>User Datagram </a:t>
            </a:r>
            <a:r>
              <a:rPr lang="en-US" altLang="en-US" dirty="0" smtClean="0"/>
              <a:t>Protocol (</a:t>
            </a:r>
            <a:r>
              <a:rPr lang="en-US" altLang="en-US" dirty="0" smtClean="0">
                <a:solidFill>
                  <a:srgbClr val="008000"/>
                </a:solidFill>
              </a:rPr>
              <a:t>UDP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34617"/>
            <a:ext cx="7772400" cy="288998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Some applications sensitive to time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e.g., Voice </a:t>
            </a:r>
            <a:r>
              <a:rPr lang="en-US" altLang="en-US" sz="2000" dirty="0"/>
              <a:t>over IP (VoIP)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Unreliable, connectionless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No flow control (sender </a:t>
            </a:r>
            <a:r>
              <a:rPr lang="en-US" altLang="en-US" sz="2000" dirty="0" smtClean="0"/>
              <a:t>can go </a:t>
            </a:r>
            <a:r>
              <a:rPr lang="en-US" altLang="en-US" sz="2000" dirty="0"/>
              <a:t>faster than receiver)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No congestion control (sender </a:t>
            </a:r>
            <a:r>
              <a:rPr lang="en-US" altLang="en-US" sz="2000" dirty="0" smtClean="0"/>
              <a:t>can go </a:t>
            </a:r>
            <a:r>
              <a:rPr lang="en-US" altLang="en-US" sz="2000" dirty="0"/>
              <a:t>faster than network)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Note: IP does ensure there are no bit errors (via Cyclic Redundancy Check, CRC)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Lightweight</a:t>
            </a:r>
            <a:r>
              <a:rPr lang="en-US" altLang="en-US" sz="2000" dirty="0"/>
              <a:t>, but a</a:t>
            </a:r>
            <a:r>
              <a:rPr lang="en-US" altLang="en-US" sz="2000" i="1" dirty="0"/>
              <a:t>pplication must handle loss!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71600" y="1429889"/>
            <a:ext cx="6477000" cy="1916113"/>
            <a:chOff x="1066800" y="1066800"/>
            <a:chExt cx="6477000" cy="1916113"/>
          </a:xfrm>
        </p:grpSpPr>
        <p:pic>
          <p:nvPicPr>
            <p:cNvPr id="48128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066800"/>
              <a:ext cx="6477000" cy="191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33600" y="1752600"/>
              <a:ext cx="6858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8000"/>
                  </a:solidFill>
                </a:rPr>
                <a:t>UDP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67400" y="1714642"/>
              <a:ext cx="6858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8000"/>
                  </a:solidFill>
                </a:rPr>
                <a:t>UDP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84051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</a:t>
            </a:r>
            <a:r>
              <a:rPr lang="en-US" dirty="0" smtClean="0"/>
              <a:t>Protocol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TCP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Guaranteed arrival by retransmissions</a:t>
            </a:r>
          </a:p>
          <a:p>
            <a:r>
              <a:rPr lang="en-US" dirty="0" smtClean="0"/>
              <a:t>In-order delivery</a:t>
            </a:r>
          </a:p>
          <a:p>
            <a:r>
              <a:rPr lang="en-US" dirty="0" smtClean="0"/>
              <a:t>Flow/congestion control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UDP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No arrival/order guarantees</a:t>
            </a:r>
          </a:p>
          <a:p>
            <a:r>
              <a:rPr lang="en-US" dirty="0" smtClean="0"/>
              <a:t>No flow/congestion </a:t>
            </a:r>
            <a:r>
              <a:rPr lang="en-US" dirty="0" smtClean="0"/>
              <a:t>control</a:t>
            </a:r>
          </a:p>
          <a:p>
            <a:r>
              <a:rPr lang="en-US" dirty="0" smtClean="0"/>
              <a:t>Lightweight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9308" y="4031647"/>
            <a:ext cx="7130542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Which transport protocol to use for your game?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123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Protocol 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TCP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Guaranteed arrival by retransmissions</a:t>
            </a:r>
          </a:p>
          <a:p>
            <a:r>
              <a:rPr lang="en-US" dirty="0" smtClean="0"/>
              <a:t>In-order delivery</a:t>
            </a:r>
          </a:p>
          <a:p>
            <a:r>
              <a:rPr lang="en-US" dirty="0" smtClean="0"/>
              <a:t>Flow/congestion control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UDP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No arrival/order guarantees</a:t>
            </a:r>
          </a:p>
          <a:p>
            <a:r>
              <a:rPr lang="en-US" dirty="0" smtClean="0"/>
              <a:t>No flow/congestion control</a:t>
            </a:r>
          </a:p>
          <a:p>
            <a:r>
              <a:rPr lang="en-US" dirty="0" smtClean="0"/>
              <a:t>Lightweight</a:t>
            </a:r>
          </a:p>
          <a:p>
            <a:endParaRPr lang="en-US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98646" y="4734600"/>
            <a:ext cx="4038600" cy="2031325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dirty="0" smtClean="0"/>
              <a:t>Only use </a:t>
            </a:r>
            <a:r>
              <a:rPr lang="en-US" altLang="en-US" b="1" dirty="0" smtClean="0">
                <a:solidFill>
                  <a:srgbClr val="008000"/>
                </a:solidFill>
              </a:rPr>
              <a:t>UDP</a:t>
            </a:r>
            <a:r>
              <a:rPr lang="en-US" altLang="en-US" dirty="0" smtClean="0"/>
              <a:t> if you </a:t>
            </a:r>
            <a:r>
              <a:rPr lang="en-US" altLang="en-US" b="1" dirty="0" smtClean="0"/>
              <a:t>know</a:t>
            </a:r>
            <a:r>
              <a:rPr lang="en-US" altLang="en-US" dirty="0" smtClean="0"/>
              <a:t> game  sensitive to small amounts of latency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How small?  About 100 milliseconds</a:t>
            </a:r>
          </a:p>
          <a:p>
            <a:endParaRPr lang="en-US" altLang="en-US" dirty="0"/>
          </a:p>
          <a:p>
            <a:r>
              <a:rPr lang="en-US" altLang="en-US" dirty="0" smtClean="0"/>
              <a:t>Remember, </a:t>
            </a:r>
            <a:r>
              <a:rPr lang="en-US" altLang="en-US" i="1" dirty="0" smtClean="0"/>
              <a:t>your</a:t>
            </a:r>
            <a:r>
              <a:rPr lang="en-US" altLang="en-US" dirty="0" smtClean="0"/>
              <a:t> code must be robust to loss!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55246" y="4873099"/>
            <a:ext cx="3963988" cy="1754326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dirty="0" smtClean="0"/>
              <a:t>Not all games are sensitive to latency!</a:t>
            </a:r>
            <a:endParaRPr lang="en-US" altLang="en-US" dirty="0"/>
          </a:p>
          <a:p>
            <a:pPr>
              <a:buFont typeface="Wingdings" pitchFamily="2" charset="2"/>
              <a:buChar char="à"/>
            </a:pPr>
            <a:r>
              <a:rPr lang="en-US" altLang="en-US" dirty="0" smtClean="0">
                <a:sym typeface="Wingdings" pitchFamily="2" charset="2"/>
              </a:rPr>
              <a:t>Use </a:t>
            </a:r>
            <a:r>
              <a:rPr lang="en-US" altLang="en-US" b="1" dirty="0" smtClean="0">
                <a:solidFill>
                  <a:srgbClr val="0070C0"/>
                </a:solidFill>
              </a:rPr>
              <a:t>TCP</a:t>
            </a:r>
            <a:endParaRPr lang="en-US" altLang="en-US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US" altLang="en-US" dirty="0"/>
              <a:t>RTS, MMO 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Generally, easier to use </a:t>
            </a:r>
            <a:r>
              <a:rPr lang="en-US" altLang="en-US" b="1" dirty="0" smtClean="0">
                <a:solidFill>
                  <a:srgbClr val="0070C0"/>
                </a:solidFill>
              </a:rPr>
              <a:t>TCP</a:t>
            </a:r>
            <a:r>
              <a:rPr lang="en-US" altLang="en-US" dirty="0" smtClean="0"/>
              <a:t> for games!</a:t>
            </a:r>
          </a:p>
          <a:p>
            <a:r>
              <a:rPr lang="en-US" altLang="en-US" dirty="0" smtClean="0">
                <a:sym typeface="Wingdings" panose="05000000000000000000" pitchFamily="2" charset="2"/>
              </a:rPr>
              <a:t> Handles a lot of important bookwork</a:t>
            </a:r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9308" y="4031647"/>
            <a:ext cx="7130542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Which transport protocol to use for your game?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714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US" altLang="en-US"/>
              <a:t>Unicast, Multicast, Broadcast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3048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(a) </a:t>
            </a:r>
            <a:r>
              <a:rPr lang="en-US" altLang="en-US" sz="2400" dirty="0">
                <a:solidFill>
                  <a:srgbClr val="0070C0"/>
                </a:solidFill>
              </a:rPr>
              <a:t>Unicast</a:t>
            </a:r>
            <a:r>
              <a:rPr lang="en-US" altLang="en-US" sz="2400" dirty="0"/>
              <a:t>, one send and one </a:t>
            </a:r>
            <a:r>
              <a:rPr lang="en-US" altLang="en-US" sz="2400" dirty="0" smtClean="0"/>
              <a:t>receive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Wastes </a:t>
            </a:r>
            <a:r>
              <a:rPr lang="en-US" altLang="en-US" sz="2200" dirty="0" smtClean="0"/>
              <a:t>capacity when </a:t>
            </a:r>
            <a:r>
              <a:rPr lang="en-US" altLang="en-US" sz="2200" dirty="0"/>
              <a:t>path shared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(c) </a:t>
            </a:r>
            <a:r>
              <a:rPr lang="en-US" altLang="en-US" sz="2400" dirty="0">
                <a:solidFill>
                  <a:srgbClr val="0070C0"/>
                </a:solidFill>
              </a:rPr>
              <a:t>Broadcast</a:t>
            </a:r>
            <a:r>
              <a:rPr lang="en-US" altLang="en-US" sz="2400" dirty="0"/>
              <a:t>, one send and all </a:t>
            </a:r>
            <a:r>
              <a:rPr lang="en-US" altLang="en-US" sz="2400" dirty="0" smtClean="0"/>
              <a:t>receive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Can work for LAN, but cannot do on Internet</a:t>
            </a:r>
            <a:endParaRPr lang="en-US" altLang="en-US" sz="2200" dirty="0"/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Can waste capacity when </a:t>
            </a:r>
            <a:r>
              <a:rPr lang="en-US" altLang="en-US" sz="2200" dirty="0"/>
              <a:t>most don’t need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(b) </a:t>
            </a:r>
            <a:r>
              <a:rPr lang="en-US" altLang="en-US" sz="2400" dirty="0">
                <a:solidFill>
                  <a:srgbClr val="0070C0"/>
                </a:solidFill>
              </a:rPr>
              <a:t>Multicast</a:t>
            </a:r>
            <a:r>
              <a:rPr lang="en-US" altLang="en-US" sz="2400" dirty="0"/>
              <a:t>, one send and only subscribed </a:t>
            </a:r>
            <a:r>
              <a:rPr lang="en-US" altLang="en-US" sz="2400" dirty="0" smtClean="0"/>
              <a:t>receive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Current Internet does not support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Multicast </a:t>
            </a:r>
            <a:r>
              <a:rPr lang="en-US" altLang="en-US" sz="2200" dirty="0" smtClean="0"/>
              <a:t>can work for </a:t>
            </a:r>
            <a:r>
              <a:rPr lang="en-US" altLang="en-US" sz="2200" dirty="0" smtClean="0">
                <a:solidFill>
                  <a:srgbClr val="0070C0"/>
                </a:solidFill>
              </a:rPr>
              <a:t>overlay networks </a:t>
            </a:r>
            <a:r>
              <a:rPr lang="en-US" altLang="en-US" sz="2200" dirty="0" smtClean="0"/>
              <a:t>(separate topic)</a:t>
            </a:r>
            <a:endParaRPr lang="en-US" altLang="en-US" sz="2200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endParaRPr lang="en-US" altLang="en-US" sz="2200" dirty="0"/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pic>
        <p:nvPicPr>
          <p:cNvPr id="485380" name="Picture 4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67613" cy="268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9000" y="4227019"/>
            <a:ext cx="1752600" cy="1600438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sz="1400" dirty="0" smtClean="0"/>
              <a:t>Note, </a:t>
            </a:r>
            <a:r>
              <a:rPr lang="en-US" altLang="en-US" sz="1400" dirty="0" smtClean="0">
                <a:solidFill>
                  <a:srgbClr val="0070C0"/>
                </a:solidFill>
              </a:rPr>
              <a:t>UE4</a:t>
            </a:r>
            <a:r>
              <a:rPr lang="en-US" altLang="en-US" sz="1400" dirty="0" smtClean="0"/>
              <a:t> provides a multicast networking feature.  However, this is </a:t>
            </a:r>
            <a:r>
              <a:rPr lang="en-US" altLang="en-US" sz="1400" i="1" dirty="0" smtClean="0"/>
              <a:t>not</a:t>
            </a:r>
            <a:r>
              <a:rPr lang="en-US" altLang="en-US" sz="1400" dirty="0" smtClean="0"/>
              <a:t> true IP multicast, but rather  replicated unicast to all clients.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6099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46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Connectivity (prune)</a:t>
            </a:r>
            <a:endParaRPr lang="en-US" altLang="en-US" dirty="0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2667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Often edge most important</a:t>
            </a:r>
          </a:p>
          <a:p>
            <a:pPr lvl="1"/>
            <a:r>
              <a:rPr lang="en-US" altLang="en-US" dirty="0"/>
              <a:t>Game developer does not see internals</a:t>
            </a:r>
          </a:p>
          <a:p>
            <a:r>
              <a:rPr lang="en-US" altLang="en-US" dirty="0"/>
              <a:t>But some aspects </a:t>
            </a:r>
            <a:r>
              <a:rPr lang="en-US" altLang="en-US" dirty="0" smtClean="0"/>
              <a:t>important for </a:t>
            </a:r>
            <a:r>
              <a:rPr lang="en-US" altLang="en-US" dirty="0"/>
              <a:t>understanding network </a:t>
            </a:r>
            <a:r>
              <a:rPr lang="en-US" altLang="en-US" dirty="0" smtClean="0"/>
              <a:t>performance</a:t>
            </a:r>
          </a:p>
          <a:p>
            <a:pPr lvl="1"/>
            <a:r>
              <a:rPr lang="en-US" altLang="en-US" dirty="0" smtClean="0"/>
              <a:t>Hierarchy </a:t>
            </a:r>
          </a:p>
          <a:p>
            <a:pPr lvl="1"/>
            <a:r>
              <a:rPr lang="en-US" altLang="en-US" dirty="0" smtClean="0"/>
              <a:t>Routing</a:t>
            </a:r>
          </a:p>
          <a:p>
            <a:pPr lvl="1"/>
            <a:r>
              <a:rPr lang="en-US" altLang="en-US" dirty="0" smtClean="0"/>
              <a:t>Link-layer</a:t>
            </a:r>
          </a:p>
          <a:p>
            <a:pPr lvl="1"/>
            <a:endParaRPr lang="en-US" altLang="en-US" dirty="0"/>
          </a:p>
        </p:txBody>
      </p:sp>
      <p:pic>
        <p:nvPicPr>
          <p:cNvPr id="487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5029200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6324600" y="4167554"/>
            <a:ext cx="24384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Calibri" panose="020F0502020204030204" pitchFamily="34" charset="0"/>
              </a:rPr>
              <a:t>Independent </a:t>
            </a:r>
            <a:r>
              <a:rPr lang="en-US" altLang="en-US" sz="1600" dirty="0">
                <a:latin typeface="Calibri" panose="020F0502020204030204" pitchFamily="34" charset="0"/>
              </a:rPr>
              <a:t>choice for packet </a:t>
            </a:r>
            <a:r>
              <a:rPr lang="en-US" altLang="en-US" sz="1600" dirty="0" smtClean="0">
                <a:latin typeface="Calibri" panose="020F0502020204030204" pitchFamily="34" charset="0"/>
              </a:rPr>
              <a:t>route based </a:t>
            </a:r>
            <a:r>
              <a:rPr lang="en-US" altLang="en-US" sz="1600" i="1" dirty="0">
                <a:latin typeface="Calibri" panose="020F0502020204030204" pitchFamily="34" charset="0"/>
              </a:rPr>
              <a:t>solely</a:t>
            </a:r>
            <a:r>
              <a:rPr lang="en-US" altLang="en-US" sz="1600" dirty="0">
                <a:latin typeface="Calibri" panose="020F0502020204030204" pitchFamily="34" charset="0"/>
              </a:rPr>
              <a:t> on destination </a:t>
            </a:r>
            <a:r>
              <a:rPr lang="en-US" altLang="en-US" sz="1600" dirty="0" smtClean="0">
                <a:latin typeface="Calibri" panose="020F0502020204030204" pitchFamily="34" charset="0"/>
              </a:rPr>
              <a:t>address</a:t>
            </a:r>
          </a:p>
          <a:p>
            <a:pPr marL="285750" indent="-285750">
              <a:buFontTx/>
              <a:buChar char="-"/>
            </a:pPr>
            <a:r>
              <a:rPr lang="en-US" altLang="en-US" sz="1600" dirty="0" smtClean="0">
                <a:latin typeface="Calibri" panose="020F0502020204030204" pitchFamily="34" charset="0"/>
              </a:rPr>
              <a:t>Not based on sender</a:t>
            </a:r>
          </a:p>
          <a:p>
            <a:pPr marL="285750" indent="-285750">
              <a:buFontTx/>
              <a:buChar char="-"/>
            </a:pPr>
            <a:r>
              <a:rPr lang="en-US" altLang="en-US" sz="1600" dirty="0" smtClean="0">
                <a:latin typeface="Calibri" panose="020F0502020204030204" pitchFamily="34" charset="0"/>
              </a:rPr>
              <a:t>Not based on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QoS</a:t>
            </a:r>
            <a:endParaRPr lang="en-US" altLang="en-US" sz="160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7733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Connectivity – Hierarchy (prune) </a:t>
            </a:r>
            <a:endParaRPr lang="en-US" altLang="en-US" dirty="0"/>
          </a:p>
        </p:txBody>
      </p:sp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810000" cy="21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500" y="1447800"/>
            <a:ext cx="5252499" cy="51054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Routers designed for speed </a:t>
            </a:r>
          </a:p>
          <a:p>
            <a:pPr lvl="1"/>
            <a:r>
              <a:rPr lang="en-US" altLang="en-US" dirty="0" smtClean="0"/>
              <a:t>Get packet to outgoing link asap</a:t>
            </a:r>
          </a:p>
          <a:p>
            <a:r>
              <a:rPr lang="en-US" altLang="en-US" dirty="0" smtClean="0"/>
              <a:t>Value </a:t>
            </a:r>
            <a:r>
              <a:rPr lang="en-US" altLang="en-US" dirty="0"/>
              <a:t>+ Prefix size</a:t>
            </a:r>
          </a:p>
          <a:p>
            <a:pPr lvl="1"/>
            <a:r>
              <a:rPr lang="en-US" altLang="en-US" dirty="0">
                <a:latin typeface="Courier New" pitchFamily="49" charset="0"/>
              </a:rPr>
              <a:t>128.80.0.0/16</a:t>
            </a:r>
            <a:r>
              <a:rPr lang="en-US" altLang="en-US" dirty="0"/>
              <a:t> </a:t>
            </a:r>
            <a:r>
              <a:rPr lang="en-US" altLang="en-US" dirty="0">
                <a:sym typeface="Wingdings" pitchFamily="2" charset="2"/>
              </a:rPr>
              <a:t> all w/</a:t>
            </a:r>
            <a:r>
              <a:rPr lang="en-US" altLang="en-US" dirty="0">
                <a:latin typeface="Courier New" pitchFamily="49" charset="0"/>
                <a:sym typeface="Wingdings" pitchFamily="2" charset="2"/>
              </a:rPr>
              <a:t>128.80</a:t>
            </a:r>
            <a:r>
              <a:rPr lang="en-US" altLang="en-US" dirty="0">
                <a:sym typeface="Wingdings" pitchFamily="2" charset="2"/>
              </a:rPr>
              <a:t> go to R1</a:t>
            </a:r>
          </a:p>
          <a:p>
            <a:pPr lvl="1"/>
            <a:r>
              <a:rPr lang="en-US" altLang="en-US" dirty="0">
                <a:sym typeface="Wingdings" pitchFamily="2" charset="2"/>
              </a:rPr>
              <a:t>R1 forwards more precisely to subnet</a:t>
            </a:r>
          </a:p>
          <a:p>
            <a:pPr lvl="1"/>
            <a:r>
              <a:rPr lang="en-US" altLang="en-US" dirty="0">
                <a:sym typeface="Wingdings" pitchFamily="2" charset="2"/>
              </a:rPr>
              <a:t>WPI has </a:t>
            </a:r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</a:t>
            </a:r>
            <a:r>
              <a:rPr lang="en-US" altLang="en-US" dirty="0">
                <a:sym typeface="Wingdings" pitchFamily="2" charset="2"/>
              </a:rPr>
              <a:t> with</a:t>
            </a:r>
          </a:p>
          <a:p>
            <a:pPr lvl="2"/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130.215.28</a:t>
            </a:r>
            <a:r>
              <a:rPr lang="en-US" altLang="en-US" dirty="0">
                <a:sym typeface="Wingdings" pitchFamily="2" charset="2"/>
              </a:rPr>
              <a:t> CS subnet</a:t>
            </a:r>
          </a:p>
          <a:p>
            <a:pPr lvl="2"/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130.215.36</a:t>
            </a:r>
            <a:r>
              <a:rPr lang="en-US" altLang="en-US" dirty="0">
                <a:sym typeface="Wingdings" pitchFamily="2" charset="2"/>
              </a:rPr>
              <a:t> CCC subnet (CCC1, …)</a:t>
            </a:r>
          </a:p>
          <a:p>
            <a:pPr lvl="2"/>
            <a:r>
              <a:rPr lang="en-US" altLang="en-US" dirty="0">
                <a:latin typeface="Courier New" pitchFamily="49" charset="0"/>
                <a:sym typeface="Wingdings" pitchFamily="2" charset="2"/>
              </a:rPr>
              <a:t>130.215.16</a:t>
            </a:r>
            <a:r>
              <a:rPr lang="en-US" altLang="en-US" dirty="0">
                <a:sym typeface="Wingdings" pitchFamily="2" charset="2"/>
              </a:rPr>
              <a:t> ECE subnet…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598194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Connectivity – Routing (prune)</a:t>
            </a:r>
            <a:endParaRPr lang="en-US" altLang="en-US" dirty="0"/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1278"/>
            <a:ext cx="5410200" cy="2667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Routers use </a:t>
            </a:r>
            <a:r>
              <a:rPr lang="en-US" altLang="en-US" dirty="0" smtClean="0"/>
              <a:t>dynamic routing</a:t>
            </a: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dirty="0"/>
              <a:t>Discover topology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Pick “best” routes (want tree)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Typically shortest path (# hops, latency</a:t>
            </a:r>
            <a:r>
              <a:rPr lang="en-US" altLang="en-US" dirty="0" smtClean="0"/>
              <a:t>…)</a:t>
            </a:r>
            <a:endParaRPr lang="en-US" altLang="en-US" dirty="0"/>
          </a:p>
        </p:txBody>
      </p:sp>
      <p:graphicFrame>
        <p:nvGraphicFramePr>
          <p:cNvPr id="49152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4038600"/>
          <a:ext cx="6629400" cy="27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Photo Editor Photo" r:id="rId5" imgW="3905795" imgH="1609524" progId="MSPhotoEd.3">
                  <p:embed/>
                </p:oleObj>
              </mc:Choice>
              <mc:Fallback>
                <p:oleObj name="Photo Editor Photo" r:id="rId5" imgW="3905795" imgH="16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038600"/>
                        <a:ext cx="6629400" cy="273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172200" y="1981200"/>
            <a:ext cx="2667000" cy="15881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Note: Local (internal to ISP) routing protocol different than among ISPs (</a:t>
            </a:r>
            <a:r>
              <a:rPr lang="en-US" altLang="en-US" dirty="0" err="1"/>
              <a:t>ASes</a:t>
            </a:r>
            <a:r>
              <a:rPr lang="en-US" altLang="en-US" dirty="0" smtClean="0"/>
              <a:t>).  The “</a:t>
            </a:r>
            <a:r>
              <a:rPr lang="en-US" altLang="en-US" dirty="0" smtClean="0">
                <a:solidFill>
                  <a:srgbClr val="0070C0"/>
                </a:solidFill>
              </a:rPr>
              <a:t>cost</a:t>
            </a:r>
            <a:r>
              <a:rPr lang="en-US" altLang="en-US" dirty="0"/>
              <a:t>” between </a:t>
            </a:r>
            <a:r>
              <a:rPr lang="en-US" altLang="en-US" dirty="0" err="1"/>
              <a:t>ASes</a:t>
            </a:r>
            <a:r>
              <a:rPr lang="en-US" altLang="en-US" dirty="0"/>
              <a:t> </a:t>
            </a:r>
            <a:r>
              <a:rPr lang="en-US" altLang="en-US" dirty="0" smtClean="0"/>
              <a:t>different than simply distance.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2136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5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Connectivity – Link Layer (prune)</a:t>
            </a:r>
            <a:endParaRPr lang="en-US" altLang="en-US" dirty="0"/>
          </a:p>
        </p:txBody>
      </p:sp>
      <p:sp>
        <p:nvSpPr>
          <p:cNvPr id="4751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sz="2400" dirty="0" smtClean="0"/>
              <a:t>Link layer conveys packets across LAN</a:t>
            </a:r>
          </a:p>
          <a:p>
            <a:pPr lvl="1"/>
            <a:r>
              <a:rPr lang="en-US" altLang="en-US" sz="2200" dirty="0" smtClean="0"/>
              <a:t>Medium Access Control (MAC)</a:t>
            </a:r>
          </a:p>
          <a:p>
            <a:r>
              <a:rPr lang="en-US" altLang="en-US" sz="2400" dirty="0" smtClean="0"/>
              <a:t>IP </a:t>
            </a:r>
            <a:r>
              <a:rPr lang="en-US" altLang="en-US" sz="2400" dirty="0"/>
              <a:t>address </a:t>
            </a:r>
            <a:r>
              <a:rPr lang="en-US" altLang="en-US" sz="2400" dirty="0" smtClean="0"/>
              <a:t>mapped to data </a:t>
            </a:r>
            <a:r>
              <a:rPr lang="en-US" altLang="en-US" sz="2400" dirty="0"/>
              <a:t>link layer</a:t>
            </a:r>
          </a:p>
          <a:p>
            <a:pPr lvl="1"/>
            <a:r>
              <a:rPr lang="en-US" altLang="en-US" sz="2200" dirty="0" smtClean="0"/>
              <a:t>Ethernet </a:t>
            </a:r>
            <a:r>
              <a:rPr lang="en-US" altLang="en-US" sz="2200" dirty="0"/>
              <a:t>(IEEE 802.3), Wi-Fi (IEEE 802.11)</a:t>
            </a:r>
          </a:p>
          <a:p>
            <a:pPr lvl="1"/>
            <a:r>
              <a:rPr lang="en-US" altLang="en-US" sz="2200" dirty="0" smtClean="0"/>
              <a:t>MAC address 48-bit.  E.g., </a:t>
            </a:r>
            <a:r>
              <a:rPr lang="en-US" altLang="en-US" sz="2200" dirty="0" smtClean="0">
                <a:latin typeface="Courier New" pitchFamily="49" charset="0"/>
              </a:rPr>
              <a:t>00:0F:1F:81:41:6C</a:t>
            </a:r>
            <a:endParaRPr lang="en-US" altLang="en-US" sz="2200" dirty="0">
              <a:latin typeface="Courier New" pitchFamily="49" charset="0"/>
            </a:endParaRPr>
          </a:p>
          <a:p>
            <a:pPr lvl="1"/>
            <a:r>
              <a:rPr lang="en-US" altLang="en-US" sz="2200" dirty="0" smtClean="0"/>
              <a:t>MAC address specified by vendor on card</a:t>
            </a:r>
          </a:p>
          <a:p>
            <a:r>
              <a:rPr lang="en-US" altLang="en-US" sz="2400" dirty="0" smtClean="0"/>
              <a:t>IP to MAC assignment</a:t>
            </a:r>
            <a:r>
              <a:rPr lang="en-US" altLang="en-US" sz="2400" dirty="0"/>
              <a:t>:</a:t>
            </a:r>
          </a:p>
          <a:p>
            <a:pPr lvl="1"/>
            <a:r>
              <a:rPr lang="en-US" altLang="en-US" sz="2200" dirty="0"/>
              <a:t>Fixed </a:t>
            </a:r>
            <a:r>
              <a:rPr lang="en-US" altLang="en-US" sz="2200" dirty="0" smtClean="0"/>
              <a:t>(e.g., register computer with </a:t>
            </a:r>
            <a:r>
              <a:rPr lang="en-US" altLang="en-US" sz="2200" dirty="0" err="1"/>
              <a:t>netops</a:t>
            </a:r>
            <a:r>
              <a:rPr lang="en-US" altLang="en-US" sz="2200" dirty="0"/>
              <a:t>)</a:t>
            </a:r>
          </a:p>
          <a:p>
            <a:pPr lvl="1"/>
            <a:r>
              <a:rPr lang="en-US" altLang="en-US" sz="2200" dirty="0"/>
              <a:t>Dynamic (assigned when boot)</a:t>
            </a:r>
          </a:p>
        </p:txBody>
      </p:sp>
      <p:pic>
        <p:nvPicPr>
          <p:cNvPr id="475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71" y="1905000"/>
            <a:ext cx="40386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92093" y="4648200"/>
            <a:ext cx="3672178" cy="1200329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600" dirty="0" smtClean="0"/>
              <a:t>Typically, network game won’t care about link layer since usually fast.  But …. </a:t>
            </a:r>
            <a:r>
              <a:rPr lang="en-US" altLang="en-US" sz="1600" dirty="0" smtClean="0">
                <a:solidFill>
                  <a:srgbClr val="0070C0"/>
                </a:solidFill>
              </a:rPr>
              <a:t>wireless</a:t>
            </a:r>
            <a:r>
              <a:rPr lang="en-US" altLang="en-US" sz="1600" dirty="0" smtClean="0"/>
              <a:t>, particularly </a:t>
            </a:r>
            <a:r>
              <a:rPr lang="en-US" altLang="en-US" sz="1600" dirty="0" smtClean="0">
                <a:solidFill>
                  <a:srgbClr val="0070C0"/>
                </a:solidFill>
              </a:rPr>
              <a:t>wide-area wireless </a:t>
            </a:r>
            <a:r>
              <a:rPr lang="en-US" altLang="en-US" sz="1600" dirty="0" smtClean="0"/>
              <a:t>(</a:t>
            </a:r>
            <a:r>
              <a:rPr lang="en-US" altLang="en-US" sz="1600" dirty="0" err="1" smtClean="0"/>
              <a:t>e.g</a:t>
            </a:r>
            <a:r>
              <a:rPr lang="en-US" altLang="en-US" sz="1600" dirty="0" smtClean="0"/>
              <a:t>, 4G) can have </a:t>
            </a:r>
            <a:r>
              <a:rPr lang="en-US" altLang="en-US" sz="1600" dirty="0" smtClean="0">
                <a:solidFill>
                  <a:srgbClr val="C00000"/>
                </a:solidFill>
              </a:rPr>
              <a:t>10</a:t>
            </a:r>
            <a:r>
              <a:rPr lang="en-US" altLang="en-US" sz="1600" dirty="0" smtClean="0"/>
              <a:t>s or </a:t>
            </a:r>
            <a:r>
              <a:rPr lang="en-US" altLang="en-US" sz="1600" dirty="0" smtClean="0">
                <a:solidFill>
                  <a:srgbClr val="C00000"/>
                </a:solidFill>
              </a:rPr>
              <a:t>100</a:t>
            </a:r>
            <a:r>
              <a:rPr lang="en-US" altLang="en-US" sz="1600" dirty="0" smtClean="0"/>
              <a:t>s and even </a:t>
            </a:r>
            <a:r>
              <a:rPr lang="en-US" altLang="en-US" sz="1600" dirty="0" smtClean="0">
                <a:solidFill>
                  <a:srgbClr val="C00000"/>
                </a:solidFill>
              </a:rPr>
              <a:t>1000</a:t>
            </a:r>
            <a:r>
              <a:rPr lang="en-US" altLang="en-US" sz="1600" dirty="0" smtClean="0"/>
              <a:t>s of milliseconds of latency!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4965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Games are increasingly networked</a:t>
            </a:r>
          </a:p>
          <a:p>
            <a:pPr lvl="1"/>
            <a:r>
              <a:rPr lang="en-US" dirty="0" smtClean="0"/>
              <a:t>Multi-player, connecting PCs and Game consoles (e.g., Counter-strike, Halo)</a:t>
            </a:r>
          </a:p>
          <a:p>
            <a:pPr lvl="1"/>
            <a:r>
              <a:rPr lang="en-US" dirty="0" smtClean="0"/>
              <a:t>Single-player, pulling and pushing content to Web service (e.g., </a:t>
            </a:r>
            <a:r>
              <a:rPr lang="en-US" dirty="0" err="1" smtClean="0"/>
              <a:t>Kongregate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Emerging services play game in “cloud”, sending rendered game down as video</a:t>
            </a:r>
          </a:p>
          <a:p>
            <a:pPr lvl="1"/>
            <a:r>
              <a:rPr lang="en-US" dirty="0" smtClean="0"/>
              <a:t>(However, will not talk about this approach much)</a:t>
            </a:r>
          </a:p>
          <a:p>
            <a:r>
              <a:rPr lang="en-US" dirty="0" smtClean="0"/>
              <a:t>All require an understanding of networking (</a:t>
            </a:r>
            <a:r>
              <a:rPr lang="en-US" dirty="0" smtClean="0">
                <a:solidFill>
                  <a:srgbClr val="0070C0"/>
                </a:solidFill>
              </a:rPr>
              <a:t>conversant</a:t>
            </a:r>
            <a:r>
              <a:rPr lang="en-US" dirty="0" smtClean="0"/>
              <a:t>), with enough knowledge to begin to design and build network game (</a:t>
            </a:r>
            <a:r>
              <a:rPr lang="en-US" dirty="0" smtClean="0">
                <a:solidFill>
                  <a:srgbClr val="0070C0"/>
                </a:solidFill>
              </a:rPr>
              <a:t>develop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Miscellaneous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Time-to-Live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Prevent loops (routers may have different shortest-path trees)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8-bit value (0 to 255)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Decrement by one each hop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If zero, then discard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rgbClr val="0070C0"/>
                </a:solidFill>
              </a:rPr>
              <a:t>Maximum Transmission Unit (MTU)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IP packet could be 64 </a:t>
            </a:r>
            <a:r>
              <a:rPr lang="en-US" altLang="en-US" sz="2200" dirty="0" err="1" smtClean="0"/>
              <a:t>KBytes</a:t>
            </a:r>
            <a:endParaRPr lang="en-US" altLang="en-US" sz="2200" dirty="0"/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In practice, bound by Ethernet (prevalent standard)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sz="2200" dirty="0">
                <a:sym typeface="Wingdings" pitchFamily="2" charset="2"/>
              </a:rPr>
              <a:t> 1500 byte payload, so 1460 </a:t>
            </a:r>
            <a:r>
              <a:rPr lang="en-US" altLang="en-US" sz="2200" dirty="0" smtClean="0">
                <a:sym typeface="Wingdings" pitchFamily="2" charset="2"/>
              </a:rPr>
              <a:t>bytes for application payload</a:t>
            </a:r>
            <a:endParaRPr lang="en-US" altLang="en-US" sz="2200" dirty="0">
              <a:sym typeface="Wingdings" pitchFamily="2" charset="2"/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If larger, then fragment into multiple IP packets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/>
              <a:t>Re-assemble at end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/>
              <a:t>If one lost, all lost!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First Hop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Only know egress </a:t>
            </a:r>
            <a:r>
              <a:rPr lang="en-US" altLang="en-US" sz="2200" dirty="0" smtClean="0"/>
              <a:t>(e.g., </a:t>
            </a:r>
            <a:r>
              <a:rPr lang="en-US" altLang="en-US" sz="2200" dirty="0"/>
              <a:t>first router)</a:t>
            </a:r>
          </a:p>
        </p:txBody>
      </p:sp>
      <p:sp>
        <p:nvSpPr>
          <p:cNvPr id="506884" name="Text Box 4"/>
          <p:cNvSpPr txBox="1">
            <a:spLocks noChangeArrowheads="1"/>
          </p:cNvSpPr>
          <p:nvPr/>
        </p:nvSpPr>
        <p:spPr bwMode="auto">
          <a:xfrm>
            <a:off x="5943600" y="2438400"/>
            <a:ext cx="2785314" cy="584775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Courier New" pitchFamily="49" charset="0"/>
              </a:rPr>
              <a:t>ifconfig</a:t>
            </a:r>
            <a:r>
              <a:rPr lang="en-US" altLang="en-US" sz="1600" dirty="0"/>
              <a:t> 	</a:t>
            </a:r>
            <a:r>
              <a:rPr lang="en-US" altLang="en-US" sz="1600" dirty="0" smtClean="0"/>
              <a:t> (</a:t>
            </a:r>
            <a:r>
              <a:rPr lang="en-US" altLang="en-US" sz="1600" dirty="0"/>
              <a:t>Linux)</a:t>
            </a:r>
          </a:p>
          <a:p>
            <a:r>
              <a:rPr lang="en-US" altLang="en-US" sz="1600" dirty="0">
                <a:latin typeface="Courier New" pitchFamily="49" charset="0"/>
              </a:rPr>
              <a:t>ipconfig /all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 (</a:t>
            </a:r>
            <a:r>
              <a:rPr lang="en-US" altLang="en-US" sz="1600" dirty="0"/>
              <a:t>Windows)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11428" y="5105400"/>
            <a:ext cx="3327772" cy="584775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network </a:t>
            </a:r>
            <a:r>
              <a:rPr lang="en-US" sz="1600" dirty="0" smtClean="0"/>
              <a:t>game </a:t>
            </a:r>
            <a:r>
              <a:rPr lang="en-US" sz="1600" dirty="0" smtClean="0"/>
              <a:t>using </a:t>
            </a:r>
            <a:r>
              <a:rPr lang="en-US" sz="1600" b="1" u="sng" dirty="0" smtClean="0">
                <a:solidFill>
                  <a:srgbClr val="008000"/>
                </a:solidFill>
              </a:rPr>
              <a:t>UDP</a:t>
            </a:r>
            <a:r>
              <a:rPr lang="en-US" sz="1600" dirty="0" smtClean="0"/>
              <a:t>, keep data payloads smaller than MTU!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3685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Address Management</a:t>
            </a:r>
            <a:br>
              <a:rPr lang="en-US" altLang="en-US" sz="4000" dirty="0"/>
            </a:br>
            <a:r>
              <a:rPr lang="en-US" altLang="en-US" sz="4000" dirty="0"/>
              <a:t>Mini-Outline</a:t>
            </a:r>
          </a:p>
        </p:txBody>
      </p:sp>
      <p:sp>
        <p:nvSpPr>
          <p:cNvPr id="510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Network Address Translation</a:t>
            </a:r>
          </a:p>
          <a:p>
            <a:r>
              <a:rPr lang="en-US" altLang="en-US" dirty="0"/>
              <a:t>Dynamic Host Configuration Protocol</a:t>
            </a:r>
          </a:p>
          <a:p>
            <a:r>
              <a:rPr lang="en-US" altLang="en-US" dirty="0"/>
              <a:t>Dynamic Name Service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0869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Network Address Translation (</a:t>
            </a:r>
            <a:r>
              <a:rPr lang="en-US" altLang="en-US" sz="3600" dirty="0">
                <a:solidFill>
                  <a:srgbClr val="C00000"/>
                </a:solidFill>
              </a:rPr>
              <a:t>NAT</a:t>
            </a:r>
            <a:r>
              <a:rPr lang="en-US" altLang="en-US" sz="3600" dirty="0" smtClean="0"/>
              <a:t>) (</a:t>
            </a:r>
            <a:r>
              <a:rPr lang="en-US" altLang="en-US" sz="3600" dirty="0"/>
              <a:t>1 of </a:t>
            </a:r>
            <a:r>
              <a:rPr lang="en-US" altLang="en-US" sz="3600" dirty="0" smtClean="0"/>
              <a:t>2)</a:t>
            </a:r>
            <a:endParaRPr lang="en-US" altLang="en-US" sz="3600" dirty="0"/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Used at boundary of ISP</a:t>
            </a:r>
          </a:p>
          <a:p>
            <a:pPr lvl="1"/>
            <a:r>
              <a:rPr lang="en-US" altLang="en-US" dirty="0"/>
              <a:t>Where internal </a:t>
            </a:r>
            <a:r>
              <a:rPr lang="en-US" altLang="en-US" dirty="0" smtClean="0"/>
              <a:t>private addresses use external publicly </a:t>
            </a:r>
            <a:r>
              <a:rPr lang="en-US" altLang="en-US" dirty="0"/>
              <a:t>routable </a:t>
            </a:r>
            <a:r>
              <a:rPr lang="en-US" altLang="en-US" dirty="0" smtClean="0"/>
              <a:t>address</a:t>
            </a:r>
            <a:endParaRPr lang="en-US" altLang="en-US" dirty="0"/>
          </a:p>
          <a:p>
            <a:r>
              <a:rPr lang="en-US" altLang="en-US" dirty="0"/>
              <a:t>Good if internal address not allocated</a:t>
            </a:r>
          </a:p>
          <a:p>
            <a:pPr lvl="1"/>
            <a:r>
              <a:rPr lang="en-US" altLang="en-US" dirty="0"/>
              <a:t>Ex: private networks</a:t>
            </a:r>
          </a:p>
          <a:p>
            <a:pPr lvl="2"/>
            <a:r>
              <a:rPr lang="en-US" altLang="en-US" dirty="0">
                <a:latin typeface="Courier New" pitchFamily="49" charset="0"/>
              </a:rPr>
              <a:t>10/8, 172.16/12, 192.168/16</a:t>
            </a:r>
          </a:p>
          <a:p>
            <a:r>
              <a:rPr lang="en-US" altLang="en-US" dirty="0"/>
              <a:t>Also, may help keep internal network secure (but not sufficient)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27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Network Address Translation (</a:t>
            </a:r>
            <a:r>
              <a:rPr lang="en-US" altLang="en-US" sz="3600" dirty="0">
                <a:solidFill>
                  <a:srgbClr val="C00000"/>
                </a:solidFill>
              </a:rPr>
              <a:t>NAT</a:t>
            </a:r>
            <a:r>
              <a:rPr lang="en-US" altLang="en-US" sz="3600" dirty="0" smtClean="0"/>
              <a:t>) (</a:t>
            </a:r>
            <a:r>
              <a:rPr lang="en-US" altLang="en-US" sz="3600" dirty="0"/>
              <a:t>2 of </a:t>
            </a:r>
            <a:r>
              <a:rPr lang="en-US" altLang="en-US" sz="3600" dirty="0" smtClean="0"/>
              <a:t>2)</a:t>
            </a:r>
            <a:endParaRPr lang="en-US" altLang="en-US" sz="3600" dirty="0"/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45042"/>
            <a:ext cx="8153400" cy="228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200" dirty="0"/>
              <a:t>Source hosts use private IP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Forward to </a:t>
            </a:r>
            <a:r>
              <a:rPr lang="en-US" altLang="en-US" sz="2200" dirty="0">
                <a:solidFill>
                  <a:srgbClr val="C00000"/>
                </a:solidFill>
              </a:rPr>
              <a:t>NAT </a:t>
            </a:r>
            <a:r>
              <a:rPr lang="en-US" altLang="en-US" sz="2200" dirty="0"/>
              <a:t>router</a:t>
            </a:r>
          </a:p>
          <a:p>
            <a:pPr>
              <a:lnSpc>
                <a:spcPct val="90000"/>
              </a:lnSpc>
            </a:pPr>
            <a:r>
              <a:rPr lang="en-US" altLang="en-US" sz="2200" dirty="0"/>
              <a:t>Swap </a:t>
            </a:r>
            <a:r>
              <a:rPr lang="en-US" altLang="en-US" sz="2200" dirty="0" smtClean="0"/>
              <a:t>private </a:t>
            </a:r>
            <a:r>
              <a:rPr lang="en-US" altLang="en-US" sz="2200" dirty="0" smtClean="0">
                <a:solidFill>
                  <a:srgbClr val="0070C0"/>
                </a:solidFill>
              </a:rPr>
              <a:t>source </a:t>
            </a:r>
            <a:r>
              <a:rPr lang="en-US" altLang="en-US" sz="2200" dirty="0">
                <a:solidFill>
                  <a:srgbClr val="0070C0"/>
                </a:solidFill>
              </a:rPr>
              <a:t>address </a:t>
            </a:r>
            <a:r>
              <a:rPr lang="en-US" altLang="en-US" sz="2200" dirty="0"/>
              <a:t>with </a:t>
            </a:r>
            <a:r>
              <a:rPr lang="en-US" altLang="en-US" sz="2200" dirty="0">
                <a:solidFill>
                  <a:srgbClr val="008000"/>
                </a:solidFill>
              </a:rPr>
              <a:t>public address </a:t>
            </a:r>
            <a:r>
              <a:rPr lang="en-US" altLang="en-US" sz="2200" dirty="0"/>
              <a:t>(could be range</a:t>
            </a:r>
            <a:r>
              <a:rPr lang="en-US" altLang="en-US" sz="22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1-to-1 mapping between source hosts and public addresses</a:t>
            </a: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200" dirty="0"/>
              <a:t>Send to </a:t>
            </a:r>
            <a:r>
              <a:rPr lang="en-US" altLang="en-US" sz="2200" dirty="0" smtClean="0"/>
              <a:t>ISP for Internet routing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200" dirty="0"/>
              <a:t>Remember process so can do reverse on return</a:t>
            </a:r>
          </a:p>
        </p:txBody>
      </p:sp>
      <p:pic>
        <p:nvPicPr>
          <p:cNvPr id="515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7177088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199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Network Address Port </a:t>
            </a:r>
            <a:r>
              <a:rPr lang="en-US" altLang="en-US" sz="3600" dirty="0" smtClean="0"/>
              <a:t>Translation (</a:t>
            </a:r>
            <a:r>
              <a:rPr lang="en-US" altLang="en-US" sz="3600" dirty="0" smtClean="0">
                <a:solidFill>
                  <a:srgbClr val="C00000"/>
                </a:solidFill>
              </a:rPr>
              <a:t>NAPT</a:t>
            </a:r>
            <a:r>
              <a:rPr lang="en-US" altLang="en-US" sz="3600" dirty="0" smtClean="0"/>
              <a:t>)</a:t>
            </a:r>
            <a:br>
              <a:rPr lang="en-US" altLang="en-US" sz="3600" dirty="0" smtClean="0"/>
            </a:br>
            <a:r>
              <a:rPr lang="en-US" altLang="en-US" sz="3600" dirty="0" smtClean="0"/>
              <a:t>(1 </a:t>
            </a:r>
            <a:r>
              <a:rPr lang="en-US" altLang="en-US" sz="3600" dirty="0"/>
              <a:t>of 2)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Have only 1 </a:t>
            </a:r>
            <a:r>
              <a:rPr lang="en-US" altLang="en-US" dirty="0">
                <a:solidFill>
                  <a:srgbClr val="008000"/>
                </a:solidFill>
              </a:rPr>
              <a:t>public </a:t>
            </a:r>
            <a:r>
              <a:rPr lang="en-US" altLang="en-US" dirty="0" smtClean="0">
                <a:solidFill>
                  <a:srgbClr val="008000"/>
                </a:solidFill>
              </a:rPr>
              <a:t>address </a:t>
            </a:r>
            <a:r>
              <a:rPr lang="en-US" altLang="en-US" dirty="0" smtClean="0"/>
              <a:t>for </a:t>
            </a:r>
            <a:r>
              <a:rPr lang="en-US" altLang="en-US" dirty="0"/>
              <a:t>multiple </a:t>
            </a:r>
            <a:r>
              <a:rPr lang="en-US" altLang="en-US" dirty="0">
                <a:solidFill>
                  <a:srgbClr val="0070C0"/>
                </a:solidFill>
              </a:rPr>
              <a:t>private </a:t>
            </a:r>
            <a:r>
              <a:rPr lang="en-US" altLang="en-US" dirty="0" smtClean="0">
                <a:solidFill>
                  <a:srgbClr val="0070C0"/>
                </a:solidFill>
              </a:rPr>
              <a:t>addresses</a:t>
            </a: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10431" y="2667000"/>
            <a:ext cx="7471569" cy="3990439"/>
            <a:chOff x="910431" y="2667000"/>
            <a:chExt cx="7471569" cy="3990439"/>
          </a:xfrm>
        </p:grpSpPr>
        <p:grpSp>
          <p:nvGrpSpPr>
            <p:cNvPr id="4" name="Group 3"/>
            <p:cNvGrpSpPr/>
            <p:nvPr/>
          </p:nvGrpSpPr>
          <p:grpSpPr>
            <a:xfrm>
              <a:off x="910431" y="2667000"/>
              <a:ext cx="7471569" cy="3689350"/>
              <a:chOff x="910431" y="2667000"/>
              <a:chExt cx="7471569" cy="3689350"/>
            </a:xfrm>
          </p:grpSpPr>
          <p:pic>
            <p:nvPicPr>
              <p:cNvPr id="51917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431" y="2667000"/>
                <a:ext cx="7399338" cy="3536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905000" y="5257800"/>
                <a:ext cx="6477000" cy="1098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905000" y="5334000"/>
              <a:ext cx="4774064" cy="13234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          </a:t>
              </a:r>
              <a:r>
                <a:rPr lang="en-US" sz="2000" u="sng" dirty="0" smtClean="0"/>
                <a:t>Public</a:t>
              </a:r>
              <a:r>
                <a:rPr lang="en-US" sz="2000" dirty="0" smtClean="0"/>
                <a:t>		         </a:t>
              </a:r>
              <a:r>
                <a:rPr lang="en-US" sz="2000" u="sng" dirty="0" smtClean="0"/>
                <a:t>Private</a:t>
              </a:r>
            </a:p>
            <a:p>
              <a:r>
                <a:rPr lang="en-US" sz="2000" dirty="0" smtClean="0"/>
                <a:t>128.80.6.200:200		192.168.0.12:100</a:t>
              </a:r>
            </a:p>
            <a:p>
              <a:r>
                <a:rPr lang="en-US" sz="2000" dirty="0" smtClean="0"/>
                <a:t>128.80.6.200:300	</a:t>
              </a:r>
              <a:r>
                <a:rPr lang="en-US" sz="2000" dirty="0"/>
                <a:t>	</a:t>
              </a:r>
              <a:r>
                <a:rPr lang="en-US" sz="2000" dirty="0" smtClean="0"/>
                <a:t>192.168.0.13:100</a:t>
              </a:r>
            </a:p>
            <a:p>
              <a:r>
                <a:rPr lang="en-US" sz="2000" dirty="0" smtClean="0"/>
                <a:t>128.80.6.200:325</a:t>
              </a:r>
              <a:r>
                <a:rPr lang="en-US" sz="2000" dirty="0"/>
                <a:t>	</a:t>
              </a:r>
              <a:r>
                <a:rPr lang="en-US" sz="2000" dirty="0" smtClean="0"/>
                <a:t>	192.168.0.13:200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82816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Network Address Port </a:t>
            </a:r>
            <a:r>
              <a:rPr lang="en-US" altLang="en-US" sz="3600" dirty="0" smtClean="0"/>
              <a:t>Translation (</a:t>
            </a:r>
            <a:r>
              <a:rPr lang="en-US" altLang="en-US" sz="3600" dirty="0" smtClean="0">
                <a:solidFill>
                  <a:srgbClr val="C00000"/>
                </a:solidFill>
              </a:rPr>
              <a:t>NAPT</a:t>
            </a:r>
            <a:r>
              <a:rPr lang="en-US" altLang="en-US" sz="3600" dirty="0" smtClean="0"/>
              <a:t>)</a:t>
            </a:r>
            <a:br>
              <a:rPr lang="en-US" altLang="en-US" sz="3600" dirty="0" smtClean="0"/>
            </a:br>
            <a:r>
              <a:rPr lang="en-US" altLang="en-US" sz="3600" dirty="0" smtClean="0"/>
              <a:t>(2 </a:t>
            </a:r>
            <a:r>
              <a:rPr lang="en-US" altLang="en-US" sz="3600" dirty="0"/>
              <a:t>of 2)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 smtClean="0"/>
              <a:t>Good: </a:t>
            </a:r>
          </a:p>
          <a:p>
            <a:pPr lvl="1"/>
            <a:r>
              <a:rPr lang="en-US" altLang="en-US" sz="2000" dirty="0" smtClean="0"/>
              <a:t>Easy </a:t>
            </a:r>
            <a:r>
              <a:rPr lang="en-US" altLang="en-US" sz="2000" dirty="0"/>
              <a:t>to renumber (one number)</a:t>
            </a:r>
          </a:p>
          <a:p>
            <a:pPr lvl="1"/>
            <a:r>
              <a:rPr lang="en-US" altLang="en-US" sz="2000" dirty="0" smtClean="0"/>
              <a:t>Only </a:t>
            </a:r>
            <a:r>
              <a:rPr lang="en-US" altLang="en-US" sz="2000" dirty="0"/>
              <a:t>need one </a:t>
            </a:r>
            <a:r>
              <a:rPr lang="en-US" altLang="en-US" sz="2000" dirty="0" smtClean="0">
                <a:solidFill>
                  <a:srgbClr val="008000"/>
                </a:solidFill>
              </a:rPr>
              <a:t>public address</a:t>
            </a:r>
            <a:endParaRPr lang="en-US" altLang="en-US" sz="2000" dirty="0">
              <a:solidFill>
                <a:srgbClr val="008000"/>
              </a:solidFill>
            </a:endParaRPr>
          </a:p>
          <a:p>
            <a:r>
              <a:rPr lang="en-US" altLang="en-US" sz="2400" dirty="0" smtClean="0"/>
              <a:t>Bad: Breaks </a:t>
            </a:r>
            <a:r>
              <a:rPr lang="en-US" altLang="en-US" sz="2400" dirty="0"/>
              <a:t>transparency (need to add functionality for each new protocol)</a:t>
            </a:r>
          </a:p>
          <a:p>
            <a:r>
              <a:rPr lang="en-US" altLang="en-US" sz="2400" dirty="0"/>
              <a:t>Hard for outside </a:t>
            </a:r>
            <a:r>
              <a:rPr lang="en-US" altLang="en-US" sz="2400" dirty="0" smtClean="0"/>
              <a:t>(public) hosts </a:t>
            </a:r>
            <a:r>
              <a:rPr lang="en-US" altLang="en-US" sz="2400" dirty="0"/>
              <a:t>to access </a:t>
            </a:r>
            <a:r>
              <a:rPr lang="en-US" altLang="en-US" sz="2400" dirty="0" smtClean="0"/>
              <a:t>inside (private) hosts</a:t>
            </a:r>
            <a:endParaRPr lang="en-US" altLang="en-US" sz="2400" dirty="0"/>
          </a:p>
          <a:p>
            <a:pPr lvl="1"/>
            <a:r>
              <a:rPr lang="en-US" altLang="en-US" sz="2200" dirty="0" smtClean="0"/>
              <a:t>Need to pre-open NATP ports  for private servers</a:t>
            </a:r>
          </a:p>
          <a:p>
            <a:r>
              <a:rPr lang="en-US" altLang="en-US" sz="2600" dirty="0" smtClean="0"/>
              <a:t>Even harder for multiple servers</a:t>
            </a:r>
          </a:p>
          <a:p>
            <a:pPr lvl="1"/>
            <a:r>
              <a:rPr lang="en-US" altLang="en-US" sz="2200" dirty="0"/>
              <a:t>e</a:t>
            </a:r>
            <a:r>
              <a:rPr lang="en-US" altLang="en-US" sz="2200" dirty="0" smtClean="0"/>
              <a:t>.g., </a:t>
            </a:r>
            <a:r>
              <a:rPr lang="en-US" altLang="en-US" sz="2200" dirty="0"/>
              <a:t>what if two different </a:t>
            </a:r>
            <a:r>
              <a:rPr lang="en-US" altLang="en-US" sz="2200" i="1" dirty="0" smtClean="0"/>
              <a:t>Unreal Tournament </a:t>
            </a:r>
            <a:r>
              <a:rPr lang="en-US" altLang="en-US" sz="2200" dirty="0"/>
              <a:t>servers inside?</a:t>
            </a:r>
          </a:p>
          <a:p>
            <a:pPr lvl="1"/>
            <a:r>
              <a:rPr lang="en-US" altLang="en-US" sz="2200" dirty="0"/>
              <a:t>Need non-standard ports that </a:t>
            </a:r>
            <a:r>
              <a:rPr lang="en-US" altLang="en-US" sz="2200" i="1" dirty="0"/>
              <a:t>clients</a:t>
            </a:r>
            <a:r>
              <a:rPr lang="en-US" altLang="en-US" sz="2200" dirty="0"/>
              <a:t> know about</a:t>
            </a:r>
          </a:p>
          <a:p>
            <a:pPr lvl="2"/>
            <a:r>
              <a:rPr lang="en-US" altLang="en-US" sz="2000" dirty="0"/>
              <a:t>Typically, local server register w/master server</a:t>
            </a:r>
          </a:p>
          <a:p>
            <a:pPr lvl="3"/>
            <a:r>
              <a:rPr lang="en-US" altLang="en-US" sz="2000" dirty="0"/>
              <a:t>Gives </a:t>
            </a:r>
            <a:r>
              <a:rPr lang="en-US" altLang="en-US" sz="2000" dirty="0">
                <a:solidFill>
                  <a:srgbClr val="0070C0"/>
                </a:solidFill>
              </a:rPr>
              <a:t>IP </a:t>
            </a:r>
            <a:r>
              <a:rPr lang="en-US" altLang="en-US" sz="2000" dirty="0" smtClean="0">
                <a:solidFill>
                  <a:srgbClr val="0070C0"/>
                </a:solidFill>
              </a:rPr>
              <a:t>address + </a:t>
            </a:r>
            <a:r>
              <a:rPr lang="en-US" altLang="en-US" sz="2000" dirty="0">
                <a:solidFill>
                  <a:srgbClr val="0070C0"/>
                </a:solidFill>
              </a:rPr>
              <a:t>Port </a:t>
            </a:r>
            <a:r>
              <a:rPr lang="en-US" altLang="en-US" sz="2000" dirty="0"/>
              <a:t>where server </a:t>
            </a:r>
            <a:r>
              <a:rPr lang="en-US" altLang="en-US" sz="2000" dirty="0" smtClean="0"/>
              <a:t>is</a:t>
            </a:r>
            <a:endParaRPr lang="en-US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5486400"/>
            <a:ext cx="2395993" cy="830997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network game, cannot rely upon reaching server behind </a:t>
            </a:r>
            <a:r>
              <a:rPr lang="en-US" sz="1600" dirty="0" smtClean="0">
                <a:solidFill>
                  <a:srgbClr val="C00000"/>
                </a:solidFill>
              </a:rPr>
              <a:t>NAT</a:t>
            </a:r>
            <a:r>
              <a:rPr lang="en-US" sz="1600" dirty="0" smtClean="0"/>
              <a:t>!</a:t>
            </a:r>
            <a:endParaRPr lang="en-US" sz="1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1862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Dynamic Host Configuration Protocol (DHCP</a:t>
            </a:r>
            <a:r>
              <a:rPr lang="en-US" altLang="en-US" sz="3600" dirty="0" smtClean="0"/>
              <a:t>) </a:t>
            </a:r>
            <a:r>
              <a:rPr lang="en-US" altLang="en-US" sz="3600" dirty="0" smtClean="0"/>
              <a:t>(prune)</a:t>
            </a:r>
            <a:endParaRPr lang="en-US" altLang="en-US" sz="3600" dirty="0"/>
          </a:p>
        </p:txBody>
      </p:sp>
      <p:sp>
        <p:nvSpPr>
          <p:cNvPr id="52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74026" cy="4525963"/>
          </a:xfrm>
        </p:spPr>
        <p:txBody>
          <a:bodyPr>
            <a:normAutofit fontScale="92500"/>
          </a:bodyPr>
          <a:lstStyle/>
          <a:p>
            <a:r>
              <a:rPr lang="en-US" altLang="en-US" sz="2400" dirty="0"/>
              <a:t>Hosts need: IP address, subnet mask, </a:t>
            </a:r>
            <a:r>
              <a:rPr lang="en-US" altLang="en-US" sz="2400" dirty="0" smtClean="0"/>
              <a:t>IP address </a:t>
            </a:r>
            <a:r>
              <a:rPr lang="en-US" altLang="en-US" sz="2400" dirty="0"/>
              <a:t>of at least one router</a:t>
            </a:r>
          </a:p>
          <a:p>
            <a:pPr lvl="1"/>
            <a:r>
              <a:rPr lang="en-US" altLang="en-US" sz="2200" dirty="0"/>
              <a:t>Use DHCP to get from </a:t>
            </a:r>
            <a:r>
              <a:rPr lang="en-US" altLang="en-US" sz="2200" dirty="0" smtClean="0"/>
              <a:t>LAN </a:t>
            </a:r>
            <a:r>
              <a:rPr lang="en-US" altLang="en-US" sz="2200" dirty="0"/>
              <a:t>device</a:t>
            </a:r>
          </a:p>
          <a:p>
            <a:pPr lvl="2"/>
            <a:r>
              <a:rPr lang="en-US" altLang="en-US" sz="2000" dirty="0"/>
              <a:t>Typical with WLAN router, cable modem, …</a:t>
            </a:r>
          </a:p>
          <a:p>
            <a:r>
              <a:rPr lang="en-US" altLang="en-US" sz="2400" dirty="0"/>
              <a:t>Client broadcasts DHCP discovery to port 67</a:t>
            </a:r>
          </a:p>
          <a:p>
            <a:pPr lvl="1"/>
            <a:r>
              <a:rPr lang="en-US" altLang="en-US" sz="2200" dirty="0"/>
              <a:t>Identifies its </a:t>
            </a:r>
            <a:r>
              <a:rPr lang="en-US" altLang="en-US" sz="2200" dirty="0" smtClean="0"/>
              <a:t>MAC address (e.g., </a:t>
            </a:r>
            <a:r>
              <a:rPr lang="en-US" sz="2400" dirty="0" smtClean="0"/>
              <a:t>00:0a:95:9d:68:16)</a:t>
            </a:r>
            <a:endParaRPr lang="en-US" altLang="en-US" sz="2200" dirty="0"/>
          </a:p>
          <a:p>
            <a:r>
              <a:rPr lang="en-US" altLang="en-US" sz="2400" dirty="0"/>
              <a:t>DHCP server responds w/IP + Mask + Router IP</a:t>
            </a:r>
          </a:p>
          <a:p>
            <a:r>
              <a:rPr lang="en-US" altLang="en-US" sz="2400" dirty="0"/>
              <a:t>Client confirms, </a:t>
            </a:r>
            <a:r>
              <a:rPr lang="en-US" altLang="en-US" sz="2400" dirty="0" smtClean="0"/>
              <a:t>may request additional information (</a:t>
            </a:r>
            <a:r>
              <a:rPr lang="en-US" altLang="en-US" sz="2400" dirty="0"/>
              <a:t>could be more than one DHCP server)</a:t>
            </a:r>
          </a:p>
          <a:p>
            <a:r>
              <a:rPr lang="en-US" altLang="en-US" sz="2400" dirty="0"/>
              <a:t>Server 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5562600"/>
            <a:ext cx="2299252" cy="830997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For network game, host may not have same IP address each time!</a:t>
            </a:r>
            <a:endParaRPr lang="en-US" sz="1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266" name="Picture 2" descr="https://upload.wikimedia.org/wikipedia/commons/thumb/e/e4/DHCP_session.svg/260px-DHCP_sess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17" y="1524000"/>
            <a:ext cx="24765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4066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altLang="en-US"/>
              <a:t>Domain Name System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r>
              <a:rPr lang="en-US" altLang="en-US" sz="2000" dirty="0"/>
              <a:t>Map text names to IP address</a:t>
            </a:r>
          </a:p>
          <a:p>
            <a:pPr lvl="1"/>
            <a:r>
              <a:rPr lang="en-US" altLang="en-US" sz="2000" dirty="0"/>
              <a:t>Ex: </a:t>
            </a:r>
            <a:r>
              <a:rPr lang="en-US" altLang="en-US" sz="2000" dirty="0">
                <a:latin typeface="Courier New" pitchFamily="49" charset="0"/>
              </a:rPr>
              <a:t>www.wpi.edu</a:t>
            </a:r>
            <a:r>
              <a:rPr lang="en-US" altLang="en-US" sz="2000" dirty="0"/>
              <a:t> mapped to </a:t>
            </a:r>
            <a:r>
              <a:rPr lang="en-US" altLang="en-US" sz="2000" dirty="0">
                <a:latin typeface="Courier New" pitchFamily="49" charset="0"/>
              </a:rPr>
              <a:t>130.215.36.26</a:t>
            </a:r>
          </a:p>
          <a:p>
            <a:pPr lvl="1"/>
            <a:r>
              <a:rPr lang="en-US" altLang="en-US" sz="2000" dirty="0"/>
              <a:t>Names more human-readable</a:t>
            </a:r>
          </a:p>
          <a:p>
            <a:r>
              <a:rPr lang="en-US" altLang="en-US" sz="2000" dirty="0"/>
              <a:t>Minimal </a:t>
            </a:r>
            <a:r>
              <a:rPr lang="en-US" altLang="en-US" sz="2000" dirty="0">
                <a:latin typeface="Courier New" pitchFamily="49" charset="0"/>
              </a:rPr>
              <a:t>&lt;name&gt;.</a:t>
            </a:r>
            <a:r>
              <a:rPr lang="en-US" altLang="en-US" sz="2000" dirty="0" err="1">
                <a:latin typeface="Courier New" pitchFamily="49" charset="0"/>
              </a:rPr>
              <a:t>tld</a:t>
            </a:r>
            <a:r>
              <a:rPr lang="en-US" altLang="en-US" sz="2000" dirty="0"/>
              <a:t> (top-level-domain)</a:t>
            </a:r>
          </a:p>
          <a:p>
            <a:pPr lvl="1"/>
            <a:r>
              <a:rPr lang="en-US" altLang="en-US" sz="2000" dirty="0" err="1"/>
              <a:t>tld</a:t>
            </a:r>
            <a:r>
              <a:rPr lang="en-US" altLang="en-US" sz="2000" dirty="0"/>
              <a:t>: </a:t>
            </a:r>
            <a:r>
              <a:rPr lang="en-US" altLang="en-US" sz="1800" dirty="0">
                <a:latin typeface="Courier New" pitchFamily="49" charset="0"/>
              </a:rPr>
              <a:t>.com, .</a:t>
            </a:r>
            <a:r>
              <a:rPr lang="en-US" altLang="en-US" sz="1800" dirty="0" err="1">
                <a:latin typeface="Courier New" pitchFamily="49" charset="0"/>
              </a:rPr>
              <a:t>gov</a:t>
            </a:r>
            <a:r>
              <a:rPr lang="en-US" altLang="en-US" sz="1800" dirty="0">
                <a:latin typeface="Courier New" pitchFamily="49" charset="0"/>
              </a:rPr>
              <a:t>, .</a:t>
            </a:r>
            <a:r>
              <a:rPr lang="en-US" altLang="en-US" sz="1800" dirty="0" err="1">
                <a:latin typeface="Courier New" pitchFamily="49" charset="0"/>
              </a:rPr>
              <a:t>edu</a:t>
            </a:r>
            <a:endParaRPr lang="en-US" altLang="en-US" sz="1800" dirty="0">
              <a:latin typeface="Courier New" pitchFamily="49" charset="0"/>
            </a:endParaRPr>
          </a:p>
          <a:p>
            <a:pPr lvl="1"/>
            <a:r>
              <a:rPr lang="en-US" altLang="en-US" sz="2000" dirty="0" err="1"/>
              <a:t>tld</a:t>
            </a:r>
            <a:r>
              <a:rPr lang="en-US" altLang="en-US" sz="2000" dirty="0"/>
              <a:t>: </a:t>
            </a:r>
            <a:r>
              <a:rPr lang="en-US" altLang="en-US" sz="2000" dirty="0">
                <a:latin typeface="Courier New" pitchFamily="49" charset="0"/>
              </a:rPr>
              <a:t>.au, .</a:t>
            </a:r>
            <a:r>
              <a:rPr lang="en-US" altLang="en-US" sz="2000" dirty="0" err="1">
                <a:latin typeface="Courier New" pitchFamily="49" charset="0"/>
              </a:rPr>
              <a:t>fr</a:t>
            </a:r>
            <a:r>
              <a:rPr lang="en-US" altLang="en-US" sz="2000" dirty="0">
                <a:latin typeface="Courier New" pitchFamily="49" charset="0"/>
              </a:rPr>
              <a:t>, .</a:t>
            </a:r>
            <a:r>
              <a:rPr lang="en-US" altLang="en-US" sz="2000" dirty="0" err="1">
                <a:latin typeface="Courier New" pitchFamily="49" charset="0"/>
              </a:rPr>
              <a:t>uk</a:t>
            </a:r>
            <a:endParaRPr lang="en-US" altLang="en-US" sz="2000" dirty="0">
              <a:latin typeface="Courier New" pitchFamily="49" charset="0"/>
            </a:endParaRPr>
          </a:p>
        </p:txBody>
      </p:sp>
      <p:pic>
        <p:nvPicPr>
          <p:cNvPr id="525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03313"/>
            <a:ext cx="4725988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5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r>
              <a:rPr lang="en-US" altLang="en-US" sz="2000"/>
              <a:t>Hierarchy</a:t>
            </a:r>
          </a:p>
          <a:p>
            <a:pPr lvl="1"/>
            <a:r>
              <a:rPr lang="en-US" altLang="en-US" sz="2000"/>
              <a:t>Distributed name servers</a:t>
            </a:r>
          </a:p>
          <a:p>
            <a:pPr lvl="1"/>
            <a:r>
              <a:rPr lang="en-US" altLang="en-US" sz="2000"/>
              <a:t>Know first one, it knows upper level</a:t>
            </a:r>
          </a:p>
          <a:p>
            <a:pPr lvl="1"/>
            <a:r>
              <a:rPr lang="en-US" altLang="en-US" sz="2000"/>
              <a:t>Local responses cached</a:t>
            </a:r>
          </a:p>
          <a:p>
            <a:pPr lvl="2"/>
            <a:r>
              <a:rPr lang="en-US" altLang="en-US" sz="1800"/>
              <a:t>Local DNS, and at host</a:t>
            </a:r>
          </a:p>
        </p:txBody>
      </p:sp>
      <p:sp>
        <p:nvSpPr>
          <p:cNvPr id="525319" name="Text Box 7"/>
          <p:cNvSpPr txBox="1">
            <a:spLocks noChangeArrowheads="1"/>
          </p:cNvSpPr>
          <p:nvPr/>
        </p:nvSpPr>
        <p:spPr bwMode="auto">
          <a:xfrm>
            <a:off x="1066800" y="5562600"/>
            <a:ext cx="2790825" cy="3794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800">
                <a:latin typeface="Courier New" pitchFamily="49" charset="0"/>
              </a:rPr>
              <a:t>nslookup, dig, host</a:t>
            </a:r>
            <a:endParaRPr lang="en-US" altLang="en-US" sz="180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6019800"/>
            <a:ext cx="2971800" cy="584775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Initial latency may be high for first query (then cached by host)</a:t>
            </a:r>
            <a:endParaRPr lang="en-US" sz="16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4706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</a:t>
            </a:r>
            <a:r>
              <a:rPr lang="en-US" altLang="en-US" dirty="0"/>
              <a:t>Latency </a:t>
            </a:r>
            <a:r>
              <a:rPr lang="en-US" altLang="en-US" dirty="0" smtClean="0"/>
              <a:t>				(</a:t>
            </a:r>
            <a:r>
              <a:rPr lang="en-US" altLang="en-US" dirty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Latency Compensation Techniques</a:t>
            </a:r>
          </a:p>
          <a:p>
            <a:r>
              <a:rPr lang="en-US" altLang="en-US" dirty="0" smtClean="0"/>
              <a:t>Client-Server Synchronization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9869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Loss and Latency</a:t>
            </a:r>
            <a:endParaRPr lang="en-US" altLang="en-US" dirty="0"/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Characteristics most identified with IP networks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Note, in other cases </a:t>
            </a:r>
            <a:r>
              <a:rPr lang="en-US" altLang="en-US" sz="2200" dirty="0" smtClean="0">
                <a:solidFill>
                  <a:srgbClr val="008000"/>
                </a:solidFill>
              </a:rPr>
              <a:t>capacity</a:t>
            </a:r>
            <a:r>
              <a:rPr lang="en-US" altLang="en-US" sz="2200" dirty="0" smtClean="0"/>
              <a:t>, but not usually for network games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0070C0"/>
                </a:solidFill>
              </a:rPr>
              <a:t>Loss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smtClean="0"/>
              <a:t>– packet does </a:t>
            </a:r>
            <a:r>
              <a:rPr lang="en-US" altLang="en-US" sz="2400" dirty="0"/>
              <a:t>not arrive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Usually, fraction </a:t>
            </a:r>
            <a:r>
              <a:rPr lang="en-US" altLang="en-US" sz="2200" dirty="0">
                <a:latin typeface="Courier New" pitchFamily="49" charset="0"/>
              </a:rPr>
              <a:t>#</a:t>
            </a:r>
            <a:r>
              <a:rPr lang="en-US" altLang="en-US" sz="2200" dirty="0" err="1">
                <a:latin typeface="Courier New" pitchFamily="49" charset="0"/>
              </a:rPr>
              <a:t>recv</a:t>
            </a:r>
            <a:r>
              <a:rPr lang="en-US" altLang="en-US" sz="2200" dirty="0">
                <a:latin typeface="Courier New" pitchFamily="49" charset="0"/>
              </a:rPr>
              <a:t>/#sent</a:t>
            </a:r>
            <a:r>
              <a:rPr lang="en-US" altLang="en-US" sz="2200" dirty="0"/>
              <a:t>, </a:t>
            </a:r>
            <a:r>
              <a:rPr lang="en-US" altLang="en-US" sz="2200" dirty="0" smtClean="0">
                <a:latin typeface="Times New Roman" pitchFamily="18" charset="0"/>
              </a:rPr>
              <a:t>p </a:t>
            </a:r>
            <a:r>
              <a:rPr lang="en-US" altLang="en-US" sz="22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altLang="en-US" sz="2200" dirty="0" smtClean="0"/>
              <a:t>[</a:t>
            </a:r>
            <a:r>
              <a:rPr lang="en-US" altLang="en-US" sz="2200" dirty="0">
                <a:latin typeface="Courier New" pitchFamily="49" charset="0"/>
              </a:rPr>
              <a:t>0:1</a:t>
            </a:r>
            <a:r>
              <a:rPr lang="en-US" altLang="en-US" sz="2200" dirty="0"/>
              <a:t>]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Note, often assumed independent but can be </a:t>
            </a:r>
            <a:r>
              <a:rPr lang="en-US" altLang="en-US" sz="2200" dirty="0" err="1"/>
              <a:t>bursty</a:t>
            </a:r>
            <a:r>
              <a:rPr lang="en-US" altLang="en-US" sz="2200" dirty="0"/>
              <a:t> (several lost in </a:t>
            </a:r>
            <a:r>
              <a:rPr lang="en-US" altLang="en-US" sz="2200" dirty="0" smtClean="0"/>
              <a:t>row</a:t>
            </a:r>
            <a:r>
              <a:rPr lang="en-US" altLang="en-US" sz="2200" dirty="0"/>
              <a:t>)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0070C0"/>
                </a:solidFill>
              </a:rPr>
              <a:t>Latency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 smtClean="0"/>
              <a:t>– time to </a:t>
            </a:r>
            <a:r>
              <a:rPr lang="en-US" altLang="en-US" sz="2400" dirty="0"/>
              <a:t>get from source to destination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solidFill>
                  <a:srgbClr val="008000"/>
                </a:solidFill>
              </a:rPr>
              <a:t>Round trip time </a:t>
            </a:r>
            <a:r>
              <a:rPr lang="en-US" altLang="en-US" sz="2200" dirty="0"/>
              <a:t>(RTT) often </a:t>
            </a:r>
            <a:r>
              <a:rPr lang="en-US" altLang="en-US" sz="2200" dirty="0" smtClean="0"/>
              <a:t>important since server response to game action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Often assumed (2 x latency), </a:t>
            </a:r>
            <a:r>
              <a:rPr lang="en-US" altLang="en-US" sz="2200" dirty="0"/>
              <a:t>but network path can be asymmetric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Also </a:t>
            </a:r>
            <a:r>
              <a:rPr lang="en-US" altLang="en-US" sz="2000" dirty="0" smtClean="0">
                <a:solidFill>
                  <a:srgbClr val="008000"/>
                </a:solidFill>
              </a:rPr>
              <a:t>jitter</a:t>
            </a:r>
            <a:r>
              <a:rPr lang="en-US" altLang="en-US" sz="2000" dirty="0" smtClean="0"/>
              <a:t> (or </a:t>
            </a:r>
            <a:r>
              <a:rPr lang="en-US" altLang="en-US" sz="2000" i="1" dirty="0" smtClean="0"/>
              <a:t>latency jitter</a:t>
            </a:r>
            <a:r>
              <a:rPr lang="en-US" altLang="en-US" sz="2000" dirty="0" smtClean="0"/>
              <a:t>) variation in latency (not discussed more here)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How much does each matter? (</a:t>
            </a:r>
            <a:r>
              <a:rPr lang="en-US" altLang="en-US" sz="2400" dirty="0" smtClean="0"/>
              <a:t>later)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Right </a:t>
            </a:r>
            <a:r>
              <a:rPr lang="en-US" altLang="en-US" sz="2400" dirty="0"/>
              <a:t>now, sources for each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4026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(2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now, “networking” mostly means “Internet networking”, so that will be our reference</a:t>
            </a:r>
          </a:p>
          <a:p>
            <a:r>
              <a:rPr lang="en-US" dirty="0" smtClean="0"/>
              <a:t>Other networking aspects that can be relevant for games includes:</a:t>
            </a:r>
          </a:p>
          <a:p>
            <a:pPr lvl="1"/>
            <a:r>
              <a:rPr lang="en-US" dirty="0" smtClean="0"/>
              <a:t>Ad Hoc / Mesh networking</a:t>
            </a:r>
          </a:p>
          <a:p>
            <a:pPr lvl="1"/>
            <a:r>
              <a:rPr lang="en-US" dirty="0" smtClean="0"/>
              <a:t>Short-range wireless (e.g., Bluetooth)</a:t>
            </a:r>
          </a:p>
          <a:p>
            <a:pPr lvl="1"/>
            <a:r>
              <a:rPr lang="en-US" dirty="0" smtClean="0"/>
              <a:t>Network security (including cheating)</a:t>
            </a:r>
          </a:p>
          <a:p>
            <a:pPr lvl="1"/>
            <a:r>
              <a:rPr lang="en-US" dirty="0" smtClean="0"/>
              <a:t>Mobile application (game) development (often networked)</a:t>
            </a:r>
          </a:p>
          <a:p>
            <a:r>
              <a:rPr lang="en-US" dirty="0" smtClean="0"/>
              <a:t>These, and other topics available in-depth from your friendly, neighborhood WPI course </a:t>
            </a:r>
          </a:p>
          <a:p>
            <a:pPr marL="0" indent="0" algn="ctr">
              <a:buNone/>
            </a:pPr>
            <a:r>
              <a:rPr lang="en-US" i="1" dirty="0" smtClean="0"/>
              <a:t>(next slide)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</a:t>
            </a:r>
            <a:r>
              <a:rPr lang="en-US" dirty="0" smtClean="0">
                <a:solidFill>
                  <a:srgbClr val="0070C0"/>
                </a:solidFill>
              </a:rPr>
              <a:t>Loss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97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/>
              <a:t>Sources of </a:t>
            </a:r>
            <a:r>
              <a:rPr lang="en-US" altLang="en-US" dirty="0">
                <a:solidFill>
                  <a:srgbClr val="0070C0"/>
                </a:solidFill>
              </a:rPr>
              <a:t>Loss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990600"/>
            <a:ext cx="8191500" cy="2819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Note, here we are considering only </a:t>
            </a:r>
            <a:r>
              <a:rPr lang="en-US" altLang="en-US" sz="2000" i="1" dirty="0"/>
              <a:t>IP</a:t>
            </a:r>
            <a:r>
              <a:rPr lang="en-US" altLang="en-US" sz="2000" dirty="0"/>
              <a:t> packet loss 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Above IP, </a:t>
            </a:r>
            <a:r>
              <a:rPr lang="en-US" altLang="en-US" sz="1800" dirty="0">
                <a:solidFill>
                  <a:srgbClr val="0070C0"/>
                </a:solidFill>
              </a:rPr>
              <a:t>TCP</a:t>
            </a:r>
            <a:r>
              <a:rPr lang="en-US" altLang="en-US" sz="1800" dirty="0"/>
              <a:t> will retransmit lost packets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Below IP, data link </a:t>
            </a:r>
            <a:r>
              <a:rPr lang="en-US" altLang="en-US" sz="1800" dirty="0" smtClean="0"/>
              <a:t>often </a:t>
            </a:r>
            <a:r>
              <a:rPr lang="en-US" altLang="en-US" sz="1800" dirty="0"/>
              <a:t>retransmits or does repair </a:t>
            </a:r>
            <a:r>
              <a:rPr lang="en-US" altLang="en-US" sz="1800" dirty="0" smtClean="0"/>
              <a:t>(forward error correction)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IP packet loss predominantly from </a:t>
            </a:r>
            <a:r>
              <a:rPr lang="en-US" altLang="en-US" sz="2000" dirty="0" smtClean="0">
                <a:solidFill>
                  <a:srgbClr val="008000"/>
                </a:solidFill>
              </a:rPr>
              <a:t>congestion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 smtClean="0"/>
              <a:t>Causes </a:t>
            </a:r>
            <a:r>
              <a:rPr lang="en-US" altLang="en-US" sz="1800" dirty="0"/>
              <a:t>queue </a:t>
            </a:r>
            <a:r>
              <a:rPr lang="en-US" altLang="en-US" sz="1800" dirty="0" smtClean="0"/>
              <a:t>overflow (incoming packets dropped)</a:t>
            </a: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Bit errors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More common on wireless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Loss during route change (link/host unavailable)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Often </a:t>
            </a:r>
            <a:r>
              <a:rPr lang="en-US" altLang="en-US" sz="2000" dirty="0" err="1"/>
              <a:t>bursty</a:t>
            </a:r>
            <a:r>
              <a:rPr lang="en-US" altLang="en-US" sz="2000" dirty="0"/>
              <a:t>!</a:t>
            </a:r>
          </a:p>
        </p:txBody>
      </p:sp>
      <p:sp>
        <p:nvSpPr>
          <p:cNvPr id="603141" name="Rectangle 5"/>
          <p:cNvSpPr>
            <a:spLocks noChangeArrowheads="1"/>
          </p:cNvSpPr>
          <p:nvPr/>
        </p:nvSpPr>
        <p:spPr bwMode="auto">
          <a:xfrm>
            <a:off x="2971800" y="4114800"/>
            <a:ext cx="3810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2" name="Text Box 6"/>
          <p:cNvSpPr txBox="1">
            <a:spLocks noChangeArrowheads="1"/>
          </p:cNvSpPr>
          <p:nvPr/>
        </p:nvSpPr>
        <p:spPr bwMode="auto">
          <a:xfrm>
            <a:off x="4724400" y="42672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Router</a:t>
            </a:r>
          </a:p>
        </p:txBody>
      </p:sp>
      <p:sp>
        <p:nvSpPr>
          <p:cNvPr id="603143" name="Rectangle 7"/>
          <p:cNvSpPr>
            <a:spLocks noChangeArrowheads="1"/>
          </p:cNvSpPr>
          <p:nvPr/>
        </p:nvSpPr>
        <p:spPr bwMode="auto">
          <a:xfrm>
            <a:off x="4876800" y="52578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4" name="Rectangle 8"/>
          <p:cNvSpPr>
            <a:spLocks noChangeArrowheads="1"/>
          </p:cNvSpPr>
          <p:nvPr/>
        </p:nvSpPr>
        <p:spPr bwMode="auto">
          <a:xfrm>
            <a:off x="5105400" y="52578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5" name="Rectangle 9"/>
          <p:cNvSpPr>
            <a:spLocks noChangeArrowheads="1"/>
          </p:cNvSpPr>
          <p:nvPr/>
        </p:nvSpPr>
        <p:spPr bwMode="auto">
          <a:xfrm>
            <a:off x="5562600" y="52578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03146" name="Rectangle 10"/>
          <p:cNvSpPr>
            <a:spLocks noChangeArrowheads="1"/>
          </p:cNvSpPr>
          <p:nvPr/>
        </p:nvSpPr>
        <p:spPr bwMode="auto">
          <a:xfrm>
            <a:off x="5334000" y="52578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7" name="Rectangle 11"/>
          <p:cNvSpPr>
            <a:spLocks noChangeArrowheads="1"/>
          </p:cNvSpPr>
          <p:nvPr/>
        </p:nvSpPr>
        <p:spPr bwMode="auto">
          <a:xfrm>
            <a:off x="5791200" y="52578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48" name="Line 12"/>
          <p:cNvSpPr>
            <a:spLocks noChangeShapeType="1"/>
          </p:cNvSpPr>
          <p:nvPr/>
        </p:nvSpPr>
        <p:spPr bwMode="auto">
          <a:xfrm>
            <a:off x="1295400" y="4038600"/>
            <a:ext cx="16764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49" name="Line 13"/>
          <p:cNvSpPr>
            <a:spLocks noChangeShapeType="1"/>
          </p:cNvSpPr>
          <p:nvPr/>
        </p:nvSpPr>
        <p:spPr bwMode="auto">
          <a:xfrm flipV="1">
            <a:off x="1219200" y="6019800"/>
            <a:ext cx="1752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50" name="Rectangle 14"/>
          <p:cNvSpPr>
            <a:spLocks noChangeArrowheads="1"/>
          </p:cNvSpPr>
          <p:nvPr/>
        </p:nvSpPr>
        <p:spPr bwMode="auto">
          <a:xfrm>
            <a:off x="6019800" y="5257800"/>
            <a:ext cx="228600" cy="2286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1" name="Rectangle 15"/>
          <p:cNvSpPr>
            <a:spLocks noChangeArrowheads="1"/>
          </p:cNvSpPr>
          <p:nvPr/>
        </p:nvSpPr>
        <p:spPr bwMode="auto">
          <a:xfrm>
            <a:off x="6477000" y="5257800"/>
            <a:ext cx="228600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2" name="Rectangle 16"/>
          <p:cNvSpPr>
            <a:spLocks noChangeArrowheads="1"/>
          </p:cNvSpPr>
          <p:nvPr/>
        </p:nvSpPr>
        <p:spPr bwMode="auto">
          <a:xfrm>
            <a:off x="6248400" y="5257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3" name="Rectangle 17"/>
          <p:cNvSpPr>
            <a:spLocks noChangeArrowheads="1"/>
          </p:cNvSpPr>
          <p:nvPr/>
        </p:nvSpPr>
        <p:spPr bwMode="auto">
          <a:xfrm>
            <a:off x="7467600" y="51054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4" name="Line 18"/>
          <p:cNvSpPr>
            <a:spLocks noChangeShapeType="1"/>
          </p:cNvSpPr>
          <p:nvPr/>
        </p:nvSpPr>
        <p:spPr bwMode="auto">
          <a:xfrm>
            <a:off x="6781800" y="5410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3155" name="Rectangle 19"/>
          <p:cNvSpPr>
            <a:spLocks noChangeArrowheads="1"/>
          </p:cNvSpPr>
          <p:nvPr/>
        </p:nvSpPr>
        <p:spPr bwMode="auto">
          <a:xfrm>
            <a:off x="3429000" y="4419600"/>
            <a:ext cx="914400" cy="1828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Routing</a:t>
            </a:r>
          </a:p>
          <a:p>
            <a:pPr algn="ctr"/>
            <a:r>
              <a:rPr lang="en-US" altLang="en-US" sz="2000"/>
              <a:t>Table</a:t>
            </a:r>
          </a:p>
        </p:txBody>
      </p:sp>
      <p:sp>
        <p:nvSpPr>
          <p:cNvPr id="603156" name="Rectangle 20"/>
          <p:cNvSpPr>
            <a:spLocks noChangeArrowheads="1"/>
          </p:cNvSpPr>
          <p:nvPr/>
        </p:nvSpPr>
        <p:spPr bwMode="auto">
          <a:xfrm>
            <a:off x="1752600" y="3886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7" name="Rectangle 21"/>
          <p:cNvSpPr>
            <a:spLocks noChangeArrowheads="1"/>
          </p:cNvSpPr>
          <p:nvPr/>
        </p:nvSpPr>
        <p:spPr bwMode="auto">
          <a:xfrm>
            <a:off x="2209800" y="4114800"/>
            <a:ext cx="228600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8" name="Rectangle 22"/>
          <p:cNvSpPr>
            <a:spLocks noChangeArrowheads="1"/>
          </p:cNvSpPr>
          <p:nvPr/>
        </p:nvSpPr>
        <p:spPr bwMode="auto">
          <a:xfrm>
            <a:off x="2209800" y="57912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59" name="Rectangle 23"/>
          <p:cNvSpPr>
            <a:spLocks noChangeArrowheads="1"/>
          </p:cNvSpPr>
          <p:nvPr/>
        </p:nvSpPr>
        <p:spPr bwMode="auto">
          <a:xfrm>
            <a:off x="7010400" y="51054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3160" name="Rectangle 24"/>
          <p:cNvSpPr>
            <a:spLocks noChangeArrowheads="1"/>
          </p:cNvSpPr>
          <p:nvPr/>
        </p:nvSpPr>
        <p:spPr bwMode="auto">
          <a:xfrm>
            <a:off x="7924800" y="51054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03161" name="Text Box 25"/>
          <p:cNvSpPr txBox="1">
            <a:spLocks noChangeArrowheads="1"/>
          </p:cNvSpPr>
          <p:nvPr/>
        </p:nvSpPr>
        <p:spPr bwMode="auto">
          <a:xfrm>
            <a:off x="5400675" y="5611813"/>
            <a:ext cx="860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Packet</a:t>
            </a:r>
          </a:p>
          <a:p>
            <a:pPr algn="ctr"/>
            <a:r>
              <a:rPr lang="en-US" altLang="en-US" sz="2000"/>
              <a:t>queue</a:t>
            </a:r>
          </a:p>
        </p:txBody>
      </p:sp>
      <p:sp>
        <p:nvSpPr>
          <p:cNvPr id="603162" name="Text Box 26"/>
          <p:cNvSpPr txBox="1">
            <a:spLocks noChangeArrowheads="1"/>
          </p:cNvSpPr>
          <p:nvPr/>
        </p:nvSpPr>
        <p:spPr bwMode="auto">
          <a:xfrm rot="1596062">
            <a:off x="1373188" y="4429125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10 Mbps</a:t>
            </a:r>
          </a:p>
        </p:txBody>
      </p:sp>
      <p:sp>
        <p:nvSpPr>
          <p:cNvPr id="603163" name="Text Box 27"/>
          <p:cNvSpPr txBox="1">
            <a:spLocks noChangeArrowheads="1"/>
          </p:cNvSpPr>
          <p:nvPr/>
        </p:nvSpPr>
        <p:spPr bwMode="auto">
          <a:xfrm rot="20710280">
            <a:off x="1603375" y="6359525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10 Mbps</a:t>
            </a:r>
          </a:p>
        </p:txBody>
      </p:sp>
      <p:sp>
        <p:nvSpPr>
          <p:cNvPr id="603164" name="Text Box 28"/>
          <p:cNvSpPr txBox="1">
            <a:spLocks noChangeArrowheads="1"/>
          </p:cNvSpPr>
          <p:nvPr/>
        </p:nvSpPr>
        <p:spPr bwMode="auto">
          <a:xfrm rot="21559893">
            <a:off x="7162800" y="5434013"/>
            <a:ext cx="87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5 Mbps</a:t>
            </a:r>
          </a:p>
        </p:txBody>
      </p:sp>
      <p:sp>
        <p:nvSpPr>
          <p:cNvPr id="603165" name="Rectangle 29"/>
          <p:cNvSpPr>
            <a:spLocks noChangeArrowheads="1"/>
          </p:cNvSpPr>
          <p:nvPr/>
        </p:nvSpPr>
        <p:spPr bwMode="auto">
          <a:xfrm>
            <a:off x="1447800" y="6096000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</a:t>
            </a:r>
            <a:r>
              <a:rPr lang="en-US" dirty="0" smtClean="0">
                <a:solidFill>
                  <a:srgbClr val="0070C0"/>
                </a:solidFill>
              </a:rPr>
              <a:t>Latency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94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Sources of </a:t>
            </a:r>
            <a:r>
              <a:rPr lang="en-US" altLang="en-US" dirty="0" smtClean="0">
                <a:solidFill>
                  <a:srgbClr val="0070C0"/>
                </a:solidFill>
              </a:rPr>
              <a:t>Latency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535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752600"/>
            <a:ext cx="5029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Serialization</a:t>
            </a:r>
            <a:r>
              <a:rPr lang="en-US" altLang="en-US" dirty="0" smtClean="0"/>
              <a:t> – Time to transmit packet on link 1 bit at a time 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Propagation</a:t>
            </a:r>
            <a:r>
              <a:rPr lang="en-US" altLang="en-US" dirty="0" smtClean="0"/>
              <a:t> – Time for </a:t>
            </a:r>
            <a:r>
              <a:rPr lang="en-US" altLang="en-US" dirty="0"/>
              <a:t>bits to travel from one host to another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Queueing delay </a:t>
            </a:r>
            <a:r>
              <a:rPr lang="en-US" altLang="en-US" dirty="0" smtClean="0"/>
              <a:t>– Time spent in router queue waiting to be transmitted</a:t>
            </a:r>
          </a:p>
          <a:p>
            <a:endParaRPr lang="en-US" altLang="en-US" dirty="0"/>
          </a:p>
          <a:p>
            <a:r>
              <a:rPr lang="en-US" altLang="en-US" dirty="0" smtClean="0">
                <a:solidFill>
                  <a:srgbClr val="008000"/>
                </a:solidFill>
              </a:rPr>
              <a:t>Typically</a:t>
            </a:r>
          </a:p>
          <a:p>
            <a:pPr lvl="1"/>
            <a:r>
              <a:rPr lang="en-US" altLang="en-US" dirty="0" smtClean="0"/>
              <a:t>Propagation time fast (about speed of light)</a:t>
            </a:r>
          </a:p>
          <a:p>
            <a:pPr lvl="1"/>
            <a:r>
              <a:rPr lang="en-US" altLang="en-US" dirty="0" smtClean="0"/>
              <a:t>Serialization time usually fast for high capacity links</a:t>
            </a:r>
          </a:p>
          <a:p>
            <a:pPr lvl="1"/>
            <a:r>
              <a:rPr lang="en-US" altLang="en-US" dirty="0" smtClean="0"/>
              <a:t>Queuing delay can dominate, and exacerbated by long serialization times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47677" y="2743200"/>
            <a:ext cx="3598594" cy="2031109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</a:t>
            </a:r>
            <a:r>
              <a:rPr lang="en-US" dirty="0" smtClean="0">
                <a:solidFill>
                  <a:srgbClr val="0070C0"/>
                </a:solidFill>
              </a:rPr>
              <a:t>Local Latency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1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Local Latency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5600"/>
            <a:ext cx="5087780" cy="27657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00" y="4715486"/>
            <a:ext cx="8010366" cy="1980583"/>
            <a:chOff x="1121911" y="4990530"/>
            <a:chExt cx="8010366" cy="19805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911" y="4990530"/>
              <a:ext cx="8010366" cy="15431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9008" y="6629400"/>
              <a:ext cx="4036172" cy="34171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553200" y="2269809"/>
            <a:ext cx="1933671" cy="163121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Game Loop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Get Input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Update World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Render World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Sleep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9917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</a:t>
            </a:r>
            <a:r>
              <a:rPr lang="en-US" dirty="0" smtClean="0">
                <a:solidFill>
                  <a:srgbClr val="0070C0"/>
                </a:solidFill>
              </a:rPr>
              <a:t> Local Latency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Solder led light on bread board to mouse</a:t>
            </a:r>
          </a:p>
          <a:p>
            <a:r>
              <a:rPr lang="en-US" dirty="0" smtClean="0"/>
              <a:t>Film with high-speed camera</a:t>
            </a:r>
          </a:p>
          <a:p>
            <a:pPr lvl="1"/>
            <a:r>
              <a:rPr lang="en-US" dirty="0" smtClean="0"/>
              <a:t>Casio EX-ZR 200</a:t>
            </a:r>
          </a:p>
          <a:p>
            <a:pPr lvl="1"/>
            <a:r>
              <a:rPr lang="en-US" dirty="0" smtClean="0"/>
              <a:t>100 frames/second</a:t>
            </a:r>
          </a:p>
          <a:p>
            <a:r>
              <a:rPr lang="en-US" dirty="0" smtClean="0"/>
              <a:t>When click mouse, count frames </a:t>
            </a:r>
            <a:r>
              <a:rPr lang="en-US" dirty="0" smtClean="0">
                <a:sym typeface="Wingdings" panose="05000000000000000000" pitchFamily="2" charset="2"/>
              </a:rPr>
              <a:t> local latency!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Zoo lab + game engine (Angel 2d) ~ 100 millisecond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157531"/>
            <a:ext cx="4038600" cy="34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3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>
                <a:solidFill>
                  <a:srgbClr val="0070C0"/>
                </a:solidFill>
              </a:rPr>
              <a:t>Latency Compensation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Mini-Outline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Motivation</a:t>
            </a:r>
            <a:endParaRPr lang="en-US" altLang="en-US" dirty="0"/>
          </a:p>
          <a:p>
            <a:r>
              <a:rPr lang="en-US" altLang="en-US" dirty="0"/>
              <a:t>Prediction</a:t>
            </a:r>
          </a:p>
          <a:p>
            <a:r>
              <a:rPr lang="en-US" altLang="en-US" dirty="0"/>
              <a:t>Time delay and Time warp</a:t>
            </a:r>
          </a:p>
          <a:p>
            <a:r>
              <a:rPr lang="en-US" altLang="en-US" dirty="0"/>
              <a:t>Data compression</a:t>
            </a:r>
          </a:p>
          <a:p>
            <a:r>
              <a:rPr lang="en-US" altLang="en-US" dirty="0"/>
              <a:t>Visual tricks</a:t>
            </a:r>
          </a:p>
          <a:p>
            <a:r>
              <a:rPr lang="en-US" altLang="en-US" dirty="0"/>
              <a:t>Cheating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Need for </a:t>
            </a:r>
            <a:r>
              <a:rPr lang="en-US" altLang="en-US" dirty="0">
                <a:solidFill>
                  <a:srgbClr val="0070C0"/>
                </a:solidFill>
              </a:rPr>
              <a:t>Latency Compensation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Capacities are </a:t>
            </a:r>
            <a:r>
              <a:rPr lang="en-US" altLang="en-US" sz="2800" dirty="0"/>
              <a:t>growing, but cannot solve all problems</a:t>
            </a:r>
          </a:p>
          <a:p>
            <a:r>
              <a:rPr lang="en-US" altLang="en-US" sz="2800" dirty="0"/>
              <a:t>Still </a:t>
            </a:r>
            <a:r>
              <a:rPr lang="en-US" altLang="en-US" sz="2800" dirty="0" err="1"/>
              <a:t>bursty</a:t>
            </a:r>
            <a:r>
              <a:rPr lang="en-US" altLang="en-US" sz="2800" dirty="0"/>
              <a:t>, transient congestion (queues)</a:t>
            </a:r>
          </a:p>
          <a:p>
            <a:r>
              <a:rPr lang="en-US" altLang="en-US" sz="2800" dirty="0" smtClean="0"/>
              <a:t>Capacities uneven </a:t>
            </a:r>
            <a:r>
              <a:rPr lang="en-US" altLang="en-US" sz="2800" dirty="0"/>
              <a:t>across all clients</a:t>
            </a:r>
          </a:p>
          <a:p>
            <a:pPr lvl="1"/>
            <a:r>
              <a:rPr lang="en-US" altLang="en-US" sz="2400" dirty="0" smtClean="0"/>
              <a:t>And often asymmetric in </a:t>
            </a:r>
            <a:r>
              <a:rPr lang="en-US" altLang="en-US" sz="2400" dirty="0"/>
              <a:t>downlink/uplink.</a:t>
            </a:r>
          </a:p>
          <a:p>
            <a:r>
              <a:rPr lang="en-US" altLang="en-US" sz="2800" dirty="0" smtClean="0"/>
              <a:t>Wireless Wide Area Networks (WWANs) </a:t>
            </a:r>
            <a:r>
              <a:rPr lang="en-US" altLang="en-US" sz="2800" dirty="0"/>
              <a:t>growing (low, variable </a:t>
            </a:r>
            <a:r>
              <a:rPr lang="en-US" altLang="en-US" sz="2800" dirty="0" smtClean="0"/>
              <a:t>capacities, </a:t>
            </a:r>
            <a:r>
              <a:rPr lang="en-US" altLang="en-US" sz="2800" dirty="0"/>
              <a:t>high latency)</a:t>
            </a:r>
          </a:p>
          <a:p>
            <a:r>
              <a:rPr lang="en-US" altLang="en-US" sz="2800" dirty="0"/>
              <a:t>Propagation delays (~25 </a:t>
            </a:r>
            <a:r>
              <a:rPr lang="en-US" altLang="en-US" sz="2800" dirty="0" err="1"/>
              <a:t>msec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min across U.S.)</a:t>
            </a:r>
            <a:endParaRPr lang="en-US" altLang="en-US" sz="2800" dirty="0"/>
          </a:p>
        </p:txBody>
      </p:sp>
      <p:sp>
        <p:nvSpPr>
          <p:cNvPr id="548868" name="Rectangle 4"/>
          <p:cNvSpPr>
            <a:spLocks noChangeArrowheads="1"/>
          </p:cNvSpPr>
          <p:nvPr/>
        </p:nvSpPr>
        <p:spPr bwMode="auto">
          <a:xfrm>
            <a:off x="838200" y="5181600"/>
            <a:ext cx="70866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dirty="0"/>
              <a:t>“There is an old network saying: ‘Bandwidth problems can be cured with money. Latency problems are harder because the speed of light is fixed – you can’t </a:t>
            </a:r>
            <a:r>
              <a:rPr lang="en-US" altLang="en-US" dirty="0" smtClean="0"/>
              <a:t>bribe God</a:t>
            </a:r>
            <a:r>
              <a:rPr lang="en-US" altLang="en-US" dirty="0"/>
              <a:t>.’ ”  —David Clark, MIT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2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5"/>
          <p:cNvGrpSpPr>
            <a:grpSpLocks/>
          </p:cNvGrpSpPr>
          <p:nvPr/>
        </p:nvGrpSpPr>
        <p:grpSpPr bwMode="auto">
          <a:xfrm>
            <a:off x="4267200" y="3810000"/>
            <a:ext cx="3276600" cy="2667000"/>
            <a:chOff x="4953000" y="2317308"/>
            <a:chExt cx="3810000" cy="3092892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5106213" y="4876308"/>
              <a:ext cx="3503576" cy="53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 dirty="0">
                  <a:latin typeface="+mn-lt"/>
                  <a:hlinkClick r:id="rId7"/>
                </a:rPr>
                <a:t>http://www.youtube.com/watch?v=Bn1nBR5jOx8</a:t>
              </a:r>
              <a:endParaRPr kumimoji="1" lang="en-US" sz="900" kern="0" dirty="0">
                <a:latin typeface="+mn-lt"/>
              </a:endParaRPr>
            </a:p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endParaRPr kumimoji="1" lang="en-US" sz="900" kern="0" dirty="0">
                <a:latin typeface="+mn-lt"/>
              </a:endParaRPr>
            </a:p>
          </p:txBody>
        </p:sp>
        <p:pic>
          <p:nvPicPr>
            <p:cNvPr id="29706" name="Picture 20" descr="vid2.gif">
              <a:hlinkClick r:id="rId7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17308"/>
              <a:ext cx="3810000" cy="246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Title 1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43000"/>
          </a:xfrm>
        </p:spPr>
        <p:txBody>
          <a:bodyPr/>
          <a:lstStyle/>
          <a:p>
            <a:r>
              <a:rPr lang="en-US" dirty="0" smtClean="0"/>
              <a:t>Is It </a:t>
            </a:r>
            <a:r>
              <a:rPr lang="en-US" dirty="0" smtClean="0">
                <a:solidFill>
                  <a:srgbClr val="0070C0"/>
                </a:solidFill>
              </a:rPr>
              <a:t>Latency</a:t>
            </a:r>
            <a:r>
              <a:rPr lang="en-US" dirty="0" smtClean="0"/>
              <a:t> or Do You Just Suck?</a:t>
            </a:r>
          </a:p>
        </p:txBody>
      </p:sp>
      <p:grpSp>
        <p:nvGrpSpPr>
          <p:cNvPr id="29700" name="Group 8"/>
          <p:cNvGrpSpPr>
            <a:grpSpLocks/>
          </p:cNvGrpSpPr>
          <p:nvPr/>
        </p:nvGrpSpPr>
        <p:grpSpPr bwMode="auto">
          <a:xfrm>
            <a:off x="1752600" y="1371600"/>
            <a:ext cx="3124200" cy="2514600"/>
            <a:chOff x="762000" y="882650"/>
            <a:chExt cx="3657600" cy="31242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838201" y="3474316"/>
              <a:ext cx="3505200" cy="532534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>
                  <a:latin typeface="+mn-lt"/>
                  <a:hlinkClick r:id="rId9"/>
                </a:rPr>
                <a:t>http://www.youtube.com/watch?v=r6PwHkhEAkU</a:t>
              </a:r>
              <a:endParaRPr kumimoji="1" lang="en-US" sz="900" kern="0">
                <a:latin typeface="+mn-lt"/>
              </a:endParaRPr>
            </a:p>
          </p:txBody>
        </p:sp>
        <p:pic>
          <p:nvPicPr>
            <p:cNvPr id="29704" name="Picture 16" descr="vid1.gif">
              <a:hlinkClick r:id="rId9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882650"/>
              <a:ext cx="3657600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vid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70866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vid3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9804"/>
            <a:ext cx="83058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5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 at WPI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General, core networks: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CS 3516 </a:t>
            </a:r>
            <a:r>
              <a:rPr lang="en-US" dirty="0" smtClean="0"/>
              <a:t>– Computer Networks</a:t>
            </a:r>
          </a:p>
          <a:p>
            <a:pPr lvl="1"/>
            <a:r>
              <a:rPr lang="en-US" dirty="0" smtClean="0"/>
              <a:t>Broad view of computer networks, top-down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CS 4516 </a:t>
            </a:r>
            <a:r>
              <a:rPr lang="en-US" dirty="0" smtClean="0"/>
              <a:t>– Advanced  Computer Networks</a:t>
            </a:r>
          </a:p>
          <a:p>
            <a:pPr lvl="1"/>
            <a:r>
              <a:rPr lang="en-US" dirty="0" smtClean="0"/>
              <a:t>In-depth computer networks, more “under the hood”</a:t>
            </a:r>
          </a:p>
          <a:p>
            <a:r>
              <a:rPr lang="en-US" dirty="0" smtClean="0"/>
              <a:t>Networks applied to specific domains</a:t>
            </a:r>
          </a:p>
          <a:p>
            <a:pPr marL="457200" lvl="1" indent="0">
              <a:buNone/>
            </a:pPr>
            <a:r>
              <a:rPr lang="en-US" sz="2300" dirty="0" smtClean="0">
                <a:solidFill>
                  <a:srgbClr val="0070C0"/>
                </a:solidFill>
              </a:rPr>
              <a:t>CS 4513 </a:t>
            </a:r>
            <a:r>
              <a:rPr lang="en-US" sz="2300" dirty="0" smtClean="0"/>
              <a:t>– Distributed Systems</a:t>
            </a:r>
          </a:p>
          <a:p>
            <a:pPr marL="457200" lvl="1" indent="0">
              <a:buNone/>
            </a:pPr>
            <a:r>
              <a:rPr lang="en-US" sz="2300" dirty="0" smtClean="0">
                <a:solidFill>
                  <a:srgbClr val="0070C0"/>
                </a:solidFill>
              </a:rPr>
              <a:t>CS 4518 </a:t>
            </a:r>
            <a:r>
              <a:rPr lang="en-US" sz="2300" dirty="0" smtClean="0"/>
              <a:t>– Mobile and </a:t>
            </a:r>
            <a:r>
              <a:rPr lang="en-US" sz="2300" dirty="0"/>
              <a:t>Ubiquitous Computing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70C0"/>
                </a:solidFill>
              </a:rPr>
              <a:t>CS 4241 </a:t>
            </a:r>
            <a:r>
              <a:rPr lang="en-US" sz="2300" dirty="0" smtClean="0"/>
              <a:t>– </a:t>
            </a:r>
            <a:r>
              <a:rPr lang="en-US" sz="2300" dirty="0" err="1" smtClean="0"/>
              <a:t>Webware</a:t>
            </a:r>
            <a:r>
              <a:rPr lang="en-US" sz="2300" dirty="0" smtClean="0"/>
              <a:t>: Computational </a:t>
            </a:r>
            <a:r>
              <a:rPr lang="en-US" sz="2300" dirty="0"/>
              <a:t>Technology for Network Information Systems</a:t>
            </a:r>
          </a:p>
          <a:p>
            <a:pPr marL="457200" lvl="1" indent="0">
              <a:buNone/>
            </a:pPr>
            <a:r>
              <a:rPr lang="en-US" sz="2300" dirty="0">
                <a:solidFill>
                  <a:srgbClr val="0070C0"/>
                </a:solidFill>
              </a:rPr>
              <a:t>CS 4404 </a:t>
            </a:r>
            <a:r>
              <a:rPr lang="en-US" sz="2300" dirty="0" smtClean="0"/>
              <a:t>– Tools and </a:t>
            </a:r>
            <a:r>
              <a:rPr lang="en-US" sz="2300" dirty="0"/>
              <a:t>Techniques in Computer Network </a:t>
            </a:r>
            <a:r>
              <a:rPr lang="en-US" sz="2300" dirty="0" smtClean="0"/>
              <a:t>Security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000" dirty="0"/>
              <a:t>Also grad courses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513 </a:t>
            </a:r>
            <a:r>
              <a:rPr lang="en-US" sz="2500" dirty="0"/>
              <a:t>– Introduction to Local and Wide Area Networks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</a:t>
            </a:r>
            <a:r>
              <a:rPr lang="en-US" sz="2500" dirty="0" smtClean="0">
                <a:solidFill>
                  <a:srgbClr val="0070C0"/>
                </a:solidFill>
              </a:rPr>
              <a:t>528 </a:t>
            </a:r>
            <a:r>
              <a:rPr lang="en-US" sz="2500" dirty="0" smtClean="0"/>
              <a:t>– Mobile </a:t>
            </a:r>
            <a:r>
              <a:rPr lang="en-US" sz="2500" dirty="0"/>
              <a:t>and Ubiquitous Computing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529 </a:t>
            </a:r>
            <a:r>
              <a:rPr lang="en-US" sz="2500" dirty="0" smtClean="0"/>
              <a:t>– Multimedia </a:t>
            </a:r>
            <a:r>
              <a:rPr lang="en-US" sz="2500" dirty="0"/>
              <a:t>Networking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530 </a:t>
            </a:r>
            <a:r>
              <a:rPr lang="en-US" sz="2500" dirty="0" smtClean="0"/>
              <a:t>– High-Performance </a:t>
            </a:r>
            <a:r>
              <a:rPr lang="en-US" sz="2500" dirty="0"/>
              <a:t>Networks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533 </a:t>
            </a:r>
            <a:r>
              <a:rPr lang="en-US" sz="2500" dirty="0" smtClean="0"/>
              <a:t>– Modeling </a:t>
            </a:r>
            <a:r>
              <a:rPr lang="en-US" sz="2500" dirty="0"/>
              <a:t>and Performance Evaluation of Network and Computer Systems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558 </a:t>
            </a:r>
            <a:r>
              <a:rPr lang="en-US" sz="2500" dirty="0" smtClean="0"/>
              <a:t>– Computer </a:t>
            </a:r>
            <a:r>
              <a:rPr lang="en-US" sz="2500" dirty="0"/>
              <a:t>Network Security</a:t>
            </a:r>
          </a:p>
          <a:p>
            <a:pPr marL="457200" lvl="1" indent="0">
              <a:buNone/>
            </a:pPr>
            <a:r>
              <a:rPr lang="en-US" sz="2500" dirty="0">
                <a:solidFill>
                  <a:srgbClr val="0070C0"/>
                </a:solidFill>
              </a:rPr>
              <a:t>CS 577 </a:t>
            </a:r>
            <a:r>
              <a:rPr lang="en-US" sz="2500" dirty="0" smtClean="0"/>
              <a:t>– Advanced </a:t>
            </a:r>
            <a:r>
              <a:rPr lang="en-US" sz="2500" dirty="0"/>
              <a:t>Computer and Communications Networks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7111" y="5791200"/>
            <a:ext cx="3429000" cy="70788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deck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core networking applied to computer games.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74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5"/>
          <p:cNvGrpSpPr>
            <a:grpSpLocks/>
          </p:cNvGrpSpPr>
          <p:nvPr/>
        </p:nvGrpSpPr>
        <p:grpSpPr bwMode="auto">
          <a:xfrm>
            <a:off x="4135438" y="3810000"/>
            <a:ext cx="3276600" cy="2667000"/>
            <a:chOff x="4953000" y="2317308"/>
            <a:chExt cx="3810000" cy="3092892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5106213" y="4876308"/>
              <a:ext cx="3503576" cy="53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 dirty="0">
                  <a:latin typeface="+mn-lt"/>
                  <a:hlinkClick r:id="rId3"/>
                </a:rPr>
                <a:t>http://www.youtube.com/watch?v=Bn1nBR5jOx8</a:t>
              </a:r>
              <a:endParaRPr kumimoji="1" lang="en-US" sz="900" kern="0" dirty="0">
                <a:latin typeface="+mn-lt"/>
              </a:endParaRPr>
            </a:p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endParaRPr kumimoji="1" lang="en-US" sz="900" kern="0" dirty="0">
                <a:latin typeface="+mn-lt"/>
              </a:endParaRPr>
            </a:p>
          </p:txBody>
        </p:sp>
        <p:pic>
          <p:nvPicPr>
            <p:cNvPr id="30729" name="Picture 20" descr="vid2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17308"/>
              <a:ext cx="3810000" cy="246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Title 1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43000"/>
          </a:xfrm>
        </p:spPr>
        <p:txBody>
          <a:bodyPr/>
          <a:lstStyle/>
          <a:p>
            <a:r>
              <a:rPr lang="en-US" dirty="0" smtClean="0"/>
              <a:t>Is It </a:t>
            </a:r>
            <a:r>
              <a:rPr lang="en-US" dirty="0" smtClean="0">
                <a:solidFill>
                  <a:srgbClr val="0070C0"/>
                </a:solidFill>
              </a:rPr>
              <a:t>Latency</a:t>
            </a:r>
            <a:r>
              <a:rPr lang="en-US" dirty="0" smtClean="0"/>
              <a:t> or Do You Just Suck?</a:t>
            </a:r>
          </a:p>
        </p:txBody>
      </p:sp>
      <p:grpSp>
        <p:nvGrpSpPr>
          <p:cNvPr id="30724" name="Group 8"/>
          <p:cNvGrpSpPr>
            <a:grpSpLocks/>
          </p:cNvGrpSpPr>
          <p:nvPr/>
        </p:nvGrpSpPr>
        <p:grpSpPr bwMode="auto">
          <a:xfrm>
            <a:off x="1620838" y="1371600"/>
            <a:ext cx="3124200" cy="2514600"/>
            <a:chOff x="762000" y="882650"/>
            <a:chExt cx="3657600" cy="31242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838201" y="3474316"/>
              <a:ext cx="3505200" cy="532534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>
                  <a:latin typeface="+mn-lt"/>
                  <a:hlinkClick r:id="rId5"/>
                </a:rPr>
                <a:t>http://www.youtube.com/watch?v=r6PwHkhEAkU</a:t>
              </a:r>
              <a:endParaRPr kumimoji="1" lang="en-US" sz="900" kern="0">
                <a:latin typeface="+mn-lt"/>
              </a:endParaRPr>
            </a:p>
          </p:txBody>
        </p:sp>
        <p:pic>
          <p:nvPicPr>
            <p:cNvPr id="30727" name="Picture 16" descr="vid1.gif">
              <a:hlinkClick r:id="rId5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882650"/>
              <a:ext cx="3657600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2459038" y="1676400"/>
            <a:ext cx="4419600" cy="39703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Delayed response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“Magic” bullets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Server matters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43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Latency</a:t>
            </a:r>
            <a:r>
              <a:rPr lang="en-US" altLang="en-US" dirty="0" smtClean="0"/>
              <a:t> and Playability (1 of 2)</a:t>
            </a:r>
            <a:endParaRPr lang="en-US" altLang="en-US" dirty="0"/>
          </a:p>
        </p:txBody>
      </p:sp>
      <p:sp>
        <p:nvSpPr>
          <p:cNvPr id="5836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305800" cy="838200"/>
          </a:xfrm>
        </p:spPr>
        <p:txBody>
          <a:bodyPr>
            <a:normAutofit fontScale="92500"/>
          </a:bodyPr>
          <a:lstStyle/>
          <a:p>
            <a:r>
              <a:rPr lang="en-US" altLang="en-US" dirty="0" smtClean="0"/>
              <a:t>Affects player – subjective and objective (below)</a:t>
            </a:r>
            <a:endParaRPr lang="en-US" altLang="en-US" dirty="0"/>
          </a:p>
        </p:txBody>
      </p:sp>
      <p:pic>
        <p:nvPicPr>
          <p:cNvPr id="583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51185"/>
            <a:ext cx="620871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685" name="Text Box 5"/>
          <p:cNvSpPr txBox="1">
            <a:spLocks noChangeArrowheads="1"/>
          </p:cNvSpPr>
          <p:nvPr/>
        </p:nvSpPr>
        <p:spPr bwMode="auto">
          <a:xfrm>
            <a:off x="7010400" y="3423949"/>
            <a:ext cx="18288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sz="2000" dirty="0"/>
              <a:t>But depends upon </a:t>
            </a:r>
            <a:r>
              <a:rPr lang="en-US" altLang="en-US" sz="2000" dirty="0" smtClean="0"/>
              <a:t>type of game!</a:t>
            </a:r>
            <a:endParaRPr lang="en-US" alt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Latency</a:t>
            </a:r>
            <a:r>
              <a:rPr lang="en-US" altLang="en-US" dirty="0" smtClean="0"/>
              <a:t> and Playability (2 of 2)</a:t>
            </a:r>
            <a:endParaRPr lang="en-US" altLang="en-US" dirty="0"/>
          </a:p>
        </p:txBody>
      </p:sp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2169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Latency and Player Action – 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Real-time </a:t>
            </a:r>
            <a:r>
              <a:rPr lang="en-US" dirty="0"/>
              <a:t>g</a:t>
            </a:r>
            <a:r>
              <a:rPr lang="en-US" dirty="0" smtClean="0"/>
              <a:t>ames sensitive to lag </a:t>
            </a:r>
          </a:p>
          <a:p>
            <a:pPr lvl="1"/>
            <a:r>
              <a:rPr lang="en-US" dirty="0" smtClean="0"/>
              <a:t>Even 10s of milliseconds of impacts </a:t>
            </a:r>
            <a:r>
              <a:rPr lang="en-US" dirty="0" smtClean="0">
                <a:solidFill>
                  <a:srgbClr val="0070C0"/>
                </a:solidFill>
              </a:rPr>
              <a:t>player performance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8000"/>
                </a:solidFill>
              </a:rPr>
              <a:t>quality of experience </a:t>
            </a:r>
            <a:r>
              <a:rPr lang="en-US" dirty="0" smtClean="0"/>
              <a:t>(</a:t>
            </a:r>
            <a:r>
              <a:rPr lang="en-US" dirty="0" err="1" smtClean="0"/>
              <a:t>QoE</a:t>
            </a:r>
            <a:r>
              <a:rPr lang="en-US" dirty="0" smtClean="0"/>
              <a:t>)</a:t>
            </a:r>
          </a:p>
          <a:p>
            <a:r>
              <a:rPr lang="en-US" dirty="0" smtClean="0"/>
              <a:t>Mitigate with </a:t>
            </a:r>
            <a:r>
              <a:rPr lang="en-US" i="1" dirty="0" smtClean="0"/>
              <a:t>compensation </a:t>
            </a:r>
            <a:r>
              <a:rPr lang="en-US" dirty="0" smtClean="0"/>
              <a:t>(e.g., time warp, player prediction, dead reckoning …)</a:t>
            </a:r>
          </a:p>
          <a:p>
            <a:pPr lvl="1"/>
            <a:r>
              <a:rPr lang="en-US" dirty="0" smtClean="0"/>
              <a:t>But </a:t>
            </a:r>
            <a:r>
              <a:rPr lang="en-US" i="1" dirty="0" smtClean="0"/>
              <a:t>how</a:t>
            </a:r>
            <a:r>
              <a:rPr lang="en-US" dirty="0" smtClean="0"/>
              <a:t> effective?</a:t>
            </a:r>
          </a:p>
          <a:p>
            <a:pPr lvl="1"/>
            <a:r>
              <a:rPr lang="en-US" dirty="0" smtClean="0"/>
              <a:t>And </a:t>
            </a:r>
            <a:r>
              <a:rPr lang="en-US" i="1" dirty="0" smtClean="0"/>
              <a:t>when</a:t>
            </a:r>
            <a:r>
              <a:rPr lang="en-US" dirty="0" smtClean="0"/>
              <a:t> needed (what player actions)?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Need research to better understand effects of delay on games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0058-B278-4D36-9F8C-11FF0C178C1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Latency and Player Action – 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Real-time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ames sensitive to lag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Even 10s of milliseconds of impacts player performance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quality of experience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QoE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Mitigate with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compensation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(e.g., time warp, player prediction, dead reckoning …)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how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effective?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when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needed (what player actions)?</a:t>
            </a:r>
          </a:p>
          <a:p>
            <a:pPr lvl="1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Need research to better understand effects of delay on games!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0058-B278-4D36-9F8C-11FF0C178C1B}" type="slidenum">
              <a:rPr lang="en-US" smtClean="0"/>
              <a:t>44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40468" y="2915401"/>
            <a:ext cx="2209800" cy="2209800"/>
            <a:chOff x="4240468" y="2915401"/>
            <a:chExt cx="2209800" cy="2209800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4240468" y="2915401"/>
              <a:ext cx="2209800" cy="2209800"/>
            </a:xfrm>
            <a:prstGeom prst="ellipse">
              <a:avLst/>
            </a:prstGeom>
            <a:grp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21468" y="3420137"/>
              <a:ext cx="144780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Effect of delay on games?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7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in Games and Delay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0058-B278-4D36-9F8C-11FF0C178C1B}" type="slidenum">
              <a:rPr lang="en-US" smtClean="0"/>
              <a:t>45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240468" y="2915401"/>
            <a:ext cx="2209800" cy="2209800"/>
            <a:chOff x="4240468" y="2915401"/>
            <a:chExt cx="2209800" cy="2209800"/>
          </a:xfrm>
        </p:grpSpPr>
        <p:sp>
          <p:nvSpPr>
            <p:cNvPr id="5" name="Oval 4"/>
            <p:cNvSpPr/>
            <p:nvPr/>
          </p:nvSpPr>
          <p:spPr>
            <a:xfrm>
              <a:off x="4240468" y="2915401"/>
              <a:ext cx="2209800" cy="2209800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21468" y="3420137"/>
              <a:ext cx="1447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Effect of delay on games?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1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in Games and Delay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0058-B278-4D36-9F8C-11FF0C178C1B}" type="slidenum">
              <a:rPr lang="en-US" smtClean="0"/>
              <a:t>46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32534" y="2134074"/>
            <a:ext cx="4157785" cy="2170943"/>
          </a:xfrm>
          <a:custGeom>
            <a:avLst/>
            <a:gdLst>
              <a:gd name="connsiteX0" fmla="*/ 0 w 4165600"/>
              <a:gd name="connsiteY0" fmla="*/ 54707 h 2133600"/>
              <a:gd name="connsiteX1" fmla="*/ 7816 w 4165600"/>
              <a:gd name="connsiteY1" fmla="*/ 617415 h 2133600"/>
              <a:gd name="connsiteX2" fmla="*/ 85970 w 4165600"/>
              <a:gd name="connsiteY2" fmla="*/ 1203569 h 2133600"/>
              <a:gd name="connsiteX3" fmla="*/ 164123 w 4165600"/>
              <a:gd name="connsiteY3" fmla="*/ 1742831 h 2133600"/>
              <a:gd name="connsiteX4" fmla="*/ 273539 w 4165600"/>
              <a:gd name="connsiteY4" fmla="*/ 2016369 h 2133600"/>
              <a:gd name="connsiteX5" fmla="*/ 453293 w 4165600"/>
              <a:gd name="connsiteY5" fmla="*/ 2102338 h 2133600"/>
              <a:gd name="connsiteX6" fmla="*/ 961293 w 4165600"/>
              <a:gd name="connsiteY6" fmla="*/ 2133600 h 2133600"/>
              <a:gd name="connsiteX7" fmla="*/ 1250462 w 4165600"/>
              <a:gd name="connsiteY7" fmla="*/ 2071077 h 2133600"/>
              <a:gd name="connsiteX8" fmla="*/ 1586523 w 4165600"/>
              <a:gd name="connsiteY8" fmla="*/ 1930400 h 2133600"/>
              <a:gd name="connsiteX9" fmla="*/ 1735016 w 4165600"/>
              <a:gd name="connsiteY9" fmla="*/ 1477107 h 2133600"/>
              <a:gd name="connsiteX10" fmla="*/ 1852247 w 4165600"/>
              <a:gd name="connsiteY10" fmla="*/ 1203569 h 2133600"/>
              <a:gd name="connsiteX11" fmla="*/ 1985108 w 4165600"/>
              <a:gd name="connsiteY11" fmla="*/ 1062892 h 2133600"/>
              <a:gd name="connsiteX12" fmla="*/ 2164862 w 4165600"/>
              <a:gd name="connsiteY12" fmla="*/ 1016000 h 2133600"/>
              <a:gd name="connsiteX13" fmla="*/ 2508739 w 4165600"/>
              <a:gd name="connsiteY13" fmla="*/ 1031631 h 2133600"/>
              <a:gd name="connsiteX14" fmla="*/ 2844800 w 4165600"/>
              <a:gd name="connsiteY14" fmla="*/ 1109784 h 2133600"/>
              <a:gd name="connsiteX15" fmla="*/ 3071447 w 4165600"/>
              <a:gd name="connsiteY15" fmla="*/ 1062892 h 2133600"/>
              <a:gd name="connsiteX16" fmla="*/ 3438770 w 4165600"/>
              <a:gd name="connsiteY16" fmla="*/ 1062892 h 2133600"/>
              <a:gd name="connsiteX17" fmla="*/ 3720123 w 4165600"/>
              <a:gd name="connsiteY17" fmla="*/ 1023815 h 2133600"/>
              <a:gd name="connsiteX18" fmla="*/ 3931139 w 4165600"/>
              <a:gd name="connsiteY18" fmla="*/ 1031631 h 2133600"/>
              <a:gd name="connsiteX19" fmla="*/ 4087447 w 4165600"/>
              <a:gd name="connsiteY19" fmla="*/ 828431 h 2133600"/>
              <a:gd name="connsiteX20" fmla="*/ 4165600 w 4165600"/>
              <a:gd name="connsiteY20" fmla="*/ 617415 h 2133600"/>
              <a:gd name="connsiteX21" fmla="*/ 4157785 w 4165600"/>
              <a:gd name="connsiteY21" fmla="*/ 390769 h 2133600"/>
              <a:gd name="connsiteX22" fmla="*/ 4142154 w 4165600"/>
              <a:gd name="connsiteY22" fmla="*/ 93784 h 2133600"/>
              <a:gd name="connsiteX23" fmla="*/ 4142154 w 4165600"/>
              <a:gd name="connsiteY23" fmla="*/ 0 h 2133600"/>
              <a:gd name="connsiteX24" fmla="*/ 0 w 4165600"/>
              <a:gd name="connsiteY24" fmla="*/ 5470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65600" h="2133600">
                <a:moveTo>
                  <a:pt x="0" y="54707"/>
                </a:moveTo>
                <a:lnTo>
                  <a:pt x="7816" y="617415"/>
                </a:lnTo>
                <a:lnTo>
                  <a:pt x="85970" y="1203569"/>
                </a:lnTo>
                <a:lnTo>
                  <a:pt x="164123" y="1742831"/>
                </a:lnTo>
                <a:lnTo>
                  <a:pt x="273539" y="2016369"/>
                </a:lnTo>
                <a:lnTo>
                  <a:pt x="453293" y="2102338"/>
                </a:lnTo>
                <a:lnTo>
                  <a:pt x="961293" y="2133600"/>
                </a:lnTo>
                <a:lnTo>
                  <a:pt x="1250462" y="2071077"/>
                </a:lnTo>
                <a:lnTo>
                  <a:pt x="1586523" y="1930400"/>
                </a:lnTo>
                <a:lnTo>
                  <a:pt x="1735016" y="1477107"/>
                </a:lnTo>
                <a:lnTo>
                  <a:pt x="1852247" y="1203569"/>
                </a:lnTo>
                <a:lnTo>
                  <a:pt x="1985108" y="1062892"/>
                </a:lnTo>
                <a:lnTo>
                  <a:pt x="2164862" y="1016000"/>
                </a:lnTo>
                <a:lnTo>
                  <a:pt x="2508739" y="1031631"/>
                </a:lnTo>
                <a:lnTo>
                  <a:pt x="2844800" y="1109784"/>
                </a:lnTo>
                <a:lnTo>
                  <a:pt x="3071447" y="1062892"/>
                </a:lnTo>
                <a:lnTo>
                  <a:pt x="3438770" y="1062892"/>
                </a:lnTo>
                <a:lnTo>
                  <a:pt x="3720123" y="1023815"/>
                </a:lnTo>
                <a:lnTo>
                  <a:pt x="3931139" y="1031631"/>
                </a:lnTo>
                <a:lnTo>
                  <a:pt x="4087447" y="828431"/>
                </a:lnTo>
                <a:lnTo>
                  <a:pt x="4165600" y="617415"/>
                </a:lnTo>
                <a:lnTo>
                  <a:pt x="4157785" y="390769"/>
                </a:lnTo>
                <a:lnTo>
                  <a:pt x="4142154" y="93784"/>
                </a:lnTo>
                <a:lnTo>
                  <a:pt x="4142154" y="0"/>
                </a:lnTo>
                <a:lnTo>
                  <a:pt x="0" y="547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4225" y="22272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UT</a:t>
            </a:r>
          </a:p>
          <a:p>
            <a:pPr algn="ctr"/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784225" y="31181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Quake</a:t>
            </a:r>
          </a:p>
          <a:p>
            <a:pPr algn="ctr"/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75719" y="22272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Warcraft</a:t>
            </a:r>
          </a:p>
          <a:p>
            <a:pPr algn="ctr"/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16412" y="22272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err="1" smtClean="0"/>
              <a:t>EverQuest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57400" y="2067373"/>
            <a:ext cx="5384800" cy="2517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62881" y="2262942"/>
            <a:ext cx="23446" cy="1404086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6527997" y="2613983"/>
            <a:ext cx="103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09094" y="1594312"/>
            <a:ext cx="188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Game Genres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621468" y="3420137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Effect of delay on games?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78576" y="376048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[Amin, 2013]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0535" y="1737155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[Armitage, 2003]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8118" y="2748819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[Chen, 2006]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2027" y="3254651"/>
            <a:ext cx="17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[Claypool, 2005]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0780" y="2242987"/>
            <a:ext cx="184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Beigbeder</a:t>
            </a:r>
            <a:r>
              <a:rPr lang="en-US" dirty="0" smtClean="0"/>
              <a:t>, 2004]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2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 Games and Delay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0058-B278-4D36-9F8C-11FF0C178C1B}" type="slidenum">
              <a:rPr lang="en-US" smtClean="0"/>
              <a:t>47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83334" y="4759239"/>
            <a:ext cx="4056184" cy="1086338"/>
          </a:xfrm>
          <a:custGeom>
            <a:avLst/>
            <a:gdLst>
              <a:gd name="connsiteX0" fmla="*/ 0 w 4056184"/>
              <a:gd name="connsiteY0" fmla="*/ 1055077 h 1086338"/>
              <a:gd name="connsiteX1" fmla="*/ 54707 w 4056184"/>
              <a:gd name="connsiteY1" fmla="*/ 703384 h 1086338"/>
              <a:gd name="connsiteX2" fmla="*/ 85969 w 4056184"/>
              <a:gd name="connsiteY2" fmla="*/ 336061 h 1086338"/>
              <a:gd name="connsiteX3" fmla="*/ 187569 w 4056184"/>
              <a:gd name="connsiteY3" fmla="*/ 179754 h 1086338"/>
              <a:gd name="connsiteX4" fmla="*/ 382953 w 4056184"/>
              <a:gd name="connsiteY4" fmla="*/ 62523 h 1086338"/>
              <a:gd name="connsiteX5" fmla="*/ 570523 w 4056184"/>
              <a:gd name="connsiteY5" fmla="*/ 0 h 1086338"/>
              <a:gd name="connsiteX6" fmla="*/ 851876 w 4056184"/>
              <a:gd name="connsiteY6" fmla="*/ 15631 h 1086338"/>
              <a:gd name="connsiteX7" fmla="*/ 1101969 w 4056184"/>
              <a:gd name="connsiteY7" fmla="*/ 101600 h 1086338"/>
              <a:gd name="connsiteX8" fmla="*/ 1383323 w 4056184"/>
              <a:gd name="connsiteY8" fmla="*/ 132861 h 1086338"/>
              <a:gd name="connsiteX9" fmla="*/ 1688123 w 4056184"/>
              <a:gd name="connsiteY9" fmla="*/ 62523 h 1086338"/>
              <a:gd name="connsiteX10" fmla="*/ 1953846 w 4056184"/>
              <a:gd name="connsiteY10" fmla="*/ 39077 h 1086338"/>
              <a:gd name="connsiteX11" fmla="*/ 2250830 w 4056184"/>
              <a:gd name="connsiteY11" fmla="*/ 148492 h 1086338"/>
              <a:gd name="connsiteX12" fmla="*/ 2516553 w 4056184"/>
              <a:gd name="connsiteY12" fmla="*/ 156308 h 1086338"/>
              <a:gd name="connsiteX13" fmla="*/ 2774461 w 4056184"/>
              <a:gd name="connsiteY13" fmla="*/ 171938 h 1086338"/>
              <a:gd name="connsiteX14" fmla="*/ 3024553 w 4056184"/>
              <a:gd name="connsiteY14" fmla="*/ 117231 h 1086338"/>
              <a:gd name="connsiteX15" fmla="*/ 3188676 w 4056184"/>
              <a:gd name="connsiteY15" fmla="*/ 46892 h 1086338"/>
              <a:gd name="connsiteX16" fmla="*/ 3485661 w 4056184"/>
              <a:gd name="connsiteY16" fmla="*/ 15631 h 1086338"/>
              <a:gd name="connsiteX17" fmla="*/ 3727938 w 4056184"/>
              <a:gd name="connsiteY17" fmla="*/ 101600 h 1086338"/>
              <a:gd name="connsiteX18" fmla="*/ 3876430 w 4056184"/>
              <a:gd name="connsiteY18" fmla="*/ 203200 h 1086338"/>
              <a:gd name="connsiteX19" fmla="*/ 4001476 w 4056184"/>
              <a:gd name="connsiteY19" fmla="*/ 281354 h 1086338"/>
              <a:gd name="connsiteX20" fmla="*/ 4048369 w 4056184"/>
              <a:gd name="connsiteY20" fmla="*/ 406400 h 1086338"/>
              <a:gd name="connsiteX21" fmla="*/ 4056184 w 4056184"/>
              <a:gd name="connsiteY21" fmla="*/ 578338 h 1086338"/>
              <a:gd name="connsiteX22" fmla="*/ 4032738 w 4056184"/>
              <a:gd name="connsiteY22" fmla="*/ 679938 h 1086338"/>
              <a:gd name="connsiteX23" fmla="*/ 4017107 w 4056184"/>
              <a:gd name="connsiteY23" fmla="*/ 914400 h 1086338"/>
              <a:gd name="connsiteX24" fmla="*/ 4024923 w 4056184"/>
              <a:gd name="connsiteY24" fmla="*/ 1055077 h 1086338"/>
              <a:gd name="connsiteX25" fmla="*/ 4024923 w 4056184"/>
              <a:gd name="connsiteY25" fmla="*/ 1086338 h 1086338"/>
              <a:gd name="connsiteX26" fmla="*/ 0 w 4056184"/>
              <a:gd name="connsiteY26" fmla="*/ 1055077 h 108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56184" h="1086338">
                <a:moveTo>
                  <a:pt x="0" y="1055077"/>
                </a:moveTo>
                <a:lnTo>
                  <a:pt x="54707" y="703384"/>
                </a:lnTo>
                <a:lnTo>
                  <a:pt x="85969" y="336061"/>
                </a:lnTo>
                <a:lnTo>
                  <a:pt x="187569" y="179754"/>
                </a:lnTo>
                <a:lnTo>
                  <a:pt x="382953" y="62523"/>
                </a:lnTo>
                <a:lnTo>
                  <a:pt x="570523" y="0"/>
                </a:lnTo>
                <a:lnTo>
                  <a:pt x="851876" y="15631"/>
                </a:lnTo>
                <a:lnTo>
                  <a:pt x="1101969" y="101600"/>
                </a:lnTo>
                <a:lnTo>
                  <a:pt x="1383323" y="132861"/>
                </a:lnTo>
                <a:lnTo>
                  <a:pt x="1688123" y="62523"/>
                </a:lnTo>
                <a:lnTo>
                  <a:pt x="1953846" y="39077"/>
                </a:lnTo>
                <a:lnTo>
                  <a:pt x="2250830" y="148492"/>
                </a:lnTo>
                <a:lnTo>
                  <a:pt x="2516553" y="156308"/>
                </a:lnTo>
                <a:lnTo>
                  <a:pt x="2774461" y="171938"/>
                </a:lnTo>
                <a:lnTo>
                  <a:pt x="3024553" y="117231"/>
                </a:lnTo>
                <a:lnTo>
                  <a:pt x="3188676" y="46892"/>
                </a:lnTo>
                <a:lnTo>
                  <a:pt x="3485661" y="15631"/>
                </a:lnTo>
                <a:lnTo>
                  <a:pt x="3727938" y="101600"/>
                </a:lnTo>
                <a:lnTo>
                  <a:pt x="3876430" y="203200"/>
                </a:lnTo>
                <a:lnTo>
                  <a:pt x="4001476" y="281354"/>
                </a:lnTo>
                <a:lnTo>
                  <a:pt x="4048369" y="406400"/>
                </a:lnTo>
                <a:lnTo>
                  <a:pt x="4056184" y="578338"/>
                </a:lnTo>
                <a:lnTo>
                  <a:pt x="4032738" y="679938"/>
                </a:lnTo>
                <a:lnTo>
                  <a:pt x="4017107" y="914400"/>
                </a:lnTo>
                <a:lnTo>
                  <a:pt x="4024923" y="1055077"/>
                </a:lnTo>
                <a:lnTo>
                  <a:pt x="4024923" y="1086338"/>
                </a:lnTo>
                <a:lnTo>
                  <a:pt x="0" y="105507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32534" y="2134074"/>
            <a:ext cx="4157785" cy="2170943"/>
          </a:xfrm>
          <a:custGeom>
            <a:avLst/>
            <a:gdLst>
              <a:gd name="connsiteX0" fmla="*/ 0 w 4165600"/>
              <a:gd name="connsiteY0" fmla="*/ 54707 h 2133600"/>
              <a:gd name="connsiteX1" fmla="*/ 7816 w 4165600"/>
              <a:gd name="connsiteY1" fmla="*/ 617415 h 2133600"/>
              <a:gd name="connsiteX2" fmla="*/ 85970 w 4165600"/>
              <a:gd name="connsiteY2" fmla="*/ 1203569 h 2133600"/>
              <a:gd name="connsiteX3" fmla="*/ 164123 w 4165600"/>
              <a:gd name="connsiteY3" fmla="*/ 1742831 h 2133600"/>
              <a:gd name="connsiteX4" fmla="*/ 273539 w 4165600"/>
              <a:gd name="connsiteY4" fmla="*/ 2016369 h 2133600"/>
              <a:gd name="connsiteX5" fmla="*/ 453293 w 4165600"/>
              <a:gd name="connsiteY5" fmla="*/ 2102338 h 2133600"/>
              <a:gd name="connsiteX6" fmla="*/ 961293 w 4165600"/>
              <a:gd name="connsiteY6" fmla="*/ 2133600 h 2133600"/>
              <a:gd name="connsiteX7" fmla="*/ 1250462 w 4165600"/>
              <a:gd name="connsiteY7" fmla="*/ 2071077 h 2133600"/>
              <a:gd name="connsiteX8" fmla="*/ 1586523 w 4165600"/>
              <a:gd name="connsiteY8" fmla="*/ 1930400 h 2133600"/>
              <a:gd name="connsiteX9" fmla="*/ 1735016 w 4165600"/>
              <a:gd name="connsiteY9" fmla="*/ 1477107 h 2133600"/>
              <a:gd name="connsiteX10" fmla="*/ 1852247 w 4165600"/>
              <a:gd name="connsiteY10" fmla="*/ 1203569 h 2133600"/>
              <a:gd name="connsiteX11" fmla="*/ 1985108 w 4165600"/>
              <a:gd name="connsiteY11" fmla="*/ 1062892 h 2133600"/>
              <a:gd name="connsiteX12" fmla="*/ 2164862 w 4165600"/>
              <a:gd name="connsiteY12" fmla="*/ 1016000 h 2133600"/>
              <a:gd name="connsiteX13" fmla="*/ 2508739 w 4165600"/>
              <a:gd name="connsiteY13" fmla="*/ 1031631 h 2133600"/>
              <a:gd name="connsiteX14" fmla="*/ 2844800 w 4165600"/>
              <a:gd name="connsiteY14" fmla="*/ 1109784 h 2133600"/>
              <a:gd name="connsiteX15" fmla="*/ 3071447 w 4165600"/>
              <a:gd name="connsiteY15" fmla="*/ 1062892 h 2133600"/>
              <a:gd name="connsiteX16" fmla="*/ 3438770 w 4165600"/>
              <a:gd name="connsiteY16" fmla="*/ 1062892 h 2133600"/>
              <a:gd name="connsiteX17" fmla="*/ 3720123 w 4165600"/>
              <a:gd name="connsiteY17" fmla="*/ 1023815 h 2133600"/>
              <a:gd name="connsiteX18" fmla="*/ 3931139 w 4165600"/>
              <a:gd name="connsiteY18" fmla="*/ 1031631 h 2133600"/>
              <a:gd name="connsiteX19" fmla="*/ 4087447 w 4165600"/>
              <a:gd name="connsiteY19" fmla="*/ 828431 h 2133600"/>
              <a:gd name="connsiteX20" fmla="*/ 4165600 w 4165600"/>
              <a:gd name="connsiteY20" fmla="*/ 617415 h 2133600"/>
              <a:gd name="connsiteX21" fmla="*/ 4157785 w 4165600"/>
              <a:gd name="connsiteY21" fmla="*/ 390769 h 2133600"/>
              <a:gd name="connsiteX22" fmla="*/ 4142154 w 4165600"/>
              <a:gd name="connsiteY22" fmla="*/ 93784 h 2133600"/>
              <a:gd name="connsiteX23" fmla="*/ 4142154 w 4165600"/>
              <a:gd name="connsiteY23" fmla="*/ 0 h 2133600"/>
              <a:gd name="connsiteX24" fmla="*/ 0 w 4165600"/>
              <a:gd name="connsiteY24" fmla="*/ 5470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65600" h="2133600">
                <a:moveTo>
                  <a:pt x="0" y="54707"/>
                </a:moveTo>
                <a:lnTo>
                  <a:pt x="7816" y="617415"/>
                </a:lnTo>
                <a:lnTo>
                  <a:pt x="85970" y="1203569"/>
                </a:lnTo>
                <a:lnTo>
                  <a:pt x="164123" y="1742831"/>
                </a:lnTo>
                <a:lnTo>
                  <a:pt x="273539" y="2016369"/>
                </a:lnTo>
                <a:lnTo>
                  <a:pt x="453293" y="2102338"/>
                </a:lnTo>
                <a:lnTo>
                  <a:pt x="961293" y="2133600"/>
                </a:lnTo>
                <a:lnTo>
                  <a:pt x="1250462" y="2071077"/>
                </a:lnTo>
                <a:lnTo>
                  <a:pt x="1586523" y="1930400"/>
                </a:lnTo>
                <a:lnTo>
                  <a:pt x="1735016" y="1477107"/>
                </a:lnTo>
                <a:lnTo>
                  <a:pt x="1852247" y="1203569"/>
                </a:lnTo>
                <a:lnTo>
                  <a:pt x="1985108" y="1062892"/>
                </a:lnTo>
                <a:lnTo>
                  <a:pt x="2164862" y="1016000"/>
                </a:lnTo>
                <a:lnTo>
                  <a:pt x="2508739" y="1031631"/>
                </a:lnTo>
                <a:lnTo>
                  <a:pt x="2844800" y="1109784"/>
                </a:lnTo>
                <a:lnTo>
                  <a:pt x="3071447" y="1062892"/>
                </a:lnTo>
                <a:lnTo>
                  <a:pt x="3438770" y="1062892"/>
                </a:lnTo>
                <a:lnTo>
                  <a:pt x="3720123" y="1023815"/>
                </a:lnTo>
                <a:lnTo>
                  <a:pt x="3931139" y="1031631"/>
                </a:lnTo>
                <a:lnTo>
                  <a:pt x="4087447" y="828431"/>
                </a:lnTo>
                <a:lnTo>
                  <a:pt x="4165600" y="617415"/>
                </a:lnTo>
                <a:lnTo>
                  <a:pt x="4157785" y="390769"/>
                </a:lnTo>
                <a:lnTo>
                  <a:pt x="4142154" y="93784"/>
                </a:lnTo>
                <a:lnTo>
                  <a:pt x="4142154" y="0"/>
                </a:lnTo>
                <a:lnTo>
                  <a:pt x="0" y="547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4225" y="22272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UT</a:t>
            </a:r>
          </a:p>
          <a:p>
            <a:pPr algn="ctr"/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784225" y="31181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Quake</a:t>
            </a:r>
          </a:p>
          <a:p>
            <a:pPr algn="ctr"/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75719" y="22272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Warcraft</a:t>
            </a:r>
          </a:p>
          <a:p>
            <a:pPr algn="ctr"/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16412" y="2227251"/>
            <a:ext cx="97692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err="1" smtClean="0"/>
              <a:t>EverQuest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57400" y="2067373"/>
            <a:ext cx="5384800" cy="2517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84225" y="5038964"/>
            <a:ext cx="97692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Target Selection</a:t>
            </a:r>
          </a:p>
          <a:p>
            <a:pPr algn="ctr"/>
            <a:r>
              <a:rPr lang="en-US" sz="1400" dirty="0" smtClean="0"/>
              <a:t>[</a:t>
            </a:r>
            <a:r>
              <a:rPr lang="en-US" sz="1400" dirty="0" smtClean="0">
                <a:solidFill>
                  <a:srgbClr val="008000"/>
                </a:solidFill>
              </a:rPr>
              <a:t>Fitts’ Law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16412" y="5033266"/>
            <a:ext cx="97692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Moving Target Selection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62881" y="2262942"/>
            <a:ext cx="23446" cy="1404086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5400000">
            <a:off x="6527997" y="2613983"/>
            <a:ext cx="103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75719" y="5033266"/>
            <a:ext cx="97692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Target Selection w/Delay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809094" y="1594312"/>
            <a:ext cx="188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Game Genres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854112" y="5931808"/>
            <a:ext cx="1631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 Types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6789611" y="4278864"/>
            <a:ext cx="23446" cy="1404086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5400000">
            <a:off x="6527997" y="4981669"/>
            <a:ext cx="103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057400" y="5919223"/>
            <a:ext cx="5384800" cy="2517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1468" y="3420137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Effect of delay on games?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451320" y="3935685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Hajri</a:t>
            </a:r>
            <a:r>
              <a:rPr lang="en-US" dirty="0" smtClean="0"/>
              <a:t>, 2011]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3261" y="4397663"/>
            <a:ext cx="192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MacKenzie</a:t>
            </a:r>
            <a:r>
              <a:rPr lang="en-US" dirty="0" smtClean="0"/>
              <a:t>, 1992]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8384" y="485964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Raeen</a:t>
            </a:r>
            <a:r>
              <a:rPr lang="en-US" dirty="0" smtClean="0"/>
              <a:t>, 2011]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1685" y="5321619"/>
            <a:ext cx="172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[Hoffman, 2012]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12240" y="5783596"/>
            <a:ext cx="142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[Brady, 2015]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Moving Target Selection?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10058-B278-4D36-9F8C-11FF0C178C1B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1688461"/>
            <a:ext cx="3709444" cy="2429110"/>
            <a:chOff x="1066800" y="2165058"/>
            <a:chExt cx="3709444" cy="2429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2165058"/>
              <a:ext cx="3709444" cy="208656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28389" y="4224836"/>
              <a:ext cx="2986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en-US" i="1" dirty="0" smtClean="0"/>
                <a:t>Call of Duty</a:t>
              </a:r>
              <a:r>
                <a:rPr lang="en-US" dirty="0" smtClean="0"/>
                <a:t>, Activision, 2003]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53431" y="1516299"/>
            <a:ext cx="3002741" cy="2937278"/>
            <a:chOff x="5592965" y="1664590"/>
            <a:chExt cx="3002741" cy="29372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965" y="1664590"/>
              <a:ext cx="3002741" cy="26106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32877" y="4232536"/>
              <a:ext cx="2922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[Duck Hunt, Nintendo, 1984] 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47360" y="4572000"/>
            <a:ext cx="4049280" cy="2204730"/>
            <a:chOff x="2667000" y="4724400"/>
            <a:chExt cx="4049280" cy="2204730"/>
          </a:xfrm>
        </p:grpSpPr>
        <p:pic>
          <p:nvPicPr>
            <p:cNvPr id="1038" name="Picture 14" descr="http://i.imgur.com/ygirfpb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4724400"/>
              <a:ext cx="4049280" cy="187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777655" y="6559798"/>
              <a:ext cx="3827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[League of Legends, Riot Games, 2009]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56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Puck Hunt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The Game of Moving Target Selection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895859"/>
            <a:ext cx="4038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Survey</a:t>
            </a:r>
            <a:endParaRPr lang="en-US" dirty="0"/>
          </a:p>
          <a:p>
            <a:r>
              <a:rPr lang="en-US" dirty="0"/>
              <a:t>Play game</a:t>
            </a:r>
          </a:p>
          <a:p>
            <a:r>
              <a:rPr lang="en-US" dirty="0"/>
              <a:t>About 30 minutes</a:t>
            </a:r>
          </a:p>
          <a:p>
            <a:endParaRPr lang="en-US" dirty="0"/>
          </a:p>
          <a:p>
            <a:r>
              <a:rPr lang="en-US" dirty="0" smtClean="0"/>
              <a:t>Sign up at: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tinyurl.com/puckhunt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209800"/>
            <a:ext cx="4038600" cy="38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3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– Postal Service Analogy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47800" y="1676400"/>
            <a:ext cx="6086475" cy="4600575"/>
            <a:chOff x="1447800" y="1676400"/>
            <a:chExt cx="6086475" cy="46005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676400"/>
              <a:ext cx="6086475" cy="46005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00" y="2895600"/>
              <a:ext cx="1357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 smtClean="0"/>
                <a:t>Lookup address</a:t>
              </a:r>
              <a:endParaRPr lang="en-US" sz="1200" b="1" dirty="0"/>
            </a:p>
          </p:txBody>
        </p:sp>
      </p:grpSp>
      <p:sp>
        <p:nvSpPr>
          <p:cNvPr id="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27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Network </a:t>
            </a:r>
            <a:r>
              <a:rPr lang="en-US" dirty="0" smtClean="0">
                <a:solidFill>
                  <a:srgbClr val="0070C0"/>
                </a:solidFill>
              </a:rPr>
              <a:t>Latency</a:t>
            </a:r>
            <a:r>
              <a:rPr lang="en-US" dirty="0" smtClean="0"/>
              <a:t> for Games?</a:t>
            </a:r>
          </a:p>
        </p:txBody>
      </p:sp>
      <p:grpSp>
        <p:nvGrpSpPr>
          <p:cNvPr id="13316" name="Group 54"/>
          <p:cNvGrpSpPr>
            <a:grpSpLocks/>
          </p:cNvGrpSpPr>
          <p:nvPr/>
        </p:nvGrpSpPr>
        <p:grpSpPr bwMode="auto">
          <a:xfrm>
            <a:off x="2362200" y="1828800"/>
            <a:ext cx="4724400" cy="3181350"/>
            <a:chOff x="1488" y="1152"/>
            <a:chExt cx="2976" cy="2004"/>
          </a:xfrm>
        </p:grpSpPr>
        <p:pic>
          <p:nvPicPr>
            <p:cNvPr id="13332" name="Picture 42" descr="clou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152"/>
              <a:ext cx="2976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Text Box 43"/>
            <p:cNvSpPr txBox="1">
              <a:spLocks noChangeArrowheads="1"/>
            </p:cNvSpPr>
            <p:nvPr/>
          </p:nvSpPr>
          <p:spPr bwMode="auto">
            <a:xfrm>
              <a:off x="2304" y="1968"/>
              <a:ext cx="116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3200">
                  <a:latin typeface="Comic Sans MS" pitchFamily="66" charset="0"/>
                </a:rPr>
                <a:t>Internet</a:t>
              </a:r>
            </a:p>
          </p:txBody>
        </p:sp>
      </p:grpSp>
      <p:sp>
        <p:nvSpPr>
          <p:cNvPr id="13317" name="Line 46"/>
          <p:cNvSpPr>
            <a:spLocks noChangeShapeType="1"/>
          </p:cNvSpPr>
          <p:nvPr/>
        </p:nvSpPr>
        <p:spPr bwMode="auto">
          <a:xfrm>
            <a:off x="2133600" y="2362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18" name="Group 53"/>
          <p:cNvGrpSpPr>
            <a:grpSpLocks/>
          </p:cNvGrpSpPr>
          <p:nvPr/>
        </p:nvGrpSpPr>
        <p:grpSpPr bwMode="auto">
          <a:xfrm>
            <a:off x="1066800" y="1600200"/>
            <a:ext cx="1095375" cy="1636713"/>
            <a:chOff x="672" y="1008"/>
            <a:chExt cx="690" cy="1031"/>
          </a:xfrm>
        </p:grpSpPr>
        <p:sp>
          <p:nvSpPr>
            <p:cNvPr id="13329" name="Text Box 44"/>
            <p:cNvSpPr txBox="1">
              <a:spLocks noChangeArrowheads="1"/>
            </p:cNvSpPr>
            <p:nvPr/>
          </p:nvSpPr>
          <p:spPr bwMode="auto">
            <a:xfrm>
              <a:off x="783" y="1632"/>
              <a:ext cx="46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Game</a:t>
              </a:r>
            </a:p>
            <a:p>
              <a:pPr algn="ctr"/>
              <a:r>
                <a:rPr lang="en-US" sz="1800">
                  <a:latin typeface="+mn-lt"/>
                </a:rPr>
                <a:t>client</a:t>
              </a:r>
            </a:p>
          </p:txBody>
        </p:sp>
        <p:grpSp>
          <p:nvGrpSpPr>
            <p:cNvPr id="13330" name="Group 19"/>
            <p:cNvGrpSpPr>
              <a:grpSpLocks noChangeAspect="1"/>
            </p:cNvGrpSpPr>
            <p:nvPr/>
          </p:nvGrpSpPr>
          <p:grpSpPr bwMode="auto">
            <a:xfrm>
              <a:off x="672" y="1008"/>
              <a:ext cx="690" cy="563"/>
              <a:chOff x="960" y="1200"/>
              <a:chExt cx="1030" cy="858"/>
            </a:xfrm>
          </p:grpSpPr>
          <p:pic>
            <p:nvPicPr>
              <p:cNvPr id="13331" name="Picture 20" descr="pc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200"/>
                <a:ext cx="1030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3314" name="Object 21"/>
              <p:cNvGraphicFramePr>
                <a:graphicFrameLocks noChangeAspect="1"/>
              </p:cNvGraphicFramePr>
              <p:nvPr/>
            </p:nvGraphicFramePr>
            <p:xfrm>
              <a:off x="1152" y="1296"/>
              <a:ext cx="480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4" name="CorelDRAW" r:id="rId5" imgW="3227760" imgH="2374560" progId="">
                      <p:embed/>
                    </p:oleObj>
                  </mc:Choice>
                  <mc:Fallback>
                    <p:oleObj name="CorelDRAW" r:id="rId5" imgW="3227760" imgH="23745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1296"/>
                            <a:ext cx="480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319" name="Line 47"/>
          <p:cNvSpPr>
            <a:spLocks noChangeShapeType="1"/>
          </p:cNvSpPr>
          <p:nvPr/>
        </p:nvSpPr>
        <p:spPr bwMode="auto">
          <a:xfrm>
            <a:off x="6781800" y="4114800"/>
            <a:ext cx="838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20" name="Group 52"/>
          <p:cNvGrpSpPr>
            <a:grpSpLocks/>
          </p:cNvGrpSpPr>
          <p:nvPr/>
        </p:nvGrpSpPr>
        <p:grpSpPr bwMode="auto">
          <a:xfrm>
            <a:off x="7391400" y="3962401"/>
            <a:ext cx="1016000" cy="1636713"/>
            <a:chOff x="4656" y="2496"/>
            <a:chExt cx="640" cy="1031"/>
          </a:xfrm>
        </p:grpSpPr>
        <p:sp>
          <p:nvSpPr>
            <p:cNvPr id="13327" name="Text Box 45"/>
            <p:cNvSpPr txBox="1">
              <a:spLocks noChangeArrowheads="1"/>
            </p:cNvSpPr>
            <p:nvPr/>
          </p:nvSpPr>
          <p:spPr bwMode="auto">
            <a:xfrm>
              <a:off x="4734" y="3120"/>
              <a:ext cx="48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Game</a:t>
              </a:r>
            </a:p>
            <a:p>
              <a:pPr algn="ctr"/>
              <a:r>
                <a:rPr lang="en-US" sz="1800">
                  <a:latin typeface="+mn-lt"/>
                </a:rPr>
                <a:t>server</a:t>
              </a:r>
            </a:p>
          </p:txBody>
        </p:sp>
        <p:pic>
          <p:nvPicPr>
            <p:cNvPr id="13328" name="Picture 22" descr="monito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496"/>
              <a:ext cx="64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2133600" y="2133600"/>
            <a:ext cx="381000" cy="2286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322" name="Rectangle 49"/>
          <p:cNvSpPr>
            <a:spLocks noChangeArrowheads="1"/>
          </p:cNvSpPr>
          <p:nvPr/>
        </p:nvSpPr>
        <p:spPr bwMode="auto">
          <a:xfrm>
            <a:off x="381000" y="541020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kumimoji="1" lang="en-US" sz="2400" i="1" dirty="0">
                <a:solidFill>
                  <a:srgbClr val="009900"/>
                </a:solidFill>
              </a:rPr>
              <a:t>Latency</a:t>
            </a:r>
            <a:r>
              <a:rPr kumimoji="1" lang="en-US" sz="2400" dirty="0"/>
              <a:t> - time to get from source to destination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kumimoji="1" lang="en-US" sz="2400" dirty="0"/>
              <a:t>There and back (</a:t>
            </a:r>
            <a:r>
              <a:rPr kumimoji="1" lang="en-US" sz="2400" i="1" dirty="0">
                <a:solidFill>
                  <a:srgbClr val="FF0000"/>
                </a:solidFill>
              </a:rPr>
              <a:t>round-trip time</a:t>
            </a:r>
            <a:r>
              <a:rPr kumimoji="1" lang="en-US" sz="2400" dirty="0"/>
              <a:t>)</a:t>
            </a:r>
          </a:p>
        </p:txBody>
      </p:sp>
      <p:sp>
        <p:nvSpPr>
          <p:cNvPr id="72755" name="Rectangle 51"/>
          <p:cNvSpPr>
            <a:spLocks noChangeArrowheads="1"/>
          </p:cNvSpPr>
          <p:nvPr/>
        </p:nvSpPr>
        <p:spPr bwMode="auto">
          <a:xfrm>
            <a:off x="6858000" y="4343400"/>
            <a:ext cx="381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13532E-7 C 0.00348 0.02036 0.00261 0.01596 0.02205 0.01735 C 0.02188 0.02545 0.01632 0.07102 0.02535 0.07911 C 0.04427 0.07865 0.06302 0.08027 0.0816 0.07772 C 0.08316 0.07749 0.08212 0.07333 0.08264 0.07148 C 0.08542 0.06361 0.08993 0.05482 0.09445 0.04858 C 0.09827 0.03331 0.11025 0.04141 0.1217 0.04233 C 0.1224 0.04534 0.12379 0.04858 0.12396 0.05159 C 0.12639 0.09762 0.12275 0.08513 0.16545 0.08698 C 0.18212 0.08906 0.18664 0.09022 0.20608 0.08698 C 0.2099 0.08628 0.2125 0.07981 0.21545 0.07634 C 0.21823 0.07264 0.2224 0.07032 0.225 0.06708 C 0.23334 0.05806 0.24045 0.0465 0.25105 0.04233 C 0.279 0.04372 0.30313 0.05066 0.33039 0.05297 C 0.33143 0.06708 0.33177 0.07981 0.33386 0.09322 C 0.33438 0.09877 0.33473 0.10409 0.33525 0.10965 C 0.33785 0.14897 0.33004 0.13116 0.37674 0.13301 C 0.37639 0.14943 0.37969 0.21143 0.36719 0.22808 C 0.36389 0.24127 0.35695 0.2526 0.3507 0.26371 C 0.34723 0.27018 0.34393 0.27759 0.33976 0.2836 C 0.33629 0.28985 0.33889 0.28337 0.33386 0.28985 C 0.33247 0.2917 0.33212 0.29424 0.33039 0.29586 C 0.32466 0.30234 0.31493 0.30812 0.30782 0.31159 C 0.29497 0.32755 0.27257 0.3146 0.25452 0.31413 C 0.24948 0.30974 0.2448 0.30349 0.23924 0.2991 C 0.23664 0.29401 0.2349 0.29146 0.23073 0.28799 C 0.2283 0.28267 0.22639 0.28059 0.22275 0.27759 C 0.2191 0.26486 0.22084 0.25168 0.23073 0.24798 C 0.24202 0.2378 0.25816 0.24636 0.27118 0.24034 C 0.33299 0.24219 0.33976 0.24358 0.40469 0.24219 C 0.42448 0.24289 0.44497 0.23641 0.4632 0.24381 C 0.46858 0.24589 0.47518 0.24335 0.47986 0.24728 C 0.48733 0.25376 0.50052 0.26417 0.50955 0.2644 C 0.51094 0.28707 0.5125 0.27227 0.51355 0.27504 C 0.51389 0.2792 0.52917 0.2762 0.53039 0.27897 C 0.53455 0.28152 0.54028 0.28799 0.53837 0.29077 " pathEditMode="relative" rAng="0" ptsTypes="ffffffffffffffffffffffffffffffffffaf">
                                      <p:cBhvr>
                                        <p:cTn id="6" dur="5000" fill="hold"/>
                                        <p:tgtEl>
                                          <p:spTgt spid="72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1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83 -0.25538 C -0.51753 -0.24173 -0.49184 -0.19824 -0.4724 -0.19732 C -0.4724 -0.192 -0.46771 -0.17002 -0.45851 -0.16447 C -0.43941 -0.16493 -0.46163 -0.14388 -0.44306 -0.14573 C -0.44149 -0.14573 -0.44271 -0.14874 -0.44201 -0.1499 C -0.43906 -0.15522 -0.43472 -0.16123 -0.43021 -0.1654 C -0.42622 -0.1758 -0.41406 -0.17025 -0.40243 -0.16956 C -0.40174 -0.16748 -0.40069 -0.1654 -0.40035 -0.16331 C -0.39774 -0.13209 -0.42726 -0.07726 -0.3842 -0.07611 C -0.36753 -0.07449 -0.37691 -0.19385 -0.35747 -0.19616 C -0.34549 -0.20842 -0.31319 -0.21883 -0.30503 -0.2105 C -0.2908 -0.21605 -0.28194 -0.23086 -0.2724 -0.22901 C -0.26285 -0.22716 -0.25469 -0.20588 -0.24757 -0.19871 C -0.24479 -0.20102 -0.23229 -0.18344 -0.22986 -0.18552 C -0.22135 -0.19177 -0.22066 -0.18529 -0.21007 -0.18806 C -0.20417 -0.18436 -0.12691 -0.23849 -0.12396 -0.23433 C -0.10417 -0.23988 -0.09306 -0.22855 -0.09115 -0.22114 C -0.0901 -0.21143 -0.11406 -0.19871 -0.11215 -0.18945 C -0.11181 -0.18598 -0.12344 -0.13902 -0.12292 -0.13532 C -0.13663 -0.12075 -0.15573 -0.12098 -0.16753 -0.11427 C -0.17934 -0.10757 -0.19444 -0.10178 -0.1941 -0.09577 C -0.19427 -0.08466 -0.16545 -0.08651 -0.16545 -0.07865 C -0.16875 -0.06963 -0.20608 -0.04164 -0.20104 -0.03377 C -0.20417 -0.02938 -0.19687 -0.02198 -0.20104 -0.01804 C -0.20451 -0.01342 -0.18368 -0.00625 -0.18872 -0.00162 C -0.1901 -0.00046 -0.21788 -0.00602 -0.21997 -0.00486 C -0.22569 -0.00046 -0.20781 0.01064 -0.2151 0.01295 C -0.22795 0.02406 -0.25035 0.01503 -0.26875 0.01457 C -0.27378 0.01157 -0.27847 0.0074 -0.2842 0.00463 C -0.28663 0.00116 -0.28837 -0.00069 -0.29271 -0.00301 C -0.29497 -0.00648 -0.29931 -0.01851 -0.30312 -0.02059 C -0.30677 -0.02915 -0.30278 -0.02753 -0.29271 -0.03007 C -0.28142 -0.03701 -0.26493 -0.03123 -0.25191 -0.03516 C -0.18958 -0.03401 -0.18281 -0.03308 -0.11736 -0.03401 C -0.09722 -0.03354 -0.07674 -0.03794 -0.05833 -0.03308 C -0.05295 -0.03146 -0.06181 -0.02151 -0.05729 -0.01874 C -0.04948 -0.01411 -0.03976 -0.01781 -0.03056 -0.01758 C -0.02917 -0.00231 -0.03142 -0.00463 -0.01615 -0.00301 C -0.01111 -0.00139 -0.00573 -0.00208 0 8.74393E-7 " pathEditMode="relative" rAng="0" ptsTypes="ffffffffffaafffafffafffffffffffffffffff">
                                      <p:cBhvr>
                                        <p:cTn id="9" dur="5000" spd="-100000" fill="hold"/>
                                        <p:tgtEl>
                                          <p:spTgt spid="72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52" grpId="0" animBg="1"/>
      <p:bldP spid="7275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Basic Client-Server Game Architecture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3810000" cy="243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“Dumb” client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Server keeps all state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Validates all moves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Client only updates when server says “ok”</a:t>
            </a:r>
          </a:p>
        </p:txBody>
      </p:sp>
      <p:sp>
        <p:nvSpPr>
          <p:cNvPr id="549913" name="Rectangle 2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90600"/>
            <a:ext cx="4343400" cy="28194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u="sng"/>
              <a:t>Algorithm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Sample user input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Pack up data and send to server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Receive updates from server and unpack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Determine visible objects and game state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Render scene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latin typeface="Times New Roman" pitchFamily="18" charset="0"/>
              </a:rPr>
              <a:t>Repeat</a:t>
            </a:r>
          </a:p>
        </p:txBody>
      </p:sp>
      <p:grpSp>
        <p:nvGrpSpPr>
          <p:cNvPr id="549914" name="Group 26"/>
          <p:cNvGrpSpPr>
            <a:grpSpLocks/>
          </p:cNvGrpSpPr>
          <p:nvPr/>
        </p:nvGrpSpPr>
        <p:grpSpPr bwMode="auto">
          <a:xfrm>
            <a:off x="762000" y="3124200"/>
            <a:ext cx="4708525" cy="3429000"/>
            <a:chOff x="678" y="768"/>
            <a:chExt cx="4458" cy="3312"/>
          </a:xfrm>
        </p:grpSpPr>
        <p:sp>
          <p:nvSpPr>
            <p:cNvPr id="549915" name="Line 27"/>
            <p:cNvSpPr>
              <a:spLocks noChangeShapeType="1"/>
            </p:cNvSpPr>
            <p:nvPr/>
          </p:nvSpPr>
          <p:spPr bwMode="auto">
            <a:xfrm>
              <a:off x="1632" y="1728"/>
              <a:ext cx="0" cy="23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16" name="Line 28"/>
            <p:cNvSpPr>
              <a:spLocks noChangeShapeType="1"/>
            </p:cNvSpPr>
            <p:nvPr/>
          </p:nvSpPr>
          <p:spPr bwMode="auto">
            <a:xfrm>
              <a:off x="3936" y="1728"/>
              <a:ext cx="0" cy="22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17" name="Text Box 29"/>
            <p:cNvSpPr txBox="1">
              <a:spLocks noChangeArrowheads="1"/>
            </p:cNvSpPr>
            <p:nvPr/>
          </p:nvSpPr>
          <p:spPr bwMode="auto">
            <a:xfrm>
              <a:off x="2503" y="3693"/>
              <a:ext cx="481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200" dirty="0"/>
                <a:t>Time</a:t>
              </a:r>
            </a:p>
          </p:txBody>
        </p:sp>
        <p:sp>
          <p:nvSpPr>
            <p:cNvPr id="549918" name="Line 30"/>
            <p:cNvSpPr>
              <a:spLocks noChangeShapeType="1"/>
            </p:cNvSpPr>
            <p:nvPr/>
          </p:nvSpPr>
          <p:spPr bwMode="auto">
            <a:xfrm>
              <a:off x="2723" y="393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19" name="Text Box 31"/>
            <p:cNvSpPr txBox="1">
              <a:spLocks noChangeArrowheads="1"/>
            </p:cNvSpPr>
            <p:nvPr/>
          </p:nvSpPr>
          <p:spPr bwMode="auto">
            <a:xfrm>
              <a:off x="721" y="1920"/>
              <a:ext cx="553" cy="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User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49920" name="Line 32"/>
            <p:cNvSpPr>
              <a:spLocks noChangeShapeType="1"/>
            </p:cNvSpPr>
            <p:nvPr/>
          </p:nvSpPr>
          <p:spPr bwMode="auto">
            <a:xfrm>
              <a:off x="1344" y="2145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1" name="Text Box 33"/>
            <p:cNvSpPr txBox="1">
              <a:spLocks noChangeArrowheads="1"/>
            </p:cNvSpPr>
            <p:nvPr/>
          </p:nvSpPr>
          <p:spPr bwMode="auto">
            <a:xfrm>
              <a:off x="678" y="3238"/>
              <a:ext cx="673" cy="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400"/>
                <a:t>Render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49922" name="Line 34"/>
            <p:cNvSpPr>
              <a:spLocks noChangeShapeType="1"/>
            </p:cNvSpPr>
            <p:nvPr/>
          </p:nvSpPr>
          <p:spPr bwMode="auto">
            <a:xfrm>
              <a:off x="1327" y="3393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3" name="Text Box 35"/>
            <p:cNvSpPr txBox="1">
              <a:spLocks noChangeArrowheads="1"/>
            </p:cNvSpPr>
            <p:nvPr/>
          </p:nvSpPr>
          <p:spPr bwMode="auto">
            <a:xfrm>
              <a:off x="4272" y="2304"/>
              <a:ext cx="864" cy="92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Process and Validate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49924" name="Line 36"/>
            <p:cNvSpPr>
              <a:spLocks noChangeShapeType="1"/>
            </p:cNvSpPr>
            <p:nvPr/>
          </p:nvSpPr>
          <p:spPr bwMode="auto">
            <a:xfrm flipH="1">
              <a:off x="3984" y="2721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5" name="Line 37"/>
            <p:cNvSpPr>
              <a:spLocks noChangeShapeType="1"/>
            </p:cNvSpPr>
            <p:nvPr/>
          </p:nvSpPr>
          <p:spPr bwMode="auto">
            <a:xfrm>
              <a:off x="1728" y="216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6" name="Text Box 38"/>
            <p:cNvSpPr txBox="1">
              <a:spLocks noChangeArrowheads="1"/>
            </p:cNvSpPr>
            <p:nvPr/>
          </p:nvSpPr>
          <p:spPr bwMode="auto">
            <a:xfrm>
              <a:off x="2411" y="2327"/>
              <a:ext cx="800" cy="454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200"/>
                <a:t>Message:</a:t>
              </a:r>
            </a:p>
            <a:p>
              <a:pPr eaLnBrk="1" hangingPunct="1"/>
              <a:r>
                <a:rPr lang="en-US" altLang="en-US" sz="1200"/>
                <a:t>User Input</a:t>
              </a:r>
            </a:p>
          </p:txBody>
        </p:sp>
        <p:sp>
          <p:nvSpPr>
            <p:cNvPr id="549927" name="Line 39"/>
            <p:cNvSpPr>
              <a:spLocks noChangeShapeType="1"/>
            </p:cNvSpPr>
            <p:nvPr/>
          </p:nvSpPr>
          <p:spPr bwMode="auto">
            <a:xfrm flipV="1">
              <a:off x="1728" y="288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928" name="Text Box 40"/>
            <p:cNvSpPr txBox="1">
              <a:spLocks noChangeArrowheads="1"/>
            </p:cNvSpPr>
            <p:nvPr/>
          </p:nvSpPr>
          <p:spPr bwMode="auto">
            <a:xfrm>
              <a:off x="2273" y="3048"/>
              <a:ext cx="1011" cy="454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200"/>
                <a:t>Message: </a:t>
              </a:r>
            </a:p>
            <a:p>
              <a:pPr algn="ctr" eaLnBrk="1" hangingPunct="1"/>
              <a:r>
                <a:rPr lang="en-US" altLang="en-US" sz="1200"/>
                <a:t>Ok User Input</a:t>
              </a:r>
            </a:p>
          </p:txBody>
        </p:sp>
        <p:grpSp>
          <p:nvGrpSpPr>
            <p:cNvPr id="549929" name="Group 41"/>
            <p:cNvGrpSpPr>
              <a:grpSpLocks noChangeAspect="1"/>
            </p:cNvGrpSpPr>
            <p:nvPr/>
          </p:nvGrpSpPr>
          <p:grpSpPr bwMode="auto">
            <a:xfrm>
              <a:off x="1248" y="768"/>
              <a:ext cx="1036" cy="863"/>
              <a:chOff x="960" y="1200"/>
              <a:chExt cx="1030" cy="858"/>
            </a:xfrm>
          </p:grpSpPr>
          <p:pic>
            <p:nvPicPr>
              <p:cNvPr id="549930" name="Picture 42" descr="p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200"/>
                <a:ext cx="1030" cy="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549931" name="Object 43"/>
              <p:cNvGraphicFramePr>
                <a:graphicFrameLocks noChangeAspect="1"/>
              </p:cNvGraphicFramePr>
              <p:nvPr/>
            </p:nvGraphicFramePr>
            <p:xfrm>
              <a:off x="1152" y="1296"/>
              <a:ext cx="480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4" name="CorelDRAW" r:id="rId4" imgW="3243723" imgH="2382768" progId="CorelDRAW.Graphic.10">
                      <p:embed/>
                    </p:oleObj>
                  </mc:Choice>
                  <mc:Fallback>
                    <p:oleObj name="CorelDRAW" r:id="rId4" imgW="3243723" imgH="2382768" progId="CorelDRAW.Graphic.1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1296"/>
                            <a:ext cx="480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549932" name="Picture 44" descr="monit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816"/>
              <a:ext cx="962" cy="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0" y="4973292"/>
            <a:ext cx="2514600" cy="8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hangingPunct="0">
              <a:spcBef>
                <a:spcPct val="20000"/>
              </a:spcBef>
              <a:buClr>
                <a:srgbClr val="009900"/>
              </a:buClr>
              <a:buSzPct val="150000"/>
            </a:pPr>
            <a:r>
              <a:rPr kumimoji="1" lang="en-US" sz="2400" dirty="0" smtClean="0"/>
              <a:t>Latency affects </a:t>
            </a:r>
            <a:r>
              <a:rPr kumimoji="1" lang="en-US" sz="2400" i="1" dirty="0" smtClean="0">
                <a:solidFill>
                  <a:srgbClr val="0070C0"/>
                </a:solidFill>
              </a:rPr>
              <a:t>responsiveness</a:t>
            </a:r>
            <a:endParaRPr kumimoji="1" lang="en-US" sz="2400" i="1" dirty="0">
              <a:solidFill>
                <a:srgbClr val="0070C0"/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Latency Example (1 of 2)</a:t>
            </a:r>
          </a:p>
        </p:txBody>
      </p:sp>
      <p:pic>
        <p:nvPicPr>
          <p:cNvPr id="5529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29718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27432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29718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71" name="Text Box 11"/>
          <p:cNvSpPr txBox="1">
            <a:spLocks noChangeArrowheads="1"/>
          </p:cNvSpPr>
          <p:nvPr/>
        </p:nvSpPr>
        <p:spPr bwMode="auto">
          <a:xfrm>
            <a:off x="1143000" y="34290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 dirty="0"/>
              <a:t>Player is pressing left</a:t>
            </a:r>
          </a:p>
        </p:txBody>
      </p:sp>
      <p:sp>
        <p:nvSpPr>
          <p:cNvPr id="552972" name="Text Box 12"/>
          <p:cNvSpPr txBox="1">
            <a:spLocks noChangeArrowheads="1"/>
          </p:cNvSpPr>
          <p:nvPr/>
        </p:nvSpPr>
        <p:spPr bwMode="auto">
          <a:xfrm>
            <a:off x="5181600" y="3429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 dirty="0"/>
              <a:t>Player is pressing up</a:t>
            </a:r>
          </a:p>
        </p:txBody>
      </p:sp>
      <p:sp>
        <p:nvSpPr>
          <p:cNvPr id="552973" name="Rectangle 13"/>
          <p:cNvSpPr>
            <a:spLocks noChangeArrowheads="1"/>
          </p:cNvSpPr>
          <p:nvPr/>
        </p:nvSpPr>
        <p:spPr bwMode="auto">
          <a:xfrm>
            <a:off x="2743200" y="6227763"/>
            <a:ext cx="33041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dirty="0"/>
              <a:t>Running back goes out of bounds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Latency Example (2 of 2)</a:t>
            </a:r>
          </a:p>
        </p:txBody>
      </p:sp>
      <p:pic>
        <p:nvPicPr>
          <p:cNvPr id="55603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2438400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60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24384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60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4384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42" name="Text Box 10"/>
          <p:cNvSpPr txBox="1">
            <a:spLocks noChangeArrowheads="1"/>
          </p:cNvSpPr>
          <p:nvPr/>
        </p:nvSpPr>
        <p:spPr bwMode="auto">
          <a:xfrm>
            <a:off x="1219200" y="3276600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800"/>
              <a:t>Player is pressing “pass”</a:t>
            </a:r>
          </a:p>
        </p:txBody>
      </p:sp>
      <p:sp>
        <p:nvSpPr>
          <p:cNvPr id="556043" name="Text Box 11"/>
          <p:cNvSpPr txBox="1">
            <a:spLocks noChangeArrowheads="1"/>
          </p:cNvSpPr>
          <p:nvPr/>
        </p:nvSpPr>
        <p:spPr bwMode="auto">
          <a:xfrm>
            <a:off x="5562600" y="3276600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/>
              <a:t>Pass starts rendering</a:t>
            </a:r>
          </a:p>
        </p:txBody>
      </p:sp>
      <p:sp>
        <p:nvSpPr>
          <p:cNvPr id="556044" name="Text Box 12"/>
          <p:cNvSpPr txBox="1">
            <a:spLocks noChangeArrowheads="1"/>
          </p:cNvSpPr>
          <p:nvPr/>
        </p:nvSpPr>
        <p:spPr bwMode="auto">
          <a:xfrm>
            <a:off x="3276600" y="6067425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/>
              <a:t>Interception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</a:t>
            </a:r>
            <a:r>
              <a:rPr lang="en-US" altLang="en-US" dirty="0"/>
              <a:t>Latency </a:t>
            </a:r>
            <a:r>
              <a:rPr lang="en-US" altLang="en-US" dirty="0" smtClean="0"/>
              <a:t>		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Latency Compensation </a:t>
            </a:r>
            <a:r>
              <a:rPr lang="en-US" altLang="en-US" dirty="0" smtClean="0"/>
              <a:t>Techniques	(</a:t>
            </a:r>
            <a:r>
              <a:rPr lang="en-US" altLang="en-US" dirty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Examples – Dragonfly and UE4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3499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/>
              <a:t>Compensating for </a:t>
            </a:r>
            <a:r>
              <a:rPr lang="en-US" altLang="en-US" sz="4000" dirty="0">
                <a:solidFill>
                  <a:srgbClr val="0070C0"/>
                </a:solidFill>
              </a:rPr>
              <a:t>Latency</a:t>
            </a:r>
            <a:r>
              <a:rPr lang="en-US" altLang="en-US" sz="4000" dirty="0"/>
              <a:t> </a:t>
            </a:r>
            <a:r>
              <a:rPr lang="en-US" altLang="en-US" sz="4000" dirty="0" smtClean="0"/>
              <a:t>– </a:t>
            </a:r>
            <a:br>
              <a:rPr lang="en-US" altLang="en-US" sz="4000" dirty="0" smtClean="0"/>
            </a:br>
            <a:r>
              <a:rPr lang="en-US" altLang="en-US" sz="4000" dirty="0" smtClean="0"/>
              <a:t>Prediction</a:t>
            </a:r>
            <a:endParaRPr lang="en-US" altLang="en-US" sz="4000" dirty="0"/>
          </a:p>
        </p:txBody>
      </p:sp>
      <p:sp>
        <p:nvSpPr>
          <p:cNvPr id="557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Broadly, two </a:t>
            </a:r>
            <a:r>
              <a:rPr lang="en-US" altLang="en-US" dirty="0" smtClean="0"/>
              <a:t>kinds of latency compensation:</a:t>
            </a:r>
            <a:endParaRPr lang="en-US" altLang="en-US" dirty="0"/>
          </a:p>
          <a:p>
            <a:pPr lvl="1"/>
            <a:r>
              <a:rPr lang="en-US" altLang="en-US" dirty="0">
                <a:solidFill>
                  <a:srgbClr val="008000"/>
                </a:solidFill>
              </a:rPr>
              <a:t>Player prediction</a:t>
            </a:r>
          </a:p>
          <a:p>
            <a:pPr lvl="1"/>
            <a:r>
              <a:rPr lang="en-US" altLang="en-US" dirty="0">
                <a:solidFill>
                  <a:srgbClr val="008000"/>
                </a:solidFill>
              </a:rPr>
              <a:t>Opponent prediction </a:t>
            </a:r>
            <a:r>
              <a:rPr lang="en-US" altLang="en-US" dirty="0"/>
              <a:t>(often called “dead reckoning” but that name does little to help remember)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Compensating for </a:t>
            </a:r>
            <a:r>
              <a:rPr lang="en-US" altLang="en-US" dirty="0">
                <a:solidFill>
                  <a:srgbClr val="0070C0"/>
                </a:solidFill>
              </a:rPr>
              <a:t>Latency</a:t>
            </a:r>
            <a:r>
              <a:rPr lang="en-US" altLang="en-US" dirty="0"/>
              <a:t>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solidFill>
                  <a:srgbClr val="008000"/>
                </a:solidFill>
              </a:rPr>
              <a:t>Player </a:t>
            </a:r>
            <a:r>
              <a:rPr lang="en-US" altLang="en-US" dirty="0">
                <a:solidFill>
                  <a:srgbClr val="008000"/>
                </a:solidFill>
              </a:rPr>
              <a:t>Prediction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62600" y="1371600"/>
            <a:ext cx="3581400" cy="3962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b="1" u="sng" dirty="0" smtClean="0"/>
              <a:t>Prediction </a:t>
            </a:r>
            <a:r>
              <a:rPr lang="en-US" altLang="en-US" sz="2400" b="1" u="sng" dirty="0"/>
              <a:t>Algorithm</a:t>
            </a:r>
          </a:p>
          <a:p>
            <a:r>
              <a:rPr lang="en-US" altLang="en-US" sz="2000" dirty="0">
                <a:latin typeface="Times New Roman" pitchFamily="18" charset="0"/>
              </a:rPr>
              <a:t>Sample user input</a:t>
            </a:r>
          </a:p>
          <a:p>
            <a:r>
              <a:rPr lang="en-US" altLang="en-US" sz="2000" dirty="0">
                <a:latin typeface="Times New Roman" pitchFamily="18" charset="0"/>
              </a:rPr>
              <a:t>Pack up data and send to server</a:t>
            </a:r>
          </a:p>
          <a:p>
            <a:r>
              <a:rPr lang="en-US" altLang="en-US" sz="2000" dirty="0">
                <a:latin typeface="Times New Roman" pitchFamily="18" charset="0"/>
              </a:rPr>
              <a:t>Determine visible objects and game state</a:t>
            </a:r>
          </a:p>
          <a:p>
            <a:r>
              <a:rPr lang="en-US" altLang="en-US" sz="2000" dirty="0">
                <a:latin typeface="Times New Roman" pitchFamily="18" charset="0"/>
              </a:rPr>
              <a:t>Render scene</a:t>
            </a:r>
          </a:p>
          <a:p>
            <a:r>
              <a:rPr lang="en-US" altLang="en-US" sz="2000" dirty="0">
                <a:latin typeface="Times New Roman" pitchFamily="18" charset="0"/>
              </a:rPr>
              <a:t>Receive updates from server and unpack</a:t>
            </a:r>
          </a:p>
          <a:p>
            <a:r>
              <a:rPr lang="en-US" altLang="en-US" sz="2000" dirty="0">
                <a:latin typeface="Times New Roman" pitchFamily="18" charset="0"/>
              </a:rPr>
              <a:t>Fix up any discrepancies</a:t>
            </a:r>
          </a:p>
          <a:p>
            <a:r>
              <a:rPr lang="en-US" altLang="en-US" sz="2000" dirty="0">
                <a:latin typeface="Times New Roman" pitchFamily="18" charset="0"/>
              </a:rPr>
              <a:t>Repeat</a:t>
            </a:r>
          </a:p>
        </p:txBody>
      </p:sp>
      <p:grpSp>
        <p:nvGrpSpPr>
          <p:cNvPr id="558085" name="Group 5"/>
          <p:cNvGrpSpPr>
            <a:grpSpLocks/>
          </p:cNvGrpSpPr>
          <p:nvPr/>
        </p:nvGrpSpPr>
        <p:grpSpPr bwMode="auto">
          <a:xfrm>
            <a:off x="719138" y="1447800"/>
            <a:ext cx="4765675" cy="3763617"/>
            <a:chOff x="681" y="768"/>
            <a:chExt cx="4455" cy="3408"/>
          </a:xfrm>
        </p:grpSpPr>
        <p:sp>
          <p:nvSpPr>
            <p:cNvPr id="558086" name="Line 6"/>
            <p:cNvSpPr>
              <a:spLocks noChangeShapeType="1"/>
            </p:cNvSpPr>
            <p:nvPr/>
          </p:nvSpPr>
          <p:spPr bwMode="auto">
            <a:xfrm>
              <a:off x="1632" y="1728"/>
              <a:ext cx="0" cy="23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87" name="Line 7"/>
            <p:cNvSpPr>
              <a:spLocks noChangeShapeType="1"/>
            </p:cNvSpPr>
            <p:nvPr/>
          </p:nvSpPr>
          <p:spPr bwMode="auto">
            <a:xfrm>
              <a:off x="3936" y="1728"/>
              <a:ext cx="0" cy="22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88" name="Text Box 8"/>
            <p:cNvSpPr txBox="1">
              <a:spLocks noChangeArrowheads="1"/>
            </p:cNvSpPr>
            <p:nvPr/>
          </p:nvSpPr>
          <p:spPr bwMode="auto">
            <a:xfrm>
              <a:off x="2496" y="3772"/>
              <a:ext cx="522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400" dirty="0"/>
                <a:t>Time</a:t>
              </a:r>
            </a:p>
          </p:txBody>
        </p:sp>
        <p:sp>
          <p:nvSpPr>
            <p:cNvPr id="558089" name="Line 9"/>
            <p:cNvSpPr>
              <a:spLocks noChangeShapeType="1"/>
            </p:cNvSpPr>
            <p:nvPr/>
          </p:nvSpPr>
          <p:spPr bwMode="auto">
            <a:xfrm>
              <a:off x="2745" y="4032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0" name="Text Box 10"/>
            <p:cNvSpPr txBox="1">
              <a:spLocks noChangeArrowheads="1"/>
            </p:cNvSpPr>
            <p:nvPr/>
          </p:nvSpPr>
          <p:spPr bwMode="auto">
            <a:xfrm>
              <a:off x="736" y="1919"/>
              <a:ext cx="553" cy="48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User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58091" name="Line 11"/>
            <p:cNvSpPr>
              <a:spLocks noChangeShapeType="1"/>
            </p:cNvSpPr>
            <p:nvPr/>
          </p:nvSpPr>
          <p:spPr bwMode="auto">
            <a:xfrm>
              <a:off x="1344" y="2145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2" name="Text Box 12"/>
            <p:cNvSpPr txBox="1">
              <a:spLocks noChangeArrowheads="1"/>
            </p:cNvSpPr>
            <p:nvPr/>
          </p:nvSpPr>
          <p:spPr bwMode="auto">
            <a:xfrm>
              <a:off x="681" y="2528"/>
              <a:ext cx="665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400"/>
                <a:t>Render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58093" name="Line 13"/>
            <p:cNvSpPr>
              <a:spLocks noChangeShapeType="1"/>
            </p:cNvSpPr>
            <p:nvPr/>
          </p:nvSpPr>
          <p:spPr bwMode="auto">
            <a:xfrm flipV="1">
              <a:off x="1344" y="2304"/>
              <a:ext cx="19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4" name="Text Box 14"/>
            <p:cNvSpPr txBox="1">
              <a:spLocks noChangeArrowheads="1"/>
            </p:cNvSpPr>
            <p:nvPr/>
          </p:nvSpPr>
          <p:spPr bwMode="auto">
            <a:xfrm>
              <a:off x="4272" y="2303"/>
              <a:ext cx="864" cy="86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Process and Validate </a:t>
              </a:r>
            </a:p>
            <a:p>
              <a:pPr algn="ctr" eaLnBrk="1" hangingPunct="1"/>
              <a:r>
                <a:rPr lang="en-US" altLang="en-US" sz="1400"/>
                <a:t>Input</a:t>
              </a:r>
            </a:p>
          </p:txBody>
        </p:sp>
        <p:sp>
          <p:nvSpPr>
            <p:cNvPr id="558095" name="Line 15"/>
            <p:cNvSpPr>
              <a:spLocks noChangeShapeType="1"/>
            </p:cNvSpPr>
            <p:nvPr/>
          </p:nvSpPr>
          <p:spPr bwMode="auto">
            <a:xfrm flipH="1">
              <a:off x="3984" y="2721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6" name="Line 16"/>
            <p:cNvSpPr>
              <a:spLocks noChangeShapeType="1"/>
            </p:cNvSpPr>
            <p:nvPr/>
          </p:nvSpPr>
          <p:spPr bwMode="auto">
            <a:xfrm>
              <a:off x="1728" y="216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7" name="Text Box 17"/>
            <p:cNvSpPr txBox="1">
              <a:spLocks noChangeArrowheads="1"/>
            </p:cNvSpPr>
            <p:nvPr/>
          </p:nvSpPr>
          <p:spPr bwMode="auto">
            <a:xfrm>
              <a:off x="2410" y="2335"/>
              <a:ext cx="789" cy="425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200"/>
                <a:t>Message:</a:t>
              </a:r>
            </a:p>
            <a:p>
              <a:pPr eaLnBrk="1" hangingPunct="1"/>
              <a:r>
                <a:rPr lang="en-US" altLang="en-US" sz="1200"/>
                <a:t>User Input</a:t>
              </a:r>
            </a:p>
          </p:txBody>
        </p:sp>
        <p:sp>
          <p:nvSpPr>
            <p:cNvPr id="558098" name="Line 18"/>
            <p:cNvSpPr>
              <a:spLocks noChangeShapeType="1"/>
            </p:cNvSpPr>
            <p:nvPr/>
          </p:nvSpPr>
          <p:spPr bwMode="auto">
            <a:xfrm flipV="1">
              <a:off x="1728" y="2880"/>
              <a:ext cx="201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099" name="Text Box 19"/>
            <p:cNvSpPr txBox="1">
              <a:spLocks noChangeArrowheads="1"/>
            </p:cNvSpPr>
            <p:nvPr/>
          </p:nvSpPr>
          <p:spPr bwMode="auto">
            <a:xfrm>
              <a:off x="2230" y="3055"/>
              <a:ext cx="1096" cy="426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200"/>
                <a:t>Message: </a:t>
              </a:r>
            </a:p>
            <a:p>
              <a:pPr algn="ctr" eaLnBrk="1" hangingPunct="1"/>
              <a:r>
                <a:rPr lang="en-US" altLang="en-US" sz="1200"/>
                <a:t>Ok with Update</a:t>
              </a:r>
            </a:p>
          </p:txBody>
        </p:sp>
        <p:grpSp>
          <p:nvGrpSpPr>
            <p:cNvPr id="558100" name="Group 20"/>
            <p:cNvGrpSpPr>
              <a:grpSpLocks noChangeAspect="1"/>
            </p:cNvGrpSpPr>
            <p:nvPr/>
          </p:nvGrpSpPr>
          <p:grpSpPr bwMode="auto">
            <a:xfrm>
              <a:off x="1248" y="768"/>
              <a:ext cx="1036" cy="863"/>
              <a:chOff x="960" y="1200"/>
              <a:chExt cx="1030" cy="858"/>
            </a:xfrm>
          </p:grpSpPr>
          <p:pic>
            <p:nvPicPr>
              <p:cNvPr id="558101" name="Picture 21" descr="p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200"/>
                <a:ext cx="1030" cy="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558102" name="Object 22"/>
              <p:cNvGraphicFramePr>
                <a:graphicFrameLocks noChangeAspect="1"/>
              </p:cNvGraphicFramePr>
              <p:nvPr/>
            </p:nvGraphicFramePr>
            <p:xfrm>
              <a:off x="1152" y="1296"/>
              <a:ext cx="480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9" name="CorelDRAW" r:id="rId4" imgW="3243723" imgH="2382768" progId="CorelDRAW.Graphic.10">
                      <p:embed/>
                    </p:oleObj>
                  </mc:Choice>
                  <mc:Fallback>
                    <p:oleObj name="CorelDRAW" r:id="rId4" imgW="3243723" imgH="2382768" progId="CorelDRAW.Graphic.10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1296"/>
                            <a:ext cx="480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558103" name="Picture 23" descr="monit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816"/>
              <a:ext cx="962" cy="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8104" name="Text Box 24"/>
            <p:cNvSpPr txBox="1">
              <a:spLocks noChangeArrowheads="1"/>
            </p:cNvSpPr>
            <p:nvPr/>
          </p:nvSpPr>
          <p:spPr bwMode="auto">
            <a:xfrm>
              <a:off x="736" y="3182"/>
              <a:ext cx="553" cy="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400"/>
                <a:t>Fix Up</a:t>
              </a:r>
            </a:p>
          </p:txBody>
        </p:sp>
        <p:sp>
          <p:nvSpPr>
            <p:cNvPr id="558105" name="Line 25"/>
            <p:cNvSpPr>
              <a:spLocks noChangeShapeType="1"/>
            </p:cNvSpPr>
            <p:nvPr/>
          </p:nvSpPr>
          <p:spPr bwMode="auto">
            <a:xfrm>
              <a:off x="1344" y="3408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8106" name="Text Box 26"/>
          <p:cNvSpPr txBox="1">
            <a:spLocks noChangeArrowheads="1"/>
          </p:cNvSpPr>
          <p:nvPr/>
        </p:nvSpPr>
        <p:spPr bwMode="auto">
          <a:xfrm>
            <a:off x="1214440" y="5715000"/>
            <a:ext cx="602456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dirty="0" smtClean="0"/>
              <a:t>Potentially, </a:t>
            </a:r>
            <a:r>
              <a:rPr lang="en-US" altLang="en-US" i="1" dirty="0"/>
              <a:t>t</a:t>
            </a:r>
            <a:r>
              <a:rPr lang="en-US" altLang="en-US" i="1" dirty="0" smtClean="0"/>
              <a:t>remendous</a:t>
            </a:r>
            <a:r>
              <a:rPr lang="en-US" altLang="en-US" dirty="0" smtClean="0"/>
              <a:t> </a:t>
            </a:r>
            <a:r>
              <a:rPr lang="en-US" altLang="en-US" dirty="0"/>
              <a:t>benefit.  Render as if local, no latency.</a:t>
            </a:r>
          </a:p>
          <a:p>
            <a:r>
              <a:rPr lang="en-US" altLang="en-US" dirty="0"/>
              <a:t>But, note, “fix up” step additional.  Needed since</a:t>
            </a:r>
          </a:p>
          <a:p>
            <a:r>
              <a:rPr lang="en-US" altLang="en-US" dirty="0"/>
              <a:t>server has master copy.  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Example of State Inconsistency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685800"/>
          </a:xfrm>
        </p:spPr>
        <p:txBody>
          <a:bodyPr/>
          <a:lstStyle/>
          <a:p>
            <a:r>
              <a:rPr lang="en-US" altLang="en-US"/>
              <a:t>Predicted state differs from actual state</a:t>
            </a:r>
          </a:p>
        </p:txBody>
      </p:sp>
      <p:pic>
        <p:nvPicPr>
          <p:cNvPr id="5550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40080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Prediction Tradeoffs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1295400"/>
          </a:xfrm>
        </p:spPr>
        <p:txBody>
          <a:bodyPr/>
          <a:lstStyle/>
          <a:p>
            <a:r>
              <a:rPr lang="en-US" altLang="en-US" dirty="0"/>
              <a:t>Tension between responsiveness (latency compensation) and </a:t>
            </a:r>
            <a:r>
              <a:rPr lang="en-US" altLang="en-US" dirty="0" smtClean="0"/>
              <a:t>consistency</a:t>
            </a:r>
            <a:endParaRPr lang="en-US" altLang="en-US" dirty="0"/>
          </a:p>
        </p:txBody>
      </p:sp>
      <p:grpSp>
        <p:nvGrpSpPr>
          <p:cNvPr id="560132" name="Group 4"/>
          <p:cNvGrpSpPr>
            <a:grpSpLocks/>
          </p:cNvGrpSpPr>
          <p:nvPr/>
        </p:nvGrpSpPr>
        <p:grpSpPr bwMode="auto">
          <a:xfrm>
            <a:off x="609600" y="3581400"/>
            <a:ext cx="7772400" cy="1736725"/>
            <a:chOff x="432" y="2016"/>
            <a:chExt cx="4896" cy="1094"/>
          </a:xfrm>
        </p:grpSpPr>
        <p:sp>
          <p:nvSpPr>
            <p:cNvPr id="560133" name="Line 5"/>
            <p:cNvSpPr>
              <a:spLocks noChangeShapeType="1"/>
            </p:cNvSpPr>
            <p:nvPr/>
          </p:nvSpPr>
          <p:spPr bwMode="auto">
            <a:xfrm>
              <a:off x="432" y="2352"/>
              <a:ext cx="489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134" name="Text Box 6"/>
            <p:cNvSpPr txBox="1">
              <a:spLocks noChangeArrowheads="1"/>
            </p:cNvSpPr>
            <p:nvPr/>
          </p:nvSpPr>
          <p:spPr bwMode="auto">
            <a:xfrm>
              <a:off x="494" y="2592"/>
              <a:ext cx="1449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/>
                <a:t>More responsive,</a:t>
              </a:r>
            </a:p>
            <a:p>
              <a:pPr algn="ctr" eaLnBrk="1" hangingPunct="1"/>
              <a:r>
                <a:rPr lang="en-US" altLang="en-US"/>
                <a:t>Less consistent</a:t>
              </a:r>
            </a:p>
          </p:txBody>
        </p:sp>
        <p:sp>
          <p:nvSpPr>
            <p:cNvPr id="560135" name="Text Box 7"/>
            <p:cNvSpPr txBox="1">
              <a:spLocks noChangeArrowheads="1"/>
            </p:cNvSpPr>
            <p:nvPr/>
          </p:nvSpPr>
          <p:spPr bwMode="auto">
            <a:xfrm>
              <a:off x="3869" y="2592"/>
              <a:ext cx="138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/>
                <a:t>Less responsive,</a:t>
              </a:r>
            </a:p>
            <a:p>
              <a:pPr algn="ctr" eaLnBrk="1" hangingPunct="1"/>
              <a:r>
                <a:rPr lang="en-US" altLang="en-US"/>
                <a:t>More consistent</a:t>
              </a:r>
            </a:p>
          </p:txBody>
        </p:sp>
        <p:sp>
          <p:nvSpPr>
            <p:cNvPr id="560136" name="Text Box 8"/>
            <p:cNvSpPr txBox="1">
              <a:spLocks noChangeArrowheads="1"/>
            </p:cNvSpPr>
            <p:nvPr/>
          </p:nvSpPr>
          <p:spPr bwMode="auto">
            <a:xfrm>
              <a:off x="672" y="2016"/>
              <a:ext cx="1109" cy="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400" dirty="0"/>
                <a:t>Client uses prediction</a:t>
              </a:r>
            </a:p>
          </p:txBody>
        </p:sp>
        <p:sp>
          <p:nvSpPr>
            <p:cNvPr id="560137" name="Text Box 9"/>
            <p:cNvSpPr txBox="1">
              <a:spLocks noChangeArrowheads="1"/>
            </p:cNvSpPr>
            <p:nvPr/>
          </p:nvSpPr>
          <p:spPr bwMode="auto">
            <a:xfrm>
              <a:off x="3648" y="2016"/>
              <a:ext cx="1257" cy="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400" dirty="0"/>
                <a:t>Client waits for server ok</a:t>
              </a:r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Compensating for Latency – </a:t>
            </a:r>
            <a:r>
              <a:rPr lang="en-US" altLang="en-US" dirty="0">
                <a:solidFill>
                  <a:srgbClr val="008000"/>
                </a:solidFill>
              </a:rPr>
              <a:t>Opponent Prediction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7724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/>
              <a:t>Opponent sends position, velocity (maybe acceleration)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Player predicts where opponent is</a:t>
            </a:r>
          </a:p>
        </p:txBody>
      </p:sp>
      <p:grpSp>
        <p:nvGrpSpPr>
          <p:cNvPr id="561156" name="Group 4"/>
          <p:cNvGrpSpPr>
            <a:grpSpLocks/>
          </p:cNvGrpSpPr>
          <p:nvPr/>
        </p:nvGrpSpPr>
        <p:grpSpPr bwMode="auto">
          <a:xfrm>
            <a:off x="609600" y="2362200"/>
            <a:ext cx="7543800" cy="3733800"/>
            <a:chOff x="336" y="912"/>
            <a:chExt cx="4752" cy="2352"/>
          </a:xfrm>
        </p:grpSpPr>
        <p:grpSp>
          <p:nvGrpSpPr>
            <p:cNvPr id="561157" name="Group 5"/>
            <p:cNvGrpSpPr>
              <a:grpSpLocks/>
            </p:cNvGrpSpPr>
            <p:nvPr/>
          </p:nvGrpSpPr>
          <p:grpSpPr bwMode="auto">
            <a:xfrm>
              <a:off x="1444" y="2496"/>
              <a:ext cx="3264" cy="490"/>
              <a:chOff x="336" y="2448"/>
              <a:chExt cx="3264" cy="490"/>
            </a:xfrm>
          </p:grpSpPr>
          <p:pic>
            <p:nvPicPr>
              <p:cNvPr id="561158" name="Picture 6" descr="jetplan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8273">
                <a:off x="336" y="2544"/>
                <a:ext cx="656" cy="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1159" name="Line 7"/>
              <p:cNvSpPr>
                <a:spLocks noChangeShapeType="1"/>
              </p:cNvSpPr>
              <p:nvPr/>
            </p:nvSpPr>
            <p:spPr bwMode="auto">
              <a:xfrm flipV="1">
                <a:off x="1056" y="2640"/>
                <a:ext cx="158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0" name="Line 8"/>
              <p:cNvSpPr>
                <a:spLocks noChangeShapeType="1"/>
              </p:cNvSpPr>
              <p:nvPr/>
            </p:nvSpPr>
            <p:spPr bwMode="auto">
              <a:xfrm>
                <a:off x="2640" y="2736"/>
                <a:ext cx="528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1" name="Line 9"/>
              <p:cNvSpPr>
                <a:spLocks noChangeShapeType="1"/>
              </p:cNvSpPr>
              <p:nvPr/>
            </p:nvSpPr>
            <p:spPr bwMode="auto">
              <a:xfrm flipV="1">
                <a:off x="3168" y="2448"/>
                <a:ext cx="432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2" name="Line 10"/>
              <p:cNvSpPr>
                <a:spLocks noChangeShapeType="1"/>
              </p:cNvSpPr>
              <p:nvPr/>
            </p:nvSpPr>
            <p:spPr bwMode="auto">
              <a:xfrm flipV="1">
                <a:off x="3168" y="2736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3" name="Line 11"/>
              <p:cNvSpPr>
                <a:spLocks noChangeShapeType="1"/>
              </p:cNvSpPr>
              <p:nvPr/>
            </p:nvSpPr>
            <p:spPr bwMode="auto">
              <a:xfrm>
                <a:off x="2640" y="2640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1164" name="Group 12"/>
            <p:cNvGrpSpPr>
              <a:grpSpLocks/>
            </p:cNvGrpSpPr>
            <p:nvPr/>
          </p:nvGrpSpPr>
          <p:grpSpPr bwMode="auto">
            <a:xfrm>
              <a:off x="1444" y="912"/>
              <a:ext cx="3343" cy="797"/>
              <a:chOff x="384" y="864"/>
              <a:chExt cx="3343" cy="797"/>
            </a:xfrm>
          </p:grpSpPr>
          <p:pic>
            <p:nvPicPr>
              <p:cNvPr id="561165" name="Picture 13" descr="jetplan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8273">
                <a:off x="384" y="1152"/>
                <a:ext cx="656" cy="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1166" name="Freeform 14"/>
              <p:cNvSpPr>
                <a:spLocks/>
              </p:cNvSpPr>
              <p:nvPr/>
            </p:nvSpPr>
            <p:spPr bwMode="auto">
              <a:xfrm>
                <a:off x="1104" y="1192"/>
                <a:ext cx="2554" cy="285"/>
              </a:xfrm>
              <a:custGeom>
                <a:avLst/>
                <a:gdLst>
                  <a:gd name="T0" fmla="*/ 0 w 2554"/>
                  <a:gd name="T1" fmla="*/ 169 h 285"/>
                  <a:gd name="T2" fmla="*/ 533 w 2554"/>
                  <a:gd name="T3" fmla="*/ 111 h 285"/>
                  <a:gd name="T4" fmla="*/ 858 w 2554"/>
                  <a:gd name="T5" fmla="*/ 209 h 285"/>
                  <a:gd name="T6" fmla="*/ 1249 w 2554"/>
                  <a:gd name="T7" fmla="*/ 86 h 285"/>
                  <a:gd name="T8" fmla="*/ 1537 w 2554"/>
                  <a:gd name="T9" fmla="*/ 147 h 285"/>
                  <a:gd name="T10" fmla="*/ 1941 w 2554"/>
                  <a:gd name="T11" fmla="*/ 276 h 285"/>
                  <a:gd name="T12" fmla="*/ 2211 w 2554"/>
                  <a:gd name="T13" fmla="*/ 92 h 285"/>
                  <a:gd name="T14" fmla="*/ 2554 w 2554"/>
                  <a:gd name="T1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285">
                    <a:moveTo>
                      <a:pt x="0" y="169"/>
                    </a:moveTo>
                    <a:cubicBezTo>
                      <a:pt x="89" y="159"/>
                      <a:pt x="390" y="104"/>
                      <a:pt x="533" y="111"/>
                    </a:cubicBezTo>
                    <a:cubicBezTo>
                      <a:pt x="676" y="118"/>
                      <a:pt x="739" y="213"/>
                      <a:pt x="858" y="209"/>
                    </a:cubicBezTo>
                    <a:cubicBezTo>
                      <a:pt x="977" y="205"/>
                      <a:pt x="1136" y="96"/>
                      <a:pt x="1249" y="86"/>
                    </a:cubicBezTo>
                    <a:cubicBezTo>
                      <a:pt x="1362" y="76"/>
                      <a:pt x="1422" y="115"/>
                      <a:pt x="1537" y="147"/>
                    </a:cubicBezTo>
                    <a:cubicBezTo>
                      <a:pt x="1652" y="179"/>
                      <a:pt x="1829" y="285"/>
                      <a:pt x="1941" y="276"/>
                    </a:cubicBezTo>
                    <a:cubicBezTo>
                      <a:pt x="2053" y="267"/>
                      <a:pt x="2109" y="138"/>
                      <a:pt x="2211" y="92"/>
                    </a:cubicBezTo>
                    <a:cubicBezTo>
                      <a:pt x="2313" y="46"/>
                      <a:pt x="2483" y="19"/>
                      <a:pt x="255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7" name="Freeform 15"/>
              <p:cNvSpPr>
                <a:spLocks/>
              </p:cNvSpPr>
              <p:nvPr/>
            </p:nvSpPr>
            <p:spPr bwMode="auto">
              <a:xfrm>
                <a:off x="1104" y="1056"/>
                <a:ext cx="2554" cy="301"/>
              </a:xfrm>
              <a:custGeom>
                <a:avLst/>
                <a:gdLst>
                  <a:gd name="T0" fmla="*/ 0 w 2554"/>
                  <a:gd name="T1" fmla="*/ 169 h 301"/>
                  <a:gd name="T2" fmla="*/ 533 w 2554"/>
                  <a:gd name="T3" fmla="*/ 111 h 301"/>
                  <a:gd name="T4" fmla="*/ 858 w 2554"/>
                  <a:gd name="T5" fmla="*/ 209 h 301"/>
                  <a:gd name="T6" fmla="*/ 1249 w 2554"/>
                  <a:gd name="T7" fmla="*/ 86 h 301"/>
                  <a:gd name="T8" fmla="*/ 1537 w 2554"/>
                  <a:gd name="T9" fmla="*/ 147 h 301"/>
                  <a:gd name="T10" fmla="*/ 1929 w 2554"/>
                  <a:gd name="T11" fmla="*/ 290 h 301"/>
                  <a:gd name="T12" fmla="*/ 2199 w 2554"/>
                  <a:gd name="T13" fmla="*/ 82 h 301"/>
                  <a:gd name="T14" fmla="*/ 2554 w 2554"/>
                  <a:gd name="T15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301">
                    <a:moveTo>
                      <a:pt x="0" y="169"/>
                    </a:moveTo>
                    <a:cubicBezTo>
                      <a:pt x="89" y="159"/>
                      <a:pt x="390" y="104"/>
                      <a:pt x="533" y="111"/>
                    </a:cubicBezTo>
                    <a:cubicBezTo>
                      <a:pt x="676" y="118"/>
                      <a:pt x="739" y="213"/>
                      <a:pt x="858" y="209"/>
                    </a:cubicBezTo>
                    <a:cubicBezTo>
                      <a:pt x="977" y="205"/>
                      <a:pt x="1136" y="96"/>
                      <a:pt x="1249" y="86"/>
                    </a:cubicBezTo>
                    <a:cubicBezTo>
                      <a:pt x="1362" y="76"/>
                      <a:pt x="1424" y="113"/>
                      <a:pt x="1537" y="147"/>
                    </a:cubicBezTo>
                    <a:cubicBezTo>
                      <a:pt x="1650" y="181"/>
                      <a:pt x="1819" y="301"/>
                      <a:pt x="1929" y="290"/>
                    </a:cubicBezTo>
                    <a:cubicBezTo>
                      <a:pt x="2039" y="279"/>
                      <a:pt x="2095" y="130"/>
                      <a:pt x="2199" y="82"/>
                    </a:cubicBezTo>
                    <a:cubicBezTo>
                      <a:pt x="2303" y="34"/>
                      <a:pt x="2480" y="17"/>
                      <a:pt x="2554" y="0"/>
                    </a:cubicBezTo>
                  </a:path>
                </a:pathLst>
              </a:custGeom>
              <a:noFill/>
              <a:ln w="9525" cap="rnd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8" name="Freeform 16"/>
              <p:cNvSpPr>
                <a:spLocks/>
              </p:cNvSpPr>
              <p:nvPr/>
            </p:nvSpPr>
            <p:spPr bwMode="auto">
              <a:xfrm>
                <a:off x="1104" y="1344"/>
                <a:ext cx="2554" cy="285"/>
              </a:xfrm>
              <a:custGeom>
                <a:avLst/>
                <a:gdLst>
                  <a:gd name="T0" fmla="*/ 0 w 2554"/>
                  <a:gd name="T1" fmla="*/ 169 h 285"/>
                  <a:gd name="T2" fmla="*/ 533 w 2554"/>
                  <a:gd name="T3" fmla="*/ 111 h 285"/>
                  <a:gd name="T4" fmla="*/ 858 w 2554"/>
                  <a:gd name="T5" fmla="*/ 209 h 285"/>
                  <a:gd name="T6" fmla="*/ 1249 w 2554"/>
                  <a:gd name="T7" fmla="*/ 86 h 285"/>
                  <a:gd name="T8" fmla="*/ 1537 w 2554"/>
                  <a:gd name="T9" fmla="*/ 147 h 285"/>
                  <a:gd name="T10" fmla="*/ 1941 w 2554"/>
                  <a:gd name="T11" fmla="*/ 276 h 285"/>
                  <a:gd name="T12" fmla="*/ 2211 w 2554"/>
                  <a:gd name="T13" fmla="*/ 92 h 285"/>
                  <a:gd name="T14" fmla="*/ 2554 w 2554"/>
                  <a:gd name="T1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285">
                    <a:moveTo>
                      <a:pt x="0" y="169"/>
                    </a:moveTo>
                    <a:cubicBezTo>
                      <a:pt x="89" y="159"/>
                      <a:pt x="390" y="104"/>
                      <a:pt x="533" y="111"/>
                    </a:cubicBezTo>
                    <a:cubicBezTo>
                      <a:pt x="676" y="118"/>
                      <a:pt x="739" y="213"/>
                      <a:pt x="858" y="209"/>
                    </a:cubicBezTo>
                    <a:cubicBezTo>
                      <a:pt x="977" y="205"/>
                      <a:pt x="1136" y="96"/>
                      <a:pt x="1249" y="86"/>
                    </a:cubicBezTo>
                    <a:cubicBezTo>
                      <a:pt x="1362" y="76"/>
                      <a:pt x="1422" y="115"/>
                      <a:pt x="1537" y="147"/>
                    </a:cubicBezTo>
                    <a:cubicBezTo>
                      <a:pt x="1652" y="179"/>
                      <a:pt x="1829" y="285"/>
                      <a:pt x="1941" y="276"/>
                    </a:cubicBezTo>
                    <a:cubicBezTo>
                      <a:pt x="2053" y="267"/>
                      <a:pt x="2109" y="138"/>
                      <a:pt x="2211" y="92"/>
                    </a:cubicBezTo>
                    <a:cubicBezTo>
                      <a:pt x="2313" y="46"/>
                      <a:pt x="2483" y="19"/>
                      <a:pt x="2554" y="0"/>
                    </a:cubicBezTo>
                  </a:path>
                </a:pathLst>
              </a:custGeom>
              <a:noFill/>
              <a:ln w="9525" cap="rnd" cmpd="sng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69" name="Line 17"/>
              <p:cNvSpPr>
                <a:spLocks noChangeShapeType="1"/>
              </p:cNvSpPr>
              <p:nvPr/>
            </p:nvSpPr>
            <p:spPr bwMode="auto">
              <a:xfrm flipV="1">
                <a:off x="1104" y="1248"/>
                <a:ext cx="158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70" name="Line 18"/>
              <p:cNvSpPr>
                <a:spLocks noChangeShapeType="1"/>
              </p:cNvSpPr>
              <p:nvPr/>
            </p:nvSpPr>
            <p:spPr bwMode="auto">
              <a:xfrm>
                <a:off x="2688" y="1344"/>
                <a:ext cx="528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71" name="Line 19"/>
              <p:cNvSpPr>
                <a:spLocks noChangeShapeType="1"/>
              </p:cNvSpPr>
              <p:nvPr/>
            </p:nvSpPr>
            <p:spPr bwMode="auto">
              <a:xfrm flipV="1">
                <a:off x="3216" y="1056"/>
                <a:ext cx="432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172" name="Text Box 20"/>
              <p:cNvSpPr txBox="1">
                <a:spLocks noChangeArrowheads="1"/>
              </p:cNvSpPr>
              <p:nvPr/>
            </p:nvSpPr>
            <p:spPr bwMode="auto">
              <a:xfrm>
                <a:off x="1008" y="1007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0</a:t>
                </a:r>
              </a:p>
            </p:txBody>
          </p:sp>
          <p:sp>
            <p:nvSpPr>
              <p:cNvPr id="561173" name="Text Box 21"/>
              <p:cNvSpPr txBox="1">
                <a:spLocks noChangeArrowheads="1"/>
              </p:cNvSpPr>
              <p:nvPr/>
            </p:nvSpPr>
            <p:spPr bwMode="auto">
              <a:xfrm>
                <a:off x="2595" y="1007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1</a:t>
                </a:r>
              </a:p>
            </p:txBody>
          </p:sp>
          <p:sp>
            <p:nvSpPr>
              <p:cNvPr id="561174" name="Text Box 22"/>
              <p:cNvSpPr txBox="1">
                <a:spLocks noChangeArrowheads="1"/>
              </p:cNvSpPr>
              <p:nvPr/>
            </p:nvSpPr>
            <p:spPr bwMode="auto">
              <a:xfrm>
                <a:off x="3168" y="1488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2</a:t>
                </a:r>
              </a:p>
            </p:txBody>
          </p:sp>
          <p:sp>
            <p:nvSpPr>
              <p:cNvPr id="561175" name="Text Box 23"/>
              <p:cNvSpPr txBox="1">
                <a:spLocks noChangeArrowheads="1"/>
              </p:cNvSpPr>
              <p:nvPr/>
            </p:nvSpPr>
            <p:spPr bwMode="auto">
              <a:xfrm>
                <a:off x="3552" y="864"/>
                <a:ext cx="17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200"/>
                  <a:t>t</a:t>
                </a:r>
                <a:r>
                  <a:rPr lang="en-US" altLang="en-US" sz="1200" baseline="-25000"/>
                  <a:t>3</a:t>
                </a:r>
              </a:p>
            </p:txBody>
          </p:sp>
        </p:grpSp>
        <p:grpSp>
          <p:nvGrpSpPr>
            <p:cNvPr id="561176" name="Group 24"/>
            <p:cNvGrpSpPr>
              <a:grpSpLocks/>
            </p:cNvGrpSpPr>
            <p:nvPr/>
          </p:nvGrpSpPr>
          <p:grpSpPr bwMode="auto">
            <a:xfrm>
              <a:off x="1927" y="1775"/>
              <a:ext cx="542" cy="576"/>
              <a:chOff x="816" y="1584"/>
              <a:chExt cx="542" cy="576"/>
            </a:xfrm>
          </p:grpSpPr>
          <p:sp>
            <p:nvSpPr>
              <p:cNvPr id="561177" name="AutoShape 25"/>
              <p:cNvSpPr>
                <a:spLocks noChangeArrowheads="1"/>
              </p:cNvSpPr>
              <p:nvPr/>
            </p:nvSpPr>
            <p:spPr bwMode="auto">
              <a:xfrm>
                <a:off x="1039" y="1872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78" name="Text Box 26"/>
              <p:cNvSpPr txBox="1">
                <a:spLocks noChangeArrowheads="1"/>
              </p:cNvSpPr>
              <p:nvPr/>
            </p:nvSpPr>
            <p:spPr bwMode="auto">
              <a:xfrm>
                <a:off x="816" y="1584"/>
                <a:ext cx="54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initial</a:t>
                </a:r>
              </a:p>
              <a:p>
                <a:pPr algn="ctr" eaLnBrk="1" hangingPunct="1"/>
                <a:r>
                  <a:rPr lang="en-US" altLang="en-US" sz="1200"/>
                  <a:t>position</a:t>
                </a:r>
              </a:p>
            </p:txBody>
          </p:sp>
        </p:grpSp>
        <p:grpSp>
          <p:nvGrpSpPr>
            <p:cNvPr id="561179" name="Group 27"/>
            <p:cNvGrpSpPr>
              <a:grpSpLocks/>
            </p:cNvGrpSpPr>
            <p:nvPr/>
          </p:nvGrpSpPr>
          <p:grpSpPr bwMode="auto">
            <a:xfrm>
              <a:off x="3607" y="1775"/>
              <a:ext cx="373" cy="576"/>
              <a:chOff x="2496" y="1632"/>
              <a:chExt cx="373" cy="576"/>
            </a:xfrm>
          </p:grpSpPr>
          <p:sp>
            <p:nvSpPr>
              <p:cNvPr id="561180" name="AutoShape 28"/>
              <p:cNvSpPr>
                <a:spLocks noChangeArrowheads="1"/>
              </p:cNvSpPr>
              <p:nvPr/>
            </p:nvSpPr>
            <p:spPr bwMode="auto">
              <a:xfrm>
                <a:off x="2635" y="1920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81" name="Text Box 29"/>
              <p:cNvSpPr txBox="1">
                <a:spLocks noChangeArrowheads="1"/>
              </p:cNvSpPr>
              <p:nvPr/>
            </p:nvSpPr>
            <p:spPr bwMode="auto">
              <a:xfrm>
                <a:off x="2496" y="1632"/>
                <a:ext cx="3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</a:t>
                </a:r>
              </a:p>
              <a:p>
                <a:pPr algn="ctr" eaLnBrk="1" hangingPunct="1"/>
                <a:r>
                  <a:rPr lang="en-US" altLang="en-US" sz="1200"/>
                  <a:t>update</a:t>
                </a:r>
              </a:p>
            </p:txBody>
          </p:sp>
        </p:grpSp>
        <p:grpSp>
          <p:nvGrpSpPr>
            <p:cNvPr id="561182" name="Group 30"/>
            <p:cNvGrpSpPr>
              <a:grpSpLocks/>
            </p:cNvGrpSpPr>
            <p:nvPr/>
          </p:nvGrpSpPr>
          <p:grpSpPr bwMode="auto">
            <a:xfrm>
              <a:off x="4183" y="1775"/>
              <a:ext cx="373" cy="576"/>
              <a:chOff x="2496" y="1632"/>
              <a:chExt cx="373" cy="576"/>
            </a:xfrm>
          </p:grpSpPr>
          <p:sp>
            <p:nvSpPr>
              <p:cNvPr id="561183" name="AutoShape 31"/>
              <p:cNvSpPr>
                <a:spLocks noChangeArrowheads="1"/>
              </p:cNvSpPr>
              <p:nvPr/>
            </p:nvSpPr>
            <p:spPr bwMode="auto">
              <a:xfrm>
                <a:off x="2635" y="1920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84" name="Text Box 32"/>
              <p:cNvSpPr txBox="1">
                <a:spLocks noChangeArrowheads="1"/>
              </p:cNvSpPr>
              <p:nvPr/>
            </p:nvSpPr>
            <p:spPr bwMode="auto">
              <a:xfrm>
                <a:off x="2496" y="1632"/>
                <a:ext cx="3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</a:t>
                </a:r>
              </a:p>
              <a:p>
                <a:pPr algn="ctr" eaLnBrk="1" hangingPunct="1"/>
                <a:r>
                  <a:rPr lang="en-US" altLang="en-US" sz="1200"/>
                  <a:t>update</a:t>
                </a:r>
              </a:p>
            </p:txBody>
          </p:sp>
        </p:grpSp>
        <p:grpSp>
          <p:nvGrpSpPr>
            <p:cNvPr id="561185" name="Group 33"/>
            <p:cNvGrpSpPr>
              <a:grpSpLocks/>
            </p:cNvGrpSpPr>
            <p:nvPr/>
          </p:nvGrpSpPr>
          <p:grpSpPr bwMode="auto">
            <a:xfrm>
              <a:off x="4564" y="1776"/>
              <a:ext cx="373" cy="576"/>
              <a:chOff x="2496" y="1632"/>
              <a:chExt cx="373" cy="576"/>
            </a:xfrm>
          </p:grpSpPr>
          <p:sp>
            <p:nvSpPr>
              <p:cNvPr id="561186" name="AutoShape 34"/>
              <p:cNvSpPr>
                <a:spLocks noChangeArrowheads="1"/>
              </p:cNvSpPr>
              <p:nvPr/>
            </p:nvSpPr>
            <p:spPr bwMode="auto">
              <a:xfrm>
                <a:off x="2635" y="1920"/>
                <a:ext cx="96" cy="288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187" name="Text Box 35"/>
              <p:cNvSpPr txBox="1">
                <a:spLocks noChangeArrowheads="1"/>
              </p:cNvSpPr>
              <p:nvPr/>
            </p:nvSpPr>
            <p:spPr bwMode="auto">
              <a:xfrm>
                <a:off x="2496" y="1632"/>
                <a:ext cx="3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200"/>
                  <a:t>send </a:t>
                </a:r>
              </a:p>
              <a:p>
                <a:pPr algn="ctr" eaLnBrk="1" hangingPunct="1"/>
                <a:r>
                  <a:rPr lang="en-US" altLang="en-US" sz="1200"/>
                  <a:t>update</a:t>
                </a:r>
              </a:p>
            </p:txBody>
          </p:sp>
        </p:grpSp>
        <p:sp>
          <p:nvSpPr>
            <p:cNvPr id="561188" name="Text Box 36"/>
            <p:cNvSpPr txBox="1">
              <a:spLocks noChangeArrowheads="1"/>
            </p:cNvSpPr>
            <p:nvPr/>
          </p:nvSpPr>
          <p:spPr bwMode="auto">
            <a:xfrm>
              <a:off x="373" y="1104"/>
              <a:ext cx="969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2000" b="1"/>
                <a:t>Unit Owner </a:t>
              </a:r>
            </a:p>
            <a:p>
              <a:pPr algn="ctr" eaLnBrk="1" hangingPunct="1"/>
              <a:r>
                <a:rPr lang="en-US" altLang="en-US" sz="1800"/>
                <a:t>Actual Path</a:t>
              </a:r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336" y="2544"/>
              <a:ext cx="104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2000" b="1"/>
                <a:t>Opponent </a:t>
              </a:r>
            </a:p>
            <a:p>
              <a:pPr algn="ctr" eaLnBrk="1" hangingPunct="1"/>
              <a:r>
                <a:rPr lang="en-US" altLang="en-US" sz="2000"/>
                <a:t>Predicted Path</a:t>
              </a:r>
            </a:p>
          </p:txBody>
        </p:sp>
        <p:sp>
          <p:nvSpPr>
            <p:cNvPr id="561190" name="Rectangle 38"/>
            <p:cNvSpPr>
              <a:spLocks noChangeArrowheads="1"/>
            </p:cNvSpPr>
            <p:nvPr/>
          </p:nvSpPr>
          <p:spPr bwMode="auto">
            <a:xfrm>
              <a:off x="1440" y="912"/>
              <a:ext cx="364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91" name="Rectangle 39"/>
            <p:cNvSpPr>
              <a:spLocks noChangeArrowheads="1"/>
            </p:cNvSpPr>
            <p:nvPr/>
          </p:nvSpPr>
          <p:spPr bwMode="auto">
            <a:xfrm>
              <a:off x="1440" y="2400"/>
              <a:ext cx="364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1192" name="Rectangle 40"/>
          <p:cNvSpPr>
            <a:spLocks noChangeArrowheads="1"/>
          </p:cNvSpPr>
          <p:nvPr/>
        </p:nvSpPr>
        <p:spPr bwMode="auto">
          <a:xfrm>
            <a:off x="2362200" y="6248400"/>
            <a:ext cx="4444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(User can see “Warp” or “Rubber band”.)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Internet – Postal Service </a:t>
            </a:r>
            <a:r>
              <a:rPr lang="en-US" dirty="0" smtClean="0"/>
              <a:t>Analogy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47800" y="1676400"/>
            <a:ext cx="6086475" cy="4600575"/>
            <a:chOff x="1447800" y="1676400"/>
            <a:chExt cx="6086475" cy="46005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676400"/>
              <a:ext cx="6086475" cy="46005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00" y="2895600"/>
              <a:ext cx="1357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 smtClean="0"/>
                <a:t>Lookup address</a:t>
              </a:r>
              <a:endParaRPr lang="en-US" sz="1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46277" y="1449516"/>
            <a:ext cx="1178686" cy="738664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DNS lookup</a:t>
            </a:r>
          </a:p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Make packet from data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1644522"/>
            <a:ext cx="1067600" cy="307777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Send packet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1037" y="1536800"/>
            <a:ext cx="1300163" cy="52322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Transmit (e.g.,  </a:t>
            </a:r>
            <a:r>
              <a:rPr lang="en-US" sz="1400" dirty="0" err="1" smtClean="0">
                <a:solidFill>
                  <a:srgbClr val="0070C0"/>
                </a:solidFill>
              </a:rPr>
              <a:t>WiFi</a:t>
            </a:r>
            <a:r>
              <a:rPr lang="en-US" sz="1400" dirty="0" smtClean="0">
                <a:solidFill>
                  <a:srgbClr val="0070C0"/>
                </a:solidFill>
              </a:rPr>
              <a:t>) to router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5251" y="2526268"/>
            <a:ext cx="1223963" cy="738664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Route packet</a:t>
            </a:r>
          </a:p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(actually, hop by hop)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5251" y="3750383"/>
            <a:ext cx="1223963" cy="738664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Transmit (e.g., fiber) across continent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6047243"/>
            <a:ext cx="1223963" cy="738664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Check credentials (e.g., firewall)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9600" y="6047243"/>
            <a:ext cx="1223963" cy="52322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Transmit (e.g., Ethernet)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6018" y="6076640"/>
            <a:ext cx="1223963" cy="307777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Deliver packet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35438" y="6123086"/>
            <a:ext cx="1223963" cy="52322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Extract data from packet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70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8000"/>
                </a:solidFill>
              </a:rPr>
              <a:t>Opponent Prediction </a:t>
            </a:r>
            <a:r>
              <a:rPr lang="en-US" altLang="en-US" dirty="0"/>
              <a:t>Algorithms</a:t>
            </a:r>
          </a:p>
        </p:txBody>
      </p:sp>
      <p:sp>
        <p:nvSpPr>
          <p:cNvPr id="5632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u="sng" dirty="0"/>
              <a:t>Unit Owner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Sample</a:t>
            </a:r>
            <a:r>
              <a:rPr lang="en-US" altLang="en-US" sz="2000" dirty="0">
                <a:latin typeface="Times New Roman" pitchFamily="18" charset="0"/>
              </a:rPr>
              <a:t> user input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Update</a:t>
            </a:r>
            <a:r>
              <a:rPr lang="en-US" altLang="en-US" sz="2000" dirty="0">
                <a:latin typeface="Times New Roman" pitchFamily="18" charset="0"/>
              </a:rPr>
              <a:t> {</a:t>
            </a:r>
            <a:r>
              <a:rPr lang="en-US" altLang="en-US" sz="1800" dirty="0">
                <a:latin typeface="Courier New" pitchFamily="49" charset="0"/>
              </a:rPr>
              <a:t>location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velocity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acceleration</a:t>
            </a:r>
            <a:r>
              <a:rPr lang="en-US" altLang="en-US" sz="2000" dirty="0">
                <a:latin typeface="Times New Roman" pitchFamily="18" charset="0"/>
              </a:rPr>
              <a:t>} on </a:t>
            </a:r>
            <a:r>
              <a:rPr lang="en-US" altLang="en-US" sz="2000" dirty="0" smtClean="0">
                <a:latin typeface="Times New Roman" pitchFamily="18" charset="0"/>
              </a:rPr>
              <a:t>basis </a:t>
            </a:r>
            <a:r>
              <a:rPr lang="en-US" altLang="en-US" sz="2000" dirty="0">
                <a:latin typeface="Times New Roman" pitchFamily="18" charset="0"/>
              </a:rPr>
              <a:t>of new input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Compute</a:t>
            </a:r>
            <a:r>
              <a:rPr lang="en-US" altLang="en-US" sz="2000" dirty="0">
                <a:latin typeface="Times New Roman" pitchFamily="18" charset="0"/>
              </a:rPr>
              <a:t> predicted location on the basis of previous {location | velocity | acceleration}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If (current location – predicted location) </a:t>
            </a:r>
            <a:r>
              <a:rPr lang="en-US" altLang="en-US" sz="2000" i="1" dirty="0">
                <a:latin typeface="Times New Roman" pitchFamily="18" charset="0"/>
              </a:rPr>
              <a:t>&lt; </a:t>
            </a:r>
            <a:r>
              <a:rPr lang="en-US" altLang="en-US" sz="2000" dirty="0">
                <a:latin typeface="Times New Roman" pitchFamily="18" charset="0"/>
              </a:rPr>
              <a:t>threshold then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Pack up</a:t>
            </a:r>
            <a:r>
              <a:rPr lang="en-US" altLang="en-US" sz="2000" dirty="0">
                <a:latin typeface="Times New Roman" pitchFamily="18" charset="0"/>
              </a:rPr>
              <a:t> {location | velocity | </a:t>
            </a:r>
            <a:r>
              <a:rPr lang="en-US" altLang="en-US" sz="2000" dirty="0" smtClean="0">
                <a:latin typeface="Times New Roman" pitchFamily="18" charset="0"/>
              </a:rPr>
              <a:t>acceleration} data</a:t>
            </a:r>
            <a:endParaRPr lang="en-US" altLang="en-US" sz="2000" dirty="0"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Send</a:t>
            </a:r>
            <a:r>
              <a:rPr lang="en-US" altLang="en-US" sz="2000" dirty="0">
                <a:latin typeface="Times New Roman" pitchFamily="18" charset="0"/>
              </a:rPr>
              <a:t> to each other opponent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Repeat</a:t>
            </a: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u="sng" dirty="0"/>
              <a:t>Opponent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Receive</a:t>
            </a:r>
            <a:r>
              <a:rPr lang="en-US" altLang="en-US" sz="2000" dirty="0">
                <a:latin typeface="Times New Roman" pitchFamily="18" charset="0"/>
              </a:rPr>
              <a:t> new packet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Extract</a:t>
            </a:r>
            <a:r>
              <a:rPr lang="en-US" altLang="en-US" sz="2000" dirty="0">
                <a:latin typeface="Times New Roman" pitchFamily="18" charset="0"/>
              </a:rPr>
              <a:t> state update information {</a:t>
            </a:r>
            <a:r>
              <a:rPr lang="en-US" altLang="en-US" sz="1800" dirty="0">
                <a:latin typeface="Courier New" pitchFamily="49" charset="0"/>
              </a:rPr>
              <a:t>location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velocity</a:t>
            </a:r>
            <a:r>
              <a:rPr lang="en-US" altLang="en-US" sz="1800" dirty="0">
                <a:latin typeface="Times New Roman" pitchFamily="18" charset="0"/>
              </a:rPr>
              <a:t> | </a:t>
            </a:r>
            <a:r>
              <a:rPr lang="en-US" altLang="en-US" sz="1800" dirty="0">
                <a:latin typeface="Courier New" pitchFamily="49" charset="0"/>
              </a:rPr>
              <a:t>acceleration</a:t>
            </a:r>
            <a:r>
              <a:rPr lang="en-US" altLang="en-US" sz="2000" dirty="0">
                <a:latin typeface="Times New Roman" pitchFamily="18" charset="0"/>
              </a:rPr>
              <a:t>}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If seen unit before then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Update</a:t>
            </a:r>
            <a:r>
              <a:rPr lang="en-US" altLang="en-US" sz="2000" dirty="0">
                <a:latin typeface="Times New Roman" pitchFamily="18" charset="0"/>
              </a:rPr>
              <a:t> unit information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else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Add</a:t>
            </a:r>
            <a:r>
              <a:rPr lang="en-US" altLang="en-US" sz="2000" dirty="0">
                <a:latin typeface="Times New Roman" pitchFamily="18" charset="0"/>
              </a:rPr>
              <a:t> unit information to list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For each unit in list</a:t>
            </a:r>
          </a:p>
          <a:p>
            <a:pPr lvl="1"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Update</a:t>
            </a:r>
            <a:r>
              <a:rPr lang="en-US" altLang="en-US" sz="2000" dirty="0">
                <a:latin typeface="Times New Roman" pitchFamily="18" charset="0"/>
              </a:rPr>
              <a:t> predicted location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>
                <a:latin typeface="Times New Roman" pitchFamily="18" charset="0"/>
              </a:rPr>
              <a:t>Render</a:t>
            </a:r>
            <a:r>
              <a:rPr lang="en-US" altLang="en-US" sz="2000" dirty="0">
                <a:latin typeface="Times New Roman" pitchFamily="18" charset="0"/>
              </a:rPr>
              <a:t> frame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Times New Roman" pitchFamily="18" charset="0"/>
              </a:rPr>
              <a:t>Repeat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8000"/>
                </a:solidFill>
              </a:rPr>
              <a:t>Opponent Prediction </a:t>
            </a:r>
            <a:r>
              <a:rPr lang="en-US" altLang="en-US" dirty="0"/>
              <a:t>Notes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Some predictions easy 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Ex: falling object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Other predictions </a:t>
            </a:r>
            <a:r>
              <a:rPr lang="en-US" altLang="en-US" sz="2400" dirty="0"/>
              <a:t>harder 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Ex: pixie that can teleport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Some predictions game </a:t>
            </a:r>
            <a:r>
              <a:rPr lang="en-US" altLang="en-US" sz="2400" dirty="0"/>
              <a:t>specific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Ex: Can predict “return to base” with pre-defined notion of what “return to base” is.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Cost is </a:t>
            </a:r>
            <a:r>
              <a:rPr lang="en-US" altLang="en-US" sz="2400" dirty="0" smtClean="0"/>
              <a:t>having each </a:t>
            </a:r>
            <a:r>
              <a:rPr lang="en-US" altLang="en-US" sz="2400" dirty="0"/>
              <a:t>host runs prediction algorithm for each opponent.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Also, although </a:t>
            </a:r>
            <a:r>
              <a:rPr lang="en-US" altLang="en-US" sz="2400" dirty="0" smtClean="0"/>
              <a:t>is latency </a:t>
            </a:r>
            <a:r>
              <a:rPr lang="en-US" altLang="en-US" sz="2400" dirty="0"/>
              <a:t>compensation method, can greatly reduce bitrate.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Predict self.  Don’t send updates unless needed.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/>
              <a:t>Especially when objects relatively static.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Why Else Does Latency Matter?</a:t>
            </a: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2409825" y="2139950"/>
            <a:ext cx="25400" cy="304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5000625" y="2060575"/>
            <a:ext cx="0" cy="3124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1" name="Group 44"/>
          <p:cNvGrpSpPr>
            <a:grpSpLocks/>
          </p:cNvGrpSpPr>
          <p:nvPr/>
        </p:nvGrpSpPr>
        <p:grpSpPr bwMode="auto">
          <a:xfrm>
            <a:off x="4238625" y="5032375"/>
            <a:ext cx="508000" cy="447675"/>
            <a:chOff x="2890" y="2884"/>
            <a:chExt cx="320" cy="282"/>
          </a:xfrm>
        </p:grpSpPr>
        <p:sp>
          <p:nvSpPr>
            <p:cNvPr id="16427" name="Text Box 8"/>
            <p:cNvSpPr txBox="1">
              <a:spLocks noChangeArrowheads="1"/>
            </p:cNvSpPr>
            <p:nvPr/>
          </p:nvSpPr>
          <p:spPr bwMode="auto">
            <a:xfrm>
              <a:off x="2890" y="28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/>
                <a:t>Time</a:t>
              </a:r>
            </a:p>
          </p:txBody>
        </p:sp>
        <p:sp>
          <p:nvSpPr>
            <p:cNvPr id="16428" name="Line 9"/>
            <p:cNvSpPr>
              <a:spLocks noChangeShapeType="1"/>
            </p:cNvSpPr>
            <p:nvPr/>
          </p:nvSpPr>
          <p:spPr bwMode="auto">
            <a:xfrm>
              <a:off x="3050" y="3072"/>
              <a:ext cx="0" cy="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971800"/>
            <a:ext cx="911225" cy="530225"/>
            <a:chOff x="1524000" y="2970213"/>
            <a:chExt cx="911225" cy="530225"/>
          </a:xfrm>
        </p:grpSpPr>
        <p:sp>
          <p:nvSpPr>
            <p:cNvPr id="16425" name="Text Box 10"/>
            <p:cNvSpPr txBox="1">
              <a:spLocks noChangeArrowheads="1"/>
            </p:cNvSpPr>
            <p:nvPr/>
          </p:nvSpPr>
          <p:spPr bwMode="auto">
            <a:xfrm>
              <a:off x="1524000" y="2970213"/>
              <a:ext cx="584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6426" name="Line 11"/>
            <p:cNvSpPr>
              <a:spLocks noChangeShapeType="1"/>
            </p:cNvSpPr>
            <p:nvPr/>
          </p:nvSpPr>
          <p:spPr bwMode="auto">
            <a:xfrm>
              <a:off x="2181225" y="3203575"/>
              <a:ext cx="25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3" name="Group 20"/>
          <p:cNvGrpSpPr>
            <a:grpSpLocks noChangeAspect="1"/>
          </p:cNvGrpSpPr>
          <p:nvPr/>
        </p:nvGrpSpPr>
        <p:grpSpPr bwMode="auto">
          <a:xfrm>
            <a:off x="2028825" y="1146175"/>
            <a:ext cx="1095375" cy="893763"/>
            <a:chOff x="960" y="1200"/>
            <a:chExt cx="1030" cy="858"/>
          </a:xfrm>
        </p:grpSpPr>
        <p:pic>
          <p:nvPicPr>
            <p:cNvPr id="16424" name="Picture 21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387" name="Object 22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2" name="CorelDRAW" r:id="rId5" imgW="3227760" imgH="2374560" progId="">
                    <p:embed/>
                  </p:oleObj>
                </mc:Choice>
                <mc:Fallback>
                  <p:oleObj name="CorelDRAW" r:id="rId5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4" name="Picture 23" descr="moni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116013"/>
            <a:ext cx="1016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Line 27"/>
          <p:cNvSpPr>
            <a:spLocks noChangeShapeType="1"/>
          </p:cNvSpPr>
          <p:nvPr/>
        </p:nvSpPr>
        <p:spPr bwMode="auto">
          <a:xfrm>
            <a:off x="6448425" y="2060575"/>
            <a:ext cx="0" cy="3124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6" name="Group 32"/>
          <p:cNvGrpSpPr>
            <a:grpSpLocks noChangeAspect="1"/>
          </p:cNvGrpSpPr>
          <p:nvPr/>
        </p:nvGrpSpPr>
        <p:grpSpPr bwMode="auto">
          <a:xfrm>
            <a:off x="6042025" y="1066800"/>
            <a:ext cx="1095375" cy="893763"/>
            <a:chOff x="960" y="1200"/>
            <a:chExt cx="1030" cy="858"/>
          </a:xfrm>
        </p:grpSpPr>
        <p:pic>
          <p:nvPicPr>
            <p:cNvPr id="16423" name="Picture 33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386" name="Object 34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3" name="CorelDRAW" r:id="rId8" imgW="3227760" imgH="2374560" progId="">
                    <p:embed/>
                  </p:oleObj>
                </mc:Choice>
                <mc:Fallback>
                  <p:oleObj name="CorelDRAW" r:id="rId8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2409825" y="2289175"/>
            <a:ext cx="4038600" cy="914400"/>
            <a:chOff x="2409825" y="2289175"/>
            <a:chExt cx="4038600" cy="914400"/>
          </a:xfrm>
        </p:grpSpPr>
        <p:grpSp>
          <p:nvGrpSpPr>
            <p:cNvPr id="16417" name="Group 36"/>
            <p:cNvGrpSpPr>
              <a:grpSpLocks/>
            </p:cNvGrpSpPr>
            <p:nvPr/>
          </p:nvGrpSpPr>
          <p:grpSpPr bwMode="auto">
            <a:xfrm>
              <a:off x="2409825" y="2289175"/>
              <a:ext cx="2514600" cy="914400"/>
              <a:chOff x="2409825" y="2289175"/>
              <a:chExt cx="2514600" cy="914400"/>
            </a:xfrm>
          </p:grpSpPr>
          <p:sp>
            <p:nvSpPr>
              <p:cNvPr id="16421" name="Line 16"/>
              <p:cNvSpPr>
                <a:spLocks noChangeShapeType="1"/>
              </p:cNvSpPr>
              <p:nvPr/>
            </p:nvSpPr>
            <p:spPr bwMode="auto">
              <a:xfrm flipH="1">
                <a:off x="2409825" y="2365375"/>
                <a:ext cx="2514600" cy="838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Text Box 19"/>
              <p:cNvSpPr txBox="1">
                <a:spLocks noChangeArrowheads="1"/>
              </p:cNvSpPr>
              <p:nvPr/>
            </p:nvSpPr>
            <p:spPr bwMode="auto">
              <a:xfrm>
                <a:off x="3767138" y="2289175"/>
                <a:ext cx="841375" cy="469900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Message: </a:t>
                </a:r>
              </a:p>
              <a:p>
                <a:pPr algn="ctr" eaLnBrk="1" hangingPunct="1"/>
                <a:r>
                  <a:rPr lang="en-US" sz="1200" b="1">
                    <a:solidFill>
                      <a:srgbClr val="009900"/>
                    </a:solidFill>
                  </a:rPr>
                  <a:t>Treasure!</a:t>
                </a:r>
              </a:p>
            </p:txBody>
          </p:sp>
        </p:grpSp>
        <p:grpSp>
          <p:nvGrpSpPr>
            <p:cNvPr id="16418" name="Group 37"/>
            <p:cNvGrpSpPr>
              <a:grpSpLocks/>
            </p:cNvGrpSpPr>
            <p:nvPr/>
          </p:nvGrpSpPr>
          <p:grpSpPr bwMode="auto">
            <a:xfrm>
              <a:off x="5000625" y="2289175"/>
              <a:ext cx="1447800" cy="533400"/>
              <a:chOff x="5000625" y="2289175"/>
              <a:chExt cx="1447800" cy="533400"/>
            </a:xfrm>
          </p:grpSpPr>
          <p:sp>
            <p:nvSpPr>
              <p:cNvPr id="16419" name="Line 26"/>
              <p:cNvSpPr>
                <a:spLocks noChangeShapeType="1"/>
              </p:cNvSpPr>
              <p:nvPr/>
            </p:nvSpPr>
            <p:spPr bwMode="auto">
              <a:xfrm>
                <a:off x="5000625" y="2365375"/>
                <a:ext cx="14478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Text Box 35"/>
              <p:cNvSpPr txBox="1">
                <a:spLocks noChangeArrowheads="1"/>
              </p:cNvSpPr>
              <p:nvPr/>
            </p:nvSpPr>
            <p:spPr bwMode="auto">
              <a:xfrm>
                <a:off x="5291138" y="2289175"/>
                <a:ext cx="841375" cy="469900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Message: </a:t>
                </a:r>
              </a:p>
              <a:p>
                <a:pPr algn="ctr" eaLnBrk="1" hangingPunct="1"/>
                <a:r>
                  <a:rPr lang="en-US" sz="1200" b="1">
                    <a:solidFill>
                      <a:srgbClr val="009900"/>
                    </a:solidFill>
                  </a:rPr>
                  <a:t>Treasure!</a:t>
                </a:r>
              </a:p>
            </p:txBody>
          </p:sp>
        </p:grp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6524625" y="2593975"/>
            <a:ext cx="889000" cy="530225"/>
            <a:chOff x="6524625" y="2593975"/>
            <a:chExt cx="889000" cy="530225"/>
          </a:xfrm>
        </p:grpSpPr>
        <p:sp>
          <p:nvSpPr>
            <p:cNvPr id="16415" name="Text Box 37"/>
            <p:cNvSpPr txBox="1">
              <a:spLocks noChangeArrowheads="1"/>
            </p:cNvSpPr>
            <p:nvPr/>
          </p:nvSpPr>
          <p:spPr bwMode="auto">
            <a:xfrm>
              <a:off x="6829425" y="2593975"/>
              <a:ext cx="584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6416" name="Line 38"/>
            <p:cNvSpPr>
              <a:spLocks noChangeShapeType="1"/>
            </p:cNvSpPr>
            <p:nvPr/>
          </p:nvSpPr>
          <p:spPr bwMode="auto">
            <a:xfrm>
              <a:off x="6524625" y="2822575"/>
              <a:ext cx="25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5000625" y="2822575"/>
            <a:ext cx="1447800" cy="609600"/>
            <a:chOff x="5000625" y="2822575"/>
            <a:chExt cx="1447800" cy="609600"/>
          </a:xfrm>
        </p:grpSpPr>
        <p:sp>
          <p:nvSpPr>
            <p:cNvPr id="16413" name="Line 36"/>
            <p:cNvSpPr>
              <a:spLocks noChangeShapeType="1"/>
            </p:cNvSpPr>
            <p:nvPr/>
          </p:nvSpPr>
          <p:spPr bwMode="auto">
            <a:xfrm flipV="1">
              <a:off x="5000625" y="2822575"/>
              <a:ext cx="14478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Text Box 39"/>
            <p:cNvSpPr txBox="1">
              <a:spLocks noChangeArrowheads="1"/>
            </p:cNvSpPr>
            <p:nvPr/>
          </p:nvSpPr>
          <p:spPr bwMode="auto">
            <a:xfrm>
              <a:off x="5205413" y="2898775"/>
              <a:ext cx="101600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Get treasure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486025" y="3203575"/>
            <a:ext cx="2438400" cy="762000"/>
            <a:chOff x="2486025" y="3203575"/>
            <a:chExt cx="2438400" cy="762000"/>
          </a:xfrm>
        </p:grpSpPr>
        <p:sp>
          <p:nvSpPr>
            <p:cNvPr id="16411" name="Line 18"/>
            <p:cNvSpPr>
              <a:spLocks noChangeShapeType="1"/>
            </p:cNvSpPr>
            <p:nvPr/>
          </p:nvSpPr>
          <p:spPr bwMode="auto">
            <a:xfrm flipH="1" flipV="1">
              <a:off x="2486025" y="3203575"/>
              <a:ext cx="2438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Text Box 40"/>
            <p:cNvSpPr txBox="1">
              <a:spLocks noChangeArrowheads="1"/>
            </p:cNvSpPr>
            <p:nvPr/>
          </p:nvSpPr>
          <p:spPr bwMode="auto">
            <a:xfrm>
              <a:off x="3133725" y="3355975"/>
              <a:ext cx="101600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Get treasure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5076825" y="3432175"/>
            <a:ext cx="1295400" cy="546100"/>
            <a:chOff x="5076825" y="3432175"/>
            <a:chExt cx="1295400" cy="546100"/>
          </a:xfrm>
        </p:grpSpPr>
        <p:sp>
          <p:nvSpPr>
            <p:cNvPr id="16409" name="Line 41"/>
            <p:cNvSpPr>
              <a:spLocks noChangeShapeType="1"/>
            </p:cNvSpPr>
            <p:nvPr/>
          </p:nvSpPr>
          <p:spPr bwMode="auto">
            <a:xfrm>
              <a:off x="5076825" y="3432175"/>
              <a:ext cx="12954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Text Box 42"/>
            <p:cNvSpPr txBox="1">
              <a:spLocks noChangeArrowheads="1"/>
            </p:cNvSpPr>
            <p:nvPr/>
          </p:nvSpPr>
          <p:spPr bwMode="auto">
            <a:xfrm>
              <a:off x="5292725" y="3508375"/>
              <a:ext cx="811213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Ok</a:t>
              </a:r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2409825" y="3965575"/>
            <a:ext cx="2514600" cy="838200"/>
            <a:chOff x="2409825" y="3965575"/>
            <a:chExt cx="2514600" cy="838200"/>
          </a:xfrm>
        </p:grpSpPr>
        <p:sp>
          <p:nvSpPr>
            <p:cNvPr id="16407" name="Line 43"/>
            <p:cNvSpPr>
              <a:spLocks noChangeShapeType="1"/>
            </p:cNvSpPr>
            <p:nvPr/>
          </p:nvSpPr>
          <p:spPr bwMode="auto">
            <a:xfrm flipH="1">
              <a:off x="2409825" y="3965575"/>
              <a:ext cx="25146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Text Box 45"/>
            <p:cNvSpPr txBox="1">
              <a:spLocks noChangeArrowheads="1"/>
            </p:cNvSpPr>
            <p:nvPr/>
          </p:nvSpPr>
          <p:spPr bwMode="auto">
            <a:xfrm>
              <a:off x="3148013" y="4194175"/>
              <a:ext cx="987425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FF0000"/>
                  </a:solidFill>
                </a:rPr>
                <a:t>Tough luck!</a:t>
              </a:r>
            </a:p>
          </p:txBody>
        </p:sp>
      </p:grpSp>
      <p:sp>
        <p:nvSpPr>
          <p:cNvPr id="6153" name="Rectangle 48"/>
          <p:cNvSpPr>
            <a:spLocks noChangeArrowheads="1"/>
          </p:cNvSpPr>
          <p:nvPr/>
        </p:nvSpPr>
        <p:spPr bwMode="auto">
          <a:xfrm>
            <a:off x="1155493" y="57912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9900"/>
              </a:buClr>
              <a:buSzPct val="150000"/>
            </a:pPr>
            <a:r>
              <a:rPr kumimoji="1" lang="en-US" sz="2400" dirty="0" smtClean="0"/>
              <a:t>Latency affects </a:t>
            </a:r>
            <a:r>
              <a:rPr kumimoji="1" lang="en-US" sz="2400" i="1" dirty="0">
                <a:solidFill>
                  <a:srgbClr val="0070C0"/>
                </a:solidFill>
              </a:rPr>
              <a:t>fairness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70517" y="5560570"/>
            <a:ext cx="2791222" cy="8402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Solution?  Manipulate time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Time Delay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Time Warp</a:t>
            </a: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Compensating for </a:t>
            </a:r>
            <a:r>
              <a:rPr lang="en-US" altLang="en-US" dirty="0">
                <a:solidFill>
                  <a:srgbClr val="0070C0"/>
                </a:solidFill>
              </a:rPr>
              <a:t>Latency</a:t>
            </a:r>
            <a:r>
              <a:rPr lang="en-US" altLang="en-US" dirty="0"/>
              <a:t>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solidFill>
                  <a:srgbClr val="008000"/>
                </a:solidFill>
              </a:rPr>
              <a:t>Time </a:t>
            </a:r>
            <a:r>
              <a:rPr lang="en-US" altLang="en-US" dirty="0">
                <a:solidFill>
                  <a:srgbClr val="008000"/>
                </a:solidFill>
              </a:rPr>
              <a:t>Delay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320040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Server delays processing of events</a:t>
            </a:r>
          </a:p>
          <a:p>
            <a:pPr lvl="1"/>
            <a:r>
              <a:rPr lang="en-US" altLang="en-US" dirty="0"/>
              <a:t>Wait until all messages from clients arrive</a:t>
            </a:r>
          </a:p>
          <a:p>
            <a:r>
              <a:rPr lang="en-US" altLang="en-US" dirty="0" smtClean="0"/>
              <a:t>Server </a:t>
            </a:r>
            <a:r>
              <a:rPr lang="en-US" altLang="en-US" dirty="0"/>
              <a:t>sends messages to more distant client first, delays messages to closer</a:t>
            </a:r>
          </a:p>
          <a:p>
            <a:pPr lvl="1"/>
            <a:r>
              <a:rPr lang="en-US" altLang="en-US" dirty="0"/>
              <a:t>Needs accurate estimate of </a:t>
            </a:r>
            <a:r>
              <a:rPr lang="en-US" altLang="en-US" dirty="0" smtClean="0"/>
              <a:t>RTT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dirty="0"/>
              <a:t>(Note, game plays at highest round trip time (RTT</a:t>
            </a:r>
            <a:r>
              <a:rPr lang="en-US" altLang="en-US" dirty="0" smtClean="0"/>
              <a:t>))</a:t>
            </a:r>
            <a:endParaRPr lang="en-US" altLang="en-US" dirty="0"/>
          </a:p>
        </p:txBody>
      </p:sp>
      <p:sp>
        <p:nvSpPr>
          <p:cNvPr id="566276" name="Line 4"/>
          <p:cNvSpPr>
            <a:spLocks noChangeShapeType="1"/>
          </p:cNvSpPr>
          <p:nvPr/>
        </p:nvSpPr>
        <p:spPr bwMode="auto">
          <a:xfrm>
            <a:off x="1676400" y="5486400"/>
            <a:ext cx="601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77" name="Text Box 5"/>
          <p:cNvSpPr txBox="1">
            <a:spLocks noChangeArrowheads="1"/>
          </p:cNvSpPr>
          <p:nvPr/>
        </p:nvSpPr>
        <p:spPr bwMode="auto">
          <a:xfrm>
            <a:off x="914400" y="5257800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Time</a:t>
            </a:r>
          </a:p>
        </p:txBody>
      </p:sp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947863" y="4364038"/>
            <a:ext cx="1593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/>
              <a:t>Client 1</a:t>
            </a:r>
          </a:p>
          <a:p>
            <a:pPr algn="ctr" eaLnBrk="1" hangingPunct="1"/>
            <a:r>
              <a:rPr lang="en-US" altLang="en-US" sz="1600"/>
              <a:t>command arrives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3895725" y="4367213"/>
            <a:ext cx="1593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/>
              <a:t>Client 2</a:t>
            </a:r>
          </a:p>
          <a:p>
            <a:pPr algn="ctr" eaLnBrk="1" hangingPunct="1"/>
            <a:r>
              <a:rPr lang="en-US" altLang="en-US" sz="1600"/>
              <a:t>command arrives</a:t>
            </a:r>
          </a:p>
        </p:txBody>
      </p:sp>
      <p:sp>
        <p:nvSpPr>
          <p:cNvPr id="566280" name="Text Box 8"/>
          <p:cNvSpPr txBox="1">
            <a:spLocks noChangeArrowheads="1"/>
          </p:cNvSpPr>
          <p:nvPr/>
        </p:nvSpPr>
        <p:spPr bwMode="auto">
          <a:xfrm>
            <a:off x="5715000" y="4343400"/>
            <a:ext cx="1984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/>
              <a:t>Server processes</a:t>
            </a:r>
          </a:p>
          <a:p>
            <a:pPr algn="ctr" eaLnBrk="1" hangingPunct="1"/>
            <a:r>
              <a:rPr lang="en-US" altLang="en-US" sz="1600"/>
              <a:t>both client commands</a:t>
            </a:r>
          </a:p>
        </p:txBody>
      </p:sp>
      <p:sp>
        <p:nvSpPr>
          <p:cNvPr id="566281" name="Line 9"/>
          <p:cNvSpPr>
            <a:spLocks noChangeShapeType="1"/>
          </p:cNvSpPr>
          <p:nvPr/>
        </p:nvSpPr>
        <p:spPr bwMode="auto">
          <a:xfrm>
            <a:off x="2667000" y="5029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2" name="Line 10"/>
          <p:cNvSpPr>
            <a:spLocks noChangeShapeType="1"/>
          </p:cNvSpPr>
          <p:nvPr/>
        </p:nvSpPr>
        <p:spPr bwMode="auto">
          <a:xfrm>
            <a:off x="4724400" y="5029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3" name="Line 11"/>
          <p:cNvSpPr>
            <a:spLocks noChangeShapeType="1"/>
          </p:cNvSpPr>
          <p:nvPr/>
        </p:nvSpPr>
        <p:spPr bwMode="auto">
          <a:xfrm flipH="1">
            <a:off x="6248400" y="50292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6284" name="AutoShape 12"/>
          <p:cNvSpPr>
            <a:spLocks/>
          </p:cNvSpPr>
          <p:nvPr/>
        </p:nvSpPr>
        <p:spPr bwMode="auto">
          <a:xfrm rot="-5400000">
            <a:off x="4038600" y="3810000"/>
            <a:ext cx="457200" cy="3962400"/>
          </a:xfrm>
          <a:prstGeom prst="leftBrace">
            <a:avLst>
              <a:gd name="adj1" fmla="val 7222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85" name="Text Box 13"/>
          <p:cNvSpPr txBox="1">
            <a:spLocks noChangeArrowheads="1"/>
          </p:cNvSpPr>
          <p:nvPr/>
        </p:nvSpPr>
        <p:spPr bwMode="auto">
          <a:xfrm>
            <a:off x="3429000" y="6096000"/>
            <a:ext cx="168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Time Delay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Compensating for </a:t>
            </a:r>
            <a:r>
              <a:rPr lang="en-US" altLang="en-US" dirty="0">
                <a:solidFill>
                  <a:srgbClr val="0070C0"/>
                </a:solidFill>
              </a:rPr>
              <a:t>Latency</a:t>
            </a:r>
            <a:r>
              <a:rPr lang="en-US" altLang="en-US" dirty="0"/>
              <a:t>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solidFill>
                  <a:srgbClr val="008000"/>
                </a:solidFill>
              </a:rPr>
              <a:t>Time </a:t>
            </a:r>
            <a:r>
              <a:rPr lang="en-US" altLang="en-US" dirty="0">
                <a:solidFill>
                  <a:srgbClr val="008000"/>
                </a:solidFill>
              </a:rPr>
              <a:t>Warp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114800" cy="4525963"/>
          </a:xfrm>
        </p:spPr>
        <p:txBody>
          <a:bodyPr/>
          <a:lstStyle/>
          <a:p>
            <a:r>
              <a:rPr lang="en-US" altLang="en-US" sz="2000" dirty="0"/>
              <a:t>In older FPS </a:t>
            </a:r>
            <a:r>
              <a:rPr lang="en-US" altLang="en-US" sz="2000" dirty="0" smtClean="0"/>
              <a:t>(e.g., Quake </a:t>
            </a:r>
            <a:r>
              <a:rPr lang="en-US" altLang="en-US" sz="2000" dirty="0"/>
              <a:t>3), </a:t>
            </a:r>
            <a:r>
              <a:rPr lang="en-US" altLang="en-US" sz="2000" dirty="0" smtClean="0"/>
              <a:t>player had to “lead” </a:t>
            </a:r>
            <a:r>
              <a:rPr lang="en-US" altLang="en-US" sz="2000" dirty="0"/>
              <a:t>opponent to hit </a:t>
            </a:r>
          </a:p>
          <a:p>
            <a:pPr lvl="1"/>
            <a:r>
              <a:rPr lang="en-US" altLang="en-US" sz="2000" dirty="0"/>
              <a:t>Otherwise, </a:t>
            </a:r>
            <a:r>
              <a:rPr lang="en-US" altLang="en-US" sz="2000" dirty="0" smtClean="0"/>
              <a:t>opponent had </a:t>
            </a:r>
            <a:r>
              <a:rPr lang="en-US" altLang="en-US" sz="2000" dirty="0"/>
              <a:t>moved</a:t>
            </a:r>
          </a:p>
          <a:p>
            <a:pPr lvl="1"/>
            <a:r>
              <a:rPr lang="en-US" altLang="en-US" sz="2000" dirty="0"/>
              <a:t>Even with “instant” weapon!</a:t>
            </a:r>
          </a:p>
          <a:p>
            <a:r>
              <a:rPr lang="en-US" altLang="en-US" sz="2000" dirty="0"/>
              <a:t>Knowing latency roll-back (warp) to when action taken place</a:t>
            </a:r>
          </a:p>
          <a:p>
            <a:pPr lvl="1"/>
            <a:r>
              <a:rPr lang="en-US" altLang="en-US" sz="2000" dirty="0"/>
              <a:t>Usually assume ½ RTT</a:t>
            </a:r>
          </a:p>
          <a:p>
            <a:endParaRPr lang="en-US" altLang="en-US" sz="2000" dirty="0"/>
          </a:p>
        </p:txBody>
      </p:sp>
      <p:sp>
        <p:nvSpPr>
          <p:cNvPr id="5673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2000" b="1" u="sng" dirty="0"/>
              <a:t>Time Warp Algorithm</a:t>
            </a:r>
          </a:p>
          <a:p>
            <a:r>
              <a:rPr lang="en-US" altLang="en-US" sz="2000" dirty="0"/>
              <a:t>Receive packet from client</a:t>
            </a:r>
          </a:p>
          <a:p>
            <a:r>
              <a:rPr lang="en-US" altLang="en-US" sz="2000" dirty="0"/>
              <a:t>Extract information (user input)</a:t>
            </a:r>
          </a:p>
          <a:p>
            <a:r>
              <a:rPr lang="en-US" altLang="en-US" sz="2000" dirty="0"/>
              <a:t>elapsed time = current time – latency to client</a:t>
            </a:r>
          </a:p>
          <a:p>
            <a:r>
              <a:rPr lang="en-US" altLang="en-US" sz="2000" dirty="0"/>
              <a:t>Rollback all events in reverse order to current time – elapsed time</a:t>
            </a:r>
          </a:p>
          <a:p>
            <a:r>
              <a:rPr lang="en-US" altLang="en-US" sz="2000" dirty="0"/>
              <a:t>Execute user command</a:t>
            </a:r>
          </a:p>
          <a:p>
            <a:r>
              <a:rPr lang="en-US" altLang="en-US" sz="2000" dirty="0"/>
              <a:t>Repeat all events in order, updating any clients affected</a:t>
            </a:r>
          </a:p>
          <a:p>
            <a:r>
              <a:rPr lang="en-US" altLang="en-US" sz="2000" dirty="0"/>
              <a:t>Repeat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8000"/>
                </a:solidFill>
              </a:rPr>
              <a:t>Time Warp </a:t>
            </a:r>
            <a:r>
              <a:rPr lang="en-US" altLang="en-US" dirty="0"/>
              <a:t>Example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Client 100 </a:t>
            </a:r>
            <a:r>
              <a:rPr lang="en-US" altLang="en-US" sz="2400" dirty="0" err="1"/>
              <a:t>ms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behind Server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Shots still </a:t>
            </a:r>
            <a:r>
              <a:rPr lang="en-US" altLang="en-US" sz="2400" dirty="0"/>
              <a:t>hits (note </a:t>
            </a:r>
            <a:r>
              <a:rPr lang="en-US" altLang="en-US" sz="2400" dirty="0" smtClean="0"/>
              <a:t>blood)</a:t>
            </a:r>
            <a:endParaRPr lang="en-US" altLang="en-US" sz="2400" dirty="0"/>
          </a:p>
        </p:txBody>
      </p:sp>
      <p:pic>
        <p:nvPicPr>
          <p:cNvPr id="568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6572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8000"/>
                </a:solidFill>
              </a:rPr>
              <a:t>Time Warp </a:t>
            </a:r>
            <a:r>
              <a:rPr lang="en-US" altLang="en-US" dirty="0"/>
              <a:t>Notes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Inconsistency</a:t>
            </a:r>
          </a:p>
          <a:p>
            <a:pPr lvl="1"/>
            <a:r>
              <a:rPr lang="en-US" altLang="en-US" dirty="0" smtClean="0"/>
              <a:t>Opponent targets player</a:t>
            </a:r>
            <a:endParaRPr lang="en-US" altLang="en-US" dirty="0"/>
          </a:p>
          <a:p>
            <a:pPr lvl="1"/>
            <a:r>
              <a:rPr lang="en-US" altLang="en-US" dirty="0" smtClean="0"/>
              <a:t>Player moves </a:t>
            </a:r>
            <a:r>
              <a:rPr lang="en-US" altLang="en-US" dirty="0"/>
              <a:t>around </a:t>
            </a:r>
            <a:r>
              <a:rPr lang="en-US" altLang="en-US" dirty="0" smtClean="0"/>
              <a:t>corner to hide</a:t>
            </a:r>
            <a:endParaRPr lang="en-US" altLang="en-US" dirty="0"/>
          </a:p>
          <a:p>
            <a:pPr lvl="1"/>
            <a:r>
              <a:rPr lang="en-US" altLang="en-US" dirty="0" smtClean="0"/>
              <a:t>Time warps backward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 smtClean="0">
                <a:sym typeface="Wingdings" pitchFamily="2" charset="2"/>
              </a:rPr>
              <a:t>hit</a:t>
            </a:r>
            <a:endParaRPr lang="en-US" altLang="en-US" dirty="0">
              <a:sym typeface="Wingdings" pitchFamily="2" charset="2"/>
            </a:endParaRPr>
          </a:p>
          <a:p>
            <a:pPr lvl="1"/>
            <a:r>
              <a:rPr lang="en-US" altLang="en-US" dirty="0">
                <a:sym typeface="Wingdings" pitchFamily="2" charset="2"/>
              </a:rPr>
              <a:t>Bullets seem to “bend” around corner!</a:t>
            </a:r>
          </a:p>
          <a:p>
            <a:r>
              <a:rPr lang="en-US" altLang="en-US" dirty="0"/>
              <a:t>Fortunately, player often does not notice</a:t>
            </a:r>
          </a:p>
          <a:p>
            <a:pPr lvl="1"/>
            <a:r>
              <a:rPr lang="en-US" altLang="en-US" dirty="0"/>
              <a:t>Doesn’t see </a:t>
            </a:r>
            <a:r>
              <a:rPr lang="en-US" altLang="en-US" dirty="0" smtClean="0"/>
              <a:t>opponent</a:t>
            </a:r>
            <a:endParaRPr lang="en-US" altLang="en-US" dirty="0"/>
          </a:p>
          <a:p>
            <a:pPr lvl="1"/>
            <a:r>
              <a:rPr lang="en-US" altLang="en-US" dirty="0"/>
              <a:t>May be just wounded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Compensating for </a:t>
            </a:r>
            <a:r>
              <a:rPr lang="en-US" altLang="en-US" dirty="0">
                <a:solidFill>
                  <a:srgbClr val="0070C0"/>
                </a:solidFill>
              </a:rPr>
              <a:t>Latency</a:t>
            </a:r>
            <a:r>
              <a:rPr lang="en-US" altLang="en-US" dirty="0"/>
              <a:t> –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solidFill>
                  <a:srgbClr val="008000"/>
                </a:solidFill>
              </a:rPr>
              <a:t>Data Compression </a:t>
            </a:r>
            <a:r>
              <a:rPr lang="en-US" altLang="en-US" dirty="0" smtClean="0"/>
              <a:t>(1 of 2)</a:t>
            </a:r>
            <a:endParaRPr lang="en-US" altLang="en-US" dirty="0"/>
          </a:p>
        </p:txBody>
      </p:sp>
      <p:sp>
        <p:nvSpPr>
          <p:cNvPr id="571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Idea </a:t>
            </a:r>
            <a:r>
              <a:rPr lang="en-US" altLang="en-US" sz="2400" dirty="0">
                <a:sym typeface="Wingdings" pitchFamily="2" charset="2"/>
              </a:rPr>
              <a:t> less data, means less latency to get it there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So, reduce # or size of messages </a:t>
            </a:r>
            <a:r>
              <a:rPr lang="en-US" altLang="en-US" sz="2200" dirty="0">
                <a:sym typeface="Wingdings" pitchFamily="2" charset="2"/>
              </a:rPr>
              <a:t> reduce latency (serialization)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ym typeface="Wingdings" pitchFamily="2" charset="2"/>
              </a:rPr>
              <a:t>Use lossless compression (like </a:t>
            </a:r>
            <a:r>
              <a:rPr lang="en-US" altLang="en-US" sz="2400" dirty="0">
                <a:sym typeface="Wingdings" pitchFamily="2" charset="2"/>
              </a:rPr>
              <a:t>zip)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itchFamily="2" charset="2"/>
              </a:rPr>
              <a:t>Opponent prediction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Don’t send unless need update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Delta compression (like opponent, but more general)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Don’t send all data, just updates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Interest management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Only send data to units that need to see </a:t>
            </a:r>
            <a:r>
              <a:rPr lang="en-US" altLang="en-US" sz="2200" dirty="0" smtClean="0"/>
              <a:t>it (next slide)</a:t>
            </a:r>
            <a:endParaRPr lang="en-US" altLang="en-US" sz="22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Interest Management</a:t>
            </a:r>
          </a:p>
        </p:txBody>
      </p:sp>
      <p:grpSp>
        <p:nvGrpSpPr>
          <p:cNvPr id="572420" name="Group 4"/>
          <p:cNvGrpSpPr>
            <a:grpSpLocks/>
          </p:cNvGrpSpPr>
          <p:nvPr/>
        </p:nvGrpSpPr>
        <p:grpSpPr bwMode="auto">
          <a:xfrm>
            <a:off x="609600" y="1676400"/>
            <a:ext cx="8229600" cy="4298950"/>
            <a:chOff x="336" y="1008"/>
            <a:chExt cx="5184" cy="2708"/>
          </a:xfrm>
        </p:grpSpPr>
        <p:pic>
          <p:nvPicPr>
            <p:cNvPr id="5724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008"/>
              <a:ext cx="2064" cy="2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2422" name="Oval 6"/>
            <p:cNvSpPr>
              <a:spLocks noChangeArrowheads="1"/>
            </p:cNvSpPr>
            <p:nvPr/>
          </p:nvSpPr>
          <p:spPr bwMode="auto">
            <a:xfrm>
              <a:off x="336" y="2544"/>
              <a:ext cx="912" cy="38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423" name="Oval 7"/>
            <p:cNvSpPr>
              <a:spLocks noChangeArrowheads="1"/>
            </p:cNvSpPr>
            <p:nvPr/>
          </p:nvSpPr>
          <p:spPr bwMode="auto">
            <a:xfrm>
              <a:off x="2400" y="2544"/>
              <a:ext cx="3120" cy="7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2424" name="Group 8"/>
            <p:cNvGrpSpPr>
              <a:grpSpLocks noChangeAspect="1"/>
            </p:cNvGrpSpPr>
            <p:nvPr/>
          </p:nvGrpSpPr>
          <p:grpSpPr bwMode="auto">
            <a:xfrm>
              <a:off x="3840" y="1584"/>
              <a:ext cx="512" cy="1383"/>
              <a:chOff x="2448" y="2256"/>
              <a:chExt cx="685" cy="1851"/>
            </a:xfrm>
          </p:grpSpPr>
          <p:grpSp>
            <p:nvGrpSpPr>
              <p:cNvPr id="572425" name="Group 9"/>
              <p:cNvGrpSpPr>
                <a:grpSpLocks noChangeAspect="1"/>
              </p:cNvGrpSpPr>
              <p:nvPr/>
            </p:nvGrpSpPr>
            <p:grpSpPr bwMode="auto">
              <a:xfrm>
                <a:off x="2448" y="2256"/>
                <a:ext cx="685" cy="1851"/>
                <a:chOff x="2304" y="384"/>
                <a:chExt cx="1371" cy="3706"/>
              </a:xfrm>
            </p:grpSpPr>
            <p:pic>
              <p:nvPicPr>
                <p:cNvPr id="572426" name="Picture 10" descr="StandingMa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384"/>
                  <a:ext cx="1371" cy="37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72427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2784" y="624"/>
                  <a:ext cx="144" cy="144"/>
                  <a:chOff x="2784" y="624"/>
                  <a:chExt cx="144" cy="144"/>
                </a:xfrm>
              </p:grpSpPr>
              <p:sp>
                <p:nvSpPr>
                  <p:cNvPr id="572428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4" y="624"/>
                    <a:ext cx="144" cy="14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429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4" y="624"/>
                    <a:ext cx="96" cy="14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2430" name="Group 14"/>
                <p:cNvGrpSpPr>
                  <a:grpSpLocks noChangeAspect="1"/>
                </p:cNvGrpSpPr>
                <p:nvPr/>
              </p:nvGrpSpPr>
              <p:grpSpPr bwMode="auto">
                <a:xfrm>
                  <a:off x="2976" y="624"/>
                  <a:ext cx="144" cy="144"/>
                  <a:chOff x="2976" y="624"/>
                  <a:chExt cx="144" cy="144"/>
                </a:xfrm>
              </p:grpSpPr>
              <p:sp>
                <p:nvSpPr>
                  <p:cNvPr id="572431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624"/>
                    <a:ext cx="144" cy="14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432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6" y="624"/>
                    <a:ext cx="96" cy="14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72433" name="Line 17"/>
              <p:cNvSpPr>
                <a:spLocks noChangeAspect="1" noChangeShapeType="1"/>
              </p:cNvSpPr>
              <p:nvPr/>
            </p:nvSpPr>
            <p:spPr bwMode="auto">
              <a:xfrm>
                <a:off x="2784" y="2496"/>
                <a:ext cx="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2434" name="Group 18"/>
            <p:cNvGrpSpPr>
              <a:grpSpLocks noChangeAspect="1"/>
            </p:cNvGrpSpPr>
            <p:nvPr/>
          </p:nvGrpSpPr>
          <p:grpSpPr bwMode="auto">
            <a:xfrm>
              <a:off x="528" y="1392"/>
              <a:ext cx="512" cy="1383"/>
              <a:chOff x="864" y="2256"/>
              <a:chExt cx="685" cy="1851"/>
            </a:xfrm>
          </p:grpSpPr>
          <p:pic>
            <p:nvPicPr>
              <p:cNvPr id="572435" name="Picture 19" descr="StandingMa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2256"/>
                <a:ext cx="685" cy="1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72436" name="Group 20"/>
              <p:cNvGrpSpPr>
                <a:grpSpLocks noChangeAspect="1"/>
              </p:cNvGrpSpPr>
              <p:nvPr/>
            </p:nvGrpSpPr>
            <p:grpSpPr bwMode="auto">
              <a:xfrm flipH="1">
                <a:off x="1104" y="2376"/>
                <a:ext cx="72" cy="72"/>
                <a:chOff x="2784" y="624"/>
                <a:chExt cx="144" cy="144"/>
              </a:xfrm>
            </p:grpSpPr>
            <p:sp>
              <p:nvSpPr>
                <p:cNvPr id="572437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784" y="624"/>
                  <a:ext cx="144" cy="1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2438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784" y="624"/>
                  <a:ext cx="96" cy="14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72439" name="Group 23"/>
              <p:cNvGrpSpPr>
                <a:grpSpLocks noChangeAspect="1"/>
              </p:cNvGrpSpPr>
              <p:nvPr/>
            </p:nvGrpSpPr>
            <p:grpSpPr bwMode="auto">
              <a:xfrm flipH="1">
                <a:off x="1200" y="2376"/>
                <a:ext cx="72" cy="72"/>
                <a:chOff x="2976" y="624"/>
                <a:chExt cx="144" cy="144"/>
              </a:xfrm>
            </p:grpSpPr>
            <p:sp>
              <p:nvSpPr>
                <p:cNvPr id="572440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976" y="624"/>
                  <a:ext cx="144" cy="14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244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976" y="624"/>
                  <a:ext cx="96" cy="14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72442" name="Arc 26"/>
              <p:cNvSpPr>
                <a:spLocks noChangeAspect="1"/>
              </p:cNvSpPr>
              <p:nvPr/>
            </p:nvSpPr>
            <p:spPr bwMode="auto">
              <a:xfrm rot="2904996" flipV="1">
                <a:off x="1152" y="2448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2443" name="Text Box 27"/>
            <p:cNvSpPr txBox="1">
              <a:spLocks noChangeArrowheads="1"/>
            </p:cNvSpPr>
            <p:nvPr/>
          </p:nvSpPr>
          <p:spPr bwMode="auto">
            <a:xfrm>
              <a:off x="480" y="2879"/>
              <a:ext cx="58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/>
                <a:t>Hider’s </a:t>
              </a:r>
            </a:p>
            <a:p>
              <a:pPr eaLnBrk="1" hangingPunct="1"/>
              <a:r>
                <a:rPr lang="en-US" altLang="en-US" sz="1800"/>
                <a:t>Nimbus</a:t>
              </a:r>
            </a:p>
          </p:txBody>
        </p:sp>
        <p:sp>
          <p:nvSpPr>
            <p:cNvPr id="572444" name="Text Box 28"/>
            <p:cNvSpPr txBox="1">
              <a:spLocks noChangeArrowheads="1"/>
            </p:cNvSpPr>
            <p:nvPr/>
          </p:nvSpPr>
          <p:spPr bwMode="auto">
            <a:xfrm>
              <a:off x="3840" y="3312"/>
              <a:ext cx="6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800"/>
                <a:t>Seeker’s </a:t>
              </a:r>
            </a:p>
            <a:p>
              <a:pPr algn="ctr" eaLnBrk="1" hangingPunct="1"/>
              <a:r>
                <a:rPr lang="en-US" altLang="en-US" sz="1800"/>
                <a:t>Nimbus</a:t>
              </a:r>
            </a:p>
          </p:txBody>
        </p:sp>
        <p:sp>
          <p:nvSpPr>
            <p:cNvPr id="572445" name="Oval 29"/>
            <p:cNvSpPr>
              <a:spLocks noChangeArrowheads="1"/>
            </p:cNvSpPr>
            <p:nvPr/>
          </p:nvSpPr>
          <p:spPr bwMode="auto">
            <a:xfrm>
              <a:off x="1056" y="2496"/>
              <a:ext cx="2064" cy="5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446" name="Text Box 30"/>
            <p:cNvSpPr txBox="1">
              <a:spLocks noChangeArrowheads="1"/>
            </p:cNvSpPr>
            <p:nvPr/>
          </p:nvSpPr>
          <p:spPr bwMode="auto">
            <a:xfrm>
              <a:off x="1367" y="2991"/>
              <a:ext cx="50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600"/>
                <a:t>Hider’s</a:t>
              </a:r>
            </a:p>
            <a:p>
              <a:pPr algn="ctr" eaLnBrk="1" hangingPunct="1"/>
              <a:r>
                <a:rPr lang="en-US" altLang="en-US" sz="1600"/>
                <a:t>Focus</a:t>
              </a:r>
            </a:p>
          </p:txBody>
        </p:sp>
        <p:sp>
          <p:nvSpPr>
            <p:cNvPr id="572447" name="Oval 31"/>
            <p:cNvSpPr>
              <a:spLocks noChangeArrowheads="1"/>
            </p:cNvSpPr>
            <p:nvPr/>
          </p:nvSpPr>
          <p:spPr bwMode="auto">
            <a:xfrm>
              <a:off x="1824" y="2640"/>
              <a:ext cx="2064" cy="5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448" name="Text Box 32"/>
            <p:cNvSpPr txBox="1">
              <a:spLocks noChangeArrowheads="1"/>
            </p:cNvSpPr>
            <p:nvPr/>
          </p:nvSpPr>
          <p:spPr bwMode="auto">
            <a:xfrm>
              <a:off x="2251" y="3135"/>
              <a:ext cx="55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600"/>
                <a:t>Seeker’s</a:t>
              </a:r>
            </a:p>
            <a:p>
              <a:pPr algn="ctr" eaLnBrk="1" hangingPunct="1"/>
              <a:r>
                <a:rPr lang="en-US" altLang="en-US" sz="1600"/>
                <a:t>Focus</a:t>
              </a:r>
            </a:p>
          </p:txBody>
        </p:sp>
        <p:grpSp>
          <p:nvGrpSpPr>
            <p:cNvPr id="572449" name="Group 33"/>
            <p:cNvGrpSpPr>
              <a:grpSpLocks/>
            </p:cNvGrpSpPr>
            <p:nvPr/>
          </p:nvGrpSpPr>
          <p:grpSpPr bwMode="auto">
            <a:xfrm>
              <a:off x="3120" y="1104"/>
              <a:ext cx="799" cy="432"/>
              <a:chOff x="3120" y="1104"/>
              <a:chExt cx="799" cy="432"/>
            </a:xfrm>
          </p:grpSpPr>
          <p:sp>
            <p:nvSpPr>
              <p:cNvPr id="572450" name="Text Box 34"/>
              <p:cNvSpPr txBox="1">
                <a:spLocks noChangeArrowheads="1"/>
              </p:cNvSpPr>
              <p:nvPr/>
            </p:nvSpPr>
            <p:spPr bwMode="auto">
              <a:xfrm>
                <a:off x="3120" y="1152"/>
                <a:ext cx="799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600">
                    <a:latin typeface="Comic Sans MS" pitchFamily="66" charset="0"/>
                  </a:rPr>
                  <a:t>Where are </a:t>
                </a:r>
              </a:p>
              <a:p>
                <a:pPr algn="ctr" eaLnBrk="1" hangingPunct="1"/>
                <a:r>
                  <a:rPr lang="en-US" altLang="en-US" sz="1600">
                    <a:latin typeface="Comic Sans MS" pitchFamily="66" charset="0"/>
                  </a:rPr>
                  <a:t>you?</a:t>
                </a:r>
              </a:p>
            </p:txBody>
          </p:sp>
          <p:sp>
            <p:nvSpPr>
              <p:cNvPr id="572451" name="AutoShape 35"/>
              <p:cNvSpPr>
                <a:spLocks noChangeArrowheads="1"/>
              </p:cNvSpPr>
              <p:nvPr/>
            </p:nvSpPr>
            <p:spPr bwMode="auto">
              <a:xfrm flipH="1">
                <a:off x="3135" y="1104"/>
                <a:ext cx="768" cy="432"/>
              </a:xfrm>
              <a:prstGeom prst="wedgeRoundRectCallout">
                <a:avLst>
                  <a:gd name="adj1" fmla="val -43491"/>
                  <a:gd name="adj2" fmla="val 75694"/>
                  <a:gd name="adj3" fmla="val 1666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/>
                <a:endParaRPr lang="en-US" altLang="en-US"/>
              </a:p>
            </p:txBody>
          </p:sp>
        </p:grpSp>
      </p:grpSp>
      <p:sp>
        <p:nvSpPr>
          <p:cNvPr id="3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3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Compensating for </a:t>
            </a:r>
            <a:r>
              <a:rPr lang="en-US" altLang="en-US" dirty="0">
                <a:solidFill>
                  <a:srgbClr val="0070C0"/>
                </a:solidFill>
              </a:rPr>
              <a:t>Latency</a:t>
            </a:r>
            <a:r>
              <a:rPr lang="en-US" altLang="en-US" dirty="0"/>
              <a:t> – </a:t>
            </a:r>
            <a:br>
              <a:rPr lang="en-US" altLang="en-US" dirty="0"/>
            </a:br>
            <a:r>
              <a:rPr lang="en-US" altLang="en-US" dirty="0">
                <a:solidFill>
                  <a:srgbClr val="008000"/>
                </a:solidFill>
              </a:rPr>
              <a:t>Data </a:t>
            </a:r>
            <a:r>
              <a:rPr lang="en-US" altLang="en-US" dirty="0" smtClean="0">
                <a:solidFill>
                  <a:srgbClr val="008000"/>
                </a:solidFill>
              </a:rPr>
              <a:t>Compression </a:t>
            </a:r>
            <a:r>
              <a:rPr lang="en-US" altLang="en-US" dirty="0" smtClean="0"/>
              <a:t>(2 of 2)</a:t>
            </a:r>
            <a:endParaRPr lang="en-US" altLang="en-US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/>
              <a:t>Peer-to-Peer (P2P)</a:t>
            </a:r>
          </a:p>
          <a:p>
            <a:pPr lvl="1"/>
            <a:r>
              <a:rPr lang="en-US" altLang="en-US" sz="2200" dirty="0"/>
              <a:t>Limit server congestion</a:t>
            </a:r>
          </a:p>
          <a:p>
            <a:pPr lvl="1"/>
            <a:r>
              <a:rPr lang="en-US" altLang="en-US" sz="2200" dirty="0"/>
              <a:t>Also, client1</a:t>
            </a:r>
            <a:r>
              <a:rPr lang="en-US" altLang="en-US" sz="2200" dirty="0">
                <a:sym typeface="Wingdings" pitchFamily="2" charset="2"/>
              </a:rPr>
              <a:t>serverclient2 higher latency than client1</a:t>
            </a:r>
            <a:r>
              <a:rPr lang="en-US" altLang="en-US" sz="2200" dirty="0" smtClean="0">
                <a:sym typeface="Wingdings" pitchFamily="2" charset="2"/>
              </a:rPr>
              <a:t>client2</a:t>
            </a:r>
          </a:p>
          <a:p>
            <a:pPr lvl="1"/>
            <a:r>
              <a:rPr lang="en-US" altLang="en-US" sz="2200" dirty="0" smtClean="0">
                <a:sym typeface="Wingdings" pitchFamily="2" charset="2"/>
              </a:rPr>
              <a:t>But scales with </a:t>
            </a:r>
            <a:r>
              <a:rPr lang="en-US" altLang="en-US" sz="2200" i="1" dirty="0" smtClean="0">
                <a:sym typeface="Wingdings" pitchFamily="2" charset="2"/>
              </a:rPr>
              <a:t>slowest</a:t>
            </a:r>
            <a:r>
              <a:rPr lang="en-US" altLang="en-US" sz="2200" dirty="0" smtClean="0">
                <a:sym typeface="Wingdings" pitchFamily="2" charset="2"/>
              </a:rPr>
              <a:t> computer</a:t>
            </a:r>
            <a:endParaRPr lang="en-US" altLang="en-US" sz="2200" dirty="0">
              <a:sym typeface="Wingdings" pitchFamily="2" charset="2"/>
            </a:endParaRPr>
          </a:p>
          <a:p>
            <a:pPr lvl="1"/>
            <a:r>
              <a:rPr lang="en-US" altLang="en-US" sz="2200" dirty="0">
                <a:sym typeface="Wingdings" pitchFamily="2" charset="2"/>
              </a:rPr>
              <a:t>But cheating especially problematic in P2P systems</a:t>
            </a:r>
          </a:p>
          <a:p>
            <a:r>
              <a:rPr lang="en-US" altLang="en-US" sz="2400" dirty="0"/>
              <a:t>Update aggregation</a:t>
            </a:r>
          </a:p>
          <a:p>
            <a:pPr lvl="1"/>
            <a:r>
              <a:rPr lang="en-US" altLang="en-US" sz="2200" dirty="0"/>
              <a:t>Message Move A </a:t>
            </a:r>
            <a:r>
              <a:rPr lang="en-US" altLang="en-US" sz="2200" dirty="0">
                <a:sym typeface="Wingdings" pitchFamily="2" charset="2"/>
              </a:rPr>
              <a:t> Send C, Move B  Send C</a:t>
            </a:r>
          </a:p>
          <a:p>
            <a:pPr lvl="1"/>
            <a:r>
              <a:rPr lang="en-US" altLang="en-US" sz="2200" dirty="0">
                <a:sym typeface="Wingdings" pitchFamily="2" charset="2"/>
              </a:rPr>
              <a:t>Instead, Move A + Move B  Send C</a:t>
            </a:r>
          </a:p>
          <a:p>
            <a:pPr lvl="1"/>
            <a:r>
              <a:rPr lang="en-US" altLang="en-US" sz="2200" dirty="0">
                <a:sym typeface="Wingdings" pitchFamily="2" charset="2"/>
              </a:rPr>
              <a:t>Avoid packet overhead (if less than MTU)</a:t>
            </a:r>
          </a:p>
          <a:p>
            <a:pPr lvl="1"/>
            <a:r>
              <a:rPr lang="en-US" altLang="en-US" sz="2200" dirty="0">
                <a:sym typeface="Wingdings" pitchFamily="2" charset="2"/>
              </a:rPr>
              <a:t>Works well w/time delay</a:t>
            </a:r>
            <a:endParaRPr lang="en-US" altLang="en-US" sz="22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 smtClean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Latency</a:t>
            </a:r>
            <a:endParaRPr lang="en-US" altLang="en-US" dirty="0"/>
          </a:p>
          <a:p>
            <a:r>
              <a:rPr lang="en-US" altLang="en-US" dirty="0"/>
              <a:t>Latency Compensation Techniques</a:t>
            </a:r>
          </a:p>
          <a:p>
            <a:r>
              <a:rPr lang="en-US" altLang="en-US" dirty="0" smtClean="0"/>
              <a:t>Client-Server Synchronization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1372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Compensating for </a:t>
            </a:r>
            <a:r>
              <a:rPr lang="en-US" altLang="en-US" dirty="0" smtClean="0">
                <a:solidFill>
                  <a:srgbClr val="0070C0"/>
                </a:solidFill>
              </a:rPr>
              <a:t>Latency</a:t>
            </a:r>
            <a:r>
              <a:rPr lang="en-US" altLang="en-US" dirty="0" smtClean="0"/>
              <a:t> – </a:t>
            </a:r>
            <a:br>
              <a:rPr lang="en-US" altLang="en-US" dirty="0" smtClean="0"/>
            </a:br>
            <a:r>
              <a:rPr lang="en-US" altLang="en-US" dirty="0" smtClean="0">
                <a:solidFill>
                  <a:srgbClr val="008000"/>
                </a:solidFill>
              </a:rPr>
              <a:t>Visual Tricks</a:t>
            </a:r>
            <a:endParaRPr lang="en-US" altLang="en-US" dirty="0">
              <a:solidFill>
                <a:srgbClr val="008000"/>
              </a:solidFill>
            </a:endParaRP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Latency present, but hide from user</a:t>
            </a:r>
          </a:p>
          <a:p>
            <a:pPr lvl="1"/>
            <a:r>
              <a:rPr lang="en-US" altLang="en-US" dirty="0"/>
              <a:t>Give feeling of local response</a:t>
            </a:r>
          </a:p>
          <a:p>
            <a:r>
              <a:rPr lang="en-US" altLang="en-US" dirty="0" smtClean="0"/>
              <a:t>Ex: player pulls trigger, make sound and puff of smoke while waiting for confirmation of hit</a:t>
            </a:r>
          </a:p>
          <a:p>
            <a:r>
              <a:rPr lang="en-US" altLang="en-US" dirty="0" smtClean="0"/>
              <a:t>Ex</a:t>
            </a:r>
            <a:r>
              <a:rPr lang="en-US" altLang="en-US" dirty="0"/>
              <a:t>: player tells boat to move, while waiting for confirmation raise sails, pull anchor</a:t>
            </a:r>
          </a:p>
          <a:p>
            <a:r>
              <a:rPr lang="en-US" altLang="en-US" dirty="0"/>
              <a:t>Ex: player tells tank to move, while waiting, batten hatches, start </a:t>
            </a:r>
            <a:r>
              <a:rPr lang="en-US" altLang="en-US" dirty="0" smtClean="0"/>
              <a:t>engine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1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Introduction					(</a:t>
            </a:r>
            <a:r>
              <a:rPr lang="en-US" altLang="en-US" dirty="0" smtClean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Basic Internet </a:t>
            </a:r>
            <a:r>
              <a:rPr lang="en-US" altLang="en-US" dirty="0" smtClean="0"/>
              <a:t>Architecture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Loss and </a:t>
            </a:r>
            <a:r>
              <a:rPr lang="en-US" altLang="en-US" dirty="0"/>
              <a:t>Latency </a:t>
            </a:r>
            <a:r>
              <a:rPr lang="en-US" altLang="en-US" dirty="0" smtClean="0"/>
              <a:t>			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/>
              <a:t>Latency Compensation </a:t>
            </a:r>
            <a:r>
              <a:rPr lang="en-US" altLang="en-US" dirty="0" smtClean="0"/>
              <a:t>Techniques	(</a:t>
            </a:r>
            <a:r>
              <a:rPr lang="en-US" altLang="en-US" dirty="0">
                <a:solidFill>
                  <a:srgbClr val="008000"/>
                </a:solidFill>
              </a:rPr>
              <a:t>done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r>
              <a:rPr lang="en-US" altLang="en-US" dirty="0" smtClean="0"/>
              <a:t>Client Server Synchronization		(</a:t>
            </a:r>
            <a:r>
              <a:rPr lang="en-US" altLang="en-US" dirty="0">
                <a:solidFill>
                  <a:srgbClr val="C00000"/>
                </a:solidFill>
              </a:rPr>
              <a:t>next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By Example – </a:t>
            </a:r>
            <a:r>
              <a:rPr lang="en-US" altLang="en-US" dirty="0" smtClean="0">
                <a:solidFill>
                  <a:srgbClr val="008000"/>
                </a:solidFill>
              </a:rPr>
              <a:t>Dragonfly</a:t>
            </a:r>
            <a:r>
              <a:rPr lang="en-US" altLang="en-US" dirty="0" smtClean="0"/>
              <a:t> and </a:t>
            </a:r>
            <a:r>
              <a:rPr lang="en-US" altLang="en-US" dirty="0" smtClean="0">
                <a:solidFill>
                  <a:srgbClr val="0070C0"/>
                </a:solidFill>
              </a:rPr>
              <a:t>UE4</a:t>
            </a:r>
            <a:r>
              <a:rPr lang="en-US" altLang="en-US" dirty="0" smtClean="0"/>
              <a:t>		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1226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Network Game Case Study – </a:t>
            </a:r>
            <a:br>
              <a:rPr lang="en-US" dirty="0" smtClean="0"/>
            </a:br>
            <a:r>
              <a:rPr lang="en-US" dirty="0" smtClean="0"/>
              <a:t>Saucer Shoot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520" y="5638800"/>
            <a:ext cx="64770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Saucer Shoot for two players</a:t>
            </a:r>
          </a:p>
        </p:txBody>
      </p:sp>
      <p:pic>
        <p:nvPicPr>
          <p:cNvPr id="4" name="Picture 2" descr="Saucer Shoo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200041" cy="37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Dragonfly – Network Manager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487" y="1371600"/>
            <a:ext cx="4114800" cy="4708981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class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: public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{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private: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const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&amp;);</a:t>
            </a:r>
            <a:endParaRPr lang="en-US" sz="1200" i="1" dirty="0" smtClean="0">
              <a:solidFill>
                <a:srgbClr val="008000"/>
              </a:solidFill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void operator=(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const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&amp;);</a:t>
            </a:r>
            <a:endParaRPr lang="en-US" sz="1200" i="1" dirty="0" smtClean="0">
              <a:solidFill>
                <a:srgbClr val="008000"/>
              </a:solidFill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sock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;                             </a:t>
            </a:r>
            <a:endParaRPr lang="en-US" sz="1200" i="1" dirty="0" smtClean="0">
              <a:solidFill>
                <a:srgbClr val="008000"/>
              </a:solidFill>
              <a:cs typeface="Consolas" pitchFamily="49" charset="0"/>
            </a:endParaRP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public: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Get the one and only instance of the </a:t>
            </a:r>
            <a:r>
              <a:rPr lang="en-US" sz="1200" i="1" dirty="0" err="1" smtClean="0">
                <a:solidFill>
                  <a:srgbClr val="008000"/>
                </a:solidFill>
                <a:cs typeface="Consolas" pitchFamily="49" charset="0"/>
              </a:rPr>
              <a:t>NetworkManager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static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NetworkManager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&amp;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getInstance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Start up </a:t>
            </a:r>
            <a:r>
              <a:rPr lang="en-US" sz="1200" i="1" dirty="0" err="1" smtClean="0">
                <a:solidFill>
                  <a:srgbClr val="008000"/>
                </a:solidFill>
                <a:cs typeface="Consolas" pitchFamily="49" charset="0"/>
              </a:rPr>
              <a:t>NetworkManager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startUp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Shut down </a:t>
            </a:r>
            <a:r>
              <a:rPr lang="en-US" sz="1200" i="1" dirty="0" err="1" smtClean="0">
                <a:solidFill>
                  <a:srgbClr val="008000"/>
                </a:solidFill>
                <a:cs typeface="Consolas" pitchFamily="49" charset="0"/>
              </a:rPr>
              <a:t>NetworkManager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void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shutDown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i="1" dirty="0" smtClean="0">
                <a:solidFill>
                  <a:srgbClr val="00800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Accept only network events.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Returns false for other engine events.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isValid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(string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event_type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1459" y="1371600"/>
            <a:ext cx="4343400" cy="4708981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</a:t>
            </a:r>
            <a:r>
              <a:rPr lang="en-US" sz="1200" i="1" dirty="0">
                <a:solidFill>
                  <a:srgbClr val="008000"/>
                </a:solidFill>
                <a:cs typeface="Consolas" pitchFamily="49" charset="0"/>
              </a:rPr>
              <a:t>Block, waiting to accept network connection.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accept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(string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port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=</a:t>
            </a:r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DRAGONFLY_PORT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i="1" dirty="0">
              <a:solidFill>
                <a:srgbClr val="00800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200" i="1" dirty="0" smtClean="0">
                <a:solidFill>
                  <a:srgbClr val="00800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Make network connection.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connect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(string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host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, 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string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port = DRAGONFLY_PORT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Close network connection.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close();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Send buffer to connected network.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send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(void *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buffer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,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bytes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Receive from connected network (no more than bytes).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receive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(void *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buffer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,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bytes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Check if network data.</a:t>
            </a:r>
          </a:p>
          <a:p>
            <a:r>
              <a:rPr lang="en-US" sz="1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isData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Return true if network connected, else false.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isConnected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2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i="1" dirty="0" smtClean="0">
                <a:solidFill>
                  <a:srgbClr val="008000"/>
                </a:solidFill>
                <a:cs typeface="Consolas" pitchFamily="49" charset="0"/>
              </a:rPr>
              <a:t>// Return socket.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2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getSocket</a:t>
            </a:r>
            <a:r>
              <a:rPr lang="en-US" sz="12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r>
              <a:rPr lang="en-US" sz="1200" dirty="0" smtClean="0">
                <a:latin typeface="Consolas" pitchFamily="49" charset="0"/>
                <a:cs typeface="Consolas" pitchFamily="49" charset="0"/>
              </a:rPr>
              <a:t>};</a:t>
            </a:r>
            <a:endParaRPr lang="en-US" sz="12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4383" y="6248400"/>
            <a:ext cx="2229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Basic manager stuff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96445" y="6248861"/>
            <a:ext cx="2453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Network specific stuff</a:t>
            </a:r>
            <a:endParaRPr lang="en-US" sz="2000" dirty="0"/>
          </a:p>
        </p:txBody>
      </p:sp>
      <p:pic>
        <p:nvPicPr>
          <p:cNvPr id="113666" name="Picture 2" descr="[Dragonfly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04800"/>
            <a:ext cx="830166" cy="9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Dragonfly – Network Events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600200"/>
            <a:ext cx="3886200" cy="4832092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#include </a:t>
            </a:r>
            <a:r>
              <a:rPr lang="en-US" sz="1400" dirty="0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"</a:t>
            </a:r>
            <a:r>
              <a:rPr lang="en-US" sz="1400" dirty="0" err="1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Event.h</a:t>
            </a:r>
            <a:r>
              <a:rPr lang="en-US" sz="1400" dirty="0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"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#define 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NETWORK_EVENT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solidFill>
                  <a:srgbClr val="7030A0"/>
                </a:solidFill>
                <a:latin typeface="Consolas" pitchFamily="49" charset="0"/>
                <a:cs typeface="Consolas" pitchFamily="49" charset="0"/>
              </a:rPr>
              <a:t>"__network__"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class </a:t>
            </a:r>
            <a:r>
              <a:rPr lang="en-US" sz="14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EventNetwork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: public 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{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private: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bytes;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itchFamily="49" charset="0"/>
              </a:rPr>
              <a:t>// Number of bytes available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public: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itchFamily="49" charset="0"/>
              </a:rPr>
              <a:t>// Default constructor.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EventNetwork</a:t>
            </a:r>
            <a:r>
              <a:rPr lang="en-US" sz="1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();</a:t>
            </a:r>
          </a:p>
          <a:p>
            <a:endParaRPr lang="en-US" sz="1400" dirty="0" smtClean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// </a:t>
            </a:r>
            <a:r>
              <a:rPr lang="en-US" sz="1400" i="1" dirty="0">
                <a:solidFill>
                  <a:srgbClr val="008000"/>
                </a:solidFill>
                <a:cs typeface="Consolas" panose="020B0609020204030204" pitchFamily="49" charset="0"/>
              </a:rPr>
              <a:t>Create object with initial bytes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.</a:t>
            </a: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EventNetwork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initial_bytes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// </a:t>
            </a:r>
            <a:r>
              <a:rPr lang="en-US" sz="1400" i="1" dirty="0">
                <a:solidFill>
                  <a:srgbClr val="008000"/>
                </a:solidFill>
                <a:cs typeface="Consolas" panose="020B0609020204030204" pitchFamily="49" charset="0"/>
              </a:rPr>
              <a:t>Set number of bytes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available.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void </a:t>
            </a:r>
            <a:r>
              <a:rPr lang="en-US" sz="14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setBytes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new_bytes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// </a:t>
            </a:r>
            <a:r>
              <a:rPr lang="en-US" sz="1400" i="1" dirty="0">
                <a:solidFill>
                  <a:srgbClr val="008000"/>
                </a:solidFill>
                <a:cs typeface="Consolas" panose="020B0609020204030204" pitchFamily="49" charset="0"/>
              </a:rPr>
              <a:t>Get number of bytes </a:t>
            </a:r>
            <a:r>
              <a:rPr lang="en-US" sz="1400" i="1" dirty="0" smtClean="0">
                <a:solidFill>
                  <a:srgbClr val="008000"/>
                </a:solidFill>
                <a:cs typeface="Consolas" panose="020B0609020204030204" pitchFamily="49" charset="0"/>
              </a:rPr>
              <a:t>available.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getBytes</a:t>
            </a:r>
            <a:r>
              <a:rPr lang="en-US" sz="14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};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557732"/>
            <a:ext cx="3733800" cy="120032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Indicate network data is available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how much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Bytes are actually still with network manager</a:t>
            </a:r>
          </a:p>
        </p:txBody>
      </p:sp>
      <p:pic>
        <p:nvPicPr>
          <p:cNvPr id="7" name="Picture 2" descr="[Dragonfly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04800"/>
            <a:ext cx="830166" cy="9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4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and Host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</a:t>
            </a:r>
            <a:r>
              <a:rPr lang="en-US" dirty="0"/>
              <a:t>object (derived from Object) </a:t>
            </a:r>
            <a:r>
              <a:rPr lang="en-US" dirty="0" smtClean="0"/>
              <a:t>runs </a:t>
            </a:r>
            <a:r>
              <a:rPr lang="en-US" dirty="0"/>
              <a:t>on </a:t>
            </a:r>
            <a:r>
              <a:rPr lang="en-US" dirty="0" smtClean="0"/>
              <a:t>server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</a:t>
            </a:r>
            <a:r>
              <a:rPr lang="en-US" dirty="0"/>
              <a:t>object </a:t>
            </a:r>
            <a:r>
              <a:rPr lang="en-US" dirty="0" smtClean="0"/>
              <a:t>(derived </a:t>
            </a:r>
            <a:r>
              <a:rPr lang="en-US" dirty="0"/>
              <a:t>from Object) </a:t>
            </a:r>
            <a:r>
              <a:rPr lang="en-US" dirty="0" smtClean="0"/>
              <a:t>runs </a:t>
            </a:r>
            <a:r>
              <a:rPr lang="en-US" dirty="0"/>
              <a:t>on </a:t>
            </a:r>
            <a:r>
              <a:rPr lang="en-US" dirty="0" smtClean="0"/>
              <a:t>client</a:t>
            </a:r>
            <a:endParaRPr lang="en-US" dirty="0"/>
          </a:p>
          <a:p>
            <a:r>
              <a:rPr lang="en-US" dirty="0" smtClean="0"/>
              <a:t>Host </a:t>
            </a:r>
            <a:r>
              <a:rPr lang="en-US" dirty="0"/>
              <a:t>game </a:t>
            </a:r>
            <a:r>
              <a:rPr lang="en-US" dirty="0" smtClean="0"/>
              <a:t>started </a:t>
            </a:r>
            <a:r>
              <a:rPr lang="en-US" dirty="0"/>
              <a:t>first, whereupon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</a:t>
            </a:r>
            <a:r>
              <a:rPr lang="en-US" dirty="0"/>
              <a:t>(using </a:t>
            </a:r>
            <a:r>
              <a:rPr lang="en-US" dirty="0" err="1" smtClean="0"/>
              <a:t>NetworkManager</a:t>
            </a:r>
            <a:r>
              <a:rPr lang="en-US" dirty="0"/>
              <a:t>) readies </a:t>
            </a:r>
            <a:r>
              <a:rPr lang="en-US" dirty="0" smtClean="0"/>
              <a:t>computer </a:t>
            </a:r>
            <a:r>
              <a:rPr lang="en-US" dirty="0"/>
              <a:t>for </a:t>
            </a:r>
            <a:r>
              <a:rPr lang="en-US" dirty="0" smtClean="0"/>
              <a:t>connection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</a:t>
            </a:r>
            <a:r>
              <a:rPr lang="en-US" dirty="0"/>
              <a:t>(also using </a:t>
            </a:r>
            <a:r>
              <a:rPr lang="en-US" dirty="0" err="1" smtClean="0"/>
              <a:t>NetworkManager</a:t>
            </a:r>
            <a:r>
              <a:rPr lang="en-US" dirty="0"/>
              <a:t>) starts </a:t>
            </a:r>
            <a:r>
              <a:rPr lang="en-US" dirty="0" smtClean="0"/>
              <a:t>after and connects </a:t>
            </a:r>
            <a:r>
              <a:rPr lang="en-US" dirty="0"/>
              <a:t>to </a:t>
            </a:r>
            <a:r>
              <a:rPr lang="en-US" dirty="0" smtClean="0"/>
              <a:t>Host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gathers input normally, but also sends data to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receives keystrokes sent by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, generating network events to game objects (e.g., the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Hero</a:t>
            </a:r>
            <a:r>
              <a:rPr lang="en-US" dirty="0" smtClean="0"/>
              <a:t>) to handle</a:t>
            </a:r>
          </a:p>
          <a:p>
            <a:r>
              <a:rPr lang="en-US" dirty="0" smtClean="0"/>
              <a:t>Each game loop,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checks all game objects to see which ones are new and/or updated</a:t>
            </a:r>
          </a:p>
          <a:p>
            <a:pPr lvl="1"/>
            <a:r>
              <a:rPr lang="en-US" dirty="0" smtClean="0"/>
              <a:t>Need to synchronize Objects between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… but how?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Synchronize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(Server)?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decisions for multiplayer game</a:t>
            </a:r>
          </a:p>
          <a:p>
            <a:pPr lvl="1"/>
            <a:r>
              <a:rPr lang="en-US" dirty="0"/>
              <a:t>How </a:t>
            </a:r>
            <a:r>
              <a:rPr lang="en-US" dirty="0" smtClean="0"/>
              <a:t>are player </a:t>
            </a:r>
            <a:r>
              <a:rPr lang="en-US" dirty="0"/>
              <a:t>actions </a:t>
            </a:r>
            <a:r>
              <a:rPr lang="en-US" dirty="0" smtClean="0"/>
              <a:t>transmitted </a:t>
            </a:r>
            <a:r>
              <a:rPr lang="en-US" dirty="0"/>
              <a:t>to </a:t>
            </a:r>
            <a:r>
              <a:rPr lang="en-US" dirty="0" smtClean="0"/>
              <a:t>server?</a:t>
            </a:r>
            <a:endParaRPr lang="en-US" dirty="0"/>
          </a:p>
          <a:p>
            <a:pPr lvl="1"/>
            <a:r>
              <a:rPr lang="en-US" dirty="0" smtClean="0"/>
              <a:t>What Objects are synchronized and how often?</a:t>
            </a:r>
          </a:p>
          <a:p>
            <a:pPr lvl="1"/>
            <a:r>
              <a:rPr lang="en-US" dirty="0" smtClean="0"/>
              <a:t>How are inconsistencies </a:t>
            </a:r>
            <a:r>
              <a:rPr lang="en-US" dirty="0"/>
              <a:t>between client and server game states </a:t>
            </a:r>
            <a:r>
              <a:rPr lang="en-US" dirty="0" smtClean="0"/>
              <a:t>resolved?</a:t>
            </a:r>
            <a:endParaRPr lang="en-US" dirty="0"/>
          </a:p>
          <a:p>
            <a:r>
              <a:rPr lang="en-US" dirty="0" smtClean="0"/>
              <a:t>Key </a:t>
            </a:r>
            <a:r>
              <a:rPr lang="en-US" dirty="0"/>
              <a:t>aspect – how to “send” </a:t>
            </a:r>
            <a:r>
              <a:rPr lang="en-US" dirty="0" smtClean="0"/>
              <a:t>Object </a:t>
            </a:r>
            <a:r>
              <a:rPr lang="en-US" dirty="0"/>
              <a:t>from one computer to another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Serializing </a:t>
            </a:r>
            <a:r>
              <a:rPr lang="en-US" dirty="0"/>
              <a:t>(Marshalling)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Object attributes to byte stream for storage or transmission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81216" y="5334000"/>
            <a:ext cx="838200" cy="103415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90216" y="2948680"/>
            <a:ext cx="4871416" cy="3419475"/>
            <a:chOff x="2469626" y="3043900"/>
            <a:chExt cx="4871416" cy="3419475"/>
          </a:xfrm>
        </p:grpSpPr>
        <p:grpSp>
          <p:nvGrpSpPr>
            <p:cNvPr id="5" name="Group 4"/>
            <p:cNvGrpSpPr/>
            <p:nvPr/>
          </p:nvGrpSpPr>
          <p:grpSpPr>
            <a:xfrm>
              <a:off x="2469626" y="3043900"/>
              <a:ext cx="4871416" cy="3419475"/>
              <a:chOff x="3710609" y="2362200"/>
              <a:chExt cx="4871416" cy="3419475"/>
            </a:xfrm>
          </p:grpSpPr>
          <p:pic>
            <p:nvPicPr>
              <p:cNvPr id="9218" name="Picture 2" descr="http://dl.cbsimg.net/i/tr/cms/contentPics/u00320031223SXV01_a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00" y="2362200"/>
                <a:ext cx="4848225" cy="3419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710609" y="5486400"/>
                <a:ext cx="4038600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700" dirty="0">
                    <a:solidFill>
                      <a:schemeClr val="bg1">
                        <a:lumMod val="50000"/>
                      </a:schemeClr>
                    </a:solidFill>
                  </a:rPr>
                  <a:t>http://www.techrepublic.com/article/application-development-an-introduction-to-serialization-in-net</a:t>
                </a:r>
                <a:r>
                  <a:rPr lang="en-US" sz="700" dirty="0" smtClean="0">
                    <a:solidFill>
                      <a:schemeClr val="bg1">
                        <a:lumMod val="50000"/>
                      </a:schemeClr>
                    </a:solidFill>
                  </a:rPr>
                  <a:t>/ </a:t>
                </a:r>
                <a:endParaRPr lang="en-US" sz="7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" name="Cloud 7"/>
            <p:cNvSpPr/>
            <p:nvPr/>
          </p:nvSpPr>
          <p:spPr>
            <a:xfrm>
              <a:off x="6274242" y="5508177"/>
              <a:ext cx="1066800" cy="68580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Network</a:t>
              </a:r>
              <a:endParaRPr lang="en-US" sz="105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4114800"/>
            <a:ext cx="1676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Also known as “marshalling”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93"/>
            <a:ext cx="8229600" cy="1143000"/>
          </a:xfrm>
        </p:spPr>
        <p:txBody>
          <a:bodyPr/>
          <a:lstStyle/>
          <a:p>
            <a:r>
              <a:rPr lang="en-US" dirty="0" smtClean="0"/>
              <a:t>Serializing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3723" y="1761530"/>
            <a:ext cx="6710657" cy="2862322"/>
          </a:xfrm>
          <a:prstGeom prst="rect">
            <a:avLst/>
          </a:prstGeom>
          <a:solidFill>
            <a:srgbClr val="FFFF99"/>
          </a:solidFill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Serialize Object attributes to single string (</a:t>
            </a:r>
            <a:r>
              <a:rPr lang="en-US" i="1" dirty="0" err="1" smtClean="0">
                <a:solidFill>
                  <a:srgbClr val="008000"/>
                </a:solidFill>
                <a:cs typeface="Consolas" pitchFamily="49" charset="0"/>
              </a:rPr>
              <a:t>json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-like).</a:t>
            </a: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e.g., "id:110,is_active:true, ...</a:t>
            </a: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Only modified attributes are serialized (unless all is true).</a:t>
            </a:r>
          </a:p>
          <a:p>
            <a:r>
              <a:rPr lang="en-US" dirty="0" smtClean="0">
                <a:latin typeface="Consolas" pitchFamily="49" charset="0"/>
                <a:cs typeface="Consolas" pitchFamily="49" charset="0"/>
              </a:rPr>
              <a:t>  virtual string 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serialize(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all =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false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);</a:t>
            </a:r>
          </a:p>
          <a:p>
            <a:endParaRPr lang="en-US" dirty="0" smtClean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</a:t>
            </a:r>
            <a:r>
              <a:rPr lang="en-US" i="1" dirty="0" err="1" smtClean="0">
                <a:solidFill>
                  <a:srgbClr val="008000"/>
                </a:solidFill>
                <a:cs typeface="Consolas" pitchFamily="49" charset="0"/>
              </a:rPr>
              <a:t>Deserialize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 string to become Object attributes.</a:t>
            </a:r>
          </a:p>
          <a:p>
            <a:r>
              <a:rPr lang="en-US" dirty="0" smtClean="0">
                <a:latin typeface="Consolas" pitchFamily="49" charset="0"/>
                <a:cs typeface="Consolas" pitchFamily="49" charset="0"/>
              </a:rPr>
              <a:t>  virtual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deserialize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string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s);</a:t>
            </a:r>
          </a:p>
          <a:p>
            <a:endParaRPr lang="en-US" dirty="0" smtClean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cs typeface="Consolas" pitchFamily="49" charset="0"/>
              </a:rPr>
              <a:t>// Return true if attribute modified since last serialize.</a:t>
            </a:r>
          </a:p>
          <a:p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bool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isModified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enum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ObjectAttribute</a:t>
            </a: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attribute);</a:t>
            </a:r>
            <a:endParaRPr lang="en-US" dirty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0923" y="1228130"/>
            <a:ext cx="5957721" cy="461665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 class extensions to support marshalling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31207" y="5061466"/>
            <a:ext cx="6095705" cy="156966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id:0,is_active:true,is_visible:true,event_count:0,box-corner-x:0, </a:t>
            </a:r>
          </a:p>
          <a:p>
            <a:r>
              <a:rPr lang="en-US" sz="1600" dirty="0" smtClean="0"/>
              <a:t>box-corner-y:0,box-horizontal:1,box-vertical:1,pos-x:0,pos-y:0,</a:t>
            </a:r>
          </a:p>
          <a:p>
            <a:r>
              <a:rPr lang="en-US" sz="1600" dirty="0" smtClean="0"/>
              <a:t>type:Object,sprite_name</a:t>
            </a:r>
            <a:r>
              <a:rPr lang="en-US" sz="1600" dirty="0"/>
              <a:t>:,</a:t>
            </a:r>
            <a:r>
              <a:rPr lang="en-US" sz="1600" dirty="0" smtClean="0"/>
              <a:t>sprite_center:true,sprite_transparency:0,</a:t>
            </a:r>
          </a:p>
          <a:p>
            <a:r>
              <a:rPr lang="en-US" sz="1600" dirty="0" smtClean="0"/>
              <a:t>sprite_index:0,sprite_slowdown:1,sprite_slowdown_count:0,altitude:2,</a:t>
            </a:r>
          </a:p>
          <a:p>
            <a:r>
              <a:rPr lang="en-US" sz="1600" dirty="0" smtClean="0"/>
              <a:t>solidness:0,no_soft:false,x_velocity:0,x_velocity_countdown:0,</a:t>
            </a:r>
          </a:p>
          <a:p>
            <a:r>
              <a:rPr lang="en-US" sz="1600" dirty="0" smtClean="0"/>
              <a:t>y_velocity:0, y_velocity_countdown:0,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5390" y="5661630"/>
            <a:ext cx="63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e.g., </a:t>
            </a:r>
            <a:endParaRPr lang="en-US" dirty="0"/>
          </a:p>
        </p:txBody>
      </p:sp>
      <p:pic>
        <p:nvPicPr>
          <p:cNvPr id="10" name="Picture 2" descr="[Dragonfly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86" y="216530"/>
            <a:ext cx="830166" cy="9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Synchronizing Objects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synchronize important objects and events (e.g., Hero destruction vs. Stars moving)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6858000" cy="3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Internet</a:t>
            </a:r>
            <a:endParaRPr lang="en-US" altLang="en-US" dirty="0"/>
          </a:p>
        </p:txBody>
      </p:sp>
      <p:sp>
        <p:nvSpPr>
          <p:cNvPr id="4689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Many </a:t>
            </a:r>
            <a:r>
              <a:rPr lang="en-US" altLang="en-US" dirty="0">
                <a:solidFill>
                  <a:srgbClr val="0070C0"/>
                </a:solidFill>
              </a:rPr>
              <a:t>design decisions </a:t>
            </a:r>
            <a:r>
              <a:rPr lang="en-US" altLang="en-US" dirty="0"/>
              <a:t>and </a:t>
            </a:r>
            <a:r>
              <a:rPr lang="en-US" altLang="en-US" dirty="0">
                <a:solidFill>
                  <a:srgbClr val="0070C0"/>
                </a:solidFill>
              </a:rPr>
              <a:t>end-user experiences </a:t>
            </a:r>
            <a:r>
              <a:rPr lang="en-US" altLang="en-US" dirty="0" smtClean="0"/>
              <a:t>for multi-player networked games </a:t>
            </a:r>
            <a:r>
              <a:rPr lang="en-US" altLang="en-US" dirty="0"/>
              <a:t>derive from nature of Internet</a:t>
            </a:r>
          </a:p>
          <a:p>
            <a:pPr lvl="1"/>
            <a:r>
              <a:rPr lang="en-US" altLang="en-US" dirty="0"/>
              <a:t>“Best Effort” service</a:t>
            </a:r>
          </a:p>
          <a:p>
            <a:pPr lvl="1"/>
            <a:r>
              <a:rPr lang="en-US" altLang="en-US" dirty="0"/>
              <a:t>Internet </a:t>
            </a:r>
            <a:r>
              <a:rPr lang="en-US" altLang="en-US" dirty="0" smtClean="0"/>
              <a:t>naming and addressing</a:t>
            </a:r>
            <a:endParaRPr lang="en-US" altLang="en-US" dirty="0"/>
          </a:p>
          <a:p>
            <a:pPr lvl="1"/>
            <a:r>
              <a:rPr lang="en-US" altLang="en-US" dirty="0"/>
              <a:t>Transport protocols </a:t>
            </a:r>
            <a:r>
              <a:rPr lang="en-US" altLang="en-US" dirty="0" smtClean="0"/>
              <a:t>(two choices: </a:t>
            </a:r>
            <a:r>
              <a:rPr lang="en-US" altLang="en-US" dirty="0" smtClean="0">
                <a:solidFill>
                  <a:srgbClr val="0070C0"/>
                </a:solidFill>
              </a:rPr>
              <a:t>TCP</a:t>
            </a:r>
            <a:r>
              <a:rPr lang="en-US" altLang="en-US" dirty="0" smtClean="0"/>
              <a:t> or </a:t>
            </a:r>
            <a:r>
              <a:rPr lang="en-US" altLang="en-US" dirty="0" smtClean="0">
                <a:solidFill>
                  <a:srgbClr val="008000"/>
                </a:solidFill>
              </a:rPr>
              <a:t>UDP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Layered</a:t>
            </a:r>
          </a:p>
        </p:txBody>
      </p:sp>
      <p:grpSp>
        <p:nvGrpSpPr>
          <p:cNvPr id="469001" name="Group 9"/>
          <p:cNvGrpSpPr>
            <a:grpSpLocks/>
          </p:cNvGrpSpPr>
          <p:nvPr/>
        </p:nvGrpSpPr>
        <p:grpSpPr bwMode="auto">
          <a:xfrm>
            <a:off x="2667000" y="4440626"/>
            <a:ext cx="5257800" cy="1833563"/>
            <a:chOff x="1008" y="2961"/>
            <a:chExt cx="3312" cy="1155"/>
          </a:xfrm>
        </p:grpSpPr>
        <p:sp>
          <p:nvSpPr>
            <p:cNvPr id="468996" name="Text Box 4"/>
            <p:cNvSpPr txBox="1">
              <a:spLocks noChangeArrowheads="1"/>
            </p:cNvSpPr>
            <p:nvPr/>
          </p:nvSpPr>
          <p:spPr bwMode="auto">
            <a:xfrm>
              <a:off x="1008" y="2961"/>
              <a:ext cx="3312" cy="291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/>
                <a:t>Applications (</a:t>
              </a:r>
              <a:r>
                <a:rPr lang="en-US" altLang="en-US" sz="2400" i="1" dirty="0"/>
                <a:t>Half-Life, </a:t>
              </a:r>
              <a:r>
                <a:rPr lang="en-US" altLang="en-US" sz="2400" i="1" dirty="0" err="1"/>
                <a:t>WoW</a:t>
              </a:r>
              <a:r>
                <a:rPr lang="en-US" altLang="en-US" sz="2400" i="1" dirty="0"/>
                <a:t>, Mario</a:t>
              </a:r>
              <a:r>
                <a:rPr lang="en-US" altLang="en-US" sz="2400" dirty="0"/>
                <a:t>…)</a:t>
              </a:r>
            </a:p>
          </p:txBody>
        </p:sp>
        <p:sp>
          <p:nvSpPr>
            <p:cNvPr id="468997" name="Text Box 5"/>
            <p:cNvSpPr txBox="1">
              <a:spLocks noChangeArrowheads="1"/>
            </p:cNvSpPr>
            <p:nvPr/>
          </p:nvSpPr>
          <p:spPr bwMode="auto">
            <a:xfrm>
              <a:off x="1680" y="3249"/>
              <a:ext cx="2640" cy="291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/>
                <a:t>Services (</a:t>
              </a:r>
              <a:r>
                <a:rPr lang="en-US" altLang="en-US" sz="2400" i="1"/>
                <a:t>DNS, HTTP, Overlay</a:t>
              </a:r>
              <a:r>
                <a:rPr lang="en-US" altLang="en-US" sz="2400"/>
                <a:t>…)</a:t>
              </a:r>
            </a:p>
          </p:txBody>
        </p:sp>
        <p:sp>
          <p:nvSpPr>
            <p:cNvPr id="468998" name="Text Box 6"/>
            <p:cNvSpPr txBox="1">
              <a:spLocks noChangeArrowheads="1"/>
            </p:cNvSpPr>
            <p:nvPr/>
          </p:nvSpPr>
          <p:spPr bwMode="auto">
            <a:xfrm>
              <a:off x="1008" y="3537"/>
              <a:ext cx="3312" cy="291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/>
                <a:t>Transport (</a:t>
              </a:r>
              <a:r>
                <a:rPr lang="en-US" altLang="en-US" sz="2400" i="1" dirty="0"/>
                <a:t>TCP,UDP</a:t>
              </a:r>
              <a:r>
                <a:rPr lang="en-US" altLang="en-US" sz="2400" dirty="0"/>
                <a:t>)</a:t>
              </a:r>
            </a:p>
          </p:txBody>
        </p:sp>
        <p:sp>
          <p:nvSpPr>
            <p:cNvPr id="468999" name="Text Box 7"/>
            <p:cNvSpPr txBox="1">
              <a:spLocks noChangeArrowheads="1"/>
            </p:cNvSpPr>
            <p:nvPr/>
          </p:nvSpPr>
          <p:spPr bwMode="auto">
            <a:xfrm>
              <a:off x="1008" y="3825"/>
              <a:ext cx="3312" cy="291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/>
                <a:t>Network (</a:t>
              </a:r>
              <a:r>
                <a:rPr lang="en-US" altLang="en-US" sz="2400" i="1" dirty="0" smtClean="0"/>
                <a:t>IP – Internet Protocol</a:t>
              </a:r>
              <a:r>
                <a:rPr lang="en-US" altLang="en-US" sz="2400" dirty="0" smtClean="0"/>
                <a:t>)</a:t>
              </a:r>
              <a:endParaRPr lang="en-US" altLang="en-US" sz="2400" dirty="0"/>
            </a:p>
          </p:txBody>
        </p:sp>
        <p:sp>
          <p:nvSpPr>
            <p:cNvPr id="469000" name="Line 8"/>
            <p:cNvSpPr>
              <a:spLocks noChangeShapeType="1"/>
            </p:cNvSpPr>
            <p:nvPr/>
          </p:nvSpPr>
          <p:spPr bwMode="auto">
            <a:xfrm>
              <a:off x="1296" y="3252"/>
              <a:ext cx="0" cy="2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993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Synchronizing Objects </a:t>
            </a:r>
            <a:r>
              <a:rPr lang="en-US" dirty="0" smtClean="0"/>
              <a:t>(2 </a:t>
            </a:r>
            <a:r>
              <a:rPr lang="en-US" dirty="0"/>
              <a:t>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Have configuration for game (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|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keep same codebase for Hero, Bullet, Points…</a:t>
            </a:r>
          </a:p>
          <a:p>
            <a:r>
              <a:rPr lang="en-US" dirty="0" smtClean="0"/>
              <a:t>Generally, only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creates/destroys</a:t>
            </a:r>
          </a:p>
          <a:p>
            <a:pPr lvl="1"/>
            <a:r>
              <a:rPr lang="en-US" dirty="0" smtClean="0"/>
              <a:t>Except for Explosion</a:t>
            </a:r>
          </a:p>
          <a:p>
            <a:r>
              <a:rPr lang="en-US" dirty="0" smtClean="0"/>
              <a:t>Generally, </a:t>
            </a:r>
            <a:r>
              <a:rPr lang="en-US" dirty="0" smtClean="0">
                <a:solidFill>
                  <a:srgbClr val="0070C0"/>
                </a:solidFill>
              </a:rPr>
              <a:t>Host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move and animate</a:t>
            </a:r>
          </a:p>
          <a:p>
            <a:pPr lvl="1"/>
            <a:r>
              <a:rPr lang="en-US" dirty="0" smtClean="0"/>
              <a:t>Except for </a:t>
            </a:r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Hero (see below)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Client</a:t>
            </a:r>
            <a:r>
              <a:rPr lang="en-US" dirty="0" smtClean="0"/>
              <a:t> Player input</a:t>
            </a:r>
          </a:p>
          <a:p>
            <a:pPr lvl="1"/>
            <a:r>
              <a:rPr lang="en-US" dirty="0" smtClean="0"/>
              <a:t>Could update Hero location and synchronize</a:t>
            </a:r>
          </a:p>
          <a:p>
            <a:pPr lvl="2"/>
            <a:r>
              <a:rPr lang="en-US" dirty="0" smtClean="0"/>
              <a:t>But if not allowed, need to “roll back” state</a:t>
            </a:r>
          </a:p>
          <a:p>
            <a:pPr lvl="1"/>
            <a:r>
              <a:rPr lang="en-US" dirty="0" smtClean="0"/>
              <a:t>Instead, send keystrokes to server</a:t>
            </a:r>
          </a:p>
          <a:p>
            <a:pPr lvl="2"/>
            <a:r>
              <a:rPr lang="en-US" dirty="0" smtClean="0"/>
              <a:t>Let server move all Objects and send to client</a:t>
            </a:r>
          </a:p>
          <a:p>
            <a:endParaRPr 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5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Multi-player Networking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Client-Server (no P2P support)</a:t>
            </a:r>
          </a:p>
          <a:p>
            <a:pPr lvl="1"/>
            <a:r>
              <a:rPr lang="en-US" dirty="0" smtClean="0"/>
              <a:t>Authoritative server, makes all decisions</a:t>
            </a:r>
          </a:p>
          <a:p>
            <a:r>
              <a:rPr lang="en-US" dirty="0" smtClean="0"/>
              <a:t>Replicate objects, variables, functions</a:t>
            </a:r>
          </a:p>
          <a:p>
            <a:pPr lvl="1"/>
            <a:r>
              <a:rPr lang="en-US" dirty="0" smtClean="0"/>
              <a:t>Replicated </a:t>
            </a:r>
            <a:r>
              <a:rPr lang="en-US" dirty="0" smtClean="0">
                <a:solidFill>
                  <a:srgbClr val="0070C0"/>
                </a:solidFill>
              </a:rPr>
              <a:t>Actors</a:t>
            </a:r>
            <a:r>
              <a:rPr lang="en-US" dirty="0" smtClean="0"/>
              <a:t> are main “workhorse” server uses to synchronize</a:t>
            </a:r>
          </a:p>
          <a:p>
            <a:pPr lvl="1"/>
            <a:r>
              <a:rPr lang="en-US" dirty="0" smtClean="0"/>
              <a:t>Server gathers attributes that change, send to client</a:t>
            </a:r>
          </a:p>
          <a:p>
            <a:r>
              <a:rPr lang="en-US" dirty="0" smtClean="0"/>
              <a:t>Not all objects, variables, functions need to be replicated</a:t>
            </a:r>
          </a:p>
          <a:p>
            <a:pPr lvl="1"/>
            <a:r>
              <a:rPr lang="en-US" dirty="0" smtClean="0"/>
              <a:t>E.g., objects that compute AI behavior on server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only when move Actor</a:t>
            </a:r>
          </a:p>
          <a:p>
            <a:pPr lvl="1"/>
            <a:r>
              <a:rPr lang="en-US" dirty="0" smtClean="0"/>
              <a:t>E.g., only replicate functions that result in client seeing/hearing</a:t>
            </a:r>
          </a:p>
        </p:txBody>
      </p:sp>
      <p:pic>
        <p:nvPicPr>
          <p:cNvPr id="5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When replicated object created/modified/destroyed  on server, sent to clients</a:t>
            </a:r>
          </a:p>
          <a:p>
            <a:r>
              <a:rPr lang="en-US" dirty="0" smtClean="0"/>
              <a:t>When replicated object created/modified on client, not sent </a:t>
            </a:r>
          </a:p>
          <a:p>
            <a:pPr lvl="1"/>
            <a:r>
              <a:rPr lang="en-US" dirty="0" smtClean="0"/>
              <a:t>Can be used for “cosmetic” objects that don’t effect gameplay</a:t>
            </a:r>
          </a:p>
          <a:p>
            <a:r>
              <a:rPr lang="en-US" dirty="0" smtClean="0"/>
              <a:t>Client sends information via “run on server” functionality</a:t>
            </a:r>
          </a:p>
          <a:p>
            <a:pPr lvl="1"/>
            <a:r>
              <a:rPr lang="en-US" dirty="0" smtClean="0"/>
              <a:t>Remote Procedure Call (RPC)</a:t>
            </a:r>
          </a:p>
        </p:txBody>
      </p:sp>
      <p:pic>
        <p:nvPicPr>
          <p:cNvPr id="8" name="Picture 2" descr="replica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52" y="1676400"/>
            <a:ext cx="319558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Procedure Calls (RPC)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RPCs are functions called locally (they look like “normal” functions), but are executed on server</a:t>
            </a:r>
          </a:p>
          <a:p>
            <a:pPr lvl="1"/>
            <a:r>
              <a:rPr lang="en-US" dirty="0"/>
              <a:t>Client invokes via “run on server” </a:t>
            </a:r>
            <a:r>
              <a:rPr lang="en-US" dirty="0" smtClean="0"/>
              <a:t>function</a:t>
            </a:r>
          </a:p>
          <a:p>
            <a:r>
              <a:rPr lang="en-US" dirty="0" smtClean="0"/>
              <a:t>Allow client/server to send messages to each other</a:t>
            </a:r>
          </a:p>
          <a:p>
            <a:r>
              <a:rPr lang="en-US" dirty="0" smtClean="0"/>
              <a:t>Used for playing sounds, spawning particles</a:t>
            </a:r>
          </a:p>
          <a:p>
            <a:endParaRPr lang="en-US" dirty="0"/>
          </a:p>
        </p:txBody>
      </p:sp>
      <p:pic>
        <p:nvPicPr>
          <p:cNvPr id="7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Any replicated event can be reliable or unreliable</a:t>
            </a:r>
          </a:p>
          <a:p>
            <a:r>
              <a:rPr lang="en-US" dirty="0" smtClean="0"/>
              <a:t>Reliable</a:t>
            </a:r>
          </a:p>
          <a:p>
            <a:pPr lvl="1"/>
            <a:r>
              <a:rPr lang="en-US" dirty="0" smtClean="0"/>
              <a:t>Guaranteed to be called, resent if error, delayed when bandwidth saturated</a:t>
            </a:r>
          </a:p>
          <a:p>
            <a:pPr lvl="2"/>
            <a:r>
              <a:rPr lang="en-US" dirty="0" smtClean="0"/>
              <a:t>E.g., use for starting game</a:t>
            </a:r>
          </a:p>
          <a:p>
            <a:r>
              <a:rPr lang="en-US" dirty="0" smtClean="0"/>
              <a:t>Unreliable </a:t>
            </a:r>
          </a:p>
          <a:p>
            <a:pPr lvl="1"/>
            <a:r>
              <a:rPr lang="en-US" dirty="0" smtClean="0"/>
              <a:t>Attempt to call, but not resent if error, dropped if bandwidth saturated</a:t>
            </a:r>
          </a:p>
          <a:p>
            <a:pPr lvl="2"/>
            <a:r>
              <a:rPr lang="en-US" dirty="0" smtClean="0"/>
              <a:t>E.g., use for player movement</a:t>
            </a:r>
          </a:p>
          <a:p>
            <a:r>
              <a:rPr lang="en-US" dirty="0" err="1" smtClean="0"/>
              <a:t>NetMulticast</a:t>
            </a:r>
            <a:r>
              <a:rPr lang="en-US" dirty="0" smtClean="0"/>
              <a:t> – send to all clients (not true multicast)</a:t>
            </a:r>
          </a:p>
          <a:p>
            <a:pPr lvl="1"/>
            <a:r>
              <a:rPr lang="en-US" dirty="0" smtClean="0"/>
              <a:t>E.g., send notice of player death</a:t>
            </a:r>
            <a:endParaRPr lang="en-US" dirty="0"/>
          </a:p>
        </p:txBody>
      </p:sp>
      <p:pic>
        <p:nvPicPr>
          <p:cNvPr id="5" name="Picture 4" descr="http://media1.gameinformer.com/filestorage/CommunityServer.Components.SiteFiles/imagefeed/featured/epic-games/unrealengine/4/ue4logo10.18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"/>
            <a:ext cx="8513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82000" cy="5105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Networking increasingly important for games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The network </a:t>
            </a:r>
            <a:r>
              <a:rPr lang="en-US" altLang="en-US" i="1" dirty="0"/>
              <a:t>is</a:t>
            </a:r>
            <a:r>
              <a:rPr lang="en-US" altLang="en-US" dirty="0"/>
              <a:t> the computer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Many games come with </a:t>
            </a:r>
            <a:r>
              <a:rPr lang="en-US" altLang="en-US" dirty="0" smtClean="0"/>
              <a:t>multi-player, online </a:t>
            </a:r>
            <a:r>
              <a:rPr lang="en-US" altLang="en-US" dirty="0"/>
              <a:t>play, downloads, player communities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Internet influences design of game architecture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Need to live with “best effort” service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Choice of solution </a:t>
            </a:r>
            <a:r>
              <a:rPr lang="en-US" altLang="en-US" dirty="0" smtClean="0"/>
              <a:t>depends </a:t>
            </a:r>
            <a:r>
              <a:rPr lang="en-US" altLang="en-US" dirty="0"/>
              <a:t>upon action within </a:t>
            </a:r>
            <a:r>
              <a:rPr lang="en-US" altLang="en-US" dirty="0" smtClean="0"/>
              <a:t>game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Transport protocol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Latency compensation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Client-server architectures dominate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Game developers need to carefully consider design of object synchronization</a:t>
            </a: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Internet Provides </a:t>
            </a:r>
            <a:r>
              <a:rPr lang="en-US" altLang="en-US" dirty="0"/>
              <a:t>“Best Effort” Service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Few guarantees on </a:t>
            </a:r>
            <a:r>
              <a:rPr lang="en-US" altLang="en-US" sz="2400" dirty="0">
                <a:solidFill>
                  <a:srgbClr val="0070C0"/>
                </a:solidFill>
              </a:rPr>
              <a:t>timeliness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Can take </a:t>
            </a:r>
            <a:r>
              <a:rPr lang="en-US" altLang="en-US" sz="2200" dirty="0"/>
              <a:t>milliseconds, 100’s of milliseconds, or even </a:t>
            </a:r>
            <a:r>
              <a:rPr lang="en-US" altLang="en-US" sz="2200" dirty="0" smtClean="0"/>
              <a:t>seconds to deliver packet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Few guarantees on </a:t>
            </a:r>
            <a:r>
              <a:rPr lang="en-US" altLang="en-US" sz="2400" dirty="0">
                <a:solidFill>
                  <a:srgbClr val="0070C0"/>
                </a:solidFill>
              </a:rPr>
              <a:t>arrival</a:t>
            </a:r>
            <a:r>
              <a:rPr lang="en-US" altLang="en-US" sz="2400" dirty="0"/>
              <a:t> certainty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Sometimes </a:t>
            </a:r>
            <a:r>
              <a:rPr lang="en-US" altLang="en-US" sz="2200" dirty="0" smtClean="0"/>
              <a:t>packet </a:t>
            </a:r>
            <a:r>
              <a:rPr lang="en-US" altLang="en-US" sz="2200" dirty="0"/>
              <a:t>doesn’t arrive (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Or arrives out of order (e.g., packet #3 arrives before packet #2)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 smtClean="0"/>
              <a:t>Or </a:t>
            </a:r>
            <a:r>
              <a:rPr lang="en-US" altLang="en-US" sz="2200" dirty="0"/>
              <a:t>can arrive </a:t>
            </a:r>
            <a:r>
              <a:rPr lang="en-US" altLang="en-US" sz="2200" dirty="0" smtClean="0"/>
              <a:t>twice (duplicates, uncommon but possible)</a:t>
            </a:r>
            <a:endParaRPr lang="en-US" altLang="en-US" sz="2200" dirty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Time </a:t>
            </a:r>
            <a:r>
              <a:rPr lang="en-US" altLang="en-US" sz="2400" dirty="0"/>
              <a:t>to reach destination called </a:t>
            </a:r>
            <a:r>
              <a:rPr lang="en-US" altLang="en-US" sz="2400" dirty="0">
                <a:solidFill>
                  <a:srgbClr val="008000"/>
                </a:solidFill>
              </a:rPr>
              <a:t>latency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solidFill>
                  <a:srgbClr val="0070C0"/>
                </a:solidFill>
              </a:rPr>
              <a:t>Lag </a:t>
            </a:r>
            <a:r>
              <a:rPr lang="en-US" altLang="en-US" sz="2200" dirty="0"/>
              <a:t>typically latency + end-host (server </a:t>
            </a:r>
            <a:r>
              <a:rPr lang="en-US" altLang="en-US" sz="2200" dirty="0" smtClean="0"/>
              <a:t>and </a:t>
            </a:r>
            <a:r>
              <a:rPr lang="en-US" altLang="en-US" sz="2200" dirty="0"/>
              <a:t>client) time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Often, </a:t>
            </a:r>
            <a:r>
              <a:rPr lang="en-US" altLang="en-US" sz="2000" dirty="0" smtClean="0"/>
              <a:t>players have hard </a:t>
            </a:r>
            <a:r>
              <a:rPr lang="en-US" altLang="en-US" sz="2000" dirty="0"/>
              <a:t>time distinguishing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2400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 dirty="0" smtClean="0"/>
              <a:t>(</a:t>
            </a:r>
            <a:r>
              <a:rPr lang="en-US" altLang="en-US" sz="2400" dirty="0"/>
              <a:t>More on </a:t>
            </a:r>
            <a:r>
              <a:rPr lang="en-US" altLang="en-US" sz="2400" dirty="0" smtClean="0">
                <a:solidFill>
                  <a:srgbClr val="C00000"/>
                </a:solidFill>
              </a:rPr>
              <a:t>loss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 smtClean="0"/>
              <a:t>and </a:t>
            </a:r>
            <a:r>
              <a:rPr lang="en-US" altLang="en-US" sz="2400" dirty="0" smtClean="0">
                <a:solidFill>
                  <a:srgbClr val="008000"/>
                </a:solidFill>
              </a:rPr>
              <a:t>latency</a:t>
            </a:r>
            <a:r>
              <a:rPr lang="en-US" altLang="en-US" sz="2400" dirty="0">
                <a:solidFill>
                  <a:srgbClr val="008000"/>
                </a:solidFill>
              </a:rPr>
              <a:t> </a:t>
            </a:r>
            <a:r>
              <a:rPr lang="en-US" altLang="en-US" sz="2400" dirty="0" smtClean="0"/>
              <a:t>later)</a:t>
            </a:r>
            <a:endParaRPr lang="en-US" altLang="en-US" sz="24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2D6620D6-4795-446E-9704-0A55D33F094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8630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3606</TotalTime>
  <Words>4887</Words>
  <Application>Microsoft Office PowerPoint</Application>
  <PresentationFormat>On-screen Show (4:3)</PresentationFormat>
  <Paragraphs>984</Paragraphs>
  <Slides>85</Slides>
  <Notes>35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Arial</vt:lpstr>
      <vt:lpstr>Calibri</vt:lpstr>
      <vt:lpstr>Comic Sans MS</vt:lpstr>
      <vt:lpstr>Consolas</vt:lpstr>
      <vt:lpstr>Courier New</vt:lpstr>
      <vt:lpstr>Times New Roman</vt:lpstr>
      <vt:lpstr>Wingdings</vt:lpstr>
      <vt:lpstr>Office Theme</vt:lpstr>
      <vt:lpstr>Photo Editor Photo</vt:lpstr>
      <vt:lpstr>CorelDRAW</vt:lpstr>
      <vt:lpstr>Networking for Games</vt:lpstr>
      <vt:lpstr>Introduction (1 of 2)</vt:lpstr>
      <vt:lpstr>Introduction (2 of 2)</vt:lpstr>
      <vt:lpstr>Networking at WPI</vt:lpstr>
      <vt:lpstr>The Internet – Postal Service Analogy</vt:lpstr>
      <vt:lpstr>The Internet – Postal Service Analogy</vt:lpstr>
      <vt:lpstr>Outline</vt:lpstr>
      <vt:lpstr>The Internet</vt:lpstr>
      <vt:lpstr>Internet Provides “Best Effort” Service</vt:lpstr>
      <vt:lpstr>Endpoints and Addressing</vt:lpstr>
      <vt:lpstr>Transmission Control Protocol (TCP)</vt:lpstr>
      <vt:lpstr>User Datagram Protocol (UDP)</vt:lpstr>
      <vt:lpstr>Transport Protocol Summary</vt:lpstr>
      <vt:lpstr>Transport Protocol Summary</vt:lpstr>
      <vt:lpstr>Unicast, Multicast, Broadcast</vt:lpstr>
      <vt:lpstr>Connectivity (prune)</vt:lpstr>
      <vt:lpstr>Connectivity – Hierarchy (prune) </vt:lpstr>
      <vt:lpstr>Connectivity – Routing (prune)</vt:lpstr>
      <vt:lpstr>Connectivity – Link Layer (prune)</vt:lpstr>
      <vt:lpstr>Miscellaneous</vt:lpstr>
      <vt:lpstr>Address Management Mini-Outline</vt:lpstr>
      <vt:lpstr>Network Address Translation (NAT) (1 of 2)</vt:lpstr>
      <vt:lpstr>Network Address Translation (NAT) (2 of 2)</vt:lpstr>
      <vt:lpstr>Network Address Port Translation (NAPT) (1 of 2)</vt:lpstr>
      <vt:lpstr>Network Address Port Translation (NAPT) (2 of 2)</vt:lpstr>
      <vt:lpstr>Dynamic Host Configuration Protocol (DHCP) (prune)</vt:lpstr>
      <vt:lpstr>Domain Name System</vt:lpstr>
      <vt:lpstr>Outline</vt:lpstr>
      <vt:lpstr>Loss and Latency</vt:lpstr>
      <vt:lpstr>Sources of Loss?</vt:lpstr>
      <vt:lpstr>Sources of Loss</vt:lpstr>
      <vt:lpstr>Sources of Latency?</vt:lpstr>
      <vt:lpstr>Sources of Latency</vt:lpstr>
      <vt:lpstr>What about Local Latency?</vt:lpstr>
      <vt:lpstr>Local Latency</vt:lpstr>
      <vt:lpstr>Measuring Local Latency</vt:lpstr>
      <vt:lpstr>Latency Compensation Mini-Outline</vt:lpstr>
      <vt:lpstr>Need for Latency Compensation</vt:lpstr>
      <vt:lpstr>Is It Latency or Do You Just Suck?</vt:lpstr>
      <vt:lpstr>Is It Latency or Do You Just Suck?</vt:lpstr>
      <vt:lpstr>Latency and Playability (1 of 2)</vt:lpstr>
      <vt:lpstr>Latency and Playability (2 of 2)</vt:lpstr>
      <vt:lpstr>Latency and Player Action – Introduction </vt:lpstr>
      <vt:lpstr>Latency and Player Action – Introduction </vt:lpstr>
      <vt:lpstr>Research in Games and Delay</vt:lpstr>
      <vt:lpstr>Research in Games and Delay</vt:lpstr>
      <vt:lpstr>Research in Games and Delay</vt:lpstr>
      <vt:lpstr>Why Moving Target Selection?</vt:lpstr>
      <vt:lpstr>Puck Hunt  The Game of Moving Target Selection</vt:lpstr>
      <vt:lpstr>What is Network Latency for Games?</vt:lpstr>
      <vt:lpstr>Basic Client-Server Game Architecture</vt:lpstr>
      <vt:lpstr>Latency Example (1 of 2)</vt:lpstr>
      <vt:lpstr>Latency Example (2 of 2)</vt:lpstr>
      <vt:lpstr>Outline</vt:lpstr>
      <vt:lpstr>Compensating for Latency –  Prediction</vt:lpstr>
      <vt:lpstr>Compensating for Latency –  Player Prediction</vt:lpstr>
      <vt:lpstr>Example of State Inconsistency</vt:lpstr>
      <vt:lpstr>Prediction Tradeoffs</vt:lpstr>
      <vt:lpstr>Compensating for Latency – Opponent Prediction</vt:lpstr>
      <vt:lpstr>Opponent Prediction Algorithms</vt:lpstr>
      <vt:lpstr>Opponent Prediction Notes</vt:lpstr>
      <vt:lpstr>Why Else Does Latency Matter?</vt:lpstr>
      <vt:lpstr>Compensating for Latency –  Time Delay</vt:lpstr>
      <vt:lpstr>Compensating for Latency –  Time Warp</vt:lpstr>
      <vt:lpstr>Time Warp Example</vt:lpstr>
      <vt:lpstr>Time Warp Notes</vt:lpstr>
      <vt:lpstr>Compensating for Latency –  Data Compression (1 of 2)</vt:lpstr>
      <vt:lpstr>Interest Management</vt:lpstr>
      <vt:lpstr>Compensating for Latency –  Data Compression (2 of 2)</vt:lpstr>
      <vt:lpstr>Compensating for Latency –  Visual Tricks</vt:lpstr>
      <vt:lpstr>Outline</vt:lpstr>
      <vt:lpstr>Network Game Case Study –  Saucer Shoot 2</vt:lpstr>
      <vt:lpstr>Dragonfly – Network Manager</vt:lpstr>
      <vt:lpstr>Dragonfly – Network Events</vt:lpstr>
      <vt:lpstr>Client and Host Objects</vt:lpstr>
      <vt:lpstr>How to Synchronize Client and Host (Server)?</vt:lpstr>
      <vt:lpstr>Serializing (Marshalling) Objects</vt:lpstr>
      <vt:lpstr>Serializing Objects</vt:lpstr>
      <vt:lpstr>Synchronizing Objects (1 of 2)</vt:lpstr>
      <vt:lpstr>Synchronizing Objects (2 of 2)</vt:lpstr>
      <vt:lpstr>Multi-player Networking</vt:lpstr>
      <vt:lpstr>Replication</vt:lpstr>
      <vt:lpstr>Remote Procedure Calls (RPC)</vt:lpstr>
      <vt:lpstr>Reliability</vt:lpstr>
      <vt:lpstr>Summary</vt:lpstr>
    </vt:vector>
  </TitlesOfParts>
  <Company>Worcester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Engines</dc:title>
  <dc:creator>Mark Claypool</dc:creator>
  <cp:lastModifiedBy>Mark Claypool</cp:lastModifiedBy>
  <cp:revision>128</cp:revision>
  <cp:lastPrinted>2016-04-19T11:42:06Z</cp:lastPrinted>
  <dcterms:created xsi:type="dcterms:W3CDTF">2015-03-18T11:34:48Z</dcterms:created>
  <dcterms:modified xsi:type="dcterms:W3CDTF">2017-04-10T12:58:52Z</dcterms:modified>
</cp:coreProperties>
</file>