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13" r:id="rId3"/>
    <p:sldId id="314" r:id="rId4"/>
    <p:sldId id="257" r:id="rId5"/>
    <p:sldId id="258" r:id="rId6"/>
    <p:sldId id="259" r:id="rId7"/>
    <p:sldId id="31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1" r:id="rId19"/>
    <p:sldId id="270" r:id="rId20"/>
    <p:sldId id="316" r:id="rId21"/>
    <p:sldId id="271" r:id="rId22"/>
    <p:sldId id="280" r:id="rId23"/>
    <p:sldId id="282" r:id="rId24"/>
    <p:sldId id="283" r:id="rId25"/>
    <p:sldId id="284" r:id="rId26"/>
    <p:sldId id="285" r:id="rId27"/>
    <p:sldId id="319" r:id="rId28"/>
    <p:sldId id="287" r:id="rId29"/>
    <p:sldId id="293" r:id="rId30"/>
    <p:sldId id="300" r:id="rId31"/>
    <p:sldId id="294" r:id="rId32"/>
    <p:sldId id="295" r:id="rId33"/>
    <p:sldId id="301" r:id="rId34"/>
    <p:sldId id="302" r:id="rId35"/>
    <p:sldId id="297" r:id="rId36"/>
    <p:sldId id="317" r:id="rId37"/>
    <p:sldId id="304" r:id="rId38"/>
    <p:sldId id="272" r:id="rId39"/>
    <p:sldId id="273" r:id="rId40"/>
    <p:sldId id="307" r:id="rId41"/>
    <p:sldId id="276" r:id="rId42"/>
    <p:sldId id="309" r:id="rId43"/>
    <p:sldId id="320" r:id="rId44"/>
    <p:sldId id="321" r:id="rId45"/>
    <p:sldId id="311" r:id="rId46"/>
    <p:sldId id="308" r:id="rId47"/>
    <p:sldId id="277" r:id="rId48"/>
    <p:sldId id="312" r:id="rId49"/>
    <p:sldId id="274" r:id="rId50"/>
    <p:sldId id="275" r:id="rId51"/>
    <p:sldId id="278" r:id="rId52"/>
    <p:sldId id="318" r:id="rId53"/>
    <p:sldId id="290" r:id="rId54"/>
    <p:sldId id="279" r:id="rId55"/>
    <p:sldId id="288" r:id="rId56"/>
    <p:sldId id="292" r:id="rId57"/>
    <p:sldId id="289" r:id="rId58"/>
    <p:sldId id="29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8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F9642-FA7A-4BDD-A6D8-216DE31B4F4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66D73-28F6-4F10-BCD1-7983F8D8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4BE3E-1432-43E3-9C37-AFE35C5B295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1702-4A5E-4F5F-B632-24B838BA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Original</a:t>
            </a:r>
            <a:r>
              <a:rPr lang="en-US" baseline="0" dirty="0" smtClean="0"/>
              <a:t> versions of these slides are courtesy professor Charles Rich, IMGD 4000 Technical Game Development II, B-term 2012.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C1702-4A5E-4F5F-B632-24B838BA2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2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6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3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DA9B-59F3-4F57-988B-0C8D480B909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35DE4-1C71-4D64-9EC6-224453EBB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9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et5studios.com/tutorials/make-a-2d-game-with-unity3d-using-only-free-tools-beginning-enemy-ai-with-a-pathfindi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www.codeofhonor.com/blog/the-starcraft-path-finding-hac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-blog.net/archives/000152.html" TargetMode="Externa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i-blog.net/archives/00015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i-blog.net/archives/00015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-blog.net/archives/000152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-blog.net/archives/000152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omputing.derby.ac.uk/ojs/index.php/gb/article/view/1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naxon.com/index.php?page=education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eb.cs.wpi.edu/~imgd4000/d16/slides/imgd3000-astar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samples.jbpub.com/9781556220784/Buckland_SourceCode.zi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baCHTcNPA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hyperlink" Target="https://docs.unrealengine.com/latest/INT/Resources/ContentExamples/NavMesh/1_2/index.html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KDazrBx6IY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opinionatedgamers.com/2011/12/07/review-of-kingdom-builder/" TargetMode="External"/><Relationship Id="rId2" Type="http://schemas.openxmlformats.org/officeDocument/2006/relationships/hyperlink" Target="http://www.google.com/url?sa=i&amp;rct=j&amp;q=&amp;esrc=s&amp;source=images&amp;cd=&amp;cad=rja&amp;uact=8&amp;ved=0ahUKEwjcgaHMqcbLAhWCNj4KHZSeBUsQjRwIBw&amp;url=http://opinionatedgamers.com/2011/12/07/review-of-kingdom-builder/&amp;bvm=bv.116954456,d.cWw&amp;psig=AFQjCNHvX7SpIPE9RoxNweBedCUe0R9k5w&amp;ust=14582560797198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cocos2d-objc.org/t/tilemapkit-complete-tiled-tmx-tilemap-support-including-hex-staggered-iso/17313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source=images&amp;cd=&amp;cad=rja&amp;uact=8&amp;ved=0ahUKEwi6l8LeqcbLAhVLPj4KHaBQCwIQjRwIBw&amp;url=http://forum.cocos2d-objc.org/t/tilemapkit-complete-tiled-tmx-tilemap-support-including-hex-staggered-iso/17313&amp;bvm=bv.116954456,d.cWw&amp;psig=AFQjCNHvX7SpIPE9RoxNweBedCUe0R9k5w&amp;ust=145825607971986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Advanced Pathfinding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IMGD 4000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700" y="5334000"/>
            <a:ext cx="5562600" cy="7386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With material from:  Millington and </a:t>
            </a:r>
            <a:r>
              <a:rPr lang="en-US" sz="1400" dirty="0" err="1" smtClean="0"/>
              <a:t>Funge</a:t>
            </a:r>
            <a:r>
              <a:rPr lang="en-US" sz="1400" dirty="0" smtClean="0"/>
              <a:t>, </a:t>
            </a:r>
            <a:r>
              <a:rPr lang="en-US" sz="1400" i="1" dirty="0" smtClean="0"/>
              <a:t>Artificial Intelligence for Games</a:t>
            </a:r>
            <a:r>
              <a:rPr lang="en-US" sz="1400" dirty="0" smtClean="0"/>
              <a:t>,  Morgan Kaufmann  2009 (Chapter 4) and Buckland, </a:t>
            </a:r>
            <a:r>
              <a:rPr lang="en-US" sz="1400" i="1" dirty="0" smtClean="0"/>
              <a:t>Programming Game AI by Example</a:t>
            </a:r>
            <a:r>
              <a:rPr lang="en-US" sz="1400" dirty="0" smtClean="0"/>
              <a:t>, </a:t>
            </a:r>
            <a:r>
              <a:rPr lang="en-US" sz="1400" dirty="0" err="1" smtClean="0"/>
              <a:t>Wordware</a:t>
            </a:r>
            <a:r>
              <a:rPr lang="en-US" sz="1400" dirty="0" smtClean="0"/>
              <a:t> 2005 (Chapter 5, 8).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97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AA820-DE08-C342-92FF-96A00F0E3832}" type="slidenum">
              <a:rPr lang="en-US"/>
              <a:pPr/>
              <a:t>10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Blind Spots in POV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4495800"/>
            <a:ext cx="77724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POV point is visible from red spots!</a:t>
            </a:r>
          </a:p>
          <a:p>
            <a:r>
              <a:rPr lang="en-US" dirty="0"/>
              <a:t>Easy to fix manually in small graphs</a:t>
            </a:r>
          </a:p>
          <a:p>
            <a:r>
              <a:rPr lang="en-US" dirty="0"/>
              <a:t>A problem in larger </a:t>
            </a:r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3136900" cy="269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5285" name="Oval 5"/>
          <p:cNvSpPr>
            <a:spLocks noChangeArrowheads="1"/>
          </p:cNvSpPr>
          <p:nvPr/>
        </p:nvSpPr>
        <p:spPr bwMode="auto">
          <a:xfrm>
            <a:off x="4086225" y="2505075"/>
            <a:ext cx="152400" cy="152400"/>
          </a:xfrm>
          <a:prstGeom prst="ellips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C3333"/>
              </a:solidFill>
            </a:endParaRPr>
          </a:p>
        </p:txBody>
      </p:sp>
      <p:sp>
        <p:nvSpPr>
          <p:cNvPr id="225294" name="Oval 14"/>
          <p:cNvSpPr>
            <a:spLocks noChangeArrowheads="1"/>
          </p:cNvSpPr>
          <p:nvPr/>
        </p:nvSpPr>
        <p:spPr bwMode="auto">
          <a:xfrm>
            <a:off x="4848225" y="2505075"/>
            <a:ext cx="152400" cy="152400"/>
          </a:xfrm>
          <a:prstGeom prst="ellips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C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609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DEMO (COARSE)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 Navigation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Advantage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Obvious </a:t>
            </a:r>
            <a:r>
              <a:rPr lang="en-US" sz="2000" dirty="0"/>
              <a:t>how to build and expand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Disadvantages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000" dirty="0" smtClean="0"/>
              <a:t>Can have “blind spots”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Can have “jerky” (backtracking) paths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/>
              <a:t>take a lot of developer time, especially if design is rapidly evolving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roblematic for </a:t>
            </a:r>
            <a:r>
              <a:rPr lang="en-US" sz="2000" dirty="0"/>
              <a:t>random or user generated maps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Solutions  </a:t>
            </a:r>
            <a:endParaRPr lang="en-US" sz="2400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</a:t>
            </a:r>
            <a:r>
              <a:rPr lang="en-US" sz="2000" dirty="0" smtClean="0"/>
              <a:t>utomatically </a:t>
            </a:r>
            <a:r>
              <a:rPr lang="en-US" sz="2000" dirty="0"/>
              <a:t>generate POV </a:t>
            </a:r>
            <a:r>
              <a:rPr lang="en-US" sz="2000" dirty="0" smtClean="0"/>
              <a:t>graphs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</a:t>
            </a:r>
            <a:r>
              <a:rPr lang="en-US" sz="2000" dirty="0" smtClean="0"/>
              <a:t>ake </a:t>
            </a:r>
            <a:r>
              <a:rPr lang="en-US" sz="2000" dirty="0"/>
              <a:t>finer grained graphs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</a:t>
            </a:r>
            <a:r>
              <a:rPr lang="en-US" sz="2000" dirty="0" smtClean="0"/>
              <a:t>ath smoothing</a:t>
            </a:r>
            <a:endParaRPr lang="en-US" sz="200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87C7-955E-DB40-8531-3467ADC55D84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26315" name="Group 11"/>
          <p:cNvGrpSpPr>
            <a:grpSpLocks/>
          </p:cNvGrpSpPr>
          <p:nvPr/>
        </p:nvGrpSpPr>
        <p:grpSpPr bwMode="auto">
          <a:xfrm>
            <a:off x="6858000" y="685800"/>
            <a:ext cx="1993900" cy="1752600"/>
            <a:chOff x="1872" y="624"/>
            <a:chExt cx="1976" cy="1696"/>
          </a:xfrm>
        </p:grpSpPr>
        <p:pic>
          <p:nvPicPr>
            <p:cNvPr id="226316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624"/>
              <a:ext cx="1976" cy="169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grpSp>
          <p:nvGrpSpPr>
            <p:cNvPr id="226317" name="Group 13"/>
            <p:cNvGrpSpPr>
              <a:grpSpLocks/>
            </p:cNvGrpSpPr>
            <p:nvPr/>
          </p:nvGrpSpPr>
          <p:grpSpPr bwMode="auto">
            <a:xfrm>
              <a:off x="2160" y="720"/>
              <a:ext cx="816" cy="1248"/>
              <a:chOff x="2160" y="720"/>
              <a:chExt cx="816" cy="1248"/>
            </a:xfrm>
          </p:grpSpPr>
          <p:sp>
            <p:nvSpPr>
              <p:cNvPr id="226318" name="Line 14"/>
              <p:cNvSpPr>
                <a:spLocks noChangeShapeType="1"/>
              </p:cNvSpPr>
              <p:nvPr/>
            </p:nvSpPr>
            <p:spPr bwMode="auto">
              <a:xfrm>
                <a:off x="2832" y="1776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19" name="Line 15"/>
              <p:cNvSpPr>
                <a:spLocks noChangeShapeType="1"/>
              </p:cNvSpPr>
              <p:nvPr/>
            </p:nvSpPr>
            <p:spPr bwMode="auto">
              <a:xfrm flipH="1" flipV="1">
                <a:off x="2880" y="1440"/>
                <a:ext cx="96" cy="528"/>
              </a:xfrm>
              <a:prstGeom prst="line">
                <a:avLst/>
              </a:prstGeom>
              <a:noFill/>
              <a:ln w="38100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20" name="Line 16"/>
              <p:cNvSpPr>
                <a:spLocks noChangeShapeType="1"/>
              </p:cNvSpPr>
              <p:nvPr/>
            </p:nvSpPr>
            <p:spPr bwMode="auto">
              <a:xfrm flipH="1" flipV="1">
                <a:off x="2544" y="960"/>
                <a:ext cx="336" cy="480"/>
              </a:xfrm>
              <a:prstGeom prst="line">
                <a:avLst/>
              </a:prstGeom>
              <a:noFill/>
              <a:ln w="38100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21" name="Line 17"/>
              <p:cNvSpPr>
                <a:spLocks noChangeShapeType="1"/>
              </p:cNvSpPr>
              <p:nvPr/>
            </p:nvSpPr>
            <p:spPr bwMode="auto">
              <a:xfrm flipH="1" flipV="1">
                <a:off x="2160" y="912"/>
                <a:ext cx="384" cy="48"/>
              </a:xfrm>
              <a:prstGeom prst="line">
                <a:avLst/>
              </a:prstGeom>
              <a:noFill/>
              <a:ln w="38100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22" name="Line 18"/>
              <p:cNvSpPr>
                <a:spLocks noChangeShapeType="1"/>
              </p:cNvSpPr>
              <p:nvPr/>
            </p:nvSpPr>
            <p:spPr bwMode="auto">
              <a:xfrm flipV="1">
                <a:off x="2160" y="720"/>
                <a:ext cx="288" cy="192"/>
              </a:xfrm>
              <a:prstGeom prst="line">
                <a:avLst/>
              </a:prstGeom>
              <a:noFill/>
              <a:ln w="38100">
                <a:solidFill>
                  <a:srgbClr val="408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0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9958CF-4ADC-C14A-97FD-6160F46E066F}" type="slidenum">
              <a:rPr lang="en-US"/>
              <a:pPr/>
              <a:t>12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Automatic POV by Expanded Geometry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994"/>
            <a:ext cx="3581400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(A) </a:t>
            </a:r>
            <a:r>
              <a:rPr lang="en-US" sz="2400" dirty="0" smtClean="0"/>
              <a:t>Expand </a:t>
            </a:r>
            <a:r>
              <a:rPr lang="en-US" sz="2400" dirty="0"/>
              <a:t>geometry </a:t>
            </a:r>
            <a:endParaRPr lang="en-US" sz="2400" dirty="0" smtClean="0"/>
          </a:p>
          <a:p>
            <a:pPr marL="857250" lvl="1" indent="-457200"/>
            <a:r>
              <a:rPr lang="en-US" sz="2000" dirty="0" smtClean="0"/>
              <a:t>By </a:t>
            </a:r>
            <a:r>
              <a:rPr lang="en-US" sz="2000" dirty="0"/>
              <a:t>amount proportional to bounding radius of </a:t>
            </a:r>
            <a:r>
              <a:rPr lang="en-US" sz="2000" dirty="0" smtClean="0"/>
              <a:t>moving agents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(B) </a:t>
            </a:r>
            <a:r>
              <a:rPr lang="en-US" sz="2400" dirty="0" smtClean="0"/>
              <a:t>Connect all </a:t>
            </a:r>
            <a:r>
              <a:rPr lang="en-US" sz="2400" dirty="0"/>
              <a:t>vertices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(C) </a:t>
            </a:r>
            <a:r>
              <a:rPr lang="en-US" sz="2400" dirty="0" smtClean="0"/>
              <a:t>Prune non-line of sight points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Avoids objects hitting edges when </a:t>
            </a:r>
            <a:r>
              <a:rPr lang="en-US" sz="2400" dirty="0" err="1" smtClean="0"/>
              <a:t>pathing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Note: works best if bounding radius similar for all units</a:t>
            </a:r>
            <a:endParaRPr lang="en-US" sz="2400" dirty="0"/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281488" cy="472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30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5EB74-8C9E-3145-94DE-402C91BB66C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Finely Grained Graphs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6002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8000"/>
                </a:solidFill>
              </a:rPr>
              <a:t>Upside? </a:t>
            </a:r>
            <a:r>
              <a:rPr lang="en-US" sz="2400" dirty="0" smtClean="0"/>
              <a:t>Improves </a:t>
            </a:r>
            <a:r>
              <a:rPr lang="en-US" sz="2400" dirty="0"/>
              <a:t>blind spots and path </a:t>
            </a:r>
            <a:r>
              <a:rPr lang="en-US" sz="2400" dirty="0" smtClean="0"/>
              <a:t>smoothness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</a:rPr>
              <a:t>Downside</a:t>
            </a:r>
            <a:r>
              <a:rPr lang="en-US" sz="2400" dirty="0"/>
              <a:t>? Back to similar performance issues as tiled graphs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8000"/>
                </a:solidFill>
              </a:rPr>
              <a:t>Upside? </a:t>
            </a:r>
            <a:r>
              <a:rPr lang="en-US" sz="2400" dirty="0" smtClean="0"/>
              <a:t>Can often generate </a:t>
            </a:r>
            <a:r>
              <a:rPr lang="en-US" sz="2400" dirty="0"/>
              <a:t>automatically using “flood fill</a:t>
            </a:r>
            <a:r>
              <a:rPr lang="en-US" sz="2400" dirty="0" smtClean="0"/>
              <a:t>” (next slide)</a:t>
            </a: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95400"/>
            <a:ext cx="3136900" cy="269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40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6068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Flood </a:t>
            </a:r>
            <a:r>
              <a:rPr lang="en-US" sz="3600" dirty="0" smtClean="0"/>
              <a:t>Fill to Produce Finely Grained Graph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Place “seed” in graph</a:t>
            </a:r>
          </a:p>
          <a:p>
            <a:r>
              <a:rPr lang="en-US" dirty="0" smtClean="0"/>
              <a:t>Expand outward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8 directions</a:t>
            </a:r>
          </a:p>
          <a:p>
            <a:pPr lvl="1"/>
            <a:r>
              <a:rPr lang="en-US" dirty="0" smtClean="0"/>
              <a:t>Making sure nodes and edges passable by bounding radius</a:t>
            </a:r>
          </a:p>
          <a:p>
            <a:r>
              <a:rPr lang="en-US" dirty="0" smtClean="0"/>
              <a:t>Continue until covered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Produces a finely grained graph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Note, same algorithm used by “paint” programs to flood fill color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69A3-31B8-AF47-A991-2C853AAE9808}" type="slidenum">
              <a:rPr lang="en-US"/>
              <a:pPr/>
              <a:t>14</a:t>
            </a:fld>
            <a:endParaRPr lang="en-US"/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157663" cy="5257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88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90731-F399-234A-A16B-F9457C9595A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Path Finding in Finely Grained Graph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00600"/>
            <a:ext cx="77724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</a:t>
            </a:r>
            <a:r>
              <a:rPr lang="en-US" dirty="0">
                <a:solidFill>
                  <a:srgbClr val="008000"/>
                </a:solidFill>
              </a:rPr>
              <a:t>A* </a:t>
            </a:r>
            <a:r>
              <a:rPr lang="en-US" dirty="0"/>
              <a:t>or </a:t>
            </a:r>
            <a:r>
              <a:rPr lang="en-US" dirty="0" err="1">
                <a:solidFill>
                  <a:srgbClr val="0070C0"/>
                </a:solidFill>
              </a:rPr>
              <a:t>Dijkstra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depending on whether looking for </a:t>
            </a:r>
            <a:r>
              <a:rPr lang="en-US" dirty="0" smtClean="0"/>
              <a:t>specific or multiple general targets</a:t>
            </a:r>
          </a:p>
          <a:p>
            <a:pPr lvl="1"/>
            <a:r>
              <a:rPr lang="en-US" dirty="0" smtClean="0"/>
              <a:t>e.g., Find exit?  </a:t>
            </a:r>
            <a:r>
              <a:rPr lang="en-US" dirty="0" smtClean="0">
                <a:solidFill>
                  <a:srgbClr val="008000"/>
                </a:solidFill>
              </a:rPr>
              <a:t>A* </a:t>
            </a:r>
            <a:r>
              <a:rPr lang="en-US" dirty="0" smtClean="0"/>
              <a:t>typically faster than </a:t>
            </a:r>
            <a:r>
              <a:rPr lang="en-US" dirty="0" err="1" smtClean="0">
                <a:solidFill>
                  <a:srgbClr val="0070C0"/>
                </a:solidFill>
              </a:rPr>
              <a:t>Dijkstra</a:t>
            </a:r>
            <a:r>
              <a:rPr lang="en-US" dirty="0" err="1" smtClean="0"/>
              <a:t>’s</a:t>
            </a:r>
            <a:r>
              <a:rPr lang="en-US" dirty="0" smtClean="0"/>
              <a:t> since latter is exhaustive</a:t>
            </a:r>
          </a:p>
          <a:p>
            <a:pPr lvl="1"/>
            <a:r>
              <a:rPr lang="en-US" dirty="0" smtClean="0"/>
              <a:t>e.g., Find one of many rocket launchers?  </a:t>
            </a:r>
            <a:r>
              <a:rPr lang="en-US" dirty="0" smtClean="0">
                <a:solidFill>
                  <a:srgbClr val="008000"/>
                </a:solidFill>
              </a:rPr>
              <a:t>A* </a:t>
            </a:r>
            <a:r>
              <a:rPr lang="en-US" dirty="0" smtClean="0"/>
              <a:t>would need to be re-run for each, then chose minimum. </a:t>
            </a:r>
            <a:endParaRPr lang="en-US" dirty="0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1"/>
            <a:ext cx="3825615" cy="3276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73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38500" y="6356350"/>
            <a:ext cx="2895600" cy="365125"/>
          </a:xfrm>
        </p:spPr>
        <p:txBody>
          <a:bodyPr/>
          <a:lstStyle/>
          <a:p>
            <a:fld id="{440DD30F-FD9A-0B4E-AB4F-346CB4A1F746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Problem: Kinky </a:t>
            </a:r>
            <a:r>
              <a:rPr lang="en-US" dirty="0"/>
              <a:t>Paths</a:t>
            </a:r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1600"/>
            <a:ext cx="4191000" cy="3597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09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62200" y="5257800"/>
            <a:ext cx="4991100" cy="9906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None/>
            </a:pPr>
            <a:r>
              <a:rPr lang="en-US" dirty="0" smtClean="0">
                <a:solidFill>
                  <a:srgbClr val="0070C0"/>
                </a:solidFill>
              </a:rPr>
              <a:t>Solution? </a:t>
            </a:r>
            <a:r>
              <a:rPr lang="en-US" dirty="0" smtClean="0"/>
              <a:t>Path smoothing. </a:t>
            </a:r>
          </a:p>
          <a:p>
            <a:pPr>
              <a:buFont typeface="Wingdings" charset="2"/>
              <a:buNone/>
            </a:pPr>
            <a:r>
              <a:rPr lang="en-US" dirty="0" smtClean="0"/>
              <a:t>- Simple fix to “penalize” change in direction</a:t>
            </a:r>
          </a:p>
          <a:p>
            <a:pPr>
              <a:buFont typeface="Wingdings" charset="2"/>
              <a:buNone/>
            </a:pPr>
            <a:r>
              <a:rPr lang="en-US" dirty="0" smtClean="0"/>
              <a:t>- Others work better (next)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2285999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Problem: </a:t>
            </a:r>
            <a:r>
              <a:rPr lang="en-US" dirty="0" smtClean="0"/>
              <a:t>Path chosen “kinky”, not natural</a:t>
            </a:r>
          </a:p>
        </p:txBody>
      </p:sp>
    </p:spTree>
    <p:extLst>
      <p:ext uri="{BB962C8B-B14F-4D97-AF65-F5344CB8AC3E}">
        <p14:creationId xmlns:p14="http://schemas.microsoft.com/office/powerpoint/2010/main" val="11262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A509D-D8D3-B549-BC89-7BEFD6C9E2DF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Smoothing </a:t>
            </a:r>
            <a:r>
              <a:rPr lang="en-US" dirty="0" smtClean="0"/>
              <a:t>Algorithm (1 of 2)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780" y="5181600"/>
            <a:ext cx="7772400" cy="121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Check for “</a:t>
            </a:r>
            <a:r>
              <a:rPr lang="en-US" sz="2400" dirty="0" err="1"/>
              <a:t>passability</a:t>
            </a:r>
            <a:r>
              <a:rPr lang="en-US" sz="2400" dirty="0"/>
              <a:t>” between </a:t>
            </a:r>
            <a:r>
              <a:rPr lang="en-US" sz="2400" i="1" dirty="0"/>
              <a:t>adjacent </a:t>
            </a:r>
            <a:r>
              <a:rPr lang="en-US" sz="2400" dirty="0" smtClean="0"/>
              <a:t>edges</a:t>
            </a:r>
          </a:p>
          <a:p>
            <a:r>
              <a:rPr lang="en-US" sz="2400" dirty="0" smtClean="0"/>
              <a:t>Also known as “ray-cast” since if can cast a ray between 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70C0"/>
                </a:solidFill>
              </a:rPr>
              <a:t>C</a:t>
            </a:r>
            <a:r>
              <a:rPr lang="en-US" sz="2400" dirty="0" smtClean="0"/>
              <a:t> then waypoint </a:t>
            </a:r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dirty="0" smtClean="0"/>
              <a:t> is not needed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75" y="1295400"/>
            <a:ext cx="441861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Smoothing </a:t>
            </a:r>
            <a:r>
              <a:rPr lang="en-US" dirty="0" smtClean="0"/>
              <a:t>Algorithm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Grab source </a:t>
            </a:r>
            <a:r>
              <a:rPr lang="en-US" dirty="0" smtClean="0">
                <a:solidFill>
                  <a:srgbClr val="0070C0"/>
                </a:solidFill>
              </a:rPr>
              <a:t>E1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Grab destination </a:t>
            </a:r>
            <a:r>
              <a:rPr lang="en-US" dirty="0" smtClean="0">
                <a:solidFill>
                  <a:srgbClr val="0070C0"/>
                </a:solidFill>
              </a:rPr>
              <a:t>E2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agent can move between,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Assign destination</a:t>
            </a:r>
            <a:r>
              <a:rPr lang="en-US" dirty="0" smtClean="0">
                <a:solidFill>
                  <a:srgbClr val="008000"/>
                </a:solidFill>
              </a:rPr>
              <a:t> E1 </a:t>
            </a:r>
            <a:r>
              <a:rPr lang="en-US" dirty="0" smtClean="0"/>
              <a:t>to destination </a:t>
            </a:r>
            <a:r>
              <a:rPr lang="en-US" dirty="0" smtClean="0">
                <a:solidFill>
                  <a:srgbClr val="0070C0"/>
                </a:solidFill>
              </a:rPr>
              <a:t>E2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Remove </a:t>
            </a:r>
            <a:r>
              <a:rPr lang="en-US" dirty="0" smtClean="0">
                <a:solidFill>
                  <a:srgbClr val="0070C0"/>
                </a:solidFill>
              </a:rPr>
              <a:t>E2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Advance </a:t>
            </a:r>
            <a:r>
              <a:rPr lang="en-US" dirty="0" smtClean="0">
                <a:solidFill>
                  <a:srgbClr val="0070C0"/>
                </a:solidFill>
              </a:rPr>
              <a:t>E2</a:t>
            </a:r>
            <a:endParaRPr lang="en-US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If agent cannot move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sym typeface="Wingdings" panose="05000000000000000000" pitchFamily="2" charset="2"/>
              </a:rPr>
              <a:t>Assign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E2</a:t>
            </a:r>
            <a:r>
              <a:rPr lang="en-US" dirty="0" smtClean="0">
                <a:sym typeface="Wingdings" panose="05000000000000000000" pitchFamily="2" charset="2"/>
              </a:rPr>
              <a:t> to </a:t>
            </a:r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E1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>
                <a:sym typeface="Wingdings" panose="05000000000000000000" pitchFamily="2" charset="2"/>
              </a:rPr>
              <a:t>Advance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E2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Repeat until destination </a:t>
            </a:r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E1</a:t>
            </a:r>
            <a:r>
              <a:rPr lang="en-US" dirty="0" smtClean="0">
                <a:sym typeface="Wingdings" panose="05000000000000000000" pitchFamily="2" charset="2"/>
              </a:rPr>
              <a:t> or destination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E2</a:t>
            </a:r>
            <a:r>
              <a:rPr lang="en-US" dirty="0" smtClean="0">
                <a:sym typeface="Wingdings" panose="05000000000000000000" pitchFamily="2" charset="2"/>
              </a:rPr>
              <a:t> is endpoint 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6486"/>
            <a:ext cx="4038600" cy="32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0726" y="24384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39262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29601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E1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726" y="393197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8862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38862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E1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B0173C-56BE-8748-8CB0-BA378C28226B}" type="slidenum">
              <a:rPr lang="en-US"/>
              <a:pPr/>
              <a:t>19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6171" y="76200"/>
            <a:ext cx="8229600" cy="1143000"/>
          </a:xfrm>
        </p:spPr>
        <p:txBody>
          <a:bodyPr/>
          <a:lstStyle/>
          <a:p>
            <a:r>
              <a:rPr lang="en-US" dirty="0" smtClean="0"/>
              <a:t>Path Smoothing </a:t>
            </a:r>
            <a:r>
              <a:rPr lang="en-US" dirty="0"/>
              <a:t>Example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2349500" cy="2590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755900" cy="2028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219200"/>
            <a:ext cx="2755900" cy="2028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962400"/>
            <a:ext cx="2755900" cy="2028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119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962400"/>
            <a:ext cx="2755900" cy="2028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638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 (SMOOTH)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057400" y="5334000"/>
            <a:ext cx="457200" cy="30480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76400" y="5486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E1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 bwMode="auto">
          <a:xfrm rot="3140926">
            <a:off x="2079230" y="4478610"/>
            <a:ext cx="723959" cy="396778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6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75200" cy="1143000"/>
          </a:xfrm>
        </p:spPr>
        <p:txBody>
          <a:bodyPr/>
          <a:lstStyle/>
          <a:p>
            <a:r>
              <a:rPr lang="en-US" dirty="0" smtClean="0"/>
              <a:t>Finding a Path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1" y="1600200"/>
            <a:ext cx="4346330" cy="4525963"/>
          </a:xfrm>
        </p:spPr>
        <p:txBody>
          <a:bodyPr>
            <a:normAutofit/>
          </a:bodyPr>
          <a:lstStyle/>
          <a:p>
            <a:r>
              <a:rPr lang="en-US" dirty="0"/>
              <a:t>Often seems obvious </a:t>
            </a:r>
            <a:r>
              <a:rPr lang="en-US" dirty="0" smtClean="0"/>
              <a:t>and natural </a:t>
            </a:r>
            <a:r>
              <a:rPr lang="en-US" dirty="0"/>
              <a:t>in real </a:t>
            </a:r>
            <a:r>
              <a:rPr lang="en-US" dirty="0" smtClean="0"/>
              <a:t>life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/>
              <a:t>Get from point A to </a:t>
            </a:r>
            <a:r>
              <a:rPr lang="en-US" dirty="0" smtClean="0"/>
              <a:t>B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go </a:t>
            </a:r>
            <a:r>
              <a:rPr lang="en-US" dirty="0"/>
              <a:t>around </a:t>
            </a:r>
            <a:r>
              <a:rPr lang="en-US" dirty="0" smtClean="0"/>
              <a:t>lake</a:t>
            </a:r>
          </a:p>
          <a:p>
            <a:r>
              <a:rPr lang="en-US" dirty="0" smtClean="0"/>
              <a:t>For </a:t>
            </a:r>
            <a:r>
              <a:rPr lang="en-US" dirty="0"/>
              <a:t>computer </a:t>
            </a:r>
            <a:r>
              <a:rPr lang="en-US" dirty="0" smtClean="0"/>
              <a:t>controlled player</a:t>
            </a:r>
            <a:r>
              <a:rPr lang="en-US" dirty="0"/>
              <a:t>, may be </a:t>
            </a:r>
            <a:r>
              <a:rPr lang="en-US" dirty="0" smtClean="0"/>
              <a:t>difficult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/>
              <a:t>Going from A to B </a:t>
            </a:r>
            <a:r>
              <a:rPr lang="en-US" dirty="0" smtClean="0"/>
              <a:t>goes </a:t>
            </a:r>
            <a:r>
              <a:rPr lang="en-US" dirty="0"/>
              <a:t>through enemy </a:t>
            </a:r>
            <a:r>
              <a:rPr lang="en-US" dirty="0" smtClean="0"/>
              <a:t>base!</a:t>
            </a:r>
            <a:endParaRPr lang="en-US" dirty="0"/>
          </a:p>
          <a:p>
            <a:r>
              <a:rPr lang="en-US" dirty="0" smtClean="0"/>
              <a:t>Want </a:t>
            </a:r>
            <a:r>
              <a:rPr lang="en-US" dirty="0"/>
              <a:t>to pick “best” path</a:t>
            </a:r>
          </a:p>
          <a:p>
            <a:r>
              <a:rPr lang="en-US" dirty="0" smtClean="0"/>
              <a:t>Need </a:t>
            </a:r>
            <a:r>
              <a:rPr lang="en-US" dirty="0"/>
              <a:t>to do it in </a:t>
            </a:r>
            <a:r>
              <a:rPr lang="en-US" dirty="0" smtClean="0"/>
              <a:t>real-time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44" y="531157"/>
            <a:ext cx="3373582" cy="25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7331" y="3066033"/>
            <a:ext cx="4165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3"/>
              </a:rPr>
              <a:t>http://www.rocket5studios.com/tutorials/make-a-2d-game-with-unity3d-using-only-free-tools-beginning-enemy-ai-with-a-pathfinding/</a:t>
            </a:r>
            <a:endParaRPr lang="en-US" sz="1050" dirty="0"/>
          </a:p>
        </p:txBody>
      </p:sp>
      <p:sp>
        <p:nvSpPr>
          <p:cNvPr id="3" name="Rectangle 2"/>
          <p:cNvSpPr/>
          <p:nvPr/>
        </p:nvSpPr>
        <p:spPr>
          <a:xfrm>
            <a:off x="4523935" y="63691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http://www.codeofhonor.com/blog/the-starcraft-path-finding-hack</a:t>
            </a:r>
            <a:endParaRPr lang="en-US" sz="1200" dirty="0"/>
          </a:p>
        </p:txBody>
      </p:sp>
      <p:pic>
        <p:nvPicPr>
          <p:cNvPr id="4098" name="Picture 2" descr="http://www.codeofhonor.com/blog/wp-content/uploads/2013/02/Warcraf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20" y="3778348"/>
            <a:ext cx="3266830" cy="24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Graphs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Mesh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Pathfinding Tuning</a:t>
            </a:r>
          </a:p>
          <a:p>
            <a:r>
              <a:rPr lang="en-US" dirty="0" smtClean="0"/>
              <a:t>Pathfinding in UE4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Navigation Mesh (</a:t>
            </a:r>
            <a:r>
              <a:rPr lang="en-US" dirty="0" err="1" smtClean="0"/>
              <a:t>NavMesh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Partition open space into  network </a:t>
            </a:r>
            <a:r>
              <a:rPr lang="en-US" dirty="0"/>
              <a:t>of </a:t>
            </a:r>
            <a:r>
              <a:rPr lang="en-US" i="1" dirty="0" smtClean="0">
                <a:solidFill>
                  <a:srgbClr val="008000"/>
                </a:solidFill>
              </a:rPr>
              <a:t>convex </a:t>
            </a:r>
            <a:r>
              <a:rPr lang="en-US" dirty="0" smtClean="0"/>
              <a:t>polygons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 smtClean="0">
                <a:solidFill>
                  <a:srgbClr val="008000"/>
                </a:solidFill>
              </a:rPr>
              <a:t>convex</a:t>
            </a:r>
            <a:r>
              <a:rPr lang="en-US" dirty="0" smtClean="0"/>
              <a:t>?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guaranteed path from</a:t>
            </a:r>
            <a:r>
              <a:rPr lang="en-US" dirty="0"/>
              <a:t> </a:t>
            </a:r>
            <a:r>
              <a:rPr lang="en-US" dirty="0" smtClean="0"/>
              <a:t>any point to any point inside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Instead of </a:t>
            </a:r>
            <a:r>
              <a:rPr lang="en-US" dirty="0" smtClean="0">
                <a:solidFill>
                  <a:srgbClr val="0070C0"/>
                </a:solidFill>
              </a:rPr>
              <a:t>network of points</a:t>
            </a:r>
            <a:r>
              <a:rPr lang="en-US" dirty="0" smtClean="0"/>
              <a:t>, have </a:t>
            </a:r>
            <a:r>
              <a:rPr lang="en-US" dirty="0" smtClean="0">
                <a:solidFill>
                  <a:srgbClr val="0070C0"/>
                </a:solidFill>
              </a:rPr>
              <a:t>network of polygons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Can </a:t>
            </a:r>
            <a:r>
              <a:rPr lang="en-US" dirty="0"/>
              <a:t>be automatically generated </a:t>
            </a:r>
            <a:r>
              <a:rPr lang="en-US" dirty="0" smtClean="0"/>
              <a:t>from arbitrary </a:t>
            </a:r>
            <a:r>
              <a:rPr lang="en-US" dirty="0"/>
              <a:t>polygons</a:t>
            </a:r>
          </a:p>
          <a:p>
            <a:pPr>
              <a:spcAft>
                <a:spcPts val="600"/>
              </a:spcAft>
            </a:pPr>
            <a:r>
              <a:rPr lang="en-US" dirty="0"/>
              <a:t>B</a:t>
            </a:r>
            <a:r>
              <a:rPr lang="en-US" dirty="0" smtClean="0"/>
              <a:t>ecoming </a:t>
            </a:r>
            <a:r>
              <a:rPr lang="en-US" dirty="0"/>
              <a:t>very </a:t>
            </a:r>
            <a:r>
              <a:rPr lang="en-US" dirty="0" smtClean="0"/>
              <a:t>popular (e.g., UE4)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09D6-CC5E-9B4B-9D6D-17B504E0B57B}" type="slidenum">
              <a:rPr lang="en-US"/>
              <a:pPr/>
              <a:t>21</a:t>
            </a:fld>
            <a:endParaRPr lang="en-US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3962400" cy="34009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600"/>
            <a:ext cx="2041944" cy="1752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H="1">
            <a:off x="7010400" y="2057400"/>
            <a:ext cx="304800" cy="6858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NavMesh</a:t>
            </a:r>
            <a:r>
              <a:rPr lang="en-US" dirty="0" smtClean="0"/>
              <a:t> Example (1 of 3)</a:t>
            </a:r>
            <a:endParaRPr lang="en-US" dirty="0"/>
          </a:p>
        </p:txBody>
      </p:sp>
      <p:pic>
        <p:nvPicPr>
          <p:cNvPr id="2050" name="Picture 2" descr="Photobu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5" y="1470125"/>
            <a:ext cx="315223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427" y="3952501"/>
            <a:ext cx="3114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(Part </a:t>
            </a:r>
            <a:r>
              <a:rPr lang="en-US" sz="1200" i="1" dirty="0"/>
              <a:t>of </a:t>
            </a:r>
            <a:r>
              <a:rPr lang="en-US" sz="1200" i="1" dirty="0" err="1"/>
              <a:t>Stormwind</a:t>
            </a:r>
            <a:r>
              <a:rPr lang="en-US" sz="1200" i="1" dirty="0"/>
              <a:t> City in World of </a:t>
            </a:r>
            <a:r>
              <a:rPr lang="en-US" sz="1200" i="1" dirty="0" err="1" smtClean="0"/>
              <a:t>WarCraft</a:t>
            </a:r>
            <a:r>
              <a:rPr lang="en-US" sz="1200" i="1" dirty="0" smtClean="0"/>
              <a:t>)</a:t>
            </a:r>
            <a:endParaRPr lang="en-US" sz="1200" dirty="0"/>
          </a:p>
        </p:txBody>
      </p:sp>
      <p:pic>
        <p:nvPicPr>
          <p:cNvPr id="2052" name="Picture 4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6849"/>
            <a:ext cx="3125116" cy="23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0501"/>
            <a:ext cx="315223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47558" y="2333123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Waypoint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6086" y="4747829"/>
            <a:ext cx="116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NavMesh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34091" y="2676940"/>
            <a:ext cx="65541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79902" y="3900501"/>
            <a:ext cx="609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623" y="4747829"/>
            <a:ext cx="3048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NavMesh</a:t>
            </a:r>
            <a:r>
              <a:rPr lang="en-US" sz="2000" dirty="0" smtClean="0"/>
              <a:t> has more information (i.e., can walk anywhere in polygon)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6515576"/>
            <a:ext cx="3061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www.ai-blog.net/archives/000152.html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17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NavMesh</a:t>
            </a:r>
            <a:r>
              <a:rPr lang="en-US" dirty="0" smtClean="0"/>
              <a:t> Example (2 of 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5576"/>
            <a:ext cx="3061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www.ai-blog.net/archives/000152.html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21427" y="3952501"/>
            <a:ext cx="3114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(</a:t>
            </a:r>
            <a:r>
              <a:rPr lang="en-US" sz="1200" i="1" dirty="0"/>
              <a:t>The town of </a:t>
            </a:r>
            <a:r>
              <a:rPr lang="en-US" sz="1200" i="1" dirty="0" err="1"/>
              <a:t>Halaa</a:t>
            </a:r>
            <a:r>
              <a:rPr lang="en-US" sz="1200" i="1" dirty="0"/>
              <a:t> in World of </a:t>
            </a:r>
            <a:r>
              <a:rPr lang="en-US" sz="1200" i="1" dirty="0" err="1"/>
              <a:t>WarCraft</a:t>
            </a:r>
            <a:r>
              <a:rPr lang="en-US" sz="1200" i="1" dirty="0"/>
              <a:t>, seen from above (slightly </a:t>
            </a:r>
            <a:r>
              <a:rPr lang="en-US" sz="1200" i="1" dirty="0" smtClean="0"/>
              <a:t>modified))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847558" y="2333123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Waypoint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6086" y="4747829"/>
            <a:ext cx="116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NavMesh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34091" y="2676940"/>
            <a:ext cx="65541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79902" y="3900501"/>
            <a:ext cx="609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623" y="4747829"/>
            <a:ext cx="3048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Waypoint needs lots of points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NavMesh</a:t>
            </a:r>
            <a:r>
              <a:rPr lang="en-US" sz="2000" dirty="0" smtClean="0"/>
              <a:t> needs fewer polygons to cover same area</a:t>
            </a:r>
            <a:endParaRPr lang="en-US" sz="2000" dirty="0"/>
          </a:p>
        </p:txBody>
      </p:sp>
      <p:pic>
        <p:nvPicPr>
          <p:cNvPr id="4098" name="Picture 2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0" y="1382409"/>
            <a:ext cx="2988074" cy="23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5979"/>
            <a:ext cx="3182712" cy="25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41" y="3973724"/>
            <a:ext cx="3180271" cy="25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NavMesh</a:t>
            </a:r>
            <a:r>
              <a:rPr lang="en-US" dirty="0" smtClean="0"/>
              <a:t> Example (3 of 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5576"/>
            <a:ext cx="3061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www.ai-blog.net/archives/000152.html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21427" y="3952501"/>
            <a:ext cx="3114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(</a:t>
            </a:r>
            <a:r>
              <a:rPr lang="en-US" sz="1200" i="1" dirty="0"/>
              <a:t>The town of </a:t>
            </a:r>
            <a:r>
              <a:rPr lang="en-US" sz="1200" i="1" dirty="0" err="1"/>
              <a:t>Halaa</a:t>
            </a:r>
            <a:r>
              <a:rPr lang="en-US" sz="1200" i="1" dirty="0"/>
              <a:t> in World of </a:t>
            </a:r>
            <a:r>
              <a:rPr lang="en-US" sz="1200" i="1" dirty="0" err="1"/>
              <a:t>WarCraft</a:t>
            </a:r>
            <a:r>
              <a:rPr lang="en-US" sz="1200" i="1" dirty="0"/>
              <a:t>, seen from above (slightly </a:t>
            </a:r>
            <a:r>
              <a:rPr lang="en-US" sz="1200" i="1" dirty="0" smtClean="0"/>
              <a:t>modified))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847558" y="2333123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Waypoint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6086" y="4747829"/>
            <a:ext cx="116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NavMesh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34091" y="2676940"/>
            <a:ext cx="65541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79902" y="3900501"/>
            <a:ext cx="6096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623" y="4747829"/>
            <a:ext cx="3048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Plus smoothing, else zigzag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Note, smoothing for </a:t>
            </a:r>
            <a:r>
              <a:rPr lang="en-US" sz="2000" dirty="0" err="1" smtClean="0"/>
              <a:t>navmesh</a:t>
            </a:r>
            <a:r>
              <a:rPr lang="en-US" sz="2000" dirty="0" smtClean="0"/>
              <a:t> works, too</a:t>
            </a:r>
            <a:endParaRPr lang="en-US" sz="2000" dirty="0"/>
          </a:p>
        </p:txBody>
      </p:sp>
      <p:pic>
        <p:nvPicPr>
          <p:cNvPr id="4098" name="Picture 2" descr="Photobu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0" y="1382409"/>
            <a:ext cx="2988074" cy="23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40" y="1219200"/>
            <a:ext cx="3121759" cy="24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otobu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12" y="3952502"/>
            <a:ext cx="3150088" cy="25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NavMesh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But isn't it slower to do pathfinding on </a:t>
            </a:r>
            <a:r>
              <a:rPr lang="en-US" i="1" dirty="0" err="1" smtClean="0">
                <a:solidFill>
                  <a:srgbClr val="0070C0"/>
                </a:solidFill>
              </a:rPr>
              <a:t>NavMesh</a:t>
            </a:r>
            <a:r>
              <a:rPr lang="en-US" i="1" dirty="0">
                <a:solidFill>
                  <a:srgbClr val="0070C0"/>
                </a:solidFill>
              </a:rPr>
              <a:t>?</a:t>
            </a:r>
          </a:p>
          <a:p>
            <a:r>
              <a:rPr lang="en-US" dirty="0" smtClean="0"/>
              <a:t>No.  </a:t>
            </a:r>
            <a:r>
              <a:rPr lang="en-US" dirty="0" err="1" smtClean="0"/>
              <a:t>NavMesh</a:t>
            </a:r>
            <a:r>
              <a:rPr lang="en-US" dirty="0" smtClean="0"/>
              <a:t> is also a graph, just like waypoints.  </a:t>
            </a:r>
          </a:p>
          <a:p>
            <a:r>
              <a:rPr lang="en-US" dirty="0" smtClean="0"/>
              <a:t>Difference? </a:t>
            </a:r>
            <a:r>
              <a:rPr lang="en-US" dirty="0" err="1" smtClean="0"/>
              <a:t>Navmesh</a:t>
            </a:r>
            <a:r>
              <a:rPr lang="en-US" dirty="0" smtClean="0"/>
              <a:t> has polygon at each graph node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A* </a:t>
            </a:r>
            <a:r>
              <a:rPr lang="en-US" dirty="0" smtClean="0"/>
              <a:t>runs on any graph</a:t>
            </a:r>
          </a:p>
          <a:p>
            <a:pPr lvl="1"/>
            <a:r>
              <a:rPr lang="en-US" dirty="0" smtClean="0"/>
              <a:t>Square grid</a:t>
            </a:r>
          </a:p>
          <a:p>
            <a:pPr lvl="1"/>
            <a:r>
              <a:rPr lang="en-US" dirty="0" smtClean="0"/>
              <a:t>Waypoint</a:t>
            </a:r>
          </a:p>
          <a:p>
            <a:pPr lvl="1"/>
            <a:r>
              <a:rPr lang="en-US" dirty="0" err="1" smtClean="0"/>
              <a:t>Navmesh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Photobuck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06739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48768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(Illustration </a:t>
            </a:r>
            <a:r>
              <a:rPr lang="en-US" sz="1600" i="1" dirty="0"/>
              <a:t>of </a:t>
            </a:r>
            <a:r>
              <a:rPr lang="en-US" sz="1600" i="1" dirty="0" smtClean="0"/>
              <a:t>graph </a:t>
            </a:r>
            <a:r>
              <a:rPr lang="en-US" sz="1600" i="1" dirty="0"/>
              <a:t>(red) underlying a navigation </a:t>
            </a:r>
            <a:r>
              <a:rPr lang="en-US" sz="1600" i="1" dirty="0" smtClean="0"/>
              <a:t>mesh)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515576"/>
            <a:ext cx="3061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http://www.ai-blog.net/archives/000152.html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21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NavMesh</a:t>
            </a:r>
            <a:r>
              <a:rPr lang="en-US" dirty="0" smtClean="0"/>
              <a:t> with other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NavMesh</a:t>
            </a:r>
            <a:r>
              <a:rPr lang="en-US" dirty="0" smtClean="0"/>
              <a:t> can be used </a:t>
            </a:r>
            <a:r>
              <a:rPr lang="en-US" i="1" dirty="0" smtClean="0"/>
              <a:t>with</a:t>
            </a:r>
            <a:r>
              <a:rPr lang="en-US" dirty="0" smtClean="0"/>
              <a:t> waypoints</a:t>
            </a:r>
          </a:p>
          <a:p>
            <a:r>
              <a:rPr lang="en-US" dirty="0" smtClean="0"/>
              <a:t>Use waypoints for higher-order locations</a:t>
            </a:r>
          </a:p>
          <a:p>
            <a:pPr lvl="1"/>
            <a:r>
              <a:rPr lang="en-US" dirty="0" smtClean="0"/>
              <a:t>E.g., </a:t>
            </a:r>
          </a:p>
          <a:p>
            <a:pPr lvl="2"/>
            <a:r>
              <a:rPr lang="en-US" dirty="0" smtClean="0"/>
              <a:t>Soldiers need patrol path</a:t>
            </a:r>
          </a:p>
          <a:p>
            <a:pPr lvl="2"/>
            <a:r>
              <a:rPr lang="en-US" dirty="0" smtClean="0"/>
              <a:t>Old man needs fishing path</a:t>
            </a:r>
          </a:p>
          <a:p>
            <a:pPr lvl="2"/>
            <a:r>
              <a:rPr lang="en-US" dirty="0" smtClean="0"/>
              <a:t>Cover points for hiding</a:t>
            </a:r>
          </a:p>
          <a:p>
            <a:r>
              <a:rPr lang="en-US" dirty="0" err="1" smtClean="0"/>
              <a:t>NavMesh</a:t>
            </a:r>
            <a:r>
              <a:rPr lang="en-US" dirty="0" smtClean="0"/>
              <a:t> to get there</a:t>
            </a:r>
          </a:p>
        </p:txBody>
      </p:sp>
      <p:pic>
        <p:nvPicPr>
          <p:cNvPr id="7170" name="Picture 2" descr="Photobuck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945182" cy="27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44958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/>
              <a:t>(Various </a:t>
            </a:r>
            <a:r>
              <a:rPr lang="en-US" sz="1400" i="1" dirty="0"/>
              <a:t>terrain markers (AI hints) and </a:t>
            </a:r>
            <a:r>
              <a:rPr lang="en-US" sz="1400" i="1" dirty="0" err="1"/>
              <a:t>N</a:t>
            </a:r>
            <a:r>
              <a:rPr lang="en-US" sz="1400" i="1" dirty="0" err="1" smtClean="0"/>
              <a:t>avMesh</a:t>
            </a:r>
            <a:r>
              <a:rPr lang="en-US" sz="1400" i="1" dirty="0" smtClean="0"/>
              <a:t>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515576"/>
            <a:ext cx="3061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http://www.ai-blog.net/archives/000152.html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Graphs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Mesh			</a:t>
            </a:r>
          </a:p>
          <a:p>
            <a:pPr lvl="1"/>
            <a:r>
              <a:rPr lang="en-US" dirty="0" smtClean="0"/>
              <a:t>Generating a </a:t>
            </a:r>
            <a:r>
              <a:rPr lang="en-US" dirty="0" err="1" smtClean="0"/>
              <a:t>NavMesh</a:t>
            </a:r>
            <a:r>
              <a:rPr lang="en-US" dirty="0" smtClean="0"/>
              <a:t>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Pathfinding Tuning</a:t>
            </a:r>
          </a:p>
          <a:p>
            <a:r>
              <a:rPr lang="en-US" dirty="0" smtClean="0"/>
              <a:t>Pathfinding in UE4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err="1" smtClean="0"/>
              <a:t>NavMesh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generated by hand</a:t>
            </a:r>
          </a:p>
          <a:p>
            <a:pPr lvl="1"/>
            <a:r>
              <a:rPr lang="en-US" dirty="0" smtClean="0"/>
              <a:t>e.g., lay out polygons (e.g., squares) to cover terrain for map</a:t>
            </a:r>
          </a:p>
          <a:p>
            <a:pPr lvl="1"/>
            <a:r>
              <a:rPr lang="en-US" dirty="0" smtClean="0"/>
              <a:t>Takes a few hours for typical FPS map</a:t>
            </a:r>
          </a:p>
          <a:p>
            <a:r>
              <a:rPr lang="en-US" dirty="0" smtClean="0"/>
              <a:t>Can be generated automatically</a:t>
            </a:r>
          </a:p>
          <a:p>
            <a:pPr lvl="1"/>
            <a:r>
              <a:rPr lang="en-US" dirty="0" smtClean="0"/>
              <a:t>Various algorithm choices</a:t>
            </a:r>
          </a:p>
          <a:p>
            <a:pPr lvl="1"/>
            <a:r>
              <a:rPr lang="en-US" dirty="0" smtClean="0"/>
              <a:t>One example </a:t>
            </a:r>
            <a:r>
              <a:rPr lang="en-US" dirty="0" smtClean="0">
                <a:solidFill>
                  <a:srgbClr val="008000"/>
                </a:solidFill>
              </a:rPr>
              <a:t>[Leo14]</a:t>
            </a: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267200" y="5638800"/>
            <a:ext cx="4038600" cy="83099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[Leo14] </a:t>
            </a:r>
            <a:r>
              <a:rPr lang="en-US" sz="1200" dirty="0" smtClean="0"/>
              <a:t>Timothy Leonard. “Procedural </a:t>
            </a:r>
            <a:r>
              <a:rPr lang="en-US" sz="1200" dirty="0"/>
              <a:t>Generation of Navigation </a:t>
            </a:r>
            <a:r>
              <a:rPr lang="en-US" sz="1200" dirty="0" smtClean="0"/>
              <a:t>Meshes in </a:t>
            </a:r>
            <a:r>
              <a:rPr lang="en-US" sz="1200" dirty="0"/>
              <a:t>Arbitrary 2D </a:t>
            </a:r>
            <a:r>
              <a:rPr lang="en-US" sz="1200" dirty="0" smtClean="0"/>
              <a:t>Environments”, </a:t>
            </a:r>
            <a:r>
              <a:rPr lang="en-US" sz="1200" i="1" dirty="0" smtClean="0"/>
              <a:t>Open Journal Systems Game Behavior</a:t>
            </a:r>
            <a:r>
              <a:rPr lang="en-US" sz="1200" dirty="0" smtClean="0"/>
              <a:t>, Volume 1, Number 1, 2014.</a:t>
            </a:r>
          </a:p>
          <a:p>
            <a:r>
              <a:rPr lang="en-US" sz="1200" dirty="0"/>
              <a:t>Online: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computing.derby.ac.uk/ojs/index.php/gb/article/view/13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33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</a:t>
            </a:r>
            <a:r>
              <a:rPr lang="en-US" dirty="0" err="1" smtClean="0"/>
              <a:t>NavMesh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70C0"/>
                </a:solidFill>
              </a:rPr>
              <a:t>Walkable Area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28169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collision grid to compute walkable area</a:t>
            </a:r>
          </a:p>
          <a:p>
            <a:pPr lvl="1"/>
            <a:r>
              <a:rPr lang="en-US" sz="2000" dirty="0" smtClean="0"/>
              <a:t>Prepare 2d array, one for each pixel</a:t>
            </a:r>
          </a:p>
          <a:p>
            <a:pPr lvl="1"/>
            <a:r>
              <a:rPr lang="en-US" sz="2000" dirty="0" smtClean="0"/>
              <a:t>Sample each pixel </a:t>
            </a:r>
            <a:r>
              <a:rPr lang="en-US" sz="2000" dirty="0" smtClean="0">
                <a:sym typeface="Wingdings" panose="05000000000000000000" pitchFamily="2" charset="2"/>
              </a:rPr>
              <a:t> if collide, then black else white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2392"/>
            <a:ext cx="286932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9" y="1682392"/>
            <a:ext cx="2877421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772" y="4449299"/>
            <a:ext cx="319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background (just for show)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4110" y="4447605"/>
            <a:ext cx="22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Walkable area (white)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Path – a list of cells, </a:t>
            </a:r>
            <a:r>
              <a:rPr lang="en-US" dirty="0" smtClean="0"/>
              <a:t>points or </a:t>
            </a:r>
            <a:r>
              <a:rPr lang="en-US" dirty="0"/>
              <a:t>nodes that agent </a:t>
            </a:r>
            <a:r>
              <a:rPr lang="en-US" dirty="0" smtClean="0"/>
              <a:t>must traverse </a:t>
            </a:r>
            <a:r>
              <a:rPr lang="en-US" dirty="0"/>
              <a:t>to get to from </a:t>
            </a:r>
            <a:r>
              <a:rPr lang="en-US" dirty="0" smtClean="0">
                <a:solidFill>
                  <a:srgbClr val="0070C0"/>
                </a:solidFill>
              </a:rPr>
              <a:t>start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C00000"/>
                </a:solidFill>
              </a:rPr>
              <a:t>goal</a:t>
            </a:r>
          </a:p>
          <a:p>
            <a:pPr lvl="1"/>
            <a:r>
              <a:rPr lang="en-US" dirty="0" smtClean="0"/>
              <a:t>Some paths are </a:t>
            </a:r>
            <a:r>
              <a:rPr lang="en-US" dirty="0"/>
              <a:t>better than </a:t>
            </a:r>
            <a:r>
              <a:rPr lang="en-US" dirty="0" smtClean="0"/>
              <a:t>others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measure </a:t>
            </a:r>
            <a:r>
              <a:rPr lang="en-US" dirty="0"/>
              <a:t>of </a:t>
            </a:r>
            <a:r>
              <a:rPr lang="en-US" dirty="0" smtClean="0">
                <a:solidFill>
                  <a:srgbClr val="008000"/>
                </a:solidFill>
              </a:rPr>
              <a:t>quality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 smtClean="0"/>
              <a:t>A* is commonly used heuristic </a:t>
            </a:r>
            <a:r>
              <a:rPr lang="en-US" dirty="0"/>
              <a:t>search</a:t>
            </a:r>
          </a:p>
          <a:p>
            <a:pPr lvl="1"/>
            <a:r>
              <a:rPr lang="en-US" i="1" dirty="0" smtClean="0"/>
              <a:t>Complete </a:t>
            </a:r>
            <a:r>
              <a:rPr lang="en-US" dirty="0" smtClean="0"/>
              <a:t>algorithm in that if there is path, will find</a:t>
            </a:r>
          </a:p>
          <a:p>
            <a:pPr lvl="1"/>
            <a:r>
              <a:rPr lang="en-US" dirty="0" smtClean="0"/>
              <a:t>Using “distance” as heuristic measure, then guaranteed optimal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37474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9537" y="4876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http://www.cognaxon.com/index.php?page=educational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77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</a:t>
            </a:r>
            <a:r>
              <a:rPr lang="en-US" dirty="0" err="1" smtClean="0"/>
              <a:t>NavMesh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70C0"/>
                </a:solidFill>
              </a:rPr>
              <a:t>Contour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454" y="1600200"/>
            <a:ext cx="4038600" cy="366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Run marching </a:t>
            </a:r>
            <a:r>
              <a:rPr lang="en-US" dirty="0"/>
              <a:t>s</a:t>
            </a:r>
            <a:r>
              <a:rPr lang="en-US" dirty="0" smtClean="0"/>
              <a:t>quares to get contour</a:t>
            </a:r>
          </a:p>
          <a:p>
            <a:pPr lvl="1"/>
            <a:r>
              <a:rPr lang="en-US" dirty="0" smtClean="0"/>
              <a:t>“marching squares” is graphics algorithm </a:t>
            </a:r>
            <a:r>
              <a:rPr lang="en-US" dirty="0"/>
              <a:t>that generates contours for 2d </a:t>
            </a:r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Parallelizes really well</a:t>
            </a:r>
          </a:p>
          <a:p>
            <a:r>
              <a:rPr lang="en-US" dirty="0" smtClean="0"/>
              <a:t>Contour points used as vertices for triangles for </a:t>
            </a:r>
            <a:r>
              <a:rPr lang="en-US" dirty="0" err="1" smtClean="0"/>
              <a:t>NavMesh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054" y="5334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After running marching squares. Purple dots  show contour </a:t>
            </a:r>
            <a:r>
              <a:rPr lang="en-US" sz="1600" dirty="0"/>
              <a:t>of </a:t>
            </a:r>
            <a:r>
              <a:rPr lang="en-US" sz="1600" dirty="0" smtClean="0"/>
              <a:t>walkable </a:t>
            </a:r>
            <a:r>
              <a:rPr lang="en-US" sz="1600" dirty="0"/>
              <a:t>area. </a:t>
            </a:r>
          </a:p>
        </p:txBody>
      </p:sp>
    </p:spTree>
    <p:extLst>
      <p:ext uri="{BB962C8B-B14F-4D97-AF65-F5344CB8AC3E}">
        <p14:creationId xmlns:p14="http://schemas.microsoft.com/office/powerpoint/2010/main" val="37802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Generating </a:t>
            </a:r>
            <a:r>
              <a:rPr lang="en-US" dirty="0" err="1" smtClean="0"/>
              <a:t>NavMesh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>
                <a:solidFill>
                  <a:srgbClr val="0070C0"/>
                </a:solidFill>
              </a:rPr>
              <a:t>Simplified Contour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Simplify contour by removing points along same horizontal/vertical line</a:t>
            </a:r>
          </a:p>
          <a:p>
            <a:r>
              <a:rPr lang="en-US" sz="2400" dirty="0" smtClean="0"/>
              <a:t>Don’t remove all redundant points to avoid super-long edges (can produce odd navigation) in triangles</a:t>
            </a:r>
          </a:p>
          <a:p>
            <a:pPr lvl="1"/>
            <a:r>
              <a:rPr lang="en-US" sz="2000" dirty="0" smtClean="0"/>
              <a:t>Define max distance between points 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1"/>
            <a:ext cx="421433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3668" y="5485879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Simplifying contour </a:t>
            </a:r>
            <a:r>
              <a:rPr lang="en-US" sz="1600" dirty="0"/>
              <a:t>points, </a:t>
            </a:r>
            <a:r>
              <a:rPr lang="en-US" sz="1600" dirty="0" smtClean="0"/>
              <a:t>max distance 128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82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</a:t>
            </a:r>
            <a:r>
              <a:rPr lang="en-US" dirty="0" err="1" smtClean="0"/>
              <a:t>NavMesh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>
                <a:solidFill>
                  <a:srgbClr val="0070C0"/>
                </a:solidFill>
              </a:rPr>
              <a:t>Triangles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Fit squares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Find point not in mesh</a:t>
            </a:r>
          </a:p>
          <a:p>
            <a:pPr lvl="1"/>
            <a:r>
              <a:rPr lang="en-US" dirty="0" smtClean="0"/>
              <a:t>Create square at point</a:t>
            </a:r>
          </a:p>
          <a:p>
            <a:pPr lvl="1"/>
            <a:r>
              <a:rPr lang="en-US" dirty="0" smtClean="0"/>
              <a:t>Expand until hits edge or other square</a:t>
            </a:r>
          </a:p>
          <a:p>
            <a:pPr lvl="1"/>
            <a:r>
              <a:rPr lang="en-US" dirty="0" smtClean="0"/>
              <a:t>Done when no more points</a:t>
            </a:r>
          </a:p>
          <a:p>
            <a:r>
              <a:rPr lang="en-US" dirty="0" smtClean="0"/>
              <a:t>Split squares into triangles</a:t>
            </a:r>
          </a:p>
          <a:p>
            <a:r>
              <a:rPr lang="en-US" dirty="0" smtClean="0"/>
              <a:t>Connect triangle to all other triangles in neighbor squares</a:t>
            </a:r>
          </a:p>
          <a:p>
            <a:r>
              <a:rPr lang="en-US" dirty="0" smtClean="0"/>
              <a:t>Now have graph for pathfinding (e.g., </a:t>
            </a:r>
            <a:r>
              <a:rPr lang="en-US" dirty="0" smtClean="0">
                <a:solidFill>
                  <a:srgbClr val="008000"/>
                </a:solidFill>
              </a:rPr>
              <a:t>A*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5334000" cy="36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038600" y="55750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NavMesh</a:t>
            </a:r>
            <a:r>
              <a:rPr lang="en-US" sz="1600" dirty="0" smtClean="0"/>
              <a:t> </a:t>
            </a:r>
            <a:r>
              <a:rPr lang="en-US" sz="1600" dirty="0"/>
              <a:t>generated using rectangle expansion. Red lines show </a:t>
            </a:r>
            <a:r>
              <a:rPr lang="en-US" sz="1600" dirty="0" smtClean="0"/>
              <a:t>neighbors.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0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err="1" smtClean="0"/>
              <a:t>NavMesh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70C0"/>
                </a:solidFill>
              </a:rPr>
              <a:t>Path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/>
              <a:t>mid-points, path will </a:t>
            </a:r>
            <a:r>
              <a:rPr lang="en-US" i="1" dirty="0" smtClean="0"/>
              <a:t>zig-</a:t>
            </a:r>
            <a:r>
              <a:rPr lang="en-US" i="1" dirty="0" err="1" smtClean="0"/>
              <a:t>zag</a:t>
            </a:r>
            <a:r>
              <a:rPr lang="en-US" dirty="0"/>
              <a:t> </a:t>
            </a:r>
            <a:r>
              <a:rPr lang="en-US" dirty="0" smtClean="0"/>
              <a:t>(see right)</a:t>
            </a:r>
            <a:endParaRPr lang="en-US" i="1" dirty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Solution? 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Path smoothing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Simple ray-cast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Funnel</a:t>
            </a:r>
            <a:endParaRPr lang="en-US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55" y="1752600"/>
            <a:ext cx="500248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8155" y="5486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Path generated </a:t>
            </a:r>
            <a:r>
              <a:rPr lang="en-US" sz="1600" dirty="0" smtClean="0"/>
              <a:t>using midpoints of triangles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58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Generating </a:t>
            </a:r>
            <a:r>
              <a:rPr lang="en-US" dirty="0" err="1" smtClean="0"/>
              <a:t>NavMesh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70C0"/>
                </a:solidFill>
              </a:rPr>
              <a:t>Path Smoothing by Ray-cast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893" y="1828801"/>
            <a:ext cx="2895600" cy="4038600"/>
          </a:xfrm>
        </p:spPr>
        <p:txBody>
          <a:bodyPr/>
          <a:lstStyle/>
          <a:p>
            <a:r>
              <a:rPr lang="en-US" dirty="0" smtClean="0"/>
              <a:t>Ray-cast as for “simple” smoothing shown earlier (see right)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70" y="1828800"/>
            <a:ext cx="4531928" cy="339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84034" y="5334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Path generated </a:t>
            </a:r>
            <a:r>
              <a:rPr lang="en-US" sz="1600" dirty="0" smtClean="0"/>
              <a:t>using ray-cast to </a:t>
            </a:r>
            <a:r>
              <a:rPr lang="en-US" sz="1600" dirty="0"/>
              <a:t>remove unnecessary points </a:t>
            </a:r>
          </a:p>
        </p:txBody>
      </p:sp>
    </p:spTree>
    <p:extLst>
      <p:ext uri="{BB962C8B-B14F-4D97-AF65-F5344CB8AC3E}">
        <p14:creationId xmlns:p14="http://schemas.microsoft.com/office/powerpoint/2010/main" val="20538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Generating </a:t>
            </a:r>
            <a:r>
              <a:rPr lang="en-US" dirty="0" err="1"/>
              <a:t>Navmesh</a:t>
            </a:r>
            <a:r>
              <a:rPr lang="en-US" dirty="0"/>
              <a:t> – </a:t>
            </a:r>
            <a:r>
              <a:rPr lang="en-US" dirty="0">
                <a:solidFill>
                  <a:srgbClr val="0070C0"/>
                </a:solidFill>
              </a:rPr>
              <a:t>Path Smoothing by </a:t>
            </a:r>
            <a:r>
              <a:rPr lang="en-US" dirty="0" smtClean="0">
                <a:solidFill>
                  <a:srgbClr val="0070C0"/>
                </a:solidFill>
              </a:rPr>
              <a:t>Funnel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600200"/>
            <a:ext cx="4038600" cy="43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8870" y="3200400"/>
            <a:ext cx="4038600" cy="327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Smooth path from start to goal</a:t>
            </a:r>
          </a:p>
          <a:p>
            <a:r>
              <a:rPr lang="en-US" sz="2400" dirty="0" smtClean="0"/>
              <a:t>Move edges along triangle</a:t>
            </a:r>
          </a:p>
          <a:p>
            <a:r>
              <a:rPr lang="en-US" sz="2400" dirty="0" smtClean="0"/>
              <a:t>If can ray-cast, then not path “corner” so continue</a:t>
            </a:r>
          </a:p>
          <a:p>
            <a:r>
              <a:rPr lang="en-US" sz="2400" dirty="0" smtClean="0"/>
              <a:t>If cannot, then found “corner”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352801" cy="156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038600" y="2514600"/>
            <a:ext cx="533400" cy="152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Graphs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Mesh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Pathfinding Tuning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Pathfinding in UE4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Pathfinding Load Spikes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Could be many AI agents, all moving to different destinations</a:t>
            </a:r>
          </a:p>
          <a:p>
            <a:r>
              <a:rPr lang="en-US" sz="2800" dirty="0" smtClean="0"/>
              <a:t>Each queries and computes independent paths</a:t>
            </a:r>
          </a:p>
          <a:p>
            <a:r>
              <a:rPr lang="en-US" sz="2800" dirty="0" smtClean="0"/>
              <a:t>Can lead to spikes in processing time</a:t>
            </a: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Game loop can’t keep up!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Solution?  </a:t>
            </a:r>
            <a:r>
              <a:rPr lang="en-US" sz="2800" dirty="0" smtClean="0"/>
              <a:t>Reduce CPU load by: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Pre-compute paths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Hierarchical pathfinding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/>
              <a:t>Grouping</a:t>
            </a:r>
            <a:endParaRPr lang="en-US" sz="2400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Time slice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5867400"/>
            <a:ext cx="3857594" cy="461665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(Talk about each briefly, next)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82F2A-7EF6-C74F-955E-184CF89FE169}" type="slidenum">
              <a:rPr lang="en-US"/>
              <a:pPr/>
              <a:t>38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 </a:t>
            </a:r>
            <a:r>
              <a:rPr lang="en-US" dirty="0"/>
              <a:t>CPU </a:t>
            </a:r>
            <a:r>
              <a:rPr lang="en-US" dirty="0" smtClean="0"/>
              <a:t>Overhead – </a:t>
            </a:r>
            <a:r>
              <a:rPr lang="en-US" dirty="0" smtClean="0">
                <a:solidFill>
                  <a:srgbClr val="0070C0"/>
                </a:solidFill>
              </a:rPr>
              <a:t>Precompute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811" y="1413549"/>
            <a:ext cx="2730500" cy="1409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678" y="3173908"/>
            <a:ext cx="2590800" cy="25828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478" y="3173908"/>
            <a:ext cx="2570163" cy="2562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1175078" y="5764708"/>
            <a:ext cx="21336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</a:t>
            </a:r>
            <a:r>
              <a:rPr lang="en-US" dirty="0" smtClean="0"/>
              <a:t>hortest </a:t>
            </a:r>
            <a:r>
              <a:rPr lang="en-US" dirty="0"/>
              <a:t>path </a:t>
            </a:r>
            <a:r>
              <a:rPr lang="en-US" dirty="0" smtClean="0"/>
              <a:t>table (next node)</a:t>
            </a:r>
            <a:endParaRPr lang="en-US" dirty="0"/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5213678" y="5915799"/>
            <a:ext cx="156812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</a:t>
            </a:r>
            <a:r>
              <a:rPr lang="en-US" dirty="0" smtClean="0"/>
              <a:t>ath </a:t>
            </a:r>
            <a:r>
              <a:rPr lang="en-US" dirty="0"/>
              <a:t>cost table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775278" y="3631108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-128"/>
              <a:cs typeface="Osaka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75278" y="4042344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-128"/>
              <a:cs typeface="Osaka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32878" y="3707308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-128"/>
              <a:cs typeface="Osaka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0611" y="1518234"/>
            <a:ext cx="2764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static paths, pre-generate paths and costs</a:t>
            </a:r>
          </a:p>
          <a:p>
            <a:r>
              <a:rPr lang="en-US" dirty="0" smtClean="0"/>
              <a:t>(e.g., using </a:t>
            </a:r>
            <a:r>
              <a:rPr lang="en-US" dirty="0" err="1" smtClean="0"/>
              <a:t>Djikstra’s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Time/space tradeoff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5944" y="2622126"/>
            <a:ext cx="1620828" cy="33855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e.g., path A to D?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4D279-10B2-5248-BD5B-67F12B99606D}" type="slidenum">
              <a:rPr lang="en-US"/>
              <a:pPr/>
              <a:t>39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Reduce CPU Overhead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962400"/>
            <a:ext cx="80010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Typically </a:t>
            </a:r>
            <a:r>
              <a:rPr lang="en-US" dirty="0"/>
              <a:t>two levels, but can be </a:t>
            </a:r>
            <a:r>
              <a:rPr lang="en-US" dirty="0" smtClean="0"/>
              <a:t>more</a:t>
            </a:r>
          </a:p>
          <a:p>
            <a:r>
              <a:rPr lang="en-US" dirty="0" smtClean="0"/>
              <a:t>First plan in high-level, then refine in low-level</a:t>
            </a:r>
          </a:p>
          <a:p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smtClean="0"/>
              <a:t>Navigate (by car) Atlanta to Richmond</a:t>
            </a:r>
          </a:p>
          <a:p>
            <a:pPr lvl="1"/>
            <a:r>
              <a:rPr lang="en-US" dirty="0" smtClean="0"/>
              <a:t>States </a:t>
            </a:r>
            <a:r>
              <a:rPr lang="en-US" dirty="0" smtClean="0">
                <a:solidFill>
                  <a:srgbClr val="0070C0"/>
                </a:solidFill>
              </a:rPr>
              <a:t>Georgia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Virginia</a:t>
            </a:r>
          </a:p>
          <a:p>
            <a:pPr lvl="1"/>
            <a:r>
              <a:rPr lang="en-US" dirty="0" smtClean="0"/>
              <a:t>State navigation: </a:t>
            </a:r>
            <a:r>
              <a:rPr lang="en-US" sz="2600" dirty="0" smtClean="0">
                <a:solidFill>
                  <a:srgbClr val="0070C0"/>
                </a:solidFill>
              </a:rPr>
              <a:t>Georgia</a:t>
            </a:r>
            <a:r>
              <a:rPr lang="en-US" sz="2600" dirty="0" smtClean="0"/>
              <a:t> </a:t>
            </a:r>
            <a:r>
              <a:rPr lang="en-US" sz="2600" dirty="0" smtClean="0">
                <a:sym typeface="Wingdings" panose="05000000000000000000" pitchFamily="2" charset="2"/>
              </a:rPr>
              <a:t> South Carolina  North Carolina  </a:t>
            </a:r>
            <a:r>
              <a:rPr lang="en-US" sz="2600" dirty="0" smtClean="0">
                <a:solidFill>
                  <a:srgbClr val="008000"/>
                </a:solidFill>
                <a:sym typeface="Wingdings" panose="05000000000000000000" pitchFamily="2" charset="2"/>
              </a:rPr>
              <a:t>Virginia</a:t>
            </a:r>
            <a:endParaRPr lang="en-US" sz="2600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Fine grained pathfinding within state</a:t>
            </a:r>
            <a:endParaRPr lang="en-US" dirty="0"/>
          </a:p>
        </p:txBody>
      </p:sp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445000" cy="2159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3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</a:t>
            </a:r>
            <a:r>
              <a:rPr lang="en-US" dirty="0" err="1"/>
              <a:t>Pathfinding</a:t>
            </a:r>
            <a:r>
              <a:rPr lang="en-US" dirty="0"/>
              <a:t> Search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Covered </a:t>
            </a:r>
            <a:r>
              <a:rPr lang="en-US" dirty="0" smtClean="0"/>
              <a:t>in detail in </a:t>
            </a:r>
            <a:r>
              <a:rPr lang="en-US" dirty="0"/>
              <a:t>IMGD </a:t>
            </a:r>
            <a:r>
              <a:rPr lang="en-US" dirty="0" smtClean="0"/>
              <a:t>3000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200" dirty="0" smtClean="0">
                <a:hlinkClick r:id="rId2"/>
              </a:rPr>
              <a:t>http://web.cs.wpi.edu/~imgd4000/d16/slides/imgd3000-astar.pdf</a:t>
            </a:r>
            <a:r>
              <a:rPr lang="en-US" sz="2200" dirty="0" smtClean="0"/>
              <a:t> </a:t>
            </a:r>
            <a:endParaRPr lang="en-US" sz="2200" dirty="0"/>
          </a:p>
          <a:p>
            <a:r>
              <a:rPr lang="en-US" dirty="0" smtClean="0">
                <a:solidFill>
                  <a:srgbClr val="0070C0"/>
                </a:solidFill>
              </a:rPr>
              <a:t>Basic A* </a:t>
            </a:r>
            <a:r>
              <a:rPr lang="en-US" dirty="0" smtClean="0"/>
              <a:t>is a </a:t>
            </a:r>
            <a:r>
              <a:rPr lang="en-US" i="1" dirty="0" smtClean="0"/>
              <a:t>minimal requirement </a:t>
            </a:r>
            <a:r>
              <a:rPr lang="en-US" dirty="0" smtClean="0"/>
              <a:t>for solo project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may use any reference code as a guide, but not copy and paste (cf. academic honesty policies)</a:t>
            </a:r>
          </a:p>
          <a:p>
            <a:r>
              <a:rPr lang="en-US" dirty="0" smtClean="0"/>
              <a:t>An advanced pathfinding feature will be optional, but required for an A</a:t>
            </a:r>
          </a:p>
          <a:p>
            <a:pPr lvl="1"/>
            <a:r>
              <a:rPr lang="en-US" dirty="0" smtClean="0"/>
              <a:t>This slide deck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8E5E-F4A8-9E49-9861-89DA6E5CBD25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CPU Overhead – </a:t>
            </a:r>
            <a:r>
              <a:rPr lang="en-US" dirty="0" smtClean="0">
                <a:solidFill>
                  <a:srgbClr val="0070C0"/>
                </a:solidFill>
              </a:rPr>
              <a:t>Grouping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cases, individuals do not need to independently plan path</a:t>
            </a:r>
          </a:p>
          <a:p>
            <a:pPr lvl="1"/>
            <a:r>
              <a:rPr lang="en-US" dirty="0" smtClean="0"/>
              <a:t>E.g., military has leader</a:t>
            </a:r>
          </a:p>
          <a:p>
            <a:r>
              <a:rPr lang="en-US" dirty="0" smtClean="0"/>
              <a:t>So, only have leader plan path</a:t>
            </a:r>
          </a:p>
          <a:p>
            <a:pPr lvl="1"/>
            <a:r>
              <a:rPr lang="en-US" dirty="0" smtClean="0"/>
              <a:t>Normal </a:t>
            </a:r>
            <a:r>
              <a:rPr lang="en-US" dirty="0" smtClean="0">
                <a:solidFill>
                  <a:srgbClr val="008000"/>
                </a:solidFill>
              </a:rPr>
              <a:t>A*</a:t>
            </a:r>
          </a:p>
          <a:p>
            <a:r>
              <a:rPr lang="en-US" dirty="0" smtClean="0"/>
              <a:t>Other units then follow leader</a:t>
            </a:r>
          </a:p>
          <a:p>
            <a:pPr lvl="1"/>
            <a:r>
              <a:rPr lang="en-US" dirty="0" smtClean="0"/>
              <a:t>Using steering behaviors (</a:t>
            </a:r>
            <a:r>
              <a:rPr lang="en-US" i="1" dirty="0" smtClean="0"/>
              <a:t>later slide deck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814367"/>
            <a:ext cx="2737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(Sketch of how next)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Reduce CPU Overhead – </a:t>
            </a:r>
            <a:r>
              <a:rPr lang="en-US" sz="3600" dirty="0" smtClean="0">
                <a:solidFill>
                  <a:srgbClr val="0070C0"/>
                </a:solidFill>
              </a:rPr>
              <a:t>Time Slice </a:t>
            </a:r>
            <a:r>
              <a:rPr lang="en-US" sz="3600" dirty="0" smtClean="0"/>
              <a:t>(1 of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Evenly divide </a:t>
            </a:r>
            <a:r>
              <a:rPr lang="en-US" u="sng" dirty="0" smtClean="0"/>
              <a:t>fixed </a:t>
            </a:r>
            <a:r>
              <a:rPr lang="en-US" dirty="0" smtClean="0"/>
              <a:t>CPU pathfinding budget between all current callers</a:t>
            </a:r>
          </a:p>
          <a:p>
            <a:pPr lvl="1"/>
            <a:r>
              <a:rPr lang="en-US" dirty="0" smtClean="0"/>
              <a:t>Must be able to divide up searches over multiple steps</a:t>
            </a:r>
          </a:p>
          <a:p>
            <a:r>
              <a:rPr lang="en-US" dirty="0" smtClean="0"/>
              <a:t>Considerable work required!</a:t>
            </a:r>
          </a:p>
          <a:p>
            <a:pPr lvl="1"/>
            <a:r>
              <a:rPr lang="en-US" dirty="0" smtClean="0"/>
              <a:t>But can be worth it since makes pathfinding load </a:t>
            </a:r>
            <a:r>
              <a:rPr lang="en-US" dirty="0" smtClean="0">
                <a:solidFill>
                  <a:srgbClr val="008000"/>
                </a:solidFill>
              </a:rPr>
              <a:t>constant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89CE-D96A-4E43-966B-84C80C3209C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Reduce CPU Overhead – </a:t>
            </a:r>
            <a:r>
              <a:rPr lang="en-US" sz="3600" dirty="0">
                <a:solidFill>
                  <a:srgbClr val="0070C0"/>
                </a:solidFill>
              </a:rPr>
              <a:t>Time Slice </a:t>
            </a:r>
            <a:r>
              <a:rPr lang="en-US" sz="3600" dirty="0" smtClean="0"/>
              <a:t>(2 </a:t>
            </a:r>
            <a:r>
              <a:rPr lang="en-US" sz="3600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Pathfinding generalized</a:t>
            </a:r>
          </a:p>
          <a:p>
            <a:pPr lvl="1"/>
            <a:r>
              <a:rPr lang="en-US" dirty="0" smtClean="0"/>
              <a:t>Grab next node from priority queue</a:t>
            </a:r>
          </a:p>
          <a:p>
            <a:pPr lvl="1"/>
            <a:r>
              <a:rPr lang="en-US" dirty="0" smtClean="0"/>
              <a:t>Add node to shortest paths tree</a:t>
            </a:r>
          </a:p>
          <a:p>
            <a:pPr lvl="1"/>
            <a:r>
              <a:rPr lang="en-US" dirty="0" smtClean="0"/>
              <a:t>Test to see if target</a:t>
            </a:r>
          </a:p>
          <a:p>
            <a:pPr lvl="1"/>
            <a:r>
              <a:rPr lang="en-US" dirty="0" smtClean="0"/>
              <a:t>If not target, examine adjacent nodes, placing in tree as needed</a:t>
            </a:r>
          </a:p>
          <a:p>
            <a:r>
              <a:rPr lang="en-US" dirty="0" smtClean="0"/>
              <a:t>Call above a “cycle”</a:t>
            </a:r>
          </a:p>
          <a:p>
            <a:r>
              <a:rPr lang="en-US" dirty="0" smtClean="0"/>
              <a:t>Create generalized class so can call one cycle</a:t>
            </a:r>
          </a:p>
          <a:p>
            <a:pPr marL="0" indent="0" algn="ctr">
              <a:buNone/>
            </a:pPr>
            <a:r>
              <a:rPr lang="en-US" dirty="0" smtClean="0"/>
              <a:t>(next slide)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89CE-D96A-4E43-966B-84C80C3209C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456"/>
            <a:ext cx="8229600" cy="1143000"/>
          </a:xfrm>
        </p:spPr>
        <p:txBody>
          <a:bodyPr/>
          <a:lstStyle/>
          <a:p>
            <a:r>
              <a:rPr lang="en-US" dirty="0" smtClean="0"/>
              <a:t>Generalized Search Class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29290"/>
            <a:ext cx="6389891" cy="5632311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enum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SearchType</a:t>
            </a:r>
            <a:r>
              <a:rPr lang="en-US" dirty="0" smtClean="0">
                <a:latin typeface="Consolas" panose="020B0609020204030204" pitchFamily="49" charset="0"/>
              </a:rPr>
              <a:t> {</a:t>
            </a:r>
            <a:r>
              <a:rPr lang="en-US" dirty="0" err="1">
                <a:latin typeface="Consolas" panose="020B0609020204030204" pitchFamily="49" charset="0"/>
              </a:rPr>
              <a:t>Astar</a:t>
            </a:r>
            <a:r>
              <a:rPr lang="en-US" dirty="0">
                <a:latin typeface="Consolas" panose="020B0609020204030204" pitchFamily="49" charset="0"/>
              </a:rPr>
              <a:t>, Dijkstra};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enum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SearchResult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{</a:t>
            </a:r>
            <a:r>
              <a:rPr lang="en-US" dirty="0">
                <a:latin typeface="Consolas" panose="020B0609020204030204" pitchFamily="49" charset="0"/>
              </a:rPr>
              <a:t>found, </a:t>
            </a:r>
            <a:r>
              <a:rPr lang="en-US" dirty="0" err="1">
                <a:latin typeface="Consolas" panose="020B0609020204030204" pitchFamily="49" charset="0"/>
              </a:rPr>
              <a:t>not_found</a:t>
            </a:r>
            <a:r>
              <a:rPr lang="en-US" dirty="0">
                <a:latin typeface="Consolas" panose="020B0609020204030204" pitchFamily="49" charset="0"/>
              </a:rPr>
              <a:t>, incomplete};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class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GraphSearch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private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SearchType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search_type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Position target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GraphSearch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SearchType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type</a:t>
            </a:r>
            <a:r>
              <a:rPr lang="en-US" dirty="0" smtClean="0">
                <a:latin typeface="Consolas" panose="020B0609020204030204" pitchFamily="49" charset="0"/>
              </a:rPr>
              <a:t>,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Position target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i="1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i="1" dirty="0" smtClean="0">
                <a:solidFill>
                  <a:srgbClr val="008000"/>
                </a:solidFill>
              </a:rPr>
              <a:t>// </a:t>
            </a:r>
            <a:r>
              <a:rPr lang="en-US" i="1" dirty="0">
                <a:solidFill>
                  <a:srgbClr val="008000"/>
                </a:solidFill>
              </a:rPr>
              <a:t>Go through one search cycle.  Indicate if </a:t>
            </a:r>
            <a:r>
              <a:rPr lang="en-US" i="1" dirty="0" smtClean="0">
                <a:solidFill>
                  <a:srgbClr val="008000"/>
                </a:solidFill>
              </a:rPr>
              <a:t>found.</a:t>
            </a:r>
            <a:endParaRPr lang="en-US" i="1" dirty="0">
              <a:solidFill>
                <a:srgbClr val="008000"/>
              </a:solidFill>
            </a:endParaRPr>
          </a:p>
          <a:p>
            <a:r>
              <a:rPr lang="en-US" dirty="0">
                <a:latin typeface="Consolas" panose="020B0609020204030204" pitchFamily="49" charset="0"/>
              </a:rPr>
              <a:t>  virtual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SearchResult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cycleOnce</a:t>
            </a:r>
            <a:r>
              <a:rPr lang="en-US" dirty="0">
                <a:latin typeface="Consolas" panose="020B0609020204030204" pitchFamily="49" charset="0"/>
              </a:rPr>
              <a:t>()=0;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virtual </a:t>
            </a:r>
            <a:r>
              <a:rPr lang="en-US" dirty="0">
                <a:latin typeface="Consolas" panose="020B0609020204030204" pitchFamily="49" charset="0"/>
              </a:rPr>
              <a:t>double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getCost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 err="1"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=0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i="1" dirty="0" smtClean="0">
                <a:solidFill>
                  <a:srgbClr val="008000"/>
                </a:solidFill>
              </a:rPr>
              <a:t>// Return list if edges (path) to target.</a:t>
            </a:r>
            <a:endParaRPr lang="en-US" i="1" dirty="0">
              <a:solidFill>
                <a:srgbClr val="008000"/>
              </a:solidFill>
            </a:endParaRPr>
          </a:p>
          <a:p>
            <a:r>
              <a:rPr lang="en-US" dirty="0">
                <a:latin typeface="Consolas" panose="020B0609020204030204" pitchFamily="49" charset="0"/>
              </a:rPr>
              <a:t>  virtual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::list&lt;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PathEdge</a:t>
            </a:r>
            <a:r>
              <a:rPr lang="en-US" dirty="0">
                <a:latin typeface="Consolas" panose="020B0609020204030204" pitchFamily="49" charset="0"/>
              </a:rPr>
              <a:t>&gt; </a:t>
            </a:r>
            <a:r>
              <a:rPr lang="en-US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getPath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() </a:t>
            </a:r>
            <a:r>
              <a:rPr lang="en-US" dirty="0" err="1"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=0;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};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5586" y="2057400"/>
            <a:ext cx="20660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Derive </a:t>
            </a:r>
            <a:r>
              <a:rPr lang="en-US" dirty="0" smtClean="0"/>
              <a:t>specific search classes (</a:t>
            </a:r>
            <a:r>
              <a:rPr lang="en-US" dirty="0" smtClean="0">
                <a:solidFill>
                  <a:srgbClr val="008000"/>
                </a:solidFill>
              </a:rPr>
              <a:t>A*, Dijkstra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game loop, </a:t>
            </a:r>
            <a:r>
              <a:rPr lang="en-US" dirty="0" err="1" smtClean="0">
                <a:solidFill>
                  <a:srgbClr val="0070C0"/>
                </a:solidFill>
              </a:rPr>
              <a:t>PathManager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calls </a:t>
            </a:r>
            <a:r>
              <a:rPr lang="en-US" dirty="0" err="1" smtClean="0">
                <a:solidFill>
                  <a:srgbClr val="0070C0"/>
                </a:solidFill>
              </a:rPr>
              <a:t>cycleOnce</a:t>
            </a:r>
            <a:r>
              <a:rPr lang="en-US" dirty="0" smtClean="0">
                <a:solidFill>
                  <a:srgbClr val="0070C0"/>
                </a:solidFill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 smtClean="0"/>
              <a:t>If enough time, could call more than once)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5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Reduce CPU Overhead – </a:t>
            </a:r>
            <a:r>
              <a:rPr lang="en-US" sz="3600" dirty="0">
                <a:solidFill>
                  <a:srgbClr val="0070C0"/>
                </a:solidFill>
              </a:rPr>
              <a:t>Time Slice </a:t>
            </a:r>
            <a:r>
              <a:rPr lang="en-US" sz="3600" dirty="0" smtClean="0"/>
              <a:t>(2 </a:t>
            </a:r>
            <a:r>
              <a:rPr lang="en-US" sz="3600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</a:t>
            </a:r>
            <a:r>
              <a:rPr lang="en-US" dirty="0" err="1">
                <a:solidFill>
                  <a:srgbClr val="C00000"/>
                </a:solidFill>
              </a:rPr>
              <a:t>PathPlanner</a:t>
            </a:r>
            <a:r>
              <a:rPr lang="en-US" dirty="0"/>
              <a:t> for </a:t>
            </a:r>
            <a:r>
              <a:rPr lang="en-US" dirty="0" err="1" smtClean="0">
                <a:solidFill>
                  <a:srgbClr val="008000"/>
                </a:solidFill>
              </a:rPr>
              <a:t>Obj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/>
              <a:t>Create </a:t>
            </a:r>
            <a:r>
              <a:rPr lang="en-US" dirty="0" err="1">
                <a:solidFill>
                  <a:srgbClr val="0070C0"/>
                </a:solidFill>
              </a:rPr>
              <a:t>PathManager</a:t>
            </a:r>
            <a:r>
              <a:rPr lang="en-US" dirty="0"/>
              <a:t> to </a:t>
            </a:r>
            <a:r>
              <a:rPr lang="en-US" u="sng" dirty="0"/>
              <a:t>allocate cycles</a:t>
            </a:r>
          </a:p>
          <a:p>
            <a:r>
              <a:rPr lang="en-US" dirty="0" err="1">
                <a:solidFill>
                  <a:srgbClr val="C00000"/>
                </a:solidFill>
              </a:rPr>
              <a:t>PathPlanner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registers with </a:t>
            </a:r>
            <a:r>
              <a:rPr lang="en-US" dirty="0" err="1">
                <a:solidFill>
                  <a:srgbClr val="0070C0"/>
                </a:solidFill>
              </a:rPr>
              <a:t>PathManager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Gets instance of path</a:t>
            </a:r>
          </a:p>
          <a:p>
            <a:r>
              <a:rPr lang="en-US" dirty="0"/>
              <a:t>Each tick, </a:t>
            </a:r>
            <a:r>
              <a:rPr lang="en-US" dirty="0" err="1">
                <a:solidFill>
                  <a:srgbClr val="0070C0"/>
                </a:solidFill>
              </a:rPr>
              <a:t>PathManager</a:t>
            </a:r>
            <a:r>
              <a:rPr lang="en-US" dirty="0"/>
              <a:t> distributes cycles among all</a:t>
            </a:r>
          </a:p>
          <a:p>
            <a:r>
              <a:rPr lang="en-US" dirty="0"/>
              <a:t>When path complete, send message (event) to </a:t>
            </a:r>
            <a:r>
              <a:rPr lang="en-US" dirty="0" err="1">
                <a:solidFill>
                  <a:srgbClr val="C00000"/>
                </a:solidFill>
              </a:rPr>
              <a:t>PathPlanner</a:t>
            </a:r>
            <a:r>
              <a:rPr lang="en-US" dirty="0"/>
              <a:t>, which notifies </a:t>
            </a:r>
            <a:r>
              <a:rPr lang="en-US" dirty="0">
                <a:solidFill>
                  <a:srgbClr val="008000"/>
                </a:solidFill>
              </a:rPr>
              <a:t>Object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Objects </a:t>
            </a:r>
            <a:r>
              <a:rPr lang="en-US" dirty="0"/>
              <a:t>to use for </a:t>
            </a:r>
            <a:r>
              <a:rPr lang="en-US" dirty="0" smtClean="0"/>
              <a:t>pathing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89CE-D96A-4E43-966B-84C80C3209C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172199"/>
            <a:ext cx="320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(See example next slide)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Slice Example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508" y="1600200"/>
            <a:ext cx="3914692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Object</a:t>
            </a:r>
            <a:r>
              <a:rPr lang="en-US" dirty="0"/>
              <a:t> requests path to </a:t>
            </a:r>
            <a:r>
              <a:rPr lang="en-US" dirty="0" smtClean="0"/>
              <a:t>target</a:t>
            </a:r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PathPlanner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Provides closest node</a:t>
            </a:r>
            <a:endParaRPr lang="en-US" dirty="0"/>
          </a:p>
          <a:p>
            <a:pPr lvl="1"/>
            <a:r>
              <a:rPr lang="en-US" dirty="0"/>
              <a:t>Creates search (</a:t>
            </a:r>
            <a:r>
              <a:rPr lang="en-US" dirty="0">
                <a:solidFill>
                  <a:srgbClr val="008000"/>
                </a:solidFill>
              </a:rPr>
              <a:t>A*</a:t>
            </a:r>
            <a:r>
              <a:rPr lang="en-US" dirty="0"/>
              <a:t>, also could be </a:t>
            </a:r>
            <a:r>
              <a:rPr lang="en-US" dirty="0" err="1">
                <a:solidFill>
                  <a:srgbClr val="008000"/>
                </a:solidFill>
              </a:rPr>
              <a:t>Djikstra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Registers with </a:t>
            </a:r>
            <a:r>
              <a:rPr lang="en-US" dirty="0" err="1" smtClean="0">
                <a:solidFill>
                  <a:srgbClr val="C00000"/>
                </a:solidFill>
              </a:rPr>
              <a:t>PathManager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PathManager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 smtClean="0"/>
              <a:t>Allocates cycles among all searches</a:t>
            </a:r>
          </a:p>
          <a:p>
            <a:pPr lvl="1"/>
            <a:r>
              <a:rPr lang="en-US" dirty="0" smtClean="0"/>
              <a:t>When done, returns path (or </a:t>
            </a:r>
            <a:r>
              <a:rPr lang="en-US" dirty="0" smtClean="0"/>
              <a:t>path not found)</a:t>
            </a:r>
            <a:endParaRPr lang="en-US" dirty="0" smtClean="0"/>
          </a:p>
          <a:p>
            <a:r>
              <a:rPr lang="en-US" dirty="0" err="1" smtClean="0">
                <a:solidFill>
                  <a:srgbClr val="0070C0"/>
                </a:solidFill>
              </a:rPr>
              <a:t>PathPlanner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Notifies </a:t>
            </a:r>
            <a:r>
              <a:rPr lang="en-US" dirty="0" smtClean="0">
                <a:solidFill>
                  <a:srgbClr val="008000"/>
                </a:solidFill>
              </a:rPr>
              <a:t>Object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Object</a:t>
            </a:r>
            <a:r>
              <a:rPr lang="en-US" dirty="0" smtClean="0"/>
              <a:t> requests path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086" y="1600200"/>
            <a:ext cx="48323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F89CE-D96A-4E43-966B-84C80C3209C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Reduce CPU Overhead – </a:t>
            </a:r>
            <a:r>
              <a:rPr lang="en-US" sz="3600" dirty="0">
                <a:solidFill>
                  <a:srgbClr val="0070C0"/>
                </a:solidFill>
              </a:rPr>
              <a:t>Time Slice </a:t>
            </a:r>
            <a:r>
              <a:rPr lang="en-US" sz="3600" dirty="0" smtClean="0"/>
              <a:t>(3 </a:t>
            </a:r>
            <a:r>
              <a:rPr lang="en-US" sz="3600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Note </a:t>
            </a:r>
            <a:r>
              <a:rPr lang="en-US" dirty="0" smtClean="0"/>
              <a:t>“time slicing” </a:t>
            </a:r>
            <a:r>
              <a:rPr lang="en-US" dirty="0"/>
              <a:t>implies that caller may have to </a:t>
            </a:r>
            <a:r>
              <a:rPr lang="en-US" dirty="0">
                <a:solidFill>
                  <a:srgbClr val="0070C0"/>
                </a:solidFill>
              </a:rPr>
              <a:t>wait for answer</a:t>
            </a:r>
          </a:p>
          <a:p>
            <a:pPr lvl="1"/>
            <a:r>
              <a:rPr lang="en-US" dirty="0" smtClean="0"/>
              <a:t>Wait time proportional </a:t>
            </a:r>
            <a:r>
              <a:rPr lang="en-US" dirty="0" smtClean="0"/>
              <a:t>to size of graph (number of cycles needed) and number of other </a:t>
            </a:r>
            <a:r>
              <a:rPr lang="en-US" dirty="0" smtClean="0">
                <a:solidFill>
                  <a:srgbClr val="008000"/>
                </a:solidFill>
              </a:rPr>
              <a:t>Objects</a:t>
            </a:r>
            <a:r>
              <a:rPr lang="en-US" dirty="0" smtClean="0"/>
              <a:t> pathing</a:t>
            </a:r>
          </a:p>
          <a:p>
            <a:r>
              <a:rPr lang="en-US" dirty="0" smtClean="0"/>
              <a:t>What </a:t>
            </a:r>
            <a:r>
              <a:rPr lang="en-US" dirty="0"/>
              <a:t>should </a:t>
            </a:r>
            <a:r>
              <a:rPr lang="en-US" dirty="0" smtClean="0">
                <a:solidFill>
                  <a:srgbClr val="008000"/>
                </a:solidFill>
              </a:rPr>
              <a:t>Object</a:t>
            </a:r>
            <a:r>
              <a:rPr lang="en-US" dirty="0" smtClean="0"/>
              <a:t> do </a:t>
            </a:r>
            <a:r>
              <a:rPr lang="en-US" dirty="0"/>
              <a:t>while </a:t>
            </a:r>
            <a:r>
              <a:rPr lang="en-US" dirty="0" smtClean="0"/>
              <a:t>waiting </a:t>
            </a:r>
            <a:r>
              <a:rPr lang="en-US" dirty="0"/>
              <a:t>for </a:t>
            </a:r>
            <a:r>
              <a:rPr lang="en-US" dirty="0" smtClean="0"/>
              <a:t>path?</a:t>
            </a:r>
          </a:p>
          <a:p>
            <a:pPr lvl="1"/>
            <a:r>
              <a:rPr lang="en-US" i="1" dirty="0" smtClean="0"/>
              <a:t>Stand still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but often looks bad (e.g., player expects unit to move)</a:t>
            </a:r>
          </a:p>
          <a:p>
            <a:pPr lvl="1"/>
            <a:r>
              <a:rPr lang="en-US" dirty="0" smtClean="0"/>
              <a:t>So, </a:t>
            </a:r>
            <a:r>
              <a:rPr lang="en-US" i="1" dirty="0" smtClean="0"/>
              <a:t>start moving</a:t>
            </a:r>
            <a:r>
              <a:rPr lang="en-US" dirty="0" smtClean="0"/>
              <a:t>, preferably  </a:t>
            </a:r>
            <a:r>
              <a:rPr lang="en-US" dirty="0"/>
              <a:t>in “general direction” of </a:t>
            </a:r>
            <a:r>
              <a:rPr lang="en-US" dirty="0" smtClean="0"/>
              <a:t>target</a:t>
            </a:r>
          </a:p>
          <a:p>
            <a:pPr lvl="2"/>
            <a:r>
              <a:rPr lang="en-US" dirty="0" smtClean="0"/>
              <a:t>“Seek” as behavior (</a:t>
            </a:r>
            <a:r>
              <a:rPr lang="en-US" i="1" dirty="0" smtClean="0"/>
              <a:t>see later slide deck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“Wander” as behavior (</a:t>
            </a:r>
            <a:r>
              <a:rPr lang="en-US" i="1" dirty="0" smtClean="0"/>
              <a:t>ditto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When path returns, “smooth” to get to target </a:t>
            </a:r>
            <a:r>
              <a:rPr lang="en-US" dirty="0" smtClean="0">
                <a:solidFill>
                  <a:srgbClr val="0070C0"/>
                </a:solidFill>
              </a:rPr>
              <a:t>(example next slide)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F89CE-D96A-4E43-966B-84C80C3209C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80" y="76200"/>
            <a:ext cx="8229600" cy="1143000"/>
          </a:xfrm>
        </p:spPr>
        <p:txBody>
          <a:bodyPr/>
          <a:lstStyle/>
          <a:p>
            <a:r>
              <a:rPr lang="en-US" dirty="0" smtClean="0"/>
              <a:t>Time Slicing needs Smoothing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2280" y="1219200"/>
            <a:ext cx="82296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Object</a:t>
            </a:r>
            <a:r>
              <a:rPr lang="en-US" dirty="0" smtClean="0"/>
              <a:t> registers pathfinding to target</a:t>
            </a:r>
          </a:p>
          <a:p>
            <a:r>
              <a:rPr lang="en-US" dirty="0" smtClean="0"/>
              <a:t>Starts seeking towards target</a:t>
            </a:r>
          </a:p>
          <a:p>
            <a:r>
              <a:rPr lang="en-US" dirty="0" smtClean="0"/>
              <a:t>When path returns, </a:t>
            </a:r>
            <a:r>
              <a:rPr lang="en-US" dirty="0" smtClean="0">
                <a:solidFill>
                  <a:srgbClr val="008000"/>
                </a:solidFill>
              </a:rPr>
              <a:t>Object</a:t>
            </a:r>
            <a:r>
              <a:rPr lang="en-US" dirty="0" smtClean="0"/>
              <a:t> will backtrack.  Bad!</a:t>
            </a:r>
          </a:p>
          <a:p>
            <a:r>
              <a:rPr lang="en-US" dirty="0" smtClean="0"/>
              <a:t>Solution? </a:t>
            </a:r>
            <a:r>
              <a:rPr lang="en-US" dirty="0" smtClean="0">
                <a:sym typeface="Wingdings" panose="05000000000000000000" pitchFamily="2" charset="2"/>
              </a:rPr>
              <a:t> Simple smoothing described earlier to remove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89CE-D96A-4E43-966B-84C80C3209C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1556220782_Page_393_Image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" y="2981345"/>
            <a:ext cx="4469482" cy="2905163"/>
          </a:xfrm>
          <a:prstGeom prst="rect">
            <a:avLst/>
          </a:prstGeom>
        </p:spPr>
      </p:pic>
      <p:pic>
        <p:nvPicPr>
          <p:cNvPr id="7" name="Picture 6" descr="1556220782_Page_394_Image_0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92" y="3057545"/>
            <a:ext cx="2156376" cy="2828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2521" y="595314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</a:t>
            </a:r>
            <a:r>
              <a:rPr lang="en-US" sz="2400" dirty="0" smtClean="0">
                <a:solidFill>
                  <a:srgbClr val="0070C0"/>
                </a:solidFill>
              </a:rPr>
              <a:t>ithout smoothing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9080" y="595314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moothed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9880" y="641481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 (TIME-SLICING)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Slicing </a:t>
            </a:r>
            <a:r>
              <a:rPr lang="en-US" dirty="0" smtClean="0"/>
              <a:t>with Seek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waiting for path, head “wrong” direction</a:t>
            </a:r>
          </a:p>
          <a:p>
            <a:pPr lvl="1"/>
            <a:r>
              <a:rPr lang="en-US" dirty="0" smtClean="0"/>
              <a:t>May even hit walls!</a:t>
            </a:r>
          </a:p>
          <a:p>
            <a:pPr lvl="1"/>
            <a:r>
              <a:rPr lang="en-US" dirty="0" smtClean="0"/>
              <a:t>Looks </a:t>
            </a:r>
            <a:r>
              <a:rPr lang="en-US" dirty="0" err="1" smtClean="0"/>
              <a:t>stoopid</a:t>
            </a:r>
            <a:endParaRPr lang="en-US" dirty="0" smtClean="0"/>
          </a:p>
          <a:p>
            <a:r>
              <a:rPr lang="en-US" dirty="0" smtClean="0"/>
              <a:t>Alternative can be to return path to node closer to </a:t>
            </a:r>
            <a:r>
              <a:rPr lang="en-US" dirty="0" smtClean="0">
                <a:solidFill>
                  <a:srgbClr val="008000"/>
                </a:solidFill>
              </a:rPr>
              <a:t>Object</a:t>
            </a:r>
          </a:p>
          <a:p>
            <a:pPr lvl="1"/>
            <a:r>
              <a:rPr lang="en-US" dirty="0" smtClean="0"/>
              <a:t>Modify </a:t>
            </a:r>
            <a:r>
              <a:rPr lang="en-US" dirty="0" smtClean="0">
                <a:solidFill>
                  <a:srgbClr val="008000"/>
                </a:solidFill>
              </a:rPr>
              <a:t>A*</a:t>
            </a:r>
            <a:r>
              <a:rPr lang="en-US" dirty="0" smtClean="0"/>
              <a:t> to return answer after </a:t>
            </a:r>
            <a:r>
              <a:rPr lang="en-US" i="1" dirty="0" smtClean="0"/>
              <a:t>X</a:t>
            </a:r>
            <a:r>
              <a:rPr lang="en-US" dirty="0" smtClean="0"/>
              <a:t> cycles/depth</a:t>
            </a:r>
          </a:p>
          <a:p>
            <a:pPr lvl="1"/>
            <a:r>
              <a:rPr lang="en-US" dirty="0" smtClean="0"/>
              <a:t>Start moving along that path</a:t>
            </a:r>
          </a:p>
          <a:p>
            <a:pPr lvl="1"/>
            <a:r>
              <a:rPr lang="en-US" dirty="0" smtClean="0"/>
              <a:t>Request rest of path</a:t>
            </a:r>
          </a:p>
          <a:p>
            <a:r>
              <a:rPr lang="en-US" dirty="0" smtClean="0"/>
              <a:t>When complete path returned, adjust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33" y="2248225"/>
            <a:ext cx="425427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942446" y="3010225"/>
            <a:ext cx="76200" cy="1295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425133" y="4229425"/>
            <a:ext cx="304800" cy="1524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63533" y="4305625"/>
            <a:ext cx="304800" cy="1524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244533" y="3467425"/>
            <a:ext cx="0" cy="5825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66270" y="5262358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Seek heads in obvious (to player) </a:t>
            </a:r>
            <a:r>
              <a:rPr lang="en-US" dirty="0" smtClean="0">
                <a:solidFill>
                  <a:srgbClr val="C00000"/>
                </a:solidFill>
              </a:rPr>
              <a:t>wrong direction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47156" y="1622008"/>
            <a:ext cx="305954" cy="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6943" y="1417022"/>
            <a:ext cx="13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Seek direction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614050" y="1677888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Needed direction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245138" y="1847165"/>
            <a:ext cx="303552" cy="0"/>
          </a:xfrm>
          <a:prstGeom prst="straightConnector1">
            <a:avLst/>
          </a:prstGeom>
          <a:ln w="28575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F89CE-D96A-4E43-966B-84C80C3209C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DD4149-C01E-3448-AA18-BC79B8242E88}" type="slidenum">
              <a:rPr lang="en-US"/>
              <a:pPr/>
              <a:t>49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Getting Out of </a:t>
            </a:r>
            <a:r>
              <a:rPr lang="en-US" dirty="0" smtClean="0"/>
              <a:t>Stuck Situations</a:t>
            </a:r>
            <a:endParaRPr lang="en-US" dirty="0"/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13" y="1351679"/>
            <a:ext cx="3810000" cy="1889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413" y="1389779"/>
            <a:ext cx="4381500" cy="1600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613" y="3561479"/>
            <a:ext cx="3657600" cy="1754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160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9413" y="3637679"/>
            <a:ext cx="3962400" cy="1741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626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 (STUCK)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7213" y="2871472"/>
            <a:ext cx="1790170" cy="33855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Object</a:t>
            </a:r>
            <a:r>
              <a:rPr lang="en-US" sz="1600" dirty="0" smtClean="0"/>
              <a:t> </a:t>
            </a:r>
            <a:r>
              <a:rPr lang="en-US" sz="1600" dirty="0" err="1" smtClean="0"/>
              <a:t>pathing</a:t>
            </a:r>
            <a:r>
              <a:rPr lang="en-US" sz="1600" dirty="0" smtClean="0"/>
              <a:t> to </a:t>
            </a:r>
            <a:r>
              <a:rPr lang="en-US" sz="1600" dirty="0" smtClean="0">
                <a:solidFill>
                  <a:srgbClr val="0070C0"/>
                </a:solidFill>
              </a:rPr>
              <a:t>C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9686" y="3023872"/>
            <a:ext cx="2780954" cy="33855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Reaches </a:t>
            </a:r>
            <a:r>
              <a:rPr lang="en-US" sz="1600" dirty="0" smtClean="0">
                <a:solidFill>
                  <a:srgbClr val="0070C0"/>
                </a:solidFill>
              </a:rPr>
              <a:t>A</a:t>
            </a:r>
            <a:r>
              <a:rPr lang="en-US" sz="1600" dirty="0" smtClean="0"/>
              <a:t>, removes and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dirty="0" smtClean="0"/>
              <a:t> next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32841" y="5458513"/>
            <a:ext cx="3001143" cy="33855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Other </a:t>
            </a:r>
            <a:r>
              <a:rPr lang="en-US" sz="1600" dirty="0" smtClean="0">
                <a:solidFill>
                  <a:srgbClr val="008000"/>
                </a:solidFill>
              </a:rPr>
              <a:t>Objects</a:t>
            </a:r>
            <a:r>
              <a:rPr lang="en-US" sz="1600" dirty="0" smtClean="0"/>
              <a:t> “push” </a:t>
            </a:r>
            <a:r>
              <a:rPr lang="en-US" sz="1600" dirty="0" smtClean="0">
                <a:solidFill>
                  <a:srgbClr val="008000"/>
                </a:solidFill>
              </a:rPr>
              <a:t>Object</a:t>
            </a:r>
            <a:r>
              <a:rPr lang="en-US" sz="1600" dirty="0" smtClean="0"/>
              <a:t> back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7846" y="5494769"/>
            <a:ext cx="3053849" cy="33855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Object</a:t>
            </a:r>
            <a:r>
              <a:rPr lang="en-US" sz="1600" dirty="0" smtClean="0"/>
              <a:t> still heads to </a:t>
            </a:r>
            <a:r>
              <a:rPr lang="en-US" sz="1600" dirty="0" smtClean="0">
                <a:solidFill>
                  <a:srgbClr val="0070C0"/>
                </a:solidFill>
              </a:rPr>
              <a:t>B</a:t>
            </a:r>
            <a:r>
              <a:rPr lang="en-US" sz="1600" dirty="0" smtClean="0"/>
              <a:t> but hits wall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88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Path Planning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Sometimes, </a:t>
            </a:r>
            <a:r>
              <a:rPr lang="en-US" dirty="0" smtClean="0">
                <a:solidFill>
                  <a:srgbClr val="0070C0"/>
                </a:solidFill>
              </a:rPr>
              <a:t>basic A</a:t>
            </a:r>
            <a:r>
              <a:rPr lang="en-US" dirty="0">
                <a:solidFill>
                  <a:srgbClr val="0070C0"/>
                </a:solidFill>
              </a:rPr>
              <a:t>* </a:t>
            </a:r>
            <a:r>
              <a:rPr lang="en-US" dirty="0" smtClean="0"/>
              <a:t>is not </a:t>
            </a:r>
            <a:r>
              <a:rPr lang="en-US" dirty="0"/>
              <a:t>enough</a:t>
            </a:r>
          </a:p>
          <a:p>
            <a:r>
              <a:rPr lang="en-US" dirty="0" smtClean="0"/>
              <a:t>Also, often need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avigation </a:t>
            </a:r>
            <a:r>
              <a:rPr lang="en-US" dirty="0"/>
              <a:t>graphs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oints </a:t>
            </a:r>
            <a:r>
              <a:rPr lang="en-US" dirty="0"/>
              <a:t>of </a:t>
            </a:r>
            <a:r>
              <a:rPr lang="en-US" dirty="0" smtClean="0"/>
              <a:t>visibility (</a:t>
            </a:r>
            <a:r>
              <a:rPr lang="en-US" dirty="0" err="1" smtClean="0"/>
              <a:t>pov</a:t>
            </a:r>
            <a:r>
              <a:rPr lang="en-US" dirty="0" smtClean="0"/>
              <a:t>) – lines connecting visible nodes</a:t>
            </a:r>
            <a:endParaRPr lang="en-US" dirty="0"/>
          </a:p>
          <a:p>
            <a:pPr lvl="2"/>
            <a:r>
              <a:rPr lang="en-US" dirty="0" smtClean="0"/>
              <a:t>Navigation mesh (</a:t>
            </a:r>
            <a:r>
              <a:rPr lang="en-US" dirty="0" err="1" smtClean="0"/>
              <a:t>navmesh</a:t>
            </a:r>
            <a:r>
              <a:rPr lang="en-US" dirty="0" smtClean="0"/>
              <a:t>) – models traversable areas of virtual map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ath </a:t>
            </a:r>
            <a:r>
              <a:rPr lang="en-US" dirty="0"/>
              <a:t>smoothing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ompute-time optimizations</a:t>
            </a:r>
            <a:endParaRPr lang="en-US" dirty="0"/>
          </a:p>
          <a:p>
            <a:pPr lvl="1"/>
            <a:r>
              <a:rPr lang="en-US" dirty="0"/>
              <a:t>H</a:t>
            </a:r>
            <a:r>
              <a:rPr lang="en-US" dirty="0" smtClean="0"/>
              <a:t>ierarchical </a:t>
            </a:r>
            <a:r>
              <a:rPr lang="en-US" dirty="0"/>
              <a:t>pathfinding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pecial </a:t>
            </a:r>
            <a:r>
              <a:rPr lang="en-US" dirty="0"/>
              <a:t>case </a:t>
            </a:r>
            <a:r>
              <a:rPr lang="en-US" dirty="0" smtClean="0"/>
              <a:t>methods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Some </a:t>
            </a:r>
            <a:r>
              <a:rPr lang="en-US" dirty="0" smtClean="0"/>
              <a:t>of these count as optional requirement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4B9-9916-9343-9319-518FEC73A69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54DDE-2C19-2044-B0CC-A3D0682F9EB3}" type="slidenum">
              <a:rPr lang="en-US"/>
              <a:pPr/>
              <a:t>50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Out of </a:t>
            </a:r>
            <a:r>
              <a:rPr lang="en-US" dirty="0" smtClean="0"/>
              <a:t>Stuck </a:t>
            </a:r>
            <a:r>
              <a:rPr lang="en-US" dirty="0"/>
              <a:t>Situations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Calculate distance </a:t>
            </a:r>
            <a:r>
              <a:rPr lang="en-US" dirty="0"/>
              <a:t>to </a:t>
            </a:r>
            <a:r>
              <a:rPr lang="en-US" dirty="0" smtClean="0">
                <a:solidFill>
                  <a:srgbClr val="008000"/>
                </a:solidFill>
              </a:rPr>
              <a:t>Object</a:t>
            </a:r>
            <a:r>
              <a:rPr lang="en-US" dirty="0" smtClean="0"/>
              <a:t>’s next waypoint </a:t>
            </a:r>
            <a:r>
              <a:rPr lang="en-US" dirty="0"/>
              <a:t>each update step</a:t>
            </a:r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this </a:t>
            </a:r>
            <a:r>
              <a:rPr lang="en-US" dirty="0" smtClean="0"/>
              <a:t>distance remains </a:t>
            </a:r>
            <a:r>
              <a:rPr lang="en-US" dirty="0"/>
              <a:t>about </a:t>
            </a:r>
            <a:r>
              <a:rPr lang="en-US" dirty="0" smtClean="0"/>
              <a:t>same </a:t>
            </a:r>
            <a:r>
              <a:rPr lang="en-US" dirty="0"/>
              <a:t>or consistently </a:t>
            </a:r>
            <a:r>
              <a:rPr lang="en-US" dirty="0" smtClean="0"/>
              <a:t>increases</a:t>
            </a:r>
            <a:endParaRPr lang="en-US" dirty="0"/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</a:t>
            </a:r>
            <a:r>
              <a:rPr lang="en-US" dirty="0" smtClean="0"/>
              <a:t>robably </a:t>
            </a:r>
            <a:r>
              <a:rPr lang="en-US" i="1" dirty="0" smtClean="0"/>
              <a:t>stuck</a:t>
            </a:r>
            <a:endParaRPr lang="en-US" i="1" dirty="0" smtClean="0"/>
          </a:p>
          <a:p>
            <a:pPr lvl="1">
              <a:buFont typeface="Wingdings"/>
              <a:buChar char="à"/>
            </a:pPr>
            <a:r>
              <a:rPr lang="en-US" dirty="0" err="1" smtClean="0"/>
              <a:t>Replan</a:t>
            </a:r>
            <a:endParaRPr lang="en-US" dirty="0" smtClean="0"/>
          </a:p>
          <a:p>
            <a:r>
              <a:rPr lang="en-US" dirty="0" smtClean="0"/>
              <a:t>Alternatively – estimate arrival time at next waypoint</a:t>
            </a:r>
          </a:p>
          <a:p>
            <a:pPr lvl="1"/>
            <a:r>
              <a:rPr lang="en-US" dirty="0" smtClean="0"/>
              <a:t>If takes longer, probably </a:t>
            </a:r>
            <a:r>
              <a:rPr lang="en-US" i="1" dirty="0" smtClean="0"/>
              <a:t>stuck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R</a:t>
            </a:r>
            <a:r>
              <a:rPr lang="en-US" dirty="0" err="1" smtClean="0"/>
              <a:t>eplan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4EDE0-E7E2-6B49-9FBC-D136CC5E9E0C}" type="slidenum">
              <a:rPr lang="en-US"/>
              <a:pPr/>
              <a:t>51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Pathfinding</a:t>
            </a:r>
            <a:r>
              <a:rPr lang="en-US" dirty="0" smtClean="0"/>
              <a:t> </a:t>
            </a:r>
            <a:r>
              <a:rPr lang="en-US" dirty="0"/>
              <a:t>Summary	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Not </a:t>
            </a:r>
            <a:r>
              <a:rPr lang="en-US" dirty="0" err="1" smtClean="0"/>
              <a:t>necessar</a:t>
            </a:r>
            <a:r>
              <a:rPr lang="en-US" dirty="0" smtClean="0"/>
              <a:t> to use </a:t>
            </a:r>
            <a:r>
              <a:rPr lang="en-US" i="1" dirty="0"/>
              <a:t>all </a:t>
            </a:r>
            <a:r>
              <a:rPr lang="en-US" dirty="0" smtClean="0"/>
              <a:t>techniques </a:t>
            </a:r>
            <a:r>
              <a:rPr lang="en-US" dirty="0"/>
              <a:t>in </a:t>
            </a:r>
            <a:r>
              <a:rPr lang="en-US" i="1" dirty="0"/>
              <a:t>one</a:t>
            </a:r>
            <a:r>
              <a:rPr lang="en-US" dirty="0"/>
              <a:t> game</a:t>
            </a:r>
          </a:p>
          <a:p>
            <a:pPr>
              <a:lnSpc>
                <a:spcPct val="110000"/>
              </a:lnSpc>
            </a:pPr>
            <a:r>
              <a:rPr lang="en-US" dirty="0"/>
              <a:t>Only use whatever </a:t>
            </a:r>
            <a:r>
              <a:rPr lang="en-US" dirty="0" smtClean="0"/>
              <a:t>game </a:t>
            </a:r>
            <a:r>
              <a:rPr lang="en-US" dirty="0"/>
              <a:t>demands and </a:t>
            </a:r>
            <a:r>
              <a:rPr lang="en-US" i="1" dirty="0"/>
              <a:t>no </a:t>
            </a:r>
            <a:r>
              <a:rPr lang="en-US" i="1" dirty="0" smtClean="0"/>
              <a:t>more</a:t>
            </a:r>
          </a:p>
          <a:p>
            <a:r>
              <a:rPr lang="en-US" dirty="0"/>
              <a:t>An advanced pathfinding feature is </a:t>
            </a:r>
            <a:r>
              <a:rPr lang="en-US" dirty="0" smtClean="0"/>
              <a:t>an optional </a:t>
            </a:r>
            <a:r>
              <a:rPr lang="en-US" dirty="0" smtClean="0"/>
              <a:t>project requirement</a:t>
            </a:r>
            <a:endParaRPr lang="en-US" dirty="0"/>
          </a:p>
          <a:p>
            <a:r>
              <a:rPr lang="en-US" dirty="0" smtClean="0"/>
              <a:t>For reference C++ code see</a:t>
            </a:r>
            <a:endParaRPr lang="en-US" dirty="0"/>
          </a:p>
          <a:p>
            <a:pPr marL="400050" lvl="1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://samples.jbpub.com/9781556220784/</a:t>
            </a:r>
            <a:r>
              <a:rPr lang="en-US" sz="1800" dirty="0" smtClean="0">
                <a:hlinkClick r:id="rId2"/>
              </a:rPr>
              <a:t>Buckland_SourceCode.zip</a:t>
            </a:r>
            <a:r>
              <a:rPr lang="en-US" sz="1800" dirty="0" smtClean="0"/>
              <a:t> </a:t>
            </a:r>
            <a:r>
              <a:rPr lang="en-US" sz="1400" dirty="0" smtClean="0"/>
              <a:t>(</a:t>
            </a:r>
            <a:r>
              <a:rPr lang="en-US" sz="1600" dirty="0" smtClean="0"/>
              <a:t>Chapter 8 folder)</a:t>
            </a:r>
          </a:p>
        </p:txBody>
      </p:sp>
    </p:spTree>
    <p:extLst>
      <p:ext uri="{BB962C8B-B14F-4D97-AF65-F5344CB8AC3E}">
        <p14:creationId xmlns:p14="http://schemas.microsoft.com/office/powerpoint/2010/main" val="1032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Graphs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Mesh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Pathfinding Tuning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Pathfinding in UE4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in UE4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 </a:t>
            </a:r>
            <a:r>
              <a:rPr lang="en-US" dirty="0" err="1" smtClean="0">
                <a:solidFill>
                  <a:srgbClr val="0070C0"/>
                </a:solidFill>
              </a:rPr>
              <a:t>NavMesh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Auto generated initially</a:t>
            </a:r>
          </a:p>
          <a:p>
            <a:pPr lvl="1"/>
            <a:r>
              <a:rPr lang="en-US" dirty="0" smtClean="0"/>
              <a:t>Tweaked by hand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NavLinkProxy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to allow “jumping”</a:t>
            </a:r>
          </a:p>
          <a:p>
            <a:r>
              <a:rPr lang="en-US" dirty="0" smtClean="0"/>
              <a:t>Auto re-generates when static objects move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000" i="1" dirty="0" smtClean="0">
                <a:solidFill>
                  <a:srgbClr val="0070C0"/>
                </a:solidFill>
              </a:rPr>
              <a:t>(More in upcoming slides)</a:t>
            </a:r>
          </a:p>
        </p:txBody>
      </p:sp>
      <p:pic>
        <p:nvPicPr>
          <p:cNvPr id="4" name="Picture 2" descr="NM_1_1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8636"/>
            <a:ext cx="2590800" cy="8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M_1_1_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9912"/>
            <a:ext cx="2590799" cy="8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M_1_1_0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628900" cy="83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F89CE-D96A-4E43-966B-84C80C3209C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604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r>
              <a:rPr lang="en-US" dirty="0" smtClean="0"/>
              <a:t>UE4 </a:t>
            </a:r>
            <a:r>
              <a:rPr lang="en-US" dirty="0" err="1" smtClean="0">
                <a:solidFill>
                  <a:srgbClr val="0070C0"/>
                </a:solidFill>
              </a:rPr>
              <a:t>NavMesh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i="1" dirty="0"/>
              <a:t>Modes Panel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Create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i="1" dirty="0" smtClean="0">
                <a:sym typeface="Wingdings" panose="05000000000000000000" pitchFamily="2" charset="2"/>
              </a:rPr>
              <a:t>Volumes</a:t>
            </a:r>
            <a:endParaRPr lang="en-US" i="1" dirty="0" smtClean="0"/>
          </a:p>
          <a:p>
            <a:r>
              <a:rPr lang="en-US" dirty="0" smtClean="0"/>
              <a:t>Translate/scale to encapsulate walkable area</a:t>
            </a:r>
          </a:p>
          <a:p>
            <a:r>
              <a:rPr lang="en-US" dirty="0" smtClean="0"/>
              <a:t>Press “P” to view</a:t>
            </a:r>
          </a:p>
          <a:p>
            <a:pPr lvl="1"/>
            <a:r>
              <a:rPr lang="en-US" dirty="0" smtClean="0"/>
              <a:t>Green shows mesh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208" name="Picture 16" descr="createNav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49" y="609600"/>
            <a:ext cx="2700601" cy="275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NMV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314701" cy="280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604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Update as Design Level</a:t>
            </a:r>
            <a:endParaRPr lang="en-US" dirty="0"/>
          </a:p>
        </p:txBody>
      </p:sp>
      <p:pic>
        <p:nvPicPr>
          <p:cNvPr id="9218" name="Picture 2" descr="NavMesh_1_3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87404"/>
            <a:ext cx="247802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avMesh_1_3_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7404"/>
            <a:ext cx="247802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avMesh_1_3_0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247802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avMesh_1_3_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247802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91000" y="2590800"/>
            <a:ext cx="53340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68212" y="3657600"/>
            <a:ext cx="0" cy="457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76700" y="5105400"/>
            <a:ext cx="53340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2399" y="2272005"/>
            <a:ext cx="114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Move static mesh (bridge)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772398" y="4689901"/>
            <a:ext cx="114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NavMesh</a:t>
            </a:r>
            <a:r>
              <a:rPr lang="en-US" sz="1600" dirty="0" smtClean="0"/>
              <a:t> automatic update</a:t>
            </a:r>
            <a:endParaRPr lang="en-US" sz="160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F89CE-D96A-4E43-966B-84C80C3209C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Update at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Edit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Project </a:t>
            </a:r>
            <a:r>
              <a:rPr lang="en-US" i="1" dirty="0"/>
              <a:t>S</a:t>
            </a:r>
            <a:r>
              <a:rPr lang="en-US" i="1" dirty="0" smtClean="0"/>
              <a:t>ettings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>
                <a:sym typeface="Wingdings" panose="05000000000000000000" pitchFamily="2" charset="2"/>
              </a:rPr>
              <a:t>N</a:t>
            </a:r>
            <a:r>
              <a:rPr lang="en-US" i="1" dirty="0" smtClean="0"/>
              <a:t>avigation </a:t>
            </a:r>
            <a:r>
              <a:rPr lang="en-US" i="1" dirty="0"/>
              <a:t>S</a:t>
            </a:r>
            <a:r>
              <a:rPr lang="en-US" i="1" dirty="0" smtClean="0"/>
              <a:t>ettings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R</a:t>
            </a:r>
            <a:r>
              <a:rPr lang="en-US" i="1" dirty="0" smtClean="0"/>
              <a:t>ebuild </a:t>
            </a:r>
            <a:r>
              <a:rPr lang="en-US" i="1" dirty="0" smtClean="0"/>
              <a:t>at </a:t>
            </a:r>
            <a:r>
              <a:rPr lang="en-US" i="1" dirty="0" smtClean="0"/>
              <a:t>Runtime</a:t>
            </a:r>
            <a:endParaRPr lang="en-US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88650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4749" y="3810000"/>
            <a:ext cx="4114800" cy="67710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1400" dirty="0"/>
              <a:t>Unreal Engine 4 Tutorial - </a:t>
            </a:r>
            <a:r>
              <a:rPr lang="en-US" sz="1400" dirty="0" err="1"/>
              <a:t>NavMesh</a:t>
            </a:r>
            <a:r>
              <a:rPr lang="en-US" sz="1400" dirty="0"/>
              <a:t> Rebuild </a:t>
            </a:r>
            <a:r>
              <a:rPr lang="en-US" sz="1400" dirty="0" err="1"/>
              <a:t>Realtime</a:t>
            </a:r>
            <a:endParaRPr lang="en-US" sz="1400" dirty="0"/>
          </a:p>
          <a:p>
            <a:pPr algn="ctr"/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://www.youtube.com/watch?v=UpbaCHTcNPA</a:t>
            </a:r>
            <a:r>
              <a:rPr lang="en-US" sz="1200" dirty="0"/>
              <a:t> </a:t>
            </a:r>
          </a:p>
          <a:p>
            <a:pPr algn="ctr"/>
            <a:endParaRPr lang="en-US" sz="12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F89CE-D96A-4E43-966B-84C80C3209C5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8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604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NavLinkProxy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Pawns where can temporarily leave </a:t>
            </a:r>
            <a:r>
              <a:rPr lang="en-US" dirty="0" err="1" smtClean="0">
                <a:solidFill>
                  <a:srgbClr val="0070C0"/>
                </a:solidFill>
              </a:rPr>
              <a:t>NavMesh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(e.g., to </a:t>
            </a:r>
            <a:r>
              <a:rPr lang="en-US" dirty="0" smtClean="0"/>
              <a:t>jump off edges)</a:t>
            </a:r>
            <a:endParaRPr lang="en-US" dirty="0"/>
          </a:p>
        </p:txBody>
      </p:sp>
      <p:pic>
        <p:nvPicPr>
          <p:cNvPr id="8200" name="Picture 8" descr="NavMesh_1_2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2" y="3274907"/>
            <a:ext cx="19105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NavMesh_1_2_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72" y="3276600"/>
            <a:ext cx="19105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NavMesh_1_2_0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72" y="3261360"/>
            <a:ext cx="19105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NavMesh_1_2_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72" y="3276600"/>
            <a:ext cx="19105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F89CE-D96A-4E43-966B-84C80C3209C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9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604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4046" y="4459357"/>
            <a:ext cx="6479252" cy="27699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docs.unrealengine.com/latest/INT/Resources/ContentExamples/NavMesh/1_2/index.html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32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>
                <a:solidFill>
                  <a:srgbClr val="0070C0"/>
                </a:solidFill>
              </a:rPr>
              <a:t>NavMesh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3505200" cy="3306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Setup AI Character and AI Controller </a:t>
            </a:r>
            <a:r>
              <a:rPr lang="en-US" dirty="0" smtClean="0">
                <a:solidFill>
                  <a:srgbClr val="0070C0"/>
                </a:solidFill>
              </a:rPr>
              <a:t>Blueprint</a:t>
            </a:r>
          </a:p>
          <a:p>
            <a:r>
              <a:rPr lang="en-US" dirty="0" smtClean="0"/>
              <a:t>Place character in scene</a:t>
            </a:r>
          </a:p>
          <a:p>
            <a:r>
              <a:rPr lang="en-US" dirty="0" smtClean="0"/>
              <a:t>“Move to location”</a:t>
            </a:r>
          </a:p>
          <a:p>
            <a:pPr lvl="1"/>
            <a:r>
              <a:rPr lang="en-US" dirty="0" smtClean="0"/>
              <a:t>E.g., waypoints</a:t>
            </a:r>
          </a:p>
          <a:p>
            <a:r>
              <a:rPr lang="en-US" dirty="0" smtClean="0"/>
              <a:t>“Move to actor”</a:t>
            </a:r>
          </a:p>
          <a:p>
            <a:pPr lvl="1"/>
            <a:r>
              <a:rPr lang="en-US" dirty="0" smtClean="0"/>
              <a:t>E.g., follow or attach character</a:t>
            </a:r>
          </a:p>
          <a:p>
            <a:endParaRPr lang="en-US" dirty="0"/>
          </a:p>
        </p:txBody>
      </p:sp>
      <p:pic>
        <p:nvPicPr>
          <p:cNvPr id="12290" name="Picture 2" descr="placeCharac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997436" cy="29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5715000"/>
            <a:ext cx="4572000" cy="58477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pPr algn="ctr" fontAlgn="t"/>
            <a:r>
              <a:rPr lang="en-US" sz="1600" dirty="0"/>
              <a:t>Unreal Engine 4 Tutorial - Basic AI </a:t>
            </a:r>
            <a:r>
              <a:rPr lang="en-US" sz="1600" dirty="0" smtClean="0"/>
              <a:t>Navigation</a:t>
            </a:r>
          </a:p>
          <a:p>
            <a:pPr algn="ctr" fontAlgn="t"/>
            <a:r>
              <a:rPr lang="en-US" sz="1600" dirty="0">
                <a:hlinkClick r:id="rId3"/>
              </a:rPr>
              <a:t>https://www.youtube.com/watch?v=-</a:t>
            </a:r>
            <a:r>
              <a:rPr lang="en-US" sz="1600" dirty="0" smtClean="0">
                <a:hlinkClick r:id="rId3"/>
              </a:rPr>
              <a:t>KDazrBx6IY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F89CE-D96A-4E43-966B-84C80C3209C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8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604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Tile-Based Navigation Graphs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Common</a:t>
            </a:r>
            <a:r>
              <a:rPr lang="en-US" sz="2000" dirty="0"/>
              <a:t>, </a:t>
            </a:r>
            <a:r>
              <a:rPr lang="en-US" sz="2000" dirty="0" smtClean="0"/>
              <a:t>especially if environment </a:t>
            </a:r>
            <a:r>
              <a:rPr lang="en-US" sz="2000" dirty="0"/>
              <a:t>already designed in squares or </a:t>
            </a:r>
            <a:r>
              <a:rPr lang="en-US" sz="2000" dirty="0" smtClean="0"/>
              <a:t>hexagons</a:t>
            </a:r>
          </a:p>
          <a:p>
            <a:r>
              <a:rPr lang="en-US" sz="2000" dirty="0" smtClean="0"/>
              <a:t>Node center of cell; edges to adjacent cells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cell already </a:t>
            </a:r>
            <a:r>
              <a:rPr lang="en-US" sz="2000" dirty="0" smtClean="0"/>
              <a:t>labeled </a:t>
            </a:r>
            <a:r>
              <a:rPr lang="en-US" sz="2000" dirty="0"/>
              <a:t>with material (mud, </a:t>
            </a:r>
            <a:r>
              <a:rPr lang="en-US" sz="2000" dirty="0" smtClean="0"/>
              <a:t>river, etc</a:t>
            </a:r>
            <a:r>
              <a:rPr lang="en-US" sz="2000" dirty="0"/>
              <a:t>.)</a:t>
            </a:r>
          </a:p>
          <a:p>
            <a:r>
              <a:rPr lang="en-US" sz="2000" i="1" dirty="0"/>
              <a:t>D</a:t>
            </a:r>
            <a:r>
              <a:rPr lang="en-US" sz="2000" i="1" dirty="0" smtClean="0"/>
              <a:t>ownside</a:t>
            </a:r>
            <a:r>
              <a:rPr lang="en-US" sz="2000" i="1" dirty="0"/>
              <a:t>:</a:t>
            </a:r>
            <a:endParaRPr lang="en-US" sz="2000" dirty="0"/>
          </a:p>
          <a:p>
            <a:pPr lvl="1"/>
            <a:r>
              <a:rPr lang="en-US" sz="1800" dirty="0" smtClean="0"/>
              <a:t>Can burden CPU and memory</a:t>
            </a:r>
          </a:p>
          <a:p>
            <a:pPr lvl="2"/>
            <a:r>
              <a:rPr lang="en-US" sz="1400" dirty="0" smtClean="0"/>
              <a:t>e.g., Modest </a:t>
            </a:r>
            <a:r>
              <a:rPr lang="en-US" sz="1400" dirty="0"/>
              <a:t>100x100 cell </a:t>
            </a:r>
            <a:r>
              <a:rPr lang="en-US" sz="1400" dirty="0" smtClean="0"/>
              <a:t>map has 10,000 </a:t>
            </a:r>
            <a:r>
              <a:rPr lang="en-US" sz="1400" dirty="0"/>
              <a:t>nodes and 78,000 </a:t>
            </a:r>
            <a:r>
              <a:rPr lang="en-US" sz="1400" dirty="0" smtClean="0"/>
              <a:t>edges!</a:t>
            </a:r>
            <a:endParaRPr lang="en-US" sz="1400" dirty="0"/>
          </a:p>
          <a:p>
            <a:pPr lvl="1"/>
            <a:r>
              <a:rPr lang="en-US" sz="1800" dirty="0" smtClean="0"/>
              <a:t>Especially </a:t>
            </a:r>
            <a:r>
              <a:rPr lang="en-US" sz="1800" dirty="0"/>
              <a:t>if multiple AI’s </a:t>
            </a:r>
            <a:r>
              <a:rPr lang="en-US" sz="1800" dirty="0" smtClean="0"/>
              <a:t>calling at same time</a:t>
            </a:r>
          </a:p>
          <a:p>
            <a:pPr algn="ctr">
              <a:buFont typeface="Wingdings" charset="2"/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Most of slide deck is </a:t>
            </a:r>
            <a:r>
              <a:rPr lang="en-US" sz="2000" b="1" i="1" dirty="0" smtClean="0">
                <a:solidFill>
                  <a:srgbClr val="0070C0"/>
                </a:solidFill>
              </a:rPr>
              <a:t>survey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about how to do better...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A8D6-EA72-AD41-BDDF-26C1CB9BC63C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AutoShape 2" descr="Image result for tile-based navigation graph hexag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ile-based navigation graph hexag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opinionatedgamers.files.wordpress.com/2011/12/kingdom-builder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4" y="228600"/>
            <a:ext cx="4001202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ilemapkit.com/tkwp/wp-content/uploads/Screen-Shot-2015-07-11-at-20.06.18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753416" cy="29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673334"/>
            <a:ext cx="4572000" cy="184666"/>
          </a:xfrm>
          <a:prstGeom prst="rect">
            <a:avLst/>
          </a:prstGeom>
          <a:ln w="19050">
            <a:noFill/>
            <a:prstDash val="sysDot"/>
          </a:ln>
        </p:spPr>
        <p:txBody>
          <a:bodyPr>
            <a:spAutoFit/>
          </a:bodyPr>
          <a:lstStyle/>
          <a:p>
            <a:pPr algn="ctr"/>
            <a:r>
              <a:rPr lang="en-US" sz="600" dirty="0">
                <a:hlinkClick r:id="rId6"/>
              </a:rPr>
              <a:t>http://</a:t>
            </a:r>
            <a:r>
              <a:rPr lang="en-US" sz="600" dirty="0" smtClean="0">
                <a:hlinkClick r:id="rId6"/>
              </a:rPr>
              <a:t>forum.cocos2d-objc.org/t/tilemapkit-complete-tiled-tmx-tilemap-support-including-hex-staggered-iso/17313</a:t>
            </a:r>
            <a:r>
              <a:rPr lang="en-US" sz="600" dirty="0" smtClean="0"/>
              <a:t> </a:t>
            </a:r>
            <a:endParaRPr lang="en-US" sz="600" dirty="0"/>
          </a:p>
        </p:txBody>
      </p:sp>
      <p:sp>
        <p:nvSpPr>
          <p:cNvPr id="7" name="Rectangle 6"/>
          <p:cNvSpPr/>
          <p:nvPr/>
        </p:nvSpPr>
        <p:spPr>
          <a:xfrm>
            <a:off x="5715000" y="3549134"/>
            <a:ext cx="257161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hlinkClick r:id="rId7"/>
              </a:rPr>
              <a:t>http://opinionatedgamers.com/2011/12/07/review-of-kingdom-builder</a:t>
            </a:r>
            <a:r>
              <a:rPr lang="en-US" sz="600" dirty="0" smtClean="0">
                <a:hlinkClick r:id="rId7"/>
              </a:rPr>
              <a:t>/</a:t>
            </a:r>
            <a:r>
              <a:rPr lang="en-US" sz="600" dirty="0" smtClean="0"/>
              <a:t>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7672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Graphs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Navigation Mesh</a:t>
            </a:r>
          </a:p>
          <a:p>
            <a:r>
              <a:rPr lang="en-US" dirty="0" smtClean="0"/>
              <a:t>Pathfinding Tuning</a:t>
            </a:r>
          </a:p>
          <a:p>
            <a:r>
              <a:rPr lang="en-US" dirty="0" smtClean="0"/>
              <a:t>Pathfinding in UE4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6B06-707C-F342-81B1-6FCAE857FC97}" type="slidenum">
              <a:rPr lang="en-US"/>
              <a:pPr/>
              <a:t>8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Point of Visibility (POV) Navigation Graph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Place graph nodes (usually by hand) at </a:t>
            </a:r>
            <a:r>
              <a:rPr lang="en-US" i="1" dirty="0">
                <a:solidFill>
                  <a:srgbClr val="008000"/>
                </a:solidFill>
              </a:rPr>
              <a:t>important points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/>
              <a:t>Such that </a:t>
            </a:r>
            <a:r>
              <a:rPr lang="en-US" i="1" dirty="0">
                <a:solidFill>
                  <a:srgbClr val="0070C0"/>
                </a:solidFill>
              </a:rPr>
              <a:t>each node has line of sight to at least one other node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760" y="1524000"/>
            <a:ext cx="3136900" cy="269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89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0C84B-1F09-D941-9478-6308FD287C49}" type="slidenum">
              <a:rPr lang="en-US"/>
              <a:pPr/>
              <a:t>9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8947"/>
            <a:ext cx="8229600" cy="1143000"/>
          </a:xfrm>
        </p:spPr>
        <p:txBody>
          <a:bodyPr/>
          <a:lstStyle/>
          <a:p>
            <a:r>
              <a:rPr lang="en-US" dirty="0"/>
              <a:t>POV Navigation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4191000"/>
            <a:ext cx="7772400" cy="1981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closest </a:t>
            </a:r>
            <a:r>
              <a:rPr lang="en-US" i="1" dirty="0"/>
              <a:t>visible</a:t>
            </a:r>
            <a:r>
              <a:rPr lang="en-US" dirty="0"/>
              <a:t> node (a) to current location</a:t>
            </a:r>
          </a:p>
          <a:p>
            <a:pPr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closest </a:t>
            </a:r>
            <a:r>
              <a:rPr lang="en-US" i="1" dirty="0"/>
              <a:t>visible</a:t>
            </a:r>
            <a:r>
              <a:rPr lang="en-US" dirty="0"/>
              <a:t> node (b) to target location</a:t>
            </a:r>
          </a:p>
          <a:p>
            <a:pPr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earch </a:t>
            </a:r>
            <a:r>
              <a:rPr lang="en-US" dirty="0"/>
              <a:t>for least cost path from (a) to (b</a:t>
            </a:r>
            <a:r>
              <a:rPr lang="en-US" dirty="0" smtClean="0"/>
              <a:t>), e.g. </a:t>
            </a:r>
            <a:r>
              <a:rPr lang="en-US" dirty="0" smtClean="0">
                <a:solidFill>
                  <a:srgbClr val="008000"/>
                </a:solidFill>
              </a:rPr>
              <a:t>A*</a:t>
            </a:r>
            <a:endParaRPr lang="en-US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to (a)</a:t>
            </a:r>
          </a:p>
          <a:p>
            <a:pPr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ollow </a:t>
            </a:r>
            <a:r>
              <a:rPr lang="en-US" dirty="0"/>
              <a:t>path to (b)</a:t>
            </a:r>
          </a:p>
          <a:p>
            <a:pPr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to target location</a:t>
            </a:r>
          </a:p>
        </p:txBody>
      </p:sp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50" y="1168400"/>
            <a:ext cx="3136900" cy="2692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4527550" y="2997200"/>
            <a:ext cx="228600" cy="304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H="1" flipV="1">
            <a:off x="4603750" y="2463800"/>
            <a:ext cx="152400" cy="838200"/>
          </a:xfrm>
          <a:prstGeom prst="line">
            <a:avLst/>
          </a:prstGeom>
          <a:noFill/>
          <a:ln w="76200">
            <a:solidFill>
              <a:srgbClr val="CC33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H="1" flipV="1">
            <a:off x="4070350" y="1701800"/>
            <a:ext cx="533400" cy="762000"/>
          </a:xfrm>
          <a:prstGeom prst="line">
            <a:avLst/>
          </a:prstGeom>
          <a:noFill/>
          <a:ln w="76200">
            <a:solidFill>
              <a:srgbClr val="CC33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 flipV="1">
            <a:off x="3460750" y="1625600"/>
            <a:ext cx="609600" cy="76200"/>
          </a:xfrm>
          <a:prstGeom prst="line">
            <a:avLst/>
          </a:prstGeom>
          <a:noFill/>
          <a:ln w="76200">
            <a:solidFill>
              <a:srgbClr val="CC33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 flipV="1">
            <a:off x="3460750" y="1320800"/>
            <a:ext cx="457200" cy="304800"/>
          </a:xfrm>
          <a:prstGeom prst="line">
            <a:avLst/>
          </a:prstGeom>
          <a:noFill/>
          <a:ln w="76200">
            <a:solidFill>
              <a:srgbClr val="4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72200" y="609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DEMO (COARSE)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5657519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Note, some “</a:t>
            </a:r>
            <a:r>
              <a:rPr lang="en-US" dirty="0" smtClean="0">
                <a:solidFill>
                  <a:srgbClr val="0070C0"/>
                </a:solidFill>
              </a:rPr>
              <a:t>backtracking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bldLvl="2" autoUpdateAnimBg="0"/>
      <p:bldP spid="224262" grpId="0" animBg="1"/>
      <p:bldP spid="224263" grpId="0" animBg="1"/>
      <p:bldP spid="224264" grpId="0" animBg="1"/>
      <p:bldP spid="224266" grpId="0" animBg="1"/>
      <p:bldP spid="224267" grpId="0" animBg="1"/>
      <p:bldP spid="1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2638</Words>
  <Application>Microsoft Office PowerPoint</Application>
  <PresentationFormat>On-screen Show (4:3)</PresentationFormat>
  <Paragraphs>467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Advanced Pathfinding</vt:lpstr>
      <vt:lpstr>Finding a Path</vt:lpstr>
      <vt:lpstr>Finding a Path</vt:lpstr>
      <vt:lpstr>A* Pathfinding Search</vt:lpstr>
      <vt:lpstr>Practical Path Planning</vt:lpstr>
      <vt:lpstr>Tile-Based Navigation Graphs</vt:lpstr>
      <vt:lpstr>Outline</vt:lpstr>
      <vt:lpstr>Point of Visibility (POV) Navigation Graph</vt:lpstr>
      <vt:lpstr>POV Navigation</vt:lpstr>
      <vt:lpstr>Blind Spots in POV</vt:lpstr>
      <vt:lpstr>POV Navigation</vt:lpstr>
      <vt:lpstr>Automatic POV by Expanded Geometry</vt:lpstr>
      <vt:lpstr>Finely Grained Graphs</vt:lpstr>
      <vt:lpstr>Flood Fill to Produce Finely Grained Graph</vt:lpstr>
      <vt:lpstr>Path Finding in Finely Grained Graph</vt:lpstr>
      <vt:lpstr>Problem: Kinky Paths</vt:lpstr>
      <vt:lpstr>Simple Smoothing Algorithm (1 of 2)</vt:lpstr>
      <vt:lpstr>Simple Smoothing Algorithm (2 of 2)</vt:lpstr>
      <vt:lpstr>Path Smoothing Example</vt:lpstr>
      <vt:lpstr>Outline</vt:lpstr>
      <vt:lpstr>Navigation Mesh (NavMesh)</vt:lpstr>
      <vt:lpstr>NavMesh Example (1 of 3)</vt:lpstr>
      <vt:lpstr>NavMesh Example (2 of 3)</vt:lpstr>
      <vt:lpstr>NavMesh Example (3 of 3)</vt:lpstr>
      <vt:lpstr>NavMesh Performance</vt:lpstr>
      <vt:lpstr>NavMesh with other Paths</vt:lpstr>
      <vt:lpstr>Outline</vt:lpstr>
      <vt:lpstr>Generating NavMesh</vt:lpstr>
      <vt:lpstr>Generating NavMesh – Walkable Area</vt:lpstr>
      <vt:lpstr>Generating NavMesh – Contour</vt:lpstr>
      <vt:lpstr>Generating NavMesh – Simplified Contour</vt:lpstr>
      <vt:lpstr>Generating NavMesh – Triangles</vt:lpstr>
      <vt:lpstr>Generating NavMesh – Path</vt:lpstr>
      <vt:lpstr>Generating NavMesh – Path Smoothing by Ray-cast</vt:lpstr>
      <vt:lpstr>Generating Navmesh – Path Smoothing by Funnel</vt:lpstr>
      <vt:lpstr>Outline</vt:lpstr>
      <vt:lpstr>Possible Pathfinding Load Spikes</vt:lpstr>
      <vt:lpstr>Reduce CPU Overhead – Precompute</vt:lpstr>
      <vt:lpstr>Reduce CPU Overhead – Hierarchical</vt:lpstr>
      <vt:lpstr>Reduce CPU Overhead – Grouping</vt:lpstr>
      <vt:lpstr>Reduce CPU Overhead – Time Slice (1 of 3)</vt:lpstr>
      <vt:lpstr>Reduce CPU Overhead – Time Slice (2 of 3)</vt:lpstr>
      <vt:lpstr>Generalized Search Class</vt:lpstr>
      <vt:lpstr>Reduce CPU Overhead – Time Slice (2 of 3)</vt:lpstr>
      <vt:lpstr>Time Slice Example </vt:lpstr>
      <vt:lpstr>Reduce CPU Overhead – Time Slice (3 of 3)</vt:lpstr>
      <vt:lpstr>Time Slicing needs Smoothing</vt:lpstr>
      <vt:lpstr>Time Slicing with Seek Fail</vt:lpstr>
      <vt:lpstr>Getting Out of Stuck Situations</vt:lpstr>
      <vt:lpstr>Getting Out of Stuck Situations</vt:lpstr>
      <vt:lpstr>Advanced Pathfinding Summary </vt:lpstr>
      <vt:lpstr>Outline</vt:lpstr>
      <vt:lpstr>Navigation in UE4</vt:lpstr>
      <vt:lpstr>UE4 NavMesh</vt:lpstr>
      <vt:lpstr>Automatic Update as Design Level</vt:lpstr>
      <vt:lpstr>Automatic Update at Runtime</vt:lpstr>
      <vt:lpstr>NavLinkProxy</vt:lpstr>
      <vt:lpstr>Use NavMesh with Character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IMGD 4000</dc:title>
  <dc:creator>Mark Claypool</dc:creator>
  <cp:lastModifiedBy>Mark Claypool</cp:lastModifiedBy>
  <cp:revision>110</cp:revision>
  <cp:lastPrinted>2016-03-17T11:53:44Z</cp:lastPrinted>
  <dcterms:created xsi:type="dcterms:W3CDTF">2015-03-16T22:41:41Z</dcterms:created>
  <dcterms:modified xsi:type="dcterms:W3CDTF">2016-03-21T12:43:28Z</dcterms:modified>
</cp:coreProperties>
</file>