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68" r:id="rId15"/>
    <p:sldId id="269" r:id="rId16"/>
    <p:sldId id="270" r:id="rId17"/>
    <p:sldId id="271" r:id="rId18"/>
    <p:sldId id="272" r:id="rId19"/>
    <p:sldId id="274" r:id="rId20"/>
    <p:sldId id="276" r:id="rId21"/>
    <p:sldId id="278" r:id="rId22"/>
    <p:sldId id="279" r:id="rId23"/>
    <p:sldId id="275" r:id="rId24"/>
    <p:sldId id="281" r:id="rId25"/>
    <p:sldId id="277"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33C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01" autoAdjust="0"/>
  </p:normalViewPr>
  <p:slideViewPr>
    <p:cSldViewPr>
      <p:cViewPr>
        <p:scale>
          <a:sx n="60" d="100"/>
          <a:sy n="60" d="100"/>
        </p:scale>
        <p:origin x="-3036" y="-10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FDC511-ACEB-42B7-A267-F526B9887C10}" type="datetimeFigureOut">
              <a:rPr lang="en-US" smtClean="0"/>
              <a:pPr/>
              <a:t>4/13/2016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AE586F-FA5A-4CE5-99DD-A6A3300294AF}" type="slidenum">
              <a:rPr lang="en-US" smtClean="0"/>
              <a:pPr/>
              <a:t>‹#›</a:t>
            </a:fld>
            <a:endParaRPr lang="en-US"/>
          </a:p>
        </p:txBody>
      </p:sp>
    </p:spTree>
    <p:extLst>
      <p:ext uri="{BB962C8B-B14F-4D97-AF65-F5344CB8AC3E}">
        <p14:creationId xmlns:p14="http://schemas.microsoft.com/office/powerpoint/2010/main" val="1652829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961057-2536-4901-A0D9-92776FF453AA}" type="datetimeFigureOut">
              <a:rPr lang="en-US" smtClean="0"/>
              <a:pPr/>
              <a:t>4/13/2016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6E6DC4-372A-40DD-BFDF-E80213FF2F8D}" type="slidenum">
              <a:rPr lang="en-US" smtClean="0"/>
              <a:pPr/>
              <a:t>‹#›</a:t>
            </a:fld>
            <a:endParaRPr lang="en-US"/>
          </a:p>
        </p:txBody>
      </p:sp>
    </p:spTree>
    <p:extLst>
      <p:ext uri="{BB962C8B-B14F-4D97-AF65-F5344CB8AC3E}">
        <p14:creationId xmlns:p14="http://schemas.microsoft.com/office/powerpoint/2010/main" val="1616093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6E6DC4-372A-40DD-BFDF-E80213FF2F8D}" type="slidenum">
              <a:rPr lang="en-US" smtClean="0"/>
              <a:pPr/>
              <a:t>1</a:t>
            </a:fld>
            <a:endParaRPr lang="en-US" dirty="0"/>
          </a:p>
        </p:txBody>
      </p:sp>
    </p:spTree>
    <p:extLst>
      <p:ext uri="{BB962C8B-B14F-4D97-AF65-F5344CB8AC3E}">
        <p14:creationId xmlns:p14="http://schemas.microsoft.com/office/powerpoint/2010/main" val="193075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2DDC37-F8C5-45D2-9A31-2AB592AC92EA}"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C9519-9B7B-478A-B901-CFE6EF99CAA6}" type="slidenum">
              <a:rPr lang="en-US" smtClean="0"/>
              <a:pPr/>
              <a:t>‹#›</a:t>
            </a:fld>
            <a:endParaRPr lang="en-US"/>
          </a:p>
        </p:txBody>
      </p:sp>
    </p:spTree>
    <p:extLst>
      <p:ext uri="{BB962C8B-B14F-4D97-AF65-F5344CB8AC3E}">
        <p14:creationId xmlns:p14="http://schemas.microsoft.com/office/powerpoint/2010/main" val="1455407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DDC37-F8C5-45D2-9A31-2AB592AC92EA}"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C9519-9B7B-478A-B901-CFE6EF99CAA6}" type="slidenum">
              <a:rPr lang="en-US" smtClean="0"/>
              <a:pPr/>
              <a:t>‹#›</a:t>
            </a:fld>
            <a:endParaRPr lang="en-US"/>
          </a:p>
        </p:txBody>
      </p:sp>
    </p:spTree>
    <p:extLst>
      <p:ext uri="{BB962C8B-B14F-4D97-AF65-F5344CB8AC3E}">
        <p14:creationId xmlns:p14="http://schemas.microsoft.com/office/powerpoint/2010/main" val="3538575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DDC37-F8C5-45D2-9A31-2AB592AC92EA}"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C9519-9B7B-478A-B901-CFE6EF99CAA6}" type="slidenum">
              <a:rPr lang="en-US" smtClean="0"/>
              <a:pPr/>
              <a:t>‹#›</a:t>
            </a:fld>
            <a:endParaRPr lang="en-US"/>
          </a:p>
        </p:txBody>
      </p:sp>
    </p:spTree>
    <p:extLst>
      <p:ext uri="{BB962C8B-B14F-4D97-AF65-F5344CB8AC3E}">
        <p14:creationId xmlns:p14="http://schemas.microsoft.com/office/powerpoint/2010/main" val="288650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DDC37-F8C5-45D2-9A31-2AB592AC92EA}"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C9519-9B7B-478A-B901-CFE6EF99CAA6}" type="slidenum">
              <a:rPr lang="en-US" smtClean="0"/>
              <a:pPr/>
              <a:t>‹#›</a:t>
            </a:fld>
            <a:endParaRPr lang="en-US"/>
          </a:p>
        </p:txBody>
      </p:sp>
    </p:spTree>
    <p:extLst>
      <p:ext uri="{BB962C8B-B14F-4D97-AF65-F5344CB8AC3E}">
        <p14:creationId xmlns:p14="http://schemas.microsoft.com/office/powerpoint/2010/main" val="352218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DDC37-F8C5-45D2-9A31-2AB592AC92EA}"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C9519-9B7B-478A-B901-CFE6EF99CAA6}" type="slidenum">
              <a:rPr lang="en-US" smtClean="0"/>
              <a:pPr/>
              <a:t>‹#›</a:t>
            </a:fld>
            <a:endParaRPr lang="en-US"/>
          </a:p>
        </p:txBody>
      </p:sp>
    </p:spTree>
    <p:extLst>
      <p:ext uri="{BB962C8B-B14F-4D97-AF65-F5344CB8AC3E}">
        <p14:creationId xmlns:p14="http://schemas.microsoft.com/office/powerpoint/2010/main" val="3087010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2DDC37-F8C5-45D2-9A31-2AB592AC92EA}" type="datetimeFigureOut">
              <a:rPr lang="en-US" smtClean="0"/>
              <a:pPr/>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C9519-9B7B-478A-B901-CFE6EF99CAA6}" type="slidenum">
              <a:rPr lang="en-US" smtClean="0"/>
              <a:pPr/>
              <a:t>‹#›</a:t>
            </a:fld>
            <a:endParaRPr lang="en-US"/>
          </a:p>
        </p:txBody>
      </p:sp>
    </p:spTree>
    <p:extLst>
      <p:ext uri="{BB962C8B-B14F-4D97-AF65-F5344CB8AC3E}">
        <p14:creationId xmlns:p14="http://schemas.microsoft.com/office/powerpoint/2010/main" val="396772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2DDC37-F8C5-45D2-9A31-2AB592AC92EA}" type="datetimeFigureOut">
              <a:rPr lang="en-US" smtClean="0"/>
              <a:pPr/>
              <a:t>4/13/2016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0C9519-9B7B-478A-B901-CFE6EF99CAA6}" type="slidenum">
              <a:rPr lang="en-US" smtClean="0"/>
              <a:pPr/>
              <a:t>‹#›</a:t>
            </a:fld>
            <a:endParaRPr lang="en-US"/>
          </a:p>
        </p:txBody>
      </p:sp>
    </p:spTree>
    <p:extLst>
      <p:ext uri="{BB962C8B-B14F-4D97-AF65-F5344CB8AC3E}">
        <p14:creationId xmlns:p14="http://schemas.microsoft.com/office/powerpoint/2010/main" val="1723780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2DDC37-F8C5-45D2-9A31-2AB592AC92EA}" type="datetimeFigureOut">
              <a:rPr lang="en-US" smtClean="0"/>
              <a:pPr/>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0C9519-9B7B-478A-B901-CFE6EF99CAA6}" type="slidenum">
              <a:rPr lang="en-US" smtClean="0"/>
              <a:pPr/>
              <a:t>‹#›</a:t>
            </a:fld>
            <a:endParaRPr lang="en-US"/>
          </a:p>
        </p:txBody>
      </p:sp>
    </p:spTree>
    <p:extLst>
      <p:ext uri="{BB962C8B-B14F-4D97-AF65-F5344CB8AC3E}">
        <p14:creationId xmlns:p14="http://schemas.microsoft.com/office/powerpoint/2010/main" val="1591886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DDC37-F8C5-45D2-9A31-2AB592AC92EA}" type="datetimeFigureOut">
              <a:rPr lang="en-US" smtClean="0"/>
              <a:pPr/>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0C9519-9B7B-478A-B901-CFE6EF99CAA6}" type="slidenum">
              <a:rPr lang="en-US" smtClean="0"/>
              <a:pPr/>
              <a:t>‹#›</a:t>
            </a:fld>
            <a:endParaRPr lang="en-US"/>
          </a:p>
        </p:txBody>
      </p:sp>
    </p:spTree>
    <p:extLst>
      <p:ext uri="{BB962C8B-B14F-4D97-AF65-F5344CB8AC3E}">
        <p14:creationId xmlns:p14="http://schemas.microsoft.com/office/powerpoint/2010/main" val="176564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DDC37-F8C5-45D2-9A31-2AB592AC92EA}" type="datetimeFigureOut">
              <a:rPr lang="en-US" smtClean="0"/>
              <a:pPr/>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C9519-9B7B-478A-B901-CFE6EF99CAA6}" type="slidenum">
              <a:rPr lang="en-US" smtClean="0"/>
              <a:pPr/>
              <a:t>‹#›</a:t>
            </a:fld>
            <a:endParaRPr lang="en-US"/>
          </a:p>
        </p:txBody>
      </p:sp>
    </p:spTree>
    <p:extLst>
      <p:ext uri="{BB962C8B-B14F-4D97-AF65-F5344CB8AC3E}">
        <p14:creationId xmlns:p14="http://schemas.microsoft.com/office/powerpoint/2010/main" val="142261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DDC37-F8C5-45D2-9A31-2AB592AC92EA}" type="datetimeFigureOut">
              <a:rPr lang="en-US" smtClean="0"/>
              <a:pPr/>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C9519-9B7B-478A-B901-CFE6EF99CAA6}" type="slidenum">
              <a:rPr lang="en-US" smtClean="0"/>
              <a:pPr/>
              <a:t>‹#›</a:t>
            </a:fld>
            <a:endParaRPr lang="en-US"/>
          </a:p>
        </p:txBody>
      </p:sp>
    </p:spTree>
    <p:extLst>
      <p:ext uri="{BB962C8B-B14F-4D97-AF65-F5344CB8AC3E}">
        <p14:creationId xmlns:p14="http://schemas.microsoft.com/office/powerpoint/2010/main" val="1788209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DDC37-F8C5-45D2-9A31-2AB592AC92EA}" type="datetimeFigureOut">
              <a:rPr lang="en-US" smtClean="0"/>
              <a:pPr/>
              <a:t>4/13/2016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C9519-9B7B-478A-B901-CFE6EF99CAA6}" type="slidenum">
              <a:rPr lang="en-US" smtClean="0"/>
              <a:pPr/>
              <a:t>‹#›</a:t>
            </a:fld>
            <a:endParaRPr lang="en-US"/>
          </a:p>
        </p:txBody>
      </p:sp>
    </p:spTree>
    <p:extLst>
      <p:ext uri="{BB962C8B-B14F-4D97-AF65-F5344CB8AC3E}">
        <p14:creationId xmlns:p14="http://schemas.microsoft.com/office/powerpoint/2010/main" val="4128033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Review</a:t>
            </a:r>
            <a:endParaRPr lang="en-US" dirty="0"/>
          </a:p>
        </p:txBody>
      </p:sp>
      <p:sp>
        <p:nvSpPr>
          <p:cNvPr id="3" name="Subtitle 2"/>
          <p:cNvSpPr>
            <a:spLocks noGrp="1"/>
          </p:cNvSpPr>
          <p:nvPr>
            <p:ph type="subTitle" idx="1"/>
          </p:nvPr>
        </p:nvSpPr>
        <p:spPr>
          <a:xfrm>
            <a:off x="1371600" y="3886200"/>
            <a:ext cx="6400800" cy="1752600"/>
          </a:xfrm>
        </p:spPr>
        <p:txBody>
          <a:bodyPr/>
          <a:lstStyle/>
          <a:p>
            <a:r>
              <a:rPr lang="en-US" dirty="0" smtClean="0">
                <a:solidFill>
                  <a:srgbClr val="0070C0"/>
                </a:solidFill>
              </a:rPr>
              <a:t>IMGD 4000</a:t>
            </a:r>
            <a:endParaRPr lang="en-US" dirty="0">
              <a:solidFill>
                <a:srgbClr val="0070C0"/>
              </a:solidFill>
            </a:endParaRPr>
          </a:p>
        </p:txBody>
      </p:sp>
    </p:spTree>
    <p:extLst>
      <p:ext uri="{BB962C8B-B14F-4D97-AF65-F5344CB8AC3E}">
        <p14:creationId xmlns:p14="http://schemas.microsoft.com/office/powerpoint/2010/main" val="1124117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Camera Control</a:t>
            </a:r>
            <a:endParaRPr lang="en-US" dirty="0"/>
          </a:p>
        </p:txBody>
      </p:sp>
      <p:sp>
        <p:nvSpPr>
          <p:cNvPr id="3" name="Content Placeholder 2"/>
          <p:cNvSpPr>
            <a:spLocks noGrp="1"/>
          </p:cNvSpPr>
          <p:nvPr>
            <p:ph idx="1"/>
          </p:nvPr>
        </p:nvSpPr>
        <p:spPr/>
        <p:txBody>
          <a:bodyPr>
            <a:normAutofit/>
          </a:bodyPr>
          <a:lstStyle/>
          <a:p>
            <a:r>
              <a:rPr lang="en-US" dirty="0" smtClean="0"/>
              <a:t>Describe the design of a </a:t>
            </a:r>
            <a:r>
              <a:rPr lang="en-US" dirty="0" smtClean="0">
                <a:solidFill>
                  <a:srgbClr val="0070C0"/>
                </a:solidFill>
              </a:rPr>
              <a:t>camera zoning </a:t>
            </a:r>
            <a:r>
              <a:rPr lang="en-US" dirty="0" smtClean="0"/>
              <a:t>approach.</a:t>
            </a:r>
          </a:p>
          <a:p>
            <a:endParaRPr lang="en-US" dirty="0"/>
          </a:p>
          <a:p>
            <a:r>
              <a:rPr lang="en-US" dirty="0" smtClean="0"/>
              <a:t>How can you design </a:t>
            </a:r>
            <a:r>
              <a:rPr lang="en-US" dirty="0" smtClean="0">
                <a:solidFill>
                  <a:srgbClr val="0070C0"/>
                </a:solidFill>
              </a:rPr>
              <a:t>camera dynamics </a:t>
            </a:r>
            <a:r>
              <a:rPr lang="en-US" dirty="0" smtClean="0"/>
              <a:t>not to move the camera with every movement of the player?</a:t>
            </a:r>
          </a:p>
          <a:p>
            <a:pPr lvl="1"/>
            <a:endParaRPr lang="en-US" dirty="0"/>
          </a:p>
        </p:txBody>
      </p:sp>
    </p:spTree>
    <p:extLst>
      <p:ext uri="{BB962C8B-B14F-4D97-AF65-F5344CB8AC3E}">
        <p14:creationId xmlns:p14="http://schemas.microsoft.com/office/powerpoint/2010/main" val="2985606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Camera Control</a:t>
            </a:r>
            <a:endParaRPr lang="en-US" dirty="0"/>
          </a:p>
        </p:txBody>
      </p:sp>
      <p:sp>
        <p:nvSpPr>
          <p:cNvPr id="3" name="Content Placeholder 2"/>
          <p:cNvSpPr>
            <a:spLocks noGrp="1"/>
          </p:cNvSpPr>
          <p:nvPr>
            <p:ph idx="1"/>
          </p:nvPr>
        </p:nvSpPr>
        <p:spPr/>
        <p:txBody>
          <a:bodyPr/>
          <a:lstStyle/>
          <a:p>
            <a:r>
              <a:rPr lang="en-US" dirty="0" smtClean="0"/>
              <a:t>What is </a:t>
            </a:r>
            <a:r>
              <a:rPr lang="en-US" dirty="0" smtClean="0">
                <a:solidFill>
                  <a:srgbClr val="0070C0"/>
                </a:solidFill>
              </a:rPr>
              <a:t>blending</a:t>
            </a:r>
            <a:r>
              <a:rPr lang="en-US" dirty="0" smtClean="0"/>
              <a:t>?</a:t>
            </a:r>
          </a:p>
          <a:p>
            <a:endParaRPr lang="en-US" dirty="0"/>
          </a:p>
          <a:p>
            <a:r>
              <a:rPr lang="en-US" dirty="0" smtClean="0"/>
              <a:t>As part of blending, what is </a:t>
            </a:r>
            <a:r>
              <a:rPr lang="en-US" dirty="0" smtClean="0">
                <a:solidFill>
                  <a:srgbClr val="0070C0"/>
                </a:solidFill>
              </a:rPr>
              <a:t>ease</a:t>
            </a:r>
            <a:r>
              <a:rPr lang="en-US" dirty="0" smtClean="0"/>
              <a:t>?</a:t>
            </a:r>
          </a:p>
          <a:p>
            <a:endParaRPr lang="en-US" dirty="0"/>
          </a:p>
        </p:txBody>
      </p:sp>
    </p:spTree>
    <p:extLst>
      <p:ext uri="{BB962C8B-B14F-4D97-AF65-F5344CB8AC3E}">
        <p14:creationId xmlns:p14="http://schemas.microsoft.com/office/powerpoint/2010/main" val="2094398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Basic Game AI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is a </a:t>
            </a:r>
            <a:r>
              <a:rPr lang="en-US" i="1" dirty="0" smtClean="0"/>
              <a:t>decision tree</a:t>
            </a:r>
            <a:r>
              <a:rPr lang="en-US" dirty="0" smtClean="0"/>
              <a:t>?</a:t>
            </a:r>
          </a:p>
          <a:p>
            <a:endParaRPr lang="en-US" dirty="0" smtClean="0"/>
          </a:p>
          <a:p>
            <a:r>
              <a:rPr lang="en-US" dirty="0" smtClean="0"/>
              <a:t>What are strengths vs. weaknesses?</a:t>
            </a:r>
          </a:p>
          <a:p>
            <a:endParaRPr lang="en-US" dirty="0" smtClean="0"/>
          </a:p>
          <a:p>
            <a:r>
              <a:rPr lang="en-US" dirty="0" smtClean="0"/>
              <a:t>What is a </a:t>
            </a:r>
            <a:r>
              <a:rPr lang="en-US" i="1" dirty="0" smtClean="0"/>
              <a:t>hierarchical finite state machine</a:t>
            </a:r>
            <a:r>
              <a:rPr lang="en-US" dirty="0" smtClean="0"/>
              <a:t>?  Why use it versus a “flat” state machine?</a:t>
            </a:r>
          </a:p>
          <a:p>
            <a:endParaRPr lang="en-US" dirty="0" smtClean="0"/>
          </a:p>
          <a:p>
            <a:r>
              <a:rPr lang="en-US" dirty="0" smtClean="0"/>
              <a:t>Where is the “knowledge” in the above?  How else might we approach AI?  </a:t>
            </a:r>
            <a:r>
              <a:rPr lang="en-US" smtClean="0"/>
              <a:t>Examples?</a:t>
            </a:r>
            <a:endParaRPr lang="en-US" dirty="0"/>
          </a:p>
        </p:txBody>
      </p:sp>
    </p:spTree>
    <p:extLst>
      <p:ext uri="{BB962C8B-B14F-4D97-AF65-F5344CB8AC3E}">
        <p14:creationId xmlns:p14="http://schemas.microsoft.com/office/powerpoint/2010/main" val="2718895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Autonomous Movement</a:t>
            </a:r>
            <a:endParaRPr lang="en-US" dirty="0"/>
          </a:p>
        </p:txBody>
      </p:sp>
      <p:sp>
        <p:nvSpPr>
          <p:cNvPr id="3" name="Content Placeholder 2"/>
          <p:cNvSpPr>
            <a:spLocks noGrp="1"/>
          </p:cNvSpPr>
          <p:nvPr>
            <p:ph idx="1"/>
          </p:nvPr>
        </p:nvSpPr>
        <p:spPr/>
        <p:txBody>
          <a:bodyPr/>
          <a:lstStyle/>
          <a:p>
            <a:r>
              <a:rPr lang="en-US" dirty="0" smtClean="0"/>
              <a:t>What are the three </a:t>
            </a:r>
            <a:r>
              <a:rPr lang="en-US" i="1" dirty="0" smtClean="0"/>
              <a:t>main</a:t>
            </a:r>
            <a:r>
              <a:rPr lang="en-US" dirty="0" smtClean="0"/>
              <a:t> components of the “steering” model?  What does each do?</a:t>
            </a:r>
          </a:p>
        </p:txBody>
      </p:sp>
    </p:spTree>
    <p:extLst>
      <p:ext uri="{BB962C8B-B14F-4D97-AF65-F5344CB8AC3E}">
        <p14:creationId xmlns:p14="http://schemas.microsoft.com/office/powerpoint/2010/main" val="121754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Autonomous Movement</a:t>
            </a:r>
            <a:endParaRPr lang="en-US" dirty="0"/>
          </a:p>
        </p:txBody>
      </p:sp>
      <p:sp>
        <p:nvSpPr>
          <p:cNvPr id="3" name="Content Placeholder 2"/>
          <p:cNvSpPr>
            <a:spLocks noGrp="1"/>
          </p:cNvSpPr>
          <p:nvPr>
            <p:ph idx="1"/>
          </p:nvPr>
        </p:nvSpPr>
        <p:spPr/>
        <p:txBody>
          <a:bodyPr/>
          <a:lstStyle/>
          <a:p>
            <a:r>
              <a:rPr lang="en-US" dirty="0" smtClean="0"/>
              <a:t>What are the three </a:t>
            </a:r>
            <a:r>
              <a:rPr lang="en-US" i="1" dirty="0" smtClean="0"/>
              <a:t>main</a:t>
            </a:r>
            <a:r>
              <a:rPr lang="en-US" dirty="0" smtClean="0"/>
              <a:t> components of the “steering” model?  What does each do?</a:t>
            </a:r>
          </a:p>
          <a:p>
            <a:pPr marL="457200" lvl="1" indent="0">
              <a:buNone/>
            </a:pPr>
            <a:r>
              <a:rPr lang="en-US" dirty="0" err="1" smtClean="0">
                <a:solidFill>
                  <a:srgbClr val="008000"/>
                </a:solidFill>
              </a:rPr>
              <a:t>Ans</a:t>
            </a:r>
            <a:r>
              <a:rPr lang="en-US" dirty="0" smtClean="0">
                <a:solidFill>
                  <a:srgbClr val="008000"/>
                </a:solidFill>
              </a:rPr>
              <a:t>: </a:t>
            </a:r>
          </a:p>
          <a:p>
            <a:pPr marL="457200" lvl="1" indent="0">
              <a:buNone/>
            </a:pPr>
            <a:r>
              <a:rPr lang="en-US" dirty="0" smtClean="0">
                <a:solidFill>
                  <a:srgbClr val="0070C0"/>
                </a:solidFill>
              </a:rPr>
              <a:t>Action Selection </a:t>
            </a:r>
            <a:r>
              <a:rPr lang="en-US" dirty="0" smtClean="0"/>
              <a:t>– chose goals and plans</a:t>
            </a:r>
          </a:p>
          <a:p>
            <a:pPr marL="457200" lvl="1" indent="0">
              <a:buNone/>
            </a:pPr>
            <a:r>
              <a:rPr lang="en-US" dirty="0" smtClean="0">
                <a:solidFill>
                  <a:srgbClr val="008000"/>
                </a:solidFill>
              </a:rPr>
              <a:t>Steering</a:t>
            </a:r>
            <a:r>
              <a:rPr lang="en-US" dirty="0" smtClean="0"/>
              <a:t> – Calculate trajectories, apply forces</a:t>
            </a:r>
          </a:p>
          <a:p>
            <a:pPr marL="457200" lvl="1" indent="0">
              <a:buNone/>
            </a:pPr>
            <a:r>
              <a:rPr lang="en-US" dirty="0" smtClean="0">
                <a:solidFill>
                  <a:srgbClr val="C00000"/>
                </a:solidFill>
              </a:rPr>
              <a:t>Locomotion</a:t>
            </a:r>
            <a:r>
              <a:rPr lang="en-US" dirty="0" smtClean="0"/>
              <a:t> – apply mechanics of motion</a:t>
            </a:r>
            <a:endParaRPr lang="en-US" dirty="0"/>
          </a:p>
        </p:txBody>
      </p:sp>
    </p:spTree>
    <p:extLst>
      <p:ext uri="{BB962C8B-B14F-4D97-AF65-F5344CB8AC3E}">
        <p14:creationId xmlns:p14="http://schemas.microsoft.com/office/powerpoint/2010/main" val="1781312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Steering force for Seek</a:t>
            </a:r>
            <a:endParaRPr lang="en-US" dirty="0"/>
          </a:p>
        </p:txBody>
      </p:sp>
      <p:sp>
        <p:nvSpPr>
          <p:cNvPr id="3" name="Content Placeholder 2"/>
          <p:cNvSpPr>
            <a:spLocks noGrp="1"/>
          </p:cNvSpPr>
          <p:nvPr>
            <p:ph idx="1"/>
          </p:nvPr>
        </p:nvSpPr>
        <p:spPr/>
        <p:txBody>
          <a:bodyPr/>
          <a:lstStyle/>
          <a:p>
            <a:r>
              <a:rPr lang="en-US" dirty="0" smtClean="0"/>
              <a:t>Given a vehicle with mass and velocity and a target, describe how “seek” works</a:t>
            </a:r>
          </a:p>
          <a:p>
            <a:pPr marL="457200" lvl="1" indent="0">
              <a:buNone/>
            </a:pPr>
            <a:endParaRPr lang="en-US" dirty="0">
              <a:solidFill>
                <a:srgbClr val="008000"/>
              </a:solidFill>
            </a:endParaRPr>
          </a:p>
        </p:txBody>
      </p:sp>
    </p:spTree>
    <p:extLst>
      <p:ext uri="{BB962C8B-B14F-4D97-AF65-F5344CB8AC3E}">
        <p14:creationId xmlns:p14="http://schemas.microsoft.com/office/powerpoint/2010/main" val="26997232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Steering force for Seek</a:t>
            </a:r>
            <a:endParaRPr lang="en-US" dirty="0"/>
          </a:p>
        </p:txBody>
      </p:sp>
      <p:sp>
        <p:nvSpPr>
          <p:cNvPr id="3" name="Content Placeholder 2"/>
          <p:cNvSpPr>
            <a:spLocks noGrp="1"/>
          </p:cNvSpPr>
          <p:nvPr>
            <p:ph idx="1"/>
          </p:nvPr>
        </p:nvSpPr>
        <p:spPr/>
        <p:txBody>
          <a:bodyPr/>
          <a:lstStyle/>
          <a:p>
            <a:r>
              <a:rPr lang="en-US" dirty="0" smtClean="0"/>
              <a:t>Given a vehicle with mass and velocity and a target, describe how “seek” works</a:t>
            </a:r>
          </a:p>
          <a:p>
            <a:pPr marL="457200" lvl="1" indent="0">
              <a:buNone/>
            </a:pPr>
            <a:r>
              <a:rPr lang="en-US" dirty="0" err="1" smtClean="0">
                <a:solidFill>
                  <a:srgbClr val="008000"/>
                </a:solidFill>
              </a:rPr>
              <a:t>Ans</a:t>
            </a:r>
            <a:r>
              <a:rPr lang="en-US" dirty="0" smtClean="0">
                <a:solidFill>
                  <a:srgbClr val="008000"/>
                </a:solidFill>
              </a:rPr>
              <a:t>:</a:t>
            </a:r>
            <a:endParaRPr lang="en-US" dirty="0">
              <a:solidFill>
                <a:srgbClr val="008000"/>
              </a:solidFill>
            </a:endParaRPr>
          </a:p>
        </p:txBody>
      </p:sp>
      <p:grpSp>
        <p:nvGrpSpPr>
          <p:cNvPr id="17" name="Group 16"/>
          <p:cNvGrpSpPr/>
          <p:nvPr/>
        </p:nvGrpSpPr>
        <p:grpSpPr>
          <a:xfrm>
            <a:off x="3343364" y="3035241"/>
            <a:ext cx="3628318" cy="3015986"/>
            <a:chOff x="1858082" y="2209800"/>
            <a:chExt cx="4617185" cy="3648971"/>
          </a:xfrm>
        </p:grpSpPr>
        <p:grpSp>
          <p:nvGrpSpPr>
            <p:cNvPr id="4" name="Group 7"/>
            <p:cNvGrpSpPr>
              <a:grpSpLocks/>
            </p:cNvGrpSpPr>
            <p:nvPr/>
          </p:nvGrpSpPr>
          <p:grpSpPr bwMode="auto">
            <a:xfrm rot="944671">
              <a:off x="2360467" y="2819401"/>
              <a:ext cx="685800" cy="2514601"/>
              <a:chOff x="1344" y="1440"/>
              <a:chExt cx="432" cy="1584"/>
            </a:xfrm>
          </p:grpSpPr>
          <p:sp>
            <p:nvSpPr>
              <p:cNvPr id="5" name="AutoShape 4"/>
              <p:cNvSpPr>
                <a:spLocks noChangeArrowheads="1"/>
              </p:cNvSpPr>
              <p:nvPr/>
            </p:nvSpPr>
            <p:spPr bwMode="auto">
              <a:xfrm>
                <a:off x="1344" y="2448"/>
                <a:ext cx="432" cy="576"/>
              </a:xfrm>
              <a:prstGeom prst="triangle">
                <a:avLst>
                  <a:gd name="adj" fmla="val 50000"/>
                </a:avLst>
              </a:prstGeom>
              <a:solidFill>
                <a:srgbClr val="0080FF"/>
              </a:solidFill>
              <a:ln w="9525">
                <a:noFill/>
                <a:miter lim="800000"/>
                <a:headEnd/>
                <a:tailEnd/>
              </a:ln>
              <a:effectLst/>
            </p:spPr>
            <p:txBody>
              <a:bodyPr anchor="ctr">
                <a:prstTxWarp prst="textNoShape">
                  <a:avLst/>
                </a:prstTxWarp>
                <a:spAutoFit/>
              </a:bodyPr>
              <a:lstStyle/>
              <a:p>
                <a:endParaRPr lang="en-US"/>
              </a:p>
            </p:txBody>
          </p:sp>
          <p:sp>
            <p:nvSpPr>
              <p:cNvPr id="6" name="Line 6"/>
              <p:cNvSpPr>
                <a:spLocks noChangeShapeType="1"/>
              </p:cNvSpPr>
              <p:nvPr/>
            </p:nvSpPr>
            <p:spPr bwMode="auto">
              <a:xfrm flipV="1">
                <a:off x="1560" y="1440"/>
                <a:ext cx="0" cy="1440"/>
              </a:xfrm>
              <a:prstGeom prst="line">
                <a:avLst/>
              </a:prstGeom>
              <a:noFill/>
              <a:ln w="28575">
                <a:solidFill>
                  <a:schemeClr val="tx1"/>
                </a:solidFill>
                <a:round/>
                <a:headEnd/>
                <a:tailEnd type="triangle" w="med" len="med"/>
              </a:ln>
              <a:effectLst/>
            </p:spPr>
            <p:txBody>
              <a:bodyPr wrap="none" anchor="ctr">
                <a:prstTxWarp prst="textNoShape">
                  <a:avLst/>
                </a:prstTxWarp>
                <a:spAutoFit/>
              </a:bodyPr>
              <a:lstStyle/>
              <a:p>
                <a:endParaRPr lang="en-US"/>
              </a:p>
            </p:txBody>
          </p:sp>
        </p:grpSp>
        <p:sp>
          <p:nvSpPr>
            <p:cNvPr id="7" name="Oval 8"/>
            <p:cNvSpPr>
              <a:spLocks noChangeArrowheads="1"/>
            </p:cNvSpPr>
            <p:nvPr/>
          </p:nvSpPr>
          <p:spPr bwMode="auto">
            <a:xfrm>
              <a:off x="4798867" y="2286000"/>
              <a:ext cx="304800" cy="304801"/>
            </a:xfrm>
            <a:prstGeom prst="ellipse">
              <a:avLst/>
            </a:prstGeom>
            <a:solidFill>
              <a:srgbClr val="CC3333"/>
            </a:solidFill>
            <a:ln w="9525">
              <a:noFill/>
              <a:round/>
              <a:headEnd/>
              <a:tailEnd/>
            </a:ln>
            <a:effectLst/>
          </p:spPr>
          <p:txBody>
            <a:bodyPr wrap="none" anchor="ctr">
              <a:prstTxWarp prst="textNoShape">
                <a:avLst/>
              </a:prstTxWarp>
              <a:spAutoFit/>
            </a:bodyPr>
            <a:lstStyle/>
            <a:p>
              <a:endParaRPr lang="en-US"/>
            </a:p>
          </p:txBody>
        </p:sp>
        <p:sp>
          <p:nvSpPr>
            <p:cNvPr id="8" name="Line 10"/>
            <p:cNvSpPr>
              <a:spLocks noChangeShapeType="1"/>
            </p:cNvSpPr>
            <p:nvPr/>
          </p:nvSpPr>
          <p:spPr bwMode="auto">
            <a:xfrm>
              <a:off x="3046267" y="2895600"/>
              <a:ext cx="914400" cy="533400"/>
            </a:xfrm>
            <a:prstGeom prst="line">
              <a:avLst/>
            </a:prstGeom>
            <a:noFill/>
            <a:ln w="28575">
              <a:solidFill>
                <a:schemeClr val="accent2"/>
              </a:solidFill>
              <a:prstDash val="sysDot"/>
              <a:round/>
              <a:headEnd/>
              <a:tailEnd type="triangle" w="med" len="med"/>
            </a:ln>
            <a:effectLst/>
          </p:spPr>
          <p:txBody>
            <a:bodyPr wrap="square" anchor="ctr">
              <a:prstTxWarp prst="textNoShape">
                <a:avLst/>
              </a:prstTxWarp>
              <a:spAutoFit/>
            </a:bodyPr>
            <a:lstStyle/>
            <a:p>
              <a:endParaRPr lang="en-US"/>
            </a:p>
          </p:txBody>
        </p:sp>
        <p:sp>
          <p:nvSpPr>
            <p:cNvPr id="9" name="Text Box 12"/>
            <p:cNvSpPr txBox="1">
              <a:spLocks noChangeArrowheads="1"/>
            </p:cNvSpPr>
            <p:nvPr/>
          </p:nvSpPr>
          <p:spPr bwMode="auto">
            <a:xfrm>
              <a:off x="5179867" y="2209800"/>
              <a:ext cx="1295400" cy="457200"/>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dirty="0"/>
                <a:t>target</a:t>
              </a:r>
            </a:p>
          </p:txBody>
        </p:sp>
        <p:sp>
          <p:nvSpPr>
            <p:cNvPr id="10" name="Text Box 13"/>
            <p:cNvSpPr txBox="1">
              <a:spLocks noChangeArrowheads="1"/>
            </p:cNvSpPr>
            <p:nvPr/>
          </p:nvSpPr>
          <p:spPr bwMode="auto">
            <a:xfrm>
              <a:off x="1858082" y="3276600"/>
              <a:ext cx="999418" cy="372372"/>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1400" dirty="0"/>
                <a:t>velocity</a:t>
              </a:r>
            </a:p>
          </p:txBody>
        </p:sp>
        <p:grpSp>
          <p:nvGrpSpPr>
            <p:cNvPr id="11" name="Group 10"/>
            <p:cNvGrpSpPr/>
            <p:nvPr/>
          </p:nvGrpSpPr>
          <p:grpSpPr>
            <a:xfrm>
              <a:off x="2436667" y="3429000"/>
              <a:ext cx="3733800" cy="1600200"/>
              <a:chOff x="3810000" y="2286000"/>
              <a:chExt cx="3733800" cy="1600200"/>
            </a:xfrm>
          </p:grpSpPr>
          <p:sp>
            <p:nvSpPr>
              <p:cNvPr id="12" name="Line 9"/>
              <p:cNvSpPr>
                <a:spLocks noChangeShapeType="1"/>
              </p:cNvSpPr>
              <p:nvPr/>
            </p:nvSpPr>
            <p:spPr bwMode="auto">
              <a:xfrm flipV="1">
                <a:off x="3810000" y="2286000"/>
                <a:ext cx="1524000" cy="1600200"/>
              </a:xfrm>
              <a:prstGeom prst="line">
                <a:avLst/>
              </a:prstGeom>
              <a:noFill/>
              <a:ln w="28575">
                <a:solidFill>
                  <a:srgbClr val="CC3333"/>
                </a:solidFill>
                <a:prstDash val="dash"/>
                <a:round/>
                <a:headEnd/>
                <a:tailEnd type="triangle" w="med" len="med"/>
              </a:ln>
              <a:effectLst/>
            </p:spPr>
            <p:txBody>
              <a:bodyPr wrap="square" anchor="ctr">
                <a:prstTxWarp prst="textNoShape">
                  <a:avLst/>
                </a:prstTxWarp>
                <a:spAutoFit/>
              </a:bodyPr>
              <a:lstStyle/>
              <a:p>
                <a:endParaRPr lang="en-US"/>
              </a:p>
            </p:txBody>
          </p:sp>
          <p:sp>
            <p:nvSpPr>
              <p:cNvPr id="13" name="Text Box 14"/>
              <p:cNvSpPr txBox="1">
                <a:spLocks noChangeArrowheads="1"/>
              </p:cNvSpPr>
              <p:nvPr/>
            </p:nvSpPr>
            <p:spPr bwMode="auto">
              <a:xfrm>
                <a:off x="4724400" y="2819400"/>
                <a:ext cx="2819400" cy="372372"/>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sz="1400" dirty="0">
                    <a:solidFill>
                      <a:srgbClr val="CC3333"/>
                    </a:solidFill>
                  </a:rPr>
                  <a:t>desired velocity</a:t>
                </a:r>
              </a:p>
            </p:txBody>
          </p:sp>
        </p:grpSp>
        <p:grpSp>
          <p:nvGrpSpPr>
            <p:cNvPr id="14" name="Group 13"/>
            <p:cNvGrpSpPr/>
            <p:nvPr/>
          </p:nvGrpSpPr>
          <p:grpSpPr>
            <a:xfrm>
              <a:off x="2436667" y="5029200"/>
              <a:ext cx="3581400" cy="829571"/>
              <a:chOff x="3810000" y="3886200"/>
              <a:chExt cx="3581400" cy="829571"/>
            </a:xfrm>
          </p:grpSpPr>
          <p:sp>
            <p:nvSpPr>
              <p:cNvPr id="15" name="Text Box 15"/>
              <p:cNvSpPr txBox="1">
                <a:spLocks noChangeArrowheads="1"/>
              </p:cNvSpPr>
              <p:nvPr/>
            </p:nvSpPr>
            <p:spPr bwMode="auto">
              <a:xfrm>
                <a:off x="4343400" y="4343399"/>
                <a:ext cx="3048000" cy="372372"/>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sz="1400" dirty="0">
                    <a:solidFill>
                      <a:schemeClr val="accent2"/>
                    </a:solidFill>
                  </a:rPr>
                  <a:t>steering force</a:t>
                </a:r>
              </a:p>
            </p:txBody>
          </p:sp>
          <p:sp>
            <p:nvSpPr>
              <p:cNvPr id="16" name="Line 10"/>
              <p:cNvSpPr>
                <a:spLocks noChangeShapeType="1"/>
              </p:cNvSpPr>
              <p:nvPr/>
            </p:nvSpPr>
            <p:spPr bwMode="auto">
              <a:xfrm>
                <a:off x="3810000" y="3886200"/>
                <a:ext cx="914400" cy="533400"/>
              </a:xfrm>
              <a:prstGeom prst="line">
                <a:avLst/>
              </a:prstGeom>
              <a:noFill/>
              <a:ln w="28575">
                <a:solidFill>
                  <a:schemeClr val="accent2"/>
                </a:solidFill>
                <a:prstDash val="solid"/>
                <a:round/>
                <a:headEnd/>
                <a:tailEnd type="triangle" w="med" len="med"/>
              </a:ln>
              <a:effectLst/>
            </p:spPr>
            <p:txBody>
              <a:bodyPr wrap="square" anchor="ctr">
                <a:prstTxWarp prst="textNoShape">
                  <a:avLst/>
                </a:prstTxWarp>
                <a:spAutoFit/>
              </a:bodyPr>
              <a:lstStyle/>
              <a:p>
                <a:endParaRPr lang="en-US"/>
              </a:p>
            </p:txBody>
          </p:sp>
        </p:grpSp>
      </p:grpSp>
    </p:spTree>
    <p:extLst>
      <p:ext uri="{BB962C8B-B14F-4D97-AF65-F5344CB8AC3E}">
        <p14:creationId xmlns:p14="http://schemas.microsoft.com/office/powerpoint/2010/main" val="1934572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Forces</a:t>
            </a:r>
            <a:endParaRPr lang="en-US" dirty="0"/>
          </a:p>
        </p:txBody>
      </p:sp>
      <p:sp>
        <p:nvSpPr>
          <p:cNvPr id="3" name="Content Placeholder 2"/>
          <p:cNvSpPr>
            <a:spLocks noGrp="1"/>
          </p:cNvSpPr>
          <p:nvPr>
            <p:ph idx="1"/>
          </p:nvPr>
        </p:nvSpPr>
        <p:spPr/>
        <p:txBody>
          <a:bodyPr>
            <a:normAutofit/>
          </a:bodyPr>
          <a:lstStyle/>
          <a:p>
            <a:r>
              <a:rPr lang="en-US" dirty="0" smtClean="0"/>
              <a:t>What is the blended approach to combining steering forces?</a:t>
            </a:r>
          </a:p>
          <a:p>
            <a:pPr lvl="1"/>
            <a:endParaRPr lang="en-US" dirty="0" smtClean="0"/>
          </a:p>
          <a:p>
            <a:pPr lvl="1"/>
            <a:endParaRPr lang="en-US" dirty="0"/>
          </a:p>
          <a:p>
            <a:pPr lvl="1"/>
            <a:endParaRPr lang="en-US" dirty="0"/>
          </a:p>
          <a:p>
            <a:r>
              <a:rPr lang="en-US" dirty="0" smtClean="0"/>
              <a:t>What is the prioritized approach to combining steering forces?</a:t>
            </a:r>
          </a:p>
          <a:p>
            <a:pPr marL="0" indent="0">
              <a:buNone/>
            </a:pPr>
            <a:r>
              <a:rPr lang="en-US" dirty="0" smtClean="0"/>
              <a:t>	</a:t>
            </a:r>
          </a:p>
          <a:p>
            <a:endParaRPr lang="en-US" dirty="0" smtClean="0"/>
          </a:p>
        </p:txBody>
      </p:sp>
    </p:spTree>
    <p:extLst>
      <p:ext uri="{BB962C8B-B14F-4D97-AF65-F5344CB8AC3E}">
        <p14:creationId xmlns:p14="http://schemas.microsoft.com/office/powerpoint/2010/main" val="3653648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Forces</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the blended approach to combining steering forces?</a:t>
            </a:r>
          </a:p>
          <a:p>
            <a:pPr marL="457200" lvl="1" indent="0">
              <a:buNone/>
            </a:pPr>
            <a:r>
              <a:rPr lang="en-US" dirty="0" err="1" smtClean="0">
                <a:solidFill>
                  <a:srgbClr val="008000"/>
                </a:solidFill>
              </a:rPr>
              <a:t>Ans</a:t>
            </a:r>
            <a:r>
              <a:rPr lang="en-US" dirty="0" smtClean="0">
                <a:solidFill>
                  <a:srgbClr val="008000"/>
                </a:solidFill>
              </a:rPr>
              <a:t>: </a:t>
            </a:r>
            <a:r>
              <a:rPr lang="en-US" dirty="0" smtClean="0"/>
              <a:t>All steering forces are called, with weights providing balance</a:t>
            </a:r>
          </a:p>
          <a:p>
            <a:pPr lvl="1"/>
            <a:endParaRPr lang="en-US" dirty="0"/>
          </a:p>
          <a:p>
            <a:r>
              <a:rPr lang="en-US" dirty="0" smtClean="0"/>
              <a:t>What is the prioritized approach to combining steering forces?</a:t>
            </a:r>
          </a:p>
          <a:p>
            <a:pPr marL="457200" lvl="1" indent="0">
              <a:buNone/>
            </a:pPr>
            <a:r>
              <a:rPr lang="en-US" dirty="0" err="1" smtClean="0">
                <a:solidFill>
                  <a:srgbClr val="008000"/>
                </a:solidFill>
              </a:rPr>
              <a:t>Ans</a:t>
            </a:r>
            <a:r>
              <a:rPr lang="en-US" dirty="0" smtClean="0">
                <a:solidFill>
                  <a:srgbClr val="008000"/>
                </a:solidFill>
              </a:rPr>
              <a:t>: </a:t>
            </a:r>
            <a:r>
              <a:rPr lang="en-US" dirty="0" smtClean="0"/>
              <a:t>Steering forces are prioritized, called in order until one or max force is reached</a:t>
            </a:r>
            <a:endParaRPr lang="en-US" dirty="0"/>
          </a:p>
        </p:txBody>
      </p:sp>
    </p:spTree>
    <p:extLst>
      <p:ext uri="{BB962C8B-B14F-4D97-AF65-F5344CB8AC3E}">
        <p14:creationId xmlns:p14="http://schemas.microsoft.com/office/powerpoint/2010/main" val="3349438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Game Physics</a:t>
            </a:r>
            <a:endParaRPr lang="en-US" dirty="0"/>
          </a:p>
        </p:txBody>
      </p:sp>
      <p:sp>
        <p:nvSpPr>
          <p:cNvPr id="3" name="Content Placeholder 2"/>
          <p:cNvSpPr>
            <a:spLocks noGrp="1"/>
          </p:cNvSpPr>
          <p:nvPr>
            <p:ph idx="1"/>
          </p:nvPr>
        </p:nvSpPr>
        <p:spPr/>
        <p:txBody>
          <a:bodyPr/>
          <a:lstStyle/>
          <a:p>
            <a:r>
              <a:rPr lang="en-US" dirty="0" smtClean="0"/>
              <a:t>What does step size matter when simulating game physics?</a:t>
            </a:r>
          </a:p>
          <a:p>
            <a:endParaRPr lang="en-US" dirty="0"/>
          </a:p>
          <a:p>
            <a:endParaRPr lang="en-US" dirty="0"/>
          </a:p>
        </p:txBody>
      </p:sp>
    </p:spTree>
    <p:extLst>
      <p:ext uri="{BB962C8B-B14F-4D97-AF65-F5344CB8AC3E}">
        <p14:creationId xmlns:p14="http://schemas.microsoft.com/office/powerpoint/2010/main" val="227578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 Architecture Types</a:t>
            </a:r>
            <a:endParaRPr lang="en-US" dirty="0"/>
          </a:p>
        </p:txBody>
      </p:sp>
      <p:sp>
        <p:nvSpPr>
          <p:cNvPr id="3" name="Content Placeholder 2"/>
          <p:cNvSpPr>
            <a:spLocks noGrp="1"/>
          </p:cNvSpPr>
          <p:nvPr>
            <p:ph idx="1"/>
          </p:nvPr>
        </p:nvSpPr>
        <p:spPr/>
        <p:txBody>
          <a:bodyPr/>
          <a:lstStyle/>
          <a:p>
            <a:r>
              <a:rPr lang="en-US" dirty="0" smtClean="0"/>
              <a:t>Broadly,  what are the two architecture types discussed for game engines?</a:t>
            </a:r>
          </a:p>
          <a:p>
            <a:endParaRPr lang="en-US" dirty="0" smtClean="0"/>
          </a:p>
          <a:p>
            <a:r>
              <a:rPr lang="en-US" dirty="0" smtClean="0"/>
              <a:t>What are the differences?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Game Physics</a:t>
            </a:r>
            <a:endParaRPr lang="en-US" dirty="0"/>
          </a:p>
        </p:txBody>
      </p:sp>
      <p:sp>
        <p:nvSpPr>
          <p:cNvPr id="3" name="Content Placeholder 2"/>
          <p:cNvSpPr>
            <a:spLocks noGrp="1"/>
          </p:cNvSpPr>
          <p:nvPr>
            <p:ph idx="1"/>
          </p:nvPr>
        </p:nvSpPr>
        <p:spPr/>
        <p:txBody>
          <a:bodyPr>
            <a:normAutofit/>
          </a:bodyPr>
          <a:lstStyle/>
          <a:p>
            <a:r>
              <a:rPr lang="en-US" dirty="0" smtClean="0"/>
              <a:t>What does step size matter when simulating game physics</a:t>
            </a:r>
            <a:r>
              <a:rPr lang="en-US" dirty="0" smtClean="0"/>
              <a:t>?</a:t>
            </a:r>
          </a:p>
          <a:p>
            <a:pPr lvl="1"/>
            <a:r>
              <a:rPr lang="en-US" dirty="0" smtClean="0">
                <a:solidFill>
                  <a:srgbClr val="0070C0"/>
                </a:solidFill>
              </a:rPr>
              <a:t>Step size determines how often objects in the game governed by physics principles are updated.  When using approximations, such as numerical integration, more frequent updates result in less error, but at the cost of more CPU overhead.</a:t>
            </a:r>
            <a:endParaRPr lang="en-US" dirty="0" smtClean="0">
              <a:solidFill>
                <a:srgbClr val="0070C0"/>
              </a:solidFill>
            </a:endParaRPr>
          </a:p>
          <a:p>
            <a:endParaRPr lang="en-US" dirty="0"/>
          </a:p>
        </p:txBody>
      </p:sp>
    </p:spTree>
    <p:extLst>
      <p:ext uri="{BB962C8B-B14F-4D97-AF65-F5344CB8AC3E}">
        <p14:creationId xmlns:p14="http://schemas.microsoft.com/office/powerpoint/2010/main" val="3591238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Game Physics</a:t>
            </a:r>
            <a:endParaRPr lang="en-US" dirty="0"/>
          </a:p>
        </p:txBody>
      </p:sp>
      <p:sp>
        <p:nvSpPr>
          <p:cNvPr id="3" name="Content Placeholder 2"/>
          <p:cNvSpPr>
            <a:spLocks noGrp="1"/>
          </p:cNvSpPr>
          <p:nvPr>
            <p:ph idx="1"/>
          </p:nvPr>
        </p:nvSpPr>
        <p:spPr/>
        <p:txBody>
          <a:bodyPr/>
          <a:lstStyle/>
          <a:p>
            <a:r>
              <a:rPr lang="en-US" dirty="0"/>
              <a:t>How </a:t>
            </a:r>
            <a:r>
              <a:rPr lang="en-US" dirty="0" smtClean="0"/>
              <a:t>can physics </a:t>
            </a:r>
            <a:r>
              <a:rPr lang="en-US" i="1" dirty="0" smtClean="0"/>
              <a:t>step </a:t>
            </a:r>
            <a:r>
              <a:rPr lang="en-US" i="1" dirty="0"/>
              <a:t>size </a:t>
            </a:r>
            <a:r>
              <a:rPr lang="en-US" dirty="0"/>
              <a:t>be decoupled from frame rate/game loop rate?</a:t>
            </a:r>
          </a:p>
          <a:p>
            <a:endParaRPr lang="en-US" dirty="0"/>
          </a:p>
        </p:txBody>
      </p:sp>
    </p:spTree>
    <p:extLst>
      <p:ext uri="{BB962C8B-B14F-4D97-AF65-F5344CB8AC3E}">
        <p14:creationId xmlns:p14="http://schemas.microsoft.com/office/powerpoint/2010/main" val="482381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Game Physics</a:t>
            </a:r>
            <a:endParaRPr lang="en-US" dirty="0"/>
          </a:p>
        </p:txBody>
      </p:sp>
      <p:sp>
        <p:nvSpPr>
          <p:cNvPr id="3" name="Content Placeholder 2"/>
          <p:cNvSpPr>
            <a:spLocks noGrp="1"/>
          </p:cNvSpPr>
          <p:nvPr>
            <p:ph idx="1"/>
          </p:nvPr>
        </p:nvSpPr>
        <p:spPr/>
        <p:txBody>
          <a:bodyPr/>
          <a:lstStyle/>
          <a:p>
            <a:r>
              <a:rPr lang="en-US" dirty="0"/>
              <a:t>How </a:t>
            </a:r>
            <a:r>
              <a:rPr lang="en-US" dirty="0" smtClean="0"/>
              <a:t>can physics </a:t>
            </a:r>
            <a:r>
              <a:rPr lang="en-US" i="1" dirty="0"/>
              <a:t>step size </a:t>
            </a:r>
            <a:r>
              <a:rPr lang="en-US" dirty="0"/>
              <a:t>be decoupled from frame rate/game loop rate</a:t>
            </a:r>
            <a:r>
              <a:rPr lang="en-US" dirty="0" smtClean="0"/>
              <a:t>?</a:t>
            </a:r>
          </a:p>
          <a:p>
            <a:pPr lvl="1"/>
            <a:r>
              <a:rPr lang="en-US" dirty="0" smtClean="0">
                <a:solidFill>
                  <a:srgbClr val="0070C0"/>
                </a:solidFill>
              </a:rPr>
              <a:t>Provide for a step rate less than the frame rate</a:t>
            </a:r>
          </a:p>
          <a:p>
            <a:pPr lvl="1"/>
            <a:r>
              <a:rPr lang="en-US" dirty="0" smtClean="0">
                <a:solidFill>
                  <a:srgbClr val="0070C0"/>
                </a:solidFill>
              </a:rPr>
              <a:t>Each time the physics update is called, calculate how long it has been since the last update.  Divide that time by the step rate.</a:t>
            </a:r>
          </a:p>
          <a:p>
            <a:pPr lvl="1"/>
            <a:r>
              <a:rPr lang="en-US" dirty="0" smtClean="0">
                <a:solidFill>
                  <a:srgbClr val="0070C0"/>
                </a:solidFill>
              </a:rPr>
              <a:t>Perform physics updates at the step rate until “caught up” to the current time (close enough to be less than one step size)</a:t>
            </a:r>
          </a:p>
          <a:p>
            <a:pPr lvl="1"/>
            <a:endParaRPr lang="en-US" dirty="0"/>
          </a:p>
          <a:p>
            <a:endParaRPr lang="en-US" dirty="0"/>
          </a:p>
        </p:txBody>
      </p:sp>
    </p:spTree>
    <p:extLst>
      <p:ext uri="{BB962C8B-B14F-4D97-AF65-F5344CB8AC3E}">
        <p14:creationId xmlns:p14="http://schemas.microsoft.com/office/powerpoint/2010/main" val="896410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Collision Detection</a:t>
            </a:r>
            <a:endParaRPr lang="en-US" dirty="0"/>
          </a:p>
        </p:txBody>
      </p:sp>
      <p:sp>
        <p:nvSpPr>
          <p:cNvPr id="3" name="Content Placeholder 2"/>
          <p:cNvSpPr>
            <a:spLocks noGrp="1"/>
          </p:cNvSpPr>
          <p:nvPr>
            <p:ph idx="1"/>
          </p:nvPr>
        </p:nvSpPr>
        <p:spPr/>
        <p:txBody>
          <a:bodyPr/>
          <a:lstStyle/>
          <a:p>
            <a:r>
              <a:rPr lang="en-US" dirty="0" smtClean="0"/>
              <a:t>What </a:t>
            </a:r>
            <a:r>
              <a:rPr lang="en-US" dirty="0"/>
              <a:t>is </a:t>
            </a:r>
            <a:r>
              <a:rPr lang="en-US" i="1" dirty="0"/>
              <a:t>intersection testing</a:t>
            </a:r>
            <a:r>
              <a:rPr lang="en-US" dirty="0"/>
              <a:t>?</a:t>
            </a:r>
          </a:p>
          <a:p>
            <a:endParaRPr lang="en-US" dirty="0" smtClean="0"/>
          </a:p>
          <a:p>
            <a:endParaRPr lang="en-US" dirty="0"/>
          </a:p>
        </p:txBody>
      </p:sp>
    </p:spTree>
    <p:extLst>
      <p:ext uri="{BB962C8B-B14F-4D97-AF65-F5344CB8AC3E}">
        <p14:creationId xmlns:p14="http://schemas.microsoft.com/office/powerpoint/2010/main" val="435160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Collision Detection</a:t>
            </a:r>
            <a:endParaRPr lang="en-US" dirty="0"/>
          </a:p>
        </p:txBody>
      </p:sp>
      <p:sp>
        <p:nvSpPr>
          <p:cNvPr id="3" name="Content Placeholder 2"/>
          <p:cNvSpPr>
            <a:spLocks noGrp="1"/>
          </p:cNvSpPr>
          <p:nvPr>
            <p:ph idx="1"/>
          </p:nvPr>
        </p:nvSpPr>
        <p:spPr/>
        <p:txBody>
          <a:bodyPr/>
          <a:lstStyle/>
          <a:p>
            <a:r>
              <a:rPr lang="en-US" dirty="0" smtClean="0"/>
              <a:t>What </a:t>
            </a:r>
            <a:r>
              <a:rPr lang="en-US" dirty="0"/>
              <a:t>is </a:t>
            </a:r>
            <a:r>
              <a:rPr lang="en-US" i="1" dirty="0"/>
              <a:t>intersection testing</a:t>
            </a:r>
            <a:r>
              <a:rPr lang="en-US" dirty="0" smtClean="0"/>
              <a:t>?</a:t>
            </a:r>
          </a:p>
          <a:p>
            <a:pPr lvl="1"/>
            <a:r>
              <a:rPr lang="en-US" dirty="0" smtClean="0">
                <a:solidFill>
                  <a:srgbClr val="0070C0"/>
                </a:solidFill>
              </a:rPr>
              <a:t>A form of collision detection where an object is extruded </a:t>
            </a:r>
            <a:r>
              <a:rPr lang="en-US" dirty="0" smtClean="0">
                <a:solidFill>
                  <a:srgbClr val="0070C0"/>
                </a:solidFill>
              </a:rPr>
              <a:t>from current location to predicted location at the end of the step</a:t>
            </a:r>
          </a:p>
          <a:p>
            <a:pPr lvl="1"/>
            <a:r>
              <a:rPr lang="en-US" dirty="0" smtClean="0">
                <a:solidFill>
                  <a:srgbClr val="0070C0"/>
                </a:solidFill>
              </a:rPr>
              <a:t>This new volume is checked for overlap with other objects.  If there is an overlap, there is a collision.</a:t>
            </a:r>
          </a:p>
          <a:p>
            <a:pPr lvl="1"/>
            <a:r>
              <a:rPr lang="en-US" dirty="0" smtClean="0">
                <a:solidFill>
                  <a:srgbClr val="0070C0"/>
                </a:solidFill>
              </a:rPr>
              <a:t>The location of the overlap provides the location of the collision and can be used to compute the time.</a:t>
            </a:r>
            <a:endParaRPr lang="en-US" dirty="0">
              <a:solidFill>
                <a:srgbClr val="0070C0"/>
              </a:solidFill>
            </a:endParaRPr>
          </a:p>
          <a:p>
            <a:endParaRPr lang="en-US" dirty="0" smtClean="0"/>
          </a:p>
          <a:p>
            <a:endParaRPr lang="en-US" dirty="0"/>
          </a:p>
        </p:txBody>
      </p:sp>
    </p:spTree>
    <p:extLst>
      <p:ext uri="{BB962C8B-B14F-4D97-AF65-F5344CB8AC3E}">
        <p14:creationId xmlns:p14="http://schemas.microsoft.com/office/powerpoint/2010/main" val="1531340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Collision Detection</a:t>
            </a:r>
            <a:endParaRPr lang="en-US" dirty="0"/>
          </a:p>
        </p:txBody>
      </p:sp>
      <p:sp>
        <p:nvSpPr>
          <p:cNvPr id="3" name="Content Placeholder 2"/>
          <p:cNvSpPr>
            <a:spLocks noGrp="1"/>
          </p:cNvSpPr>
          <p:nvPr>
            <p:ph idx="1"/>
          </p:nvPr>
        </p:nvSpPr>
        <p:spPr/>
        <p:txBody>
          <a:bodyPr/>
          <a:lstStyle/>
          <a:p>
            <a:r>
              <a:rPr lang="en-US" dirty="0" smtClean="0"/>
              <a:t>Using </a:t>
            </a:r>
            <a:r>
              <a:rPr lang="en-US" i="1" dirty="0" smtClean="0"/>
              <a:t>overlap testing</a:t>
            </a:r>
            <a:r>
              <a:rPr lang="en-US" dirty="0" smtClean="0"/>
              <a:t>, how can you determine exactly when/where the collision occurred?</a:t>
            </a:r>
            <a:endParaRPr lang="en-US" dirty="0"/>
          </a:p>
        </p:txBody>
      </p:sp>
    </p:spTree>
    <p:extLst>
      <p:ext uri="{BB962C8B-B14F-4D97-AF65-F5344CB8AC3E}">
        <p14:creationId xmlns:p14="http://schemas.microsoft.com/office/powerpoint/2010/main" val="3714580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Collision Detection</a:t>
            </a:r>
            <a:endParaRPr lang="en-US" dirty="0"/>
          </a:p>
        </p:txBody>
      </p:sp>
      <p:sp>
        <p:nvSpPr>
          <p:cNvPr id="3" name="Content Placeholder 2"/>
          <p:cNvSpPr>
            <a:spLocks noGrp="1"/>
          </p:cNvSpPr>
          <p:nvPr>
            <p:ph idx="1"/>
          </p:nvPr>
        </p:nvSpPr>
        <p:spPr/>
        <p:txBody>
          <a:bodyPr/>
          <a:lstStyle/>
          <a:p>
            <a:r>
              <a:rPr lang="en-US" dirty="0" smtClean="0"/>
              <a:t>Using </a:t>
            </a:r>
            <a:r>
              <a:rPr lang="en-US" i="1" dirty="0" smtClean="0"/>
              <a:t>overlap testing</a:t>
            </a:r>
            <a:r>
              <a:rPr lang="en-US" dirty="0" smtClean="0"/>
              <a:t>, how can you determine exactly when/where the collision occurred?</a:t>
            </a:r>
          </a:p>
          <a:p>
            <a:pPr lvl="1"/>
            <a:r>
              <a:rPr lang="en-US" dirty="0" smtClean="0">
                <a:solidFill>
                  <a:srgbClr val="0070C0"/>
                </a:solidFill>
              </a:rPr>
              <a:t>A common technique is to use binary search where the time delta is backed up by half and re-checked.  If collision, back up by half again.  If no collision, go forward by half.  </a:t>
            </a:r>
          </a:p>
          <a:p>
            <a:pPr lvl="1"/>
            <a:r>
              <a:rPr lang="en-US" dirty="0" smtClean="0">
                <a:solidFill>
                  <a:srgbClr val="0070C0"/>
                </a:solidFill>
              </a:rPr>
              <a:t>Continue until “close enough” (within a delta) – typically about 5 iterations.</a:t>
            </a:r>
            <a:endParaRPr lang="en-US" dirty="0">
              <a:solidFill>
                <a:srgbClr val="0070C0"/>
              </a:solidFill>
            </a:endParaRPr>
          </a:p>
        </p:txBody>
      </p:sp>
    </p:spTree>
    <p:extLst>
      <p:ext uri="{BB962C8B-B14F-4D97-AF65-F5344CB8AC3E}">
        <p14:creationId xmlns:p14="http://schemas.microsoft.com/office/powerpoint/2010/main" val="1794277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Pathfinding with Waypoints</a:t>
            </a:r>
            <a:endParaRPr lang="en-US" dirty="0"/>
          </a:p>
        </p:txBody>
      </p:sp>
      <p:sp>
        <p:nvSpPr>
          <p:cNvPr id="3" name="Content Placeholder 2"/>
          <p:cNvSpPr>
            <a:spLocks noGrp="1"/>
          </p:cNvSpPr>
          <p:nvPr>
            <p:ph idx="1"/>
          </p:nvPr>
        </p:nvSpPr>
        <p:spPr/>
        <p:txBody>
          <a:bodyPr/>
          <a:lstStyle/>
          <a:p>
            <a:r>
              <a:rPr lang="en-US" dirty="0" smtClean="0"/>
              <a:t>What is one potential problem with pathfinding using waypoints?</a:t>
            </a:r>
          </a:p>
          <a:p>
            <a:pPr lvl="1"/>
            <a:endParaRPr lang="en-US" dirty="0" smtClean="0"/>
          </a:p>
          <a:p>
            <a:endParaRPr lang="en-US" dirty="0"/>
          </a:p>
          <a:p>
            <a:r>
              <a:rPr lang="en-US" dirty="0" smtClean="0"/>
              <a:t>What is a potential fix to the problem above?</a:t>
            </a:r>
            <a:endParaRPr lang="en-US" dirty="0"/>
          </a:p>
        </p:txBody>
      </p:sp>
    </p:spTree>
    <p:extLst>
      <p:ext uri="{BB962C8B-B14F-4D97-AF65-F5344CB8AC3E}">
        <p14:creationId xmlns:p14="http://schemas.microsoft.com/office/powerpoint/2010/main" val="2017087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Pathfinding with Waypoints</a:t>
            </a:r>
            <a:endParaRPr lang="en-US" dirty="0"/>
          </a:p>
        </p:txBody>
      </p:sp>
      <p:sp>
        <p:nvSpPr>
          <p:cNvPr id="3" name="Content Placeholder 2"/>
          <p:cNvSpPr>
            <a:spLocks noGrp="1"/>
          </p:cNvSpPr>
          <p:nvPr>
            <p:ph idx="1"/>
          </p:nvPr>
        </p:nvSpPr>
        <p:spPr/>
        <p:txBody>
          <a:bodyPr/>
          <a:lstStyle/>
          <a:p>
            <a:r>
              <a:rPr lang="en-US" dirty="0" smtClean="0"/>
              <a:t>What is one potential problem with pathfinding using waypoints?</a:t>
            </a:r>
          </a:p>
          <a:p>
            <a:pPr marL="457200" lvl="1" indent="0">
              <a:buNone/>
            </a:pPr>
            <a:r>
              <a:rPr lang="en-US" dirty="0" err="1" smtClean="0">
                <a:solidFill>
                  <a:srgbClr val="008000"/>
                </a:solidFill>
              </a:rPr>
              <a:t>Ans</a:t>
            </a:r>
            <a:r>
              <a:rPr lang="en-US" dirty="0" smtClean="0">
                <a:solidFill>
                  <a:srgbClr val="008000"/>
                </a:solidFill>
              </a:rPr>
              <a:t>: </a:t>
            </a:r>
            <a:r>
              <a:rPr lang="en-US" dirty="0" smtClean="0"/>
              <a:t>blind spots, waypoint generation, kinky paths</a:t>
            </a:r>
          </a:p>
          <a:p>
            <a:endParaRPr lang="en-US" dirty="0"/>
          </a:p>
          <a:p>
            <a:r>
              <a:rPr lang="en-US" dirty="0" smtClean="0"/>
              <a:t>What is a potential fix to the problem above?</a:t>
            </a:r>
          </a:p>
          <a:p>
            <a:pPr marL="457200" lvl="1" indent="0">
              <a:buNone/>
            </a:pPr>
            <a:r>
              <a:rPr lang="en-US" dirty="0" err="1" smtClean="0">
                <a:solidFill>
                  <a:srgbClr val="008000"/>
                </a:solidFill>
              </a:rPr>
              <a:t>Ans</a:t>
            </a:r>
            <a:r>
              <a:rPr lang="en-US" i="1" dirty="0" smtClean="0"/>
              <a:t>: </a:t>
            </a:r>
            <a:r>
              <a:rPr lang="en-US" dirty="0" smtClean="0"/>
              <a:t>fine-grained graphs, flood fill, path smoothing</a:t>
            </a:r>
            <a:endParaRPr lang="en-US" dirty="0"/>
          </a:p>
        </p:txBody>
      </p:sp>
    </p:spTree>
    <p:extLst>
      <p:ext uri="{BB962C8B-B14F-4D97-AF65-F5344CB8AC3E}">
        <p14:creationId xmlns:p14="http://schemas.microsoft.com/office/powerpoint/2010/main" val="27084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Pathfinding with a </a:t>
            </a:r>
            <a:r>
              <a:rPr lang="en-US" dirty="0" err="1" smtClean="0"/>
              <a:t>NavMesh</a:t>
            </a:r>
            <a:endParaRPr lang="en-US" dirty="0"/>
          </a:p>
        </p:txBody>
      </p:sp>
      <p:sp>
        <p:nvSpPr>
          <p:cNvPr id="3" name="Content Placeholder 2"/>
          <p:cNvSpPr>
            <a:spLocks noGrp="1"/>
          </p:cNvSpPr>
          <p:nvPr>
            <p:ph idx="1"/>
          </p:nvPr>
        </p:nvSpPr>
        <p:spPr/>
        <p:txBody>
          <a:bodyPr/>
          <a:lstStyle/>
          <a:p>
            <a:r>
              <a:rPr lang="en-US" dirty="0" smtClean="0"/>
              <a:t>Is a </a:t>
            </a:r>
            <a:r>
              <a:rPr lang="en-US" dirty="0" err="1" smtClean="0"/>
              <a:t>Navmesh</a:t>
            </a:r>
            <a:r>
              <a:rPr lang="en-US" dirty="0" smtClean="0"/>
              <a:t> a replacement for A*?  Why or why not?</a:t>
            </a:r>
          </a:p>
          <a:p>
            <a:endParaRPr lang="en-US" dirty="0"/>
          </a:p>
          <a:p>
            <a:endParaRPr lang="en-US" dirty="0"/>
          </a:p>
        </p:txBody>
      </p:sp>
    </p:spTree>
    <p:extLst>
      <p:ext uri="{BB962C8B-B14F-4D97-AF65-F5344CB8AC3E}">
        <p14:creationId xmlns:p14="http://schemas.microsoft.com/office/powerpoint/2010/main" val="2116643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Pathfinding with a </a:t>
            </a:r>
            <a:r>
              <a:rPr lang="en-US" dirty="0" err="1" smtClean="0"/>
              <a:t>NavMesh</a:t>
            </a:r>
            <a:endParaRPr lang="en-US" dirty="0"/>
          </a:p>
        </p:txBody>
      </p:sp>
      <p:sp>
        <p:nvSpPr>
          <p:cNvPr id="3" name="Content Placeholder 2"/>
          <p:cNvSpPr>
            <a:spLocks noGrp="1"/>
          </p:cNvSpPr>
          <p:nvPr>
            <p:ph idx="1"/>
          </p:nvPr>
        </p:nvSpPr>
        <p:spPr/>
        <p:txBody>
          <a:bodyPr/>
          <a:lstStyle/>
          <a:p>
            <a:r>
              <a:rPr lang="en-US" dirty="0" smtClean="0"/>
              <a:t>Is a </a:t>
            </a:r>
            <a:r>
              <a:rPr lang="en-US" dirty="0" err="1" smtClean="0"/>
              <a:t>Navmesh</a:t>
            </a:r>
            <a:r>
              <a:rPr lang="en-US" dirty="0" smtClean="0"/>
              <a:t> a replacement for A*?  Why or why not?</a:t>
            </a:r>
          </a:p>
          <a:p>
            <a:pPr marL="457200" lvl="1" indent="0">
              <a:buNone/>
            </a:pPr>
            <a:r>
              <a:rPr lang="en-US" dirty="0" err="1" smtClean="0">
                <a:solidFill>
                  <a:srgbClr val="008000"/>
                </a:solidFill>
              </a:rPr>
              <a:t>Ans</a:t>
            </a:r>
            <a:r>
              <a:rPr lang="en-US" dirty="0" smtClean="0">
                <a:solidFill>
                  <a:srgbClr val="008000"/>
                </a:solidFill>
              </a:rPr>
              <a:t>: </a:t>
            </a:r>
            <a:r>
              <a:rPr lang="en-US" dirty="0" smtClean="0"/>
              <a:t>No.  A </a:t>
            </a:r>
            <a:r>
              <a:rPr lang="en-US" dirty="0" err="1" smtClean="0"/>
              <a:t>Navmesh</a:t>
            </a:r>
            <a:r>
              <a:rPr lang="en-US" dirty="0" smtClean="0"/>
              <a:t> is a replacement for a waypoint graph.  Instead of points, the graph nodes are polygons, covering the walkable area.  A* can still be used to chart the path.</a:t>
            </a:r>
          </a:p>
          <a:p>
            <a:endParaRPr lang="en-US" dirty="0"/>
          </a:p>
          <a:p>
            <a:endParaRPr lang="en-US" dirty="0"/>
          </a:p>
        </p:txBody>
      </p:sp>
    </p:spTree>
    <p:extLst>
      <p:ext uri="{BB962C8B-B14F-4D97-AF65-F5344CB8AC3E}">
        <p14:creationId xmlns:p14="http://schemas.microsoft.com/office/powerpoint/2010/main" val="398229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Tuning Pathfinding</a:t>
            </a:r>
            <a:endParaRPr lang="en-US" dirty="0"/>
          </a:p>
        </p:txBody>
      </p:sp>
      <p:sp>
        <p:nvSpPr>
          <p:cNvPr id="3" name="Content Placeholder 2"/>
          <p:cNvSpPr>
            <a:spLocks noGrp="1"/>
          </p:cNvSpPr>
          <p:nvPr>
            <p:ph idx="1"/>
          </p:nvPr>
        </p:nvSpPr>
        <p:spPr/>
        <p:txBody>
          <a:bodyPr/>
          <a:lstStyle/>
          <a:p>
            <a:r>
              <a:rPr lang="en-US" dirty="0" smtClean="0"/>
              <a:t>Sketch you how might you “time slice” to limit the CPU load of pathfinding</a:t>
            </a:r>
            <a:endParaRPr lang="en-US" dirty="0"/>
          </a:p>
        </p:txBody>
      </p:sp>
    </p:spTree>
    <p:extLst>
      <p:ext uri="{BB962C8B-B14F-4D97-AF65-F5344CB8AC3E}">
        <p14:creationId xmlns:p14="http://schemas.microsoft.com/office/powerpoint/2010/main" val="2302550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Tuning Pathfinding</a:t>
            </a:r>
            <a:endParaRPr lang="en-US" dirty="0"/>
          </a:p>
        </p:txBody>
      </p:sp>
      <p:sp>
        <p:nvSpPr>
          <p:cNvPr id="3" name="Content Placeholder 2"/>
          <p:cNvSpPr>
            <a:spLocks noGrp="1"/>
          </p:cNvSpPr>
          <p:nvPr>
            <p:ph idx="1"/>
          </p:nvPr>
        </p:nvSpPr>
        <p:spPr/>
        <p:txBody>
          <a:bodyPr>
            <a:normAutofit lnSpcReduction="10000"/>
          </a:bodyPr>
          <a:lstStyle/>
          <a:p>
            <a:r>
              <a:rPr lang="en-US" dirty="0" smtClean="0"/>
              <a:t>Sketch you how might you “time slice” to limit the CPU load of pathfinding</a:t>
            </a:r>
          </a:p>
          <a:p>
            <a:pPr marL="457200" lvl="1" indent="0">
              <a:buNone/>
            </a:pPr>
            <a:r>
              <a:rPr lang="en-US" dirty="0" err="1" smtClean="0">
                <a:solidFill>
                  <a:srgbClr val="008000"/>
                </a:solidFill>
              </a:rPr>
              <a:t>Ans</a:t>
            </a:r>
            <a:r>
              <a:rPr lang="en-US" smtClean="0">
                <a:solidFill>
                  <a:srgbClr val="008000"/>
                </a:solidFill>
              </a:rPr>
              <a:t>: </a:t>
            </a:r>
            <a:r>
              <a:rPr lang="en-US" smtClean="0"/>
              <a:t>Divide </a:t>
            </a:r>
            <a:r>
              <a:rPr lang="en-US" dirty="0" smtClean="0"/>
              <a:t>search algorithm into “cycles” (e.g., one ply).  Create a </a:t>
            </a:r>
            <a:r>
              <a:rPr lang="en-US" dirty="0" err="1" smtClean="0"/>
              <a:t>PathPlanner</a:t>
            </a:r>
            <a:r>
              <a:rPr lang="en-US" dirty="0" smtClean="0"/>
              <a:t> that stores progress along path and registers search with game engine (Path Manager).  Object requests path to destination with </a:t>
            </a:r>
            <a:r>
              <a:rPr lang="en-US" dirty="0" err="1" smtClean="0"/>
              <a:t>PathPlanner</a:t>
            </a:r>
            <a:r>
              <a:rPr lang="en-US" dirty="0" smtClean="0"/>
              <a:t>. Create a </a:t>
            </a:r>
            <a:r>
              <a:rPr lang="en-US" dirty="0" err="1" smtClean="0"/>
              <a:t>PathManager</a:t>
            </a:r>
            <a:r>
              <a:rPr lang="en-US" dirty="0" smtClean="0"/>
              <a:t> that allocates out “cycles” to registered </a:t>
            </a:r>
            <a:r>
              <a:rPr lang="en-US" dirty="0" err="1" smtClean="0"/>
              <a:t>PathPlanners</a:t>
            </a:r>
            <a:r>
              <a:rPr lang="en-US" dirty="0" smtClean="0"/>
              <a:t>.  Game engine (</a:t>
            </a:r>
            <a:r>
              <a:rPr lang="en-US" dirty="0" err="1" smtClean="0"/>
              <a:t>PathManager</a:t>
            </a:r>
            <a:r>
              <a:rPr lang="en-US" dirty="0" smtClean="0"/>
              <a:t>) allows for fixed number of cycles per tick.</a:t>
            </a:r>
            <a:endParaRPr lang="en-US" dirty="0"/>
          </a:p>
        </p:txBody>
      </p:sp>
    </p:spTree>
    <p:extLst>
      <p:ext uri="{BB962C8B-B14F-4D97-AF65-F5344CB8AC3E}">
        <p14:creationId xmlns:p14="http://schemas.microsoft.com/office/powerpoint/2010/main" val="1788335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Camera Control</a:t>
            </a:r>
            <a:endParaRPr lang="en-US" dirty="0"/>
          </a:p>
        </p:txBody>
      </p:sp>
      <p:sp>
        <p:nvSpPr>
          <p:cNvPr id="3" name="Content Placeholder 2"/>
          <p:cNvSpPr>
            <a:spLocks noGrp="1"/>
          </p:cNvSpPr>
          <p:nvPr>
            <p:ph idx="1"/>
          </p:nvPr>
        </p:nvSpPr>
        <p:spPr/>
        <p:txBody>
          <a:bodyPr>
            <a:normAutofit/>
          </a:bodyPr>
          <a:lstStyle/>
          <a:p>
            <a:r>
              <a:rPr lang="en-US" dirty="0" smtClean="0"/>
              <a:t>Related to advanced camera control:</a:t>
            </a:r>
          </a:p>
          <a:p>
            <a:pPr lvl="1"/>
            <a:r>
              <a:rPr lang="en-US" dirty="0" smtClean="0"/>
              <a:t>What is “zoning”?</a:t>
            </a:r>
          </a:p>
          <a:p>
            <a:pPr lvl="1"/>
            <a:r>
              <a:rPr lang="en-US" dirty="0" smtClean="0"/>
              <a:t>What are “dynamics”?</a:t>
            </a:r>
          </a:p>
          <a:p>
            <a:pPr lvl="1"/>
            <a:r>
              <a:rPr lang="en-US" dirty="0" smtClean="0"/>
              <a:t>What is “blending”?</a:t>
            </a:r>
          </a:p>
          <a:p>
            <a:pPr lvl="1"/>
            <a:r>
              <a:rPr lang="en-US" dirty="0" smtClean="0"/>
              <a:t>What are “rails”?</a:t>
            </a:r>
          </a:p>
          <a:p>
            <a:pPr marL="457200" lvl="1" indent="0">
              <a:buNone/>
            </a:pPr>
            <a:endParaRPr lang="en-US" dirty="0"/>
          </a:p>
        </p:txBody>
      </p:sp>
    </p:spTree>
    <p:extLst>
      <p:ext uri="{BB962C8B-B14F-4D97-AF65-F5344CB8AC3E}">
        <p14:creationId xmlns:p14="http://schemas.microsoft.com/office/powerpoint/2010/main" val="2697744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2313</TotalTime>
  <Words>909</Words>
  <Application>Microsoft Office PowerPoint</Application>
  <PresentationFormat>On-screen Show (4:3)</PresentationFormat>
  <Paragraphs>105</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Review</vt:lpstr>
      <vt:lpstr>Engine Architecture Types</vt:lpstr>
      <vt:lpstr>Pathfinding with Waypoints</vt:lpstr>
      <vt:lpstr>Pathfinding with Waypoints</vt:lpstr>
      <vt:lpstr>Pathfinding with a NavMesh</vt:lpstr>
      <vt:lpstr>Pathfinding with a NavMesh</vt:lpstr>
      <vt:lpstr>Tuning Pathfinding</vt:lpstr>
      <vt:lpstr>Tuning Pathfinding</vt:lpstr>
      <vt:lpstr>Camera Control</vt:lpstr>
      <vt:lpstr>Camera Control</vt:lpstr>
      <vt:lpstr>Camera Control</vt:lpstr>
      <vt:lpstr>Basic Game AI</vt:lpstr>
      <vt:lpstr>Autonomous Movement</vt:lpstr>
      <vt:lpstr>Autonomous Movement</vt:lpstr>
      <vt:lpstr>Steering force for Seek</vt:lpstr>
      <vt:lpstr>Steering force for Seek</vt:lpstr>
      <vt:lpstr>Combining Forces</vt:lpstr>
      <vt:lpstr>Combining Forces</vt:lpstr>
      <vt:lpstr>Basic Game Physics</vt:lpstr>
      <vt:lpstr>Basic Game Physics</vt:lpstr>
      <vt:lpstr>Basic Game Physics</vt:lpstr>
      <vt:lpstr>Basic Game Physics</vt:lpstr>
      <vt:lpstr>Collision Detection</vt:lpstr>
      <vt:lpstr>Collision Detection</vt:lpstr>
      <vt:lpstr>Collision Detection</vt:lpstr>
      <vt:lpstr>Collision Detection</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dc:title>
  <dc:creator>Mark Claypool</dc:creator>
  <cp:lastModifiedBy>Claypool, Mark L.</cp:lastModifiedBy>
  <cp:revision>112</cp:revision>
  <cp:lastPrinted>2016-03-21T00:24:08Z</cp:lastPrinted>
  <dcterms:created xsi:type="dcterms:W3CDTF">2015-03-23T21:20:01Z</dcterms:created>
  <dcterms:modified xsi:type="dcterms:W3CDTF">2016-04-13T23:54:06Z</dcterms:modified>
</cp:coreProperties>
</file>