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0"/>
  </p:notesMasterIdLst>
  <p:handoutMasterIdLst>
    <p:handoutMasterId r:id="rId61"/>
  </p:handoutMasterIdLst>
  <p:sldIdLst>
    <p:sldId id="256" r:id="rId2"/>
    <p:sldId id="465" r:id="rId3"/>
    <p:sldId id="385" r:id="rId4"/>
    <p:sldId id="401" r:id="rId5"/>
    <p:sldId id="461" r:id="rId6"/>
    <p:sldId id="404" r:id="rId7"/>
    <p:sldId id="462" r:id="rId8"/>
    <p:sldId id="403" r:id="rId9"/>
    <p:sldId id="405" r:id="rId10"/>
    <p:sldId id="466" r:id="rId11"/>
    <p:sldId id="463" r:id="rId12"/>
    <p:sldId id="464" r:id="rId13"/>
    <p:sldId id="408" r:id="rId14"/>
    <p:sldId id="387" r:id="rId15"/>
    <p:sldId id="388" r:id="rId16"/>
    <p:sldId id="409" r:id="rId17"/>
    <p:sldId id="390" r:id="rId18"/>
    <p:sldId id="421" r:id="rId19"/>
    <p:sldId id="412" r:id="rId20"/>
    <p:sldId id="424" r:id="rId21"/>
    <p:sldId id="425" r:id="rId22"/>
    <p:sldId id="467" r:id="rId23"/>
    <p:sldId id="427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38" r:id="rId35"/>
    <p:sldId id="439" r:id="rId36"/>
    <p:sldId id="440" r:id="rId37"/>
    <p:sldId id="468" r:id="rId38"/>
    <p:sldId id="442" r:id="rId39"/>
    <p:sldId id="443" r:id="rId40"/>
    <p:sldId id="444" r:id="rId41"/>
    <p:sldId id="469" r:id="rId42"/>
    <p:sldId id="446" r:id="rId43"/>
    <p:sldId id="447" r:id="rId44"/>
    <p:sldId id="448" r:id="rId45"/>
    <p:sldId id="449" r:id="rId46"/>
    <p:sldId id="450" r:id="rId47"/>
    <p:sldId id="451" r:id="rId48"/>
    <p:sldId id="452" r:id="rId49"/>
    <p:sldId id="453" r:id="rId50"/>
    <p:sldId id="454" r:id="rId51"/>
    <p:sldId id="455" r:id="rId52"/>
    <p:sldId id="456" r:id="rId53"/>
    <p:sldId id="470" r:id="rId54"/>
    <p:sldId id="458" r:id="rId55"/>
    <p:sldId id="459" r:id="rId56"/>
    <p:sldId id="460" r:id="rId57"/>
    <p:sldId id="471" r:id="rId58"/>
    <p:sldId id="472" r:id="rId59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FF"/>
    <a:srgbClr val="990033"/>
    <a:srgbClr val="003366"/>
    <a:srgbClr val="CC0000"/>
    <a:srgbClr val="008000"/>
    <a:srgbClr val="33CC33"/>
    <a:srgbClr val="990099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500B16E6-35DC-472D-B28E-E46B120DF4EB}" type="datetime1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6D2CEFA5-4FC7-433F-A397-307467D57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58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A96FA1A0-7EE0-4010-AF0E-0A08EA439E11}" type="datetime1">
              <a:rPr lang="en-US"/>
              <a:pPr>
                <a:defRPr/>
              </a:pPr>
              <a:t>10/31/2010</a:t>
            </a:fld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177D3B80-5D6E-4FC0-B01F-2639300F8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939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 smtClean="0">
                <a:effectLst/>
                <a:latin typeface="+mn-lt"/>
              </a:defRPr>
            </a:lvl1pPr>
          </a:lstStyle>
          <a:p>
            <a:pPr>
              <a:defRPr/>
            </a:pPr>
            <a:fld id="{D34A0A32-7A06-4614-AED5-10EE8D888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5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14C7-C865-4C1C-ACC0-AF3F4B98E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02DF-45AF-4FCA-A4DE-72EBA9095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7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49984-6DAE-4484-A91E-06D8A97A5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2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8DD4D-B533-4584-8E82-8D077C776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7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3FD1-0F26-4295-B7D9-72927C4FC7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3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5F171-7C12-4407-9F24-9465093A0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0041-737D-4CFB-98BB-87AA7CE31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4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CB455-58F9-4ED0-932F-F5A59FACD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4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E800A-6D1E-45BF-8F7C-9AA40DFE9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PEDS November 1, 2010            AS-MAC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26F2CD7B-6BDA-42A2-B66C-14CA9B77B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340768"/>
            <a:ext cx="8208963" cy="25209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AS-MAC: An Asynchronous Scheduled MAC Protocol for</a:t>
            </a:r>
            <a:br>
              <a:rPr lang="en-US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Wireless Sensor Networks</a:t>
            </a:r>
            <a: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2708920"/>
            <a:ext cx="8281045" cy="36004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 smtClean="0">
              <a:effectLst/>
            </a:endParaRPr>
          </a:p>
          <a:p>
            <a:pPr marL="0" indent="0">
              <a:buNone/>
              <a:defRPr/>
            </a:pPr>
            <a:r>
              <a:rPr lang="en-US" sz="2400" dirty="0" err="1" smtClean="0">
                <a:effectLst/>
              </a:rPr>
              <a:t>Beakcheol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>
                <a:effectLst/>
              </a:rPr>
              <a:t>Jang, Jun Bum Lim, </a:t>
            </a:r>
            <a:r>
              <a:rPr lang="en-US" sz="2400" dirty="0" err="1">
                <a:effectLst/>
              </a:rPr>
              <a:t>Mihail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Sichitiu</a:t>
            </a:r>
            <a:r>
              <a:rPr lang="en-US" sz="2400" dirty="0">
                <a:effectLst/>
              </a:rPr>
              <a:t>, NC </a:t>
            </a:r>
            <a:r>
              <a:rPr lang="en-US" sz="2400" dirty="0" smtClean="0">
                <a:effectLst/>
              </a:rPr>
              <a:t>State, Fifth IEEE </a:t>
            </a:r>
            <a:r>
              <a:rPr lang="en-US" sz="2400" dirty="0" err="1" smtClean="0">
                <a:effectLst/>
              </a:rPr>
              <a:t>Inernational</a:t>
            </a:r>
            <a:r>
              <a:rPr lang="en-US" sz="2400" dirty="0" smtClean="0">
                <a:effectLst/>
              </a:rPr>
              <a:t> Conference on Mobile Ad Hoc and Sensor Systems (MASS 2008)</a:t>
            </a:r>
            <a:endParaRPr lang="en-US" sz="2400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0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Presenter: Bob Kinicki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</a:t>
            </a:r>
            <a:r>
              <a:rPr lang="en-US" sz="2400" dirty="0" smtClean="0"/>
              <a:t>PEDS November 1,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-9872"/>
            <a:ext cx="8153400" cy="990600"/>
          </a:xfrm>
        </p:spPr>
        <p:txBody>
          <a:bodyPr/>
          <a:lstStyle/>
          <a:p>
            <a:r>
              <a:rPr lang="en-US" dirty="0" smtClean="0"/>
              <a:t>AS-MAC 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70639" cy="4971256"/>
          </a:xfrm>
        </p:spPr>
        <p:txBody>
          <a:bodyPr/>
          <a:lstStyle/>
          <a:p>
            <a:r>
              <a:rPr lang="en-US" dirty="0" smtClean="0"/>
              <a:t>Introduction to Wireless Sensor Networks (WSNs)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Related Work: Power Aware MAC Protocols</a:t>
            </a:r>
          </a:p>
          <a:p>
            <a:pPr lvl="1"/>
            <a:r>
              <a:rPr lang="en-US" dirty="0" smtClean="0"/>
              <a:t>S-MAC, T-MAC, SCP-MAC</a:t>
            </a:r>
          </a:p>
          <a:p>
            <a:r>
              <a:rPr lang="en-US" dirty="0" smtClean="0"/>
              <a:t>AS-MAC Design</a:t>
            </a:r>
          </a:p>
          <a:p>
            <a:r>
              <a:rPr lang="en-US" dirty="0" smtClean="0"/>
              <a:t>Theoretical Analysis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0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ABBD8F-CAC8-4426-B7F5-7F36BBCCFA42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Power Aware MAC Protocols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313" y="1124744"/>
            <a:ext cx="8893175" cy="4797425"/>
          </a:xfrm>
          <a:ln>
            <a:noFill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1997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1998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/>
              <a:t>PAMAS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1999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2000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2001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>
                <a:solidFill>
                  <a:srgbClr val="0000FF"/>
                </a:solidFill>
                <a:effectLst/>
              </a:rPr>
              <a:t>SMAC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2002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>
                <a:solidFill>
                  <a:srgbClr val="0000FF"/>
                </a:solidFill>
              </a:rPr>
              <a:t>LPL</a:t>
            </a:r>
            <a:r>
              <a:rPr lang="en-US" sz="2400" dirty="0" smtClean="0"/>
              <a:t> 		NPSM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2003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>
                <a:solidFill>
                  <a:srgbClr val="0000FF"/>
                </a:solidFill>
                <a:effectLst/>
              </a:rPr>
              <a:t>TMAC</a:t>
            </a:r>
            <a:r>
              <a:rPr lang="en-US" sz="2400" dirty="0" smtClean="0"/>
              <a:t>      </a:t>
            </a:r>
            <a:r>
              <a:rPr lang="en-US" sz="2400" dirty="0" err="1" smtClean="0"/>
              <a:t>TinyOS</a:t>
            </a:r>
            <a:r>
              <a:rPr lang="en-US" sz="2400" dirty="0" smtClean="0"/>
              <a:t>    EMACs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TRAMA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Sift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2004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/>
              <a:t>BMAC 	DMAC     DSMAC   LMAC   </a:t>
            </a:r>
            <a:r>
              <a:rPr lang="en-US" sz="2400" dirty="0" err="1" smtClean="0">
                <a:effectLst/>
              </a:rPr>
              <a:t>WiseMAC</a:t>
            </a:r>
            <a:endParaRPr lang="en-US" sz="2400" dirty="0" smtClean="0">
              <a:effectLst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2005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/>
              <a:t>PMAC 	ZMAC	     SP</a:t>
            </a:r>
            <a:endParaRPr lang="en-US" sz="2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2006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 </a:t>
            </a:r>
            <a:r>
              <a:rPr lang="en-US" sz="24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SCP-MAC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2007</a:t>
            </a:r>
            <a:r>
              <a:rPr lang="en-US" sz="2400" dirty="0" smtClean="0"/>
              <a:t>	 </a:t>
            </a:r>
            <a:r>
              <a:rPr lang="en-US" sz="2400" dirty="0" smtClean="0">
                <a:effectLst/>
              </a:rPr>
              <a:t>Crankshaft</a:t>
            </a:r>
            <a:endParaRPr lang="en-US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2008</a:t>
            </a: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AS-MAC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  </a:t>
            </a:r>
            <a:r>
              <a:rPr lang="en-US" sz="2400" dirty="0" smtClean="0">
                <a:effectLst/>
              </a:rPr>
              <a:t>BAS-MAC</a:t>
            </a:r>
            <a:endParaRPr lang="en-US" sz="2400" dirty="0" smtClean="0">
              <a:solidFill>
                <a:srgbClr val="9900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4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2BE887-1EF2-4763-A368-80825268F39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Power Aware MAC Protocols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/>
              <a:t>Three approaches to saving power: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/>
              <a:t>1.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TDMA</a:t>
            </a:r>
            <a:r>
              <a:rPr lang="en-US" sz="2800" dirty="0" smtClean="0"/>
              <a:t>: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TRAMA</a:t>
            </a:r>
            <a:r>
              <a:rPr lang="en-US" sz="2800" dirty="0" smtClean="0"/>
              <a:t>, EMACs, LMAC</a:t>
            </a: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/>
              <a:t>                                        </a:t>
            </a:r>
            <a:endParaRPr lang="en-US" sz="2800" dirty="0" smtClean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None/>
              <a:defRPr/>
            </a:pPr>
            <a:r>
              <a:rPr lang="en-US" sz="2800" dirty="0" smtClean="0"/>
              <a:t>2.</a:t>
            </a:r>
            <a:r>
              <a:rPr 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Schedule</a:t>
            </a:r>
            <a:r>
              <a:rPr lang="en-US" sz="2800" dirty="0" smtClean="0"/>
              <a:t>: PAMAS,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SMAC</a:t>
            </a:r>
            <a:r>
              <a:rPr lang="en-US" sz="2800" dirty="0" smtClean="0">
                <a:effectLst/>
              </a:rPr>
              <a:t>,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TMAC</a:t>
            </a:r>
            <a:r>
              <a:rPr lang="en-US" sz="2800" dirty="0" smtClean="0"/>
              <a:t>, DMAC, PMAC,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SCP-MAC</a:t>
            </a:r>
            <a: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, </a:t>
            </a:r>
            <a:r>
              <a:rPr lang="en-US" sz="2800" dirty="0" smtClean="0">
                <a:effectLst/>
              </a:rPr>
              <a:t>Crankshaft,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AS-MAC,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BAS-MAC</a:t>
            </a:r>
            <a:endParaRPr lang="en-US" sz="28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/>
              <a:t>3.</a:t>
            </a:r>
            <a:r>
              <a:rPr lang="en-US" sz="28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Low Power Listening</a:t>
            </a:r>
            <a:r>
              <a:rPr lang="en-US" sz="2800" dirty="0" smtClean="0"/>
              <a:t>: </a:t>
            </a:r>
            <a:r>
              <a:rPr lang="en-US" sz="2800" dirty="0" smtClean="0">
                <a:solidFill>
                  <a:srgbClr val="0000FF"/>
                </a:solidFill>
              </a:rPr>
              <a:t>LPL</a:t>
            </a:r>
            <a:r>
              <a:rPr lang="en-US" sz="2800" dirty="0" smtClean="0"/>
              <a:t>, BMAC, </a:t>
            </a:r>
            <a:r>
              <a:rPr lang="en-US" sz="2800" dirty="0" err="1" smtClean="0">
                <a:effectLst/>
              </a:rPr>
              <a:t>WiseMAC</a:t>
            </a:r>
            <a:endParaRPr lang="en-US" sz="2800" dirty="0" smtClean="0">
              <a:effectLst/>
            </a:endParaRPr>
          </a:p>
          <a:p>
            <a:pPr marL="609600" indent="-609600"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Cross-Layering</a:t>
            </a:r>
            <a:r>
              <a:rPr lang="en-US" sz="2800" dirty="0" smtClean="0"/>
              <a:t>: SP, BSD</a:t>
            </a:r>
          </a:p>
        </p:txBody>
      </p:sp>
    </p:spTree>
    <p:extLst>
      <p:ext uri="{BB962C8B-B14F-4D97-AF65-F5344CB8AC3E}">
        <p14:creationId xmlns:p14="http://schemas.microsoft.com/office/powerpoint/2010/main" val="46323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59475E8-1E1E-4EC0-BCB4-7EC6FD4B815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SMAC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4970462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smtClean="0"/>
              <a:t>All nodes periodically listen, sleep and wakeup. Nodes listen and send during the active period and turn off their radios during the sleep period.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The beginning of the active period is a SYNC period used to accomplish periodic synchronization and remedy clock drift.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Following the SYNC period, data may be transferred for the remainder of the active period using RTS/CTS for unicast transmissions.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Long frames are fragmented and transmitted as a burst.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SMAC controls the duty cycle to tradeoff energy for delay.</a:t>
            </a:r>
          </a:p>
          <a:p>
            <a:pPr>
              <a:lnSpc>
                <a:spcPct val="80000"/>
              </a:lnSpc>
              <a:defRPr/>
            </a:pPr>
            <a:r>
              <a:rPr lang="en-US" sz="2400" smtClean="0"/>
              <a:t>However, as density of WSN grows, SMAC incurs additional overhead in maintaining neighbors’ schedules.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6F62CCB-4554-4255-9AFD-8452D9FDF22C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SMAC</a:t>
            </a:r>
          </a:p>
        </p:txBody>
      </p:sp>
      <p:pic>
        <p:nvPicPr>
          <p:cNvPr id="6246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CEC025-9DAA-4619-A2DC-42C62DB547D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TMAC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/>
              <a:t>TMAC employs an adaptive duty cycle by using a very short listening window at the beginning of each active period.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After the SYNC portion of the active period, RTS/CTS is used in listening window. If no activity occurs, the node goes to sleep.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TMAC saves power at the cost of reduced throughput and additional delay.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B4C753-516B-496D-9F97-340829053D7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TMAC</a:t>
            </a:r>
          </a:p>
        </p:txBody>
      </p:sp>
      <p:pic>
        <p:nvPicPr>
          <p:cNvPr id="6451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8637587" cy="400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C4D721-FAF2-4D98-991D-FA92B8CB9B0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964612" cy="98107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Scheduled Channel Polling (SCP-MAC)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With channel polling (LPL scheme), receiver power efficiency is gained through increased cost to sender.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LPLs are very sensitive to tuning for neighborhood size and traffic rate.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By synchronizing channel polling times of all neighbors, long preambles are eliminated and ultra-low duty cycles (below the LPL 1-2% limits) are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648" y="645333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dirty="0" smtClean="0"/>
              <a:t>           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BDE4D5-4FB7-4956-BCD1-1D15060082C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mtClean="0"/>
              <a:t>The issue is knowing my neighbors’ schedule information.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SCP piggybacks schedule info on data packets when possible or a node broadcasts its schedule in a SYNC packet in synch period (as in SMAC)</a:t>
            </a:r>
          </a:p>
          <a:p>
            <a:pPr>
              <a:lnSpc>
                <a:spcPct val="90000"/>
              </a:lnSpc>
              <a:defRPr/>
            </a:pPr>
            <a:r>
              <a:rPr lang="en-US" smtClean="0"/>
              <a:t>Knowing schedules </a:t>
            </a:r>
            <a:r>
              <a:rPr lang="en-US" smtClean="0">
                <a:sym typeface="Wingdings" pitchFamily="2" charset="2"/>
              </a:rPr>
              <a:t> short wakeup tone.</a:t>
            </a:r>
          </a:p>
          <a:p>
            <a:pPr>
              <a:lnSpc>
                <a:spcPct val="90000"/>
              </a:lnSpc>
              <a:defRPr/>
            </a:pPr>
            <a:r>
              <a:rPr lang="en-US" smtClean="0">
                <a:sym typeface="Wingdings" pitchFamily="2" charset="2"/>
              </a:rPr>
              <a:t>Optimal synchronization reduces overhearing.</a:t>
            </a:r>
            <a:endParaRPr lang="en-US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Scheduled Channel Polling (SCP-MAC)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C5E0AE-E8AE-447C-83F6-4938017BEA7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SCP-MAC</a:t>
            </a:r>
          </a:p>
        </p:txBody>
      </p:sp>
      <p:pic>
        <p:nvPicPr>
          <p:cNvPr id="7270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50" y="1295400"/>
            <a:ext cx="82296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-9872"/>
            <a:ext cx="8153400" cy="990600"/>
          </a:xfrm>
        </p:spPr>
        <p:txBody>
          <a:bodyPr/>
          <a:lstStyle/>
          <a:p>
            <a:r>
              <a:rPr lang="en-US" dirty="0" smtClean="0"/>
              <a:t>AS-MAC 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70639" cy="49712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Introduction to Wireless Sensor Networks (WSNs)</a:t>
            </a:r>
          </a:p>
          <a:p>
            <a:r>
              <a:rPr lang="en-US" dirty="0" smtClean="0"/>
              <a:t>Related Work: Power Aware MAC Protocols</a:t>
            </a:r>
          </a:p>
          <a:p>
            <a:pPr lvl="1"/>
            <a:r>
              <a:rPr lang="en-US" dirty="0" smtClean="0"/>
              <a:t>S-MAC, T-MAC, SCP-MAC</a:t>
            </a:r>
          </a:p>
          <a:p>
            <a:r>
              <a:rPr lang="en-US" dirty="0" smtClean="0"/>
              <a:t>AS-MAC Design</a:t>
            </a:r>
          </a:p>
          <a:p>
            <a:r>
              <a:rPr lang="en-US" dirty="0" smtClean="0"/>
              <a:t>Theoretical Analysis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Problems with SCP-MAC</a:t>
            </a:r>
            <a:endParaRPr lang="en-US" dirty="0"/>
          </a:p>
        </p:txBody>
      </p:sp>
      <p:sp>
        <p:nvSpPr>
          <p:cNvPr id="12292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Overhearing avoidance on </a:t>
            </a:r>
            <a:r>
              <a:rPr lang="en-US" dirty="0" smtClean="0"/>
              <a:t>CC2420.</a:t>
            </a:r>
            <a:endParaRPr lang="en-US" dirty="0" smtClean="0"/>
          </a:p>
          <a:p>
            <a:r>
              <a:rPr lang="en-US" dirty="0" smtClean="0"/>
              <a:t>High contention means high packet loss and low </a:t>
            </a:r>
            <a:r>
              <a:rPr lang="en-US" dirty="0" smtClean="0"/>
              <a:t>throughput.</a:t>
            </a:r>
            <a:endParaRPr lang="en-US" dirty="0" smtClean="0"/>
          </a:p>
          <a:p>
            <a:r>
              <a:rPr lang="en-US" dirty="0" smtClean="0"/>
              <a:t>High delay</a:t>
            </a:r>
          </a:p>
          <a:p>
            <a:pPr lvl="1"/>
            <a:r>
              <a:rPr lang="en-US" dirty="0" smtClean="0"/>
              <a:t>SCP-MAC addresses this issue with adaptive channel polling, but this only works with high </a:t>
            </a:r>
            <a:r>
              <a:rPr lang="en-US" dirty="0" smtClean="0"/>
              <a:t>loads.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Asynchronous Wake-up</a:t>
            </a:r>
            <a:endParaRPr lang="en-US" dirty="0"/>
          </a:p>
        </p:txBody>
      </p:sp>
      <p:sp>
        <p:nvSpPr>
          <p:cNvPr id="13316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Introduced in 802.11 </a:t>
            </a:r>
            <a:r>
              <a:rPr lang="en-US" dirty="0" smtClean="0"/>
              <a:t>protocols.</a:t>
            </a:r>
            <a:endParaRPr lang="en-US" dirty="0" smtClean="0"/>
          </a:p>
          <a:p>
            <a:r>
              <a:rPr lang="en-US" dirty="0" smtClean="0"/>
              <a:t>Designed to increase network </a:t>
            </a:r>
            <a:r>
              <a:rPr lang="en-US" dirty="0" smtClean="0"/>
              <a:t>robustness.</a:t>
            </a:r>
            <a:endParaRPr lang="en-US" dirty="0" smtClean="0"/>
          </a:p>
          <a:p>
            <a:r>
              <a:rPr lang="en-US" dirty="0" smtClean="0"/>
              <a:t>Nodes store the wakeup schedules of their </a:t>
            </a:r>
            <a:r>
              <a:rPr lang="en-US" dirty="0" smtClean="0"/>
              <a:t>neighbors.</a:t>
            </a:r>
            <a:endParaRPr lang="en-US" dirty="0" smtClean="0"/>
          </a:p>
          <a:p>
            <a:r>
              <a:rPr lang="en-US" dirty="0" smtClean="0"/>
              <a:t>Not intended to decrease energy </a:t>
            </a:r>
            <a:r>
              <a:rPr lang="en-US" dirty="0" smtClean="0"/>
              <a:t>consumption.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-9872"/>
            <a:ext cx="8153400" cy="990600"/>
          </a:xfrm>
        </p:spPr>
        <p:txBody>
          <a:bodyPr/>
          <a:lstStyle/>
          <a:p>
            <a:r>
              <a:rPr lang="en-US" dirty="0" smtClean="0"/>
              <a:t>AS-MAC 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70639" cy="4971256"/>
          </a:xfrm>
        </p:spPr>
        <p:txBody>
          <a:bodyPr/>
          <a:lstStyle/>
          <a:p>
            <a:r>
              <a:rPr lang="en-US" dirty="0" smtClean="0"/>
              <a:t>Introduction to Wireless Sensor Networks (WSNs)</a:t>
            </a:r>
          </a:p>
          <a:p>
            <a:r>
              <a:rPr lang="en-US" dirty="0" smtClean="0"/>
              <a:t>Related Work: Power Aware MAC Protocols</a:t>
            </a:r>
          </a:p>
          <a:p>
            <a:pPr lvl="1"/>
            <a:r>
              <a:rPr lang="en-US" dirty="0" smtClean="0"/>
              <a:t>S-MAC, T-MAC, SCP-MAC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AS-MAC Design</a:t>
            </a:r>
          </a:p>
          <a:p>
            <a:r>
              <a:rPr lang="en-US" dirty="0" smtClean="0"/>
              <a:t>Theoretical Analysis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-27384"/>
            <a:ext cx="8153400" cy="990600"/>
          </a:xfrm>
        </p:spPr>
        <p:txBody>
          <a:bodyPr/>
          <a:lstStyle/>
          <a:p>
            <a:r>
              <a:rPr lang="en-US" dirty="0" smtClean="0"/>
              <a:t>AS-MAC Design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Nodes wake up periodically to receive </a:t>
            </a:r>
            <a:r>
              <a:rPr lang="en-US" dirty="0" smtClean="0"/>
              <a:t>packets.</a:t>
            </a:r>
            <a:endParaRPr lang="en-US" dirty="0" smtClean="0"/>
          </a:p>
          <a:p>
            <a:r>
              <a:rPr lang="en-US" dirty="0" smtClean="0"/>
              <a:t>Senders wake up according to the recipient’s </a:t>
            </a:r>
            <a:r>
              <a:rPr lang="en-US" dirty="0" smtClean="0"/>
              <a:t>schedule.</a:t>
            </a:r>
            <a:endParaRPr lang="en-US" dirty="0" smtClean="0"/>
          </a:p>
          <a:p>
            <a:r>
              <a:rPr lang="en-US" dirty="0" smtClean="0"/>
              <a:t>Two phases: initialization and periodic </a:t>
            </a:r>
            <a:r>
              <a:rPr lang="en-US" dirty="0" smtClean="0"/>
              <a:t>listening/sleep.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AS-MAC Initialization Phase</a:t>
            </a:r>
            <a:endParaRPr lang="en-US" dirty="0"/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093440"/>
            <a:ext cx="8153400" cy="4495800"/>
          </a:xfrm>
        </p:spPr>
        <p:txBody>
          <a:bodyPr/>
          <a:lstStyle/>
          <a:p>
            <a:r>
              <a:rPr lang="en-US" sz="2800" dirty="0" smtClean="0"/>
              <a:t>Used when </a:t>
            </a:r>
            <a:r>
              <a:rPr lang="en-US" sz="2800" dirty="0" smtClean="0"/>
              <a:t>a node joins the </a:t>
            </a:r>
            <a:r>
              <a:rPr lang="en-US" sz="2800" dirty="0" smtClean="0"/>
              <a:t>network.</a:t>
            </a:r>
            <a:endParaRPr lang="en-US" sz="2800" dirty="0" smtClean="0"/>
          </a:p>
          <a:p>
            <a:r>
              <a:rPr lang="en-US" sz="2800" dirty="0" smtClean="0"/>
              <a:t>AS-MAC uses two packet types: </a:t>
            </a:r>
            <a:r>
              <a:rPr lang="en-US" sz="2800" dirty="0" smtClean="0">
                <a:solidFill>
                  <a:srgbClr val="0000FF"/>
                </a:solidFill>
              </a:rPr>
              <a:t>Hello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800000"/>
                </a:solidFill>
              </a:rPr>
              <a:t>Data</a:t>
            </a:r>
          </a:p>
          <a:p>
            <a:r>
              <a:rPr lang="en-US" sz="2800" dirty="0" smtClean="0"/>
              <a:t>Listen to channel for hello interval time, build neighbor </a:t>
            </a:r>
            <a:r>
              <a:rPr lang="en-US" sz="2800" dirty="0" smtClean="0"/>
              <a:t>table.</a:t>
            </a:r>
            <a:endParaRPr lang="en-US" sz="2800" dirty="0" smtClean="0"/>
          </a:p>
          <a:p>
            <a:r>
              <a:rPr lang="en-US" sz="2800" dirty="0" smtClean="0"/>
              <a:t>Once NT is built, initializing node picks its wakeup time based on those of its </a:t>
            </a:r>
            <a:r>
              <a:rPr lang="en-US" sz="2800" dirty="0" smtClean="0"/>
              <a:t>neighbors.</a:t>
            </a:r>
            <a:endParaRPr lang="en-US" sz="2800" dirty="0" smtClean="0"/>
          </a:p>
          <a:p>
            <a:pPr lvl="1"/>
            <a:r>
              <a:rPr lang="en-US" dirty="0" smtClean="0"/>
              <a:t>Strive for even distribution—new node’s wakeup is half the point of the longest interval among </a:t>
            </a:r>
            <a:r>
              <a:rPr lang="en-US" dirty="0" smtClean="0"/>
              <a:t>neighbors.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AS-MAC</a:t>
            </a:r>
            <a:r>
              <a:rPr lang="en-US" dirty="0"/>
              <a:t> </a:t>
            </a:r>
            <a:r>
              <a:rPr lang="en-US" dirty="0" smtClean="0"/>
              <a:t>Initialization Phase</a:t>
            </a:r>
            <a:endParaRPr lang="en-US" dirty="0"/>
          </a:p>
        </p:txBody>
      </p:sp>
      <p:pic>
        <p:nvPicPr>
          <p:cNvPr id="17412" name="Content Placeholder 4" descr="InitFindingOW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981200"/>
            <a:ext cx="7086600" cy="34004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3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AS-MAC</a:t>
            </a:r>
            <a:r>
              <a:rPr lang="en-US" dirty="0"/>
              <a:t> </a:t>
            </a:r>
            <a:r>
              <a:rPr lang="en-US" dirty="0" smtClean="0"/>
              <a:t>Neighbor Table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612775" y="1981200"/>
          <a:ext cx="8302625" cy="327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525"/>
                <a:gridCol w="1660525"/>
                <a:gridCol w="1660525"/>
                <a:gridCol w="1660525"/>
                <a:gridCol w="1660525"/>
              </a:tblGrid>
              <a:tr h="11966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Address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Wakeup Interval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Clock</a:t>
                      </a:r>
                      <a:r>
                        <a:rPr lang="en-US" sz="1800" baseline="0" dirty="0" smtClean="0"/>
                        <a:t> Difference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Hello</a:t>
                      </a:r>
                      <a:r>
                        <a:rPr lang="en-US" sz="1800" baseline="0" dirty="0" smtClean="0"/>
                        <a:t> Interval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Wakeup</a:t>
                      </a:r>
                      <a:r>
                        <a:rPr lang="en-US" sz="1800" baseline="0" dirty="0" smtClean="0"/>
                        <a:t> Estimate</a:t>
                      </a:r>
                      <a:endParaRPr lang="en-US" sz="1800" dirty="0"/>
                    </a:p>
                  </a:txBody>
                  <a:tcPr/>
                </a:tc>
              </a:tr>
              <a:tr h="6933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462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250</a:t>
                      </a:r>
                      <a:endParaRPr lang="en-US" sz="1800" dirty="0"/>
                    </a:p>
                  </a:txBody>
                  <a:tcPr/>
                </a:tc>
              </a:tr>
              <a:tr h="6933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500</a:t>
                      </a:r>
                      <a:endParaRPr lang="en-US" sz="1800" dirty="0"/>
                    </a:p>
                  </a:txBody>
                  <a:tcPr/>
                </a:tc>
              </a:tr>
              <a:tr h="6933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750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0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Periodic Listening Phase: Receiving</a:t>
            </a:r>
            <a:endParaRPr lang="en-US" dirty="0"/>
          </a:p>
        </p:txBody>
      </p:sp>
      <p:sp>
        <p:nvSpPr>
          <p:cNvPr id="19460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021432"/>
            <a:ext cx="8153400" cy="4495800"/>
          </a:xfrm>
        </p:spPr>
        <p:txBody>
          <a:bodyPr/>
          <a:lstStyle/>
          <a:p>
            <a:r>
              <a:rPr lang="en-US" sz="2800" dirty="0" smtClean="0"/>
              <a:t>Periodically wake up and perform LPL</a:t>
            </a:r>
          </a:p>
          <a:p>
            <a:pPr lvl="1"/>
            <a:r>
              <a:rPr lang="en-US" sz="2400" dirty="0" smtClean="0"/>
              <a:t>If channel is busy, receive. Otherwise, go back to sleep.</a:t>
            </a:r>
          </a:p>
          <a:p>
            <a:pPr lvl="1"/>
            <a:r>
              <a:rPr lang="en-US" sz="2400" dirty="0" smtClean="0"/>
              <a:t>Occasionally send hello packets upon </a:t>
            </a:r>
            <a:r>
              <a:rPr lang="en-US" sz="2400" dirty="0" smtClean="0"/>
              <a:t>wakeup.</a:t>
            </a:r>
            <a:endParaRPr lang="en-US" sz="2400" dirty="0" smtClean="0"/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272" y="3000400"/>
            <a:ext cx="5715000" cy="32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352928" cy="4495800"/>
          </a:xfrm>
        </p:spPr>
        <p:txBody>
          <a:bodyPr/>
          <a:lstStyle/>
          <a:p>
            <a:r>
              <a:rPr lang="en-US" dirty="0" smtClean="0"/>
              <a:t>Sleep until the recipient’s wakeup </a:t>
            </a:r>
            <a:r>
              <a:rPr lang="en-US" dirty="0" smtClean="0"/>
              <a:t>time.</a:t>
            </a:r>
            <a:endParaRPr lang="en-US" dirty="0" smtClean="0"/>
          </a:p>
          <a:p>
            <a:r>
              <a:rPr lang="en-US" dirty="0" smtClean="0"/>
              <a:t>Then transmit preamble followed by </a:t>
            </a:r>
            <a:r>
              <a:rPr lang="en-US" dirty="0" smtClean="0"/>
              <a:t>data: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20485" name="Content Placeholder 4" descr="WakeupTim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70" y="2852936"/>
            <a:ext cx="62166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Periodic Listening Phase: Sending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124744"/>
            <a:ext cx="8153400" cy="5040560"/>
          </a:xfrm>
        </p:spPr>
        <p:txBody>
          <a:bodyPr/>
          <a:lstStyle/>
          <a:p>
            <a:r>
              <a:rPr lang="en-US" sz="2800" dirty="0" smtClean="0"/>
              <a:t>What happens if multiple senders wish to simultaneously send to the same recipient?</a:t>
            </a:r>
          </a:p>
          <a:p>
            <a:r>
              <a:rPr lang="en-US" sz="2800" dirty="0" smtClean="0"/>
              <a:t>Slotted contention window</a:t>
            </a:r>
          </a:p>
          <a:p>
            <a:r>
              <a:rPr lang="en-US" sz="2800" dirty="0" smtClean="0"/>
              <a:t>Before sending, a random slot in the contention window is selected and someone </a:t>
            </a:r>
            <a:r>
              <a:rPr lang="en-US" sz="2800" dirty="0" smtClean="0"/>
              <a:t>wins.</a:t>
            </a:r>
            <a:endParaRPr lang="en-US" sz="2800" dirty="0" smtClean="0"/>
          </a:p>
          <a:p>
            <a:r>
              <a:rPr lang="en-US" sz="2800" dirty="0" smtClean="0"/>
              <a:t>But – what if the same slot is chosen by multiple senders?:</a:t>
            </a:r>
          </a:p>
          <a:p>
            <a:pPr lvl="1"/>
            <a:r>
              <a:rPr lang="en-US" dirty="0" smtClean="0"/>
              <a:t>Not addressed. In reality, this is usually a packet loss.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252520" cy="792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Periodic Listening Phase: Contending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CDB8D30-A77B-4939-AF81-718ED9FE067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Wireless Sensor Networks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smtClean="0"/>
              <a:t>A distributed connection of nodes  that coordinate to perform a common task.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In many applications, the nodes are </a:t>
            </a:r>
            <a:r>
              <a:rPr lang="en-US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battery powered</a:t>
            </a:r>
            <a:r>
              <a:rPr lang="en-US" sz="2800" smtClean="0"/>
              <a:t> and it is often very difficult to recharge or change the batteries.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Prolonging network lifetime is a critical issue.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Sensors often have long period between transmissions (e.g., in seconds).</a:t>
            </a:r>
          </a:p>
          <a:p>
            <a:pPr>
              <a:lnSpc>
                <a:spcPct val="90000"/>
              </a:lnSpc>
              <a:defRPr/>
            </a:pPr>
            <a:r>
              <a:rPr lang="en-US" sz="2800" smtClean="0"/>
              <a:t>Thus, a good WSN MAC protocol needs to be </a:t>
            </a:r>
            <a:r>
              <a:rPr lang="en-US" sz="2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energy efficient.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1048" y="-27384"/>
            <a:ext cx="8153400" cy="990600"/>
          </a:xfrm>
        </p:spPr>
        <p:txBody>
          <a:bodyPr/>
          <a:lstStyle/>
          <a:p>
            <a:r>
              <a:rPr lang="en-US" dirty="0" smtClean="0"/>
              <a:t>AS-MAC Broadcasting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4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5410200"/>
            <a:ext cx="228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0" name="Up Arrow 19"/>
          <p:cNvSpPr/>
          <p:nvPr/>
        </p:nvSpPr>
        <p:spPr>
          <a:xfrm>
            <a:off x="3810000" y="2438400"/>
            <a:ext cx="381000" cy="4572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AS-MAC Broadcasting</a:t>
            </a:r>
          </a:p>
        </p:txBody>
      </p:sp>
    </p:spTree>
    <p:extLst>
      <p:ext uri="{BB962C8B-B14F-4D97-AF65-F5344CB8AC3E}">
        <p14:creationId xmlns:p14="http://schemas.microsoft.com/office/powerpoint/2010/main" val="397557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5410200"/>
            <a:ext cx="228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3124200"/>
            <a:ext cx="7620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AS-MAC Broadcasting</a:t>
            </a:r>
          </a:p>
        </p:txBody>
      </p:sp>
    </p:spTree>
    <p:extLst>
      <p:ext uri="{BB962C8B-B14F-4D97-AF65-F5344CB8AC3E}">
        <p14:creationId xmlns:p14="http://schemas.microsoft.com/office/powerpoint/2010/main" val="12307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410200"/>
            <a:ext cx="228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5410200"/>
            <a:ext cx="228600" cy="685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1" name="Down Arrow 20"/>
          <p:cNvSpPr/>
          <p:nvPr/>
        </p:nvSpPr>
        <p:spPr>
          <a:xfrm rot="-1620000">
            <a:off x="4208463" y="3608388"/>
            <a:ext cx="3810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AS-MAC Broadcasting</a:t>
            </a:r>
          </a:p>
        </p:txBody>
      </p:sp>
    </p:spTree>
    <p:extLst>
      <p:ext uri="{BB962C8B-B14F-4D97-AF65-F5344CB8AC3E}">
        <p14:creationId xmlns:p14="http://schemas.microsoft.com/office/powerpoint/2010/main" val="274852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5410200"/>
            <a:ext cx="228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5410200"/>
            <a:ext cx="228600" cy="685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1" name="Down Arrow 20"/>
          <p:cNvSpPr/>
          <p:nvPr/>
        </p:nvSpPr>
        <p:spPr>
          <a:xfrm rot="1620000">
            <a:off x="3487738" y="3625850"/>
            <a:ext cx="3810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AS-MAC Broadcasting</a:t>
            </a:r>
          </a:p>
        </p:txBody>
      </p:sp>
    </p:spTree>
    <p:extLst>
      <p:ext uri="{BB962C8B-B14F-4D97-AF65-F5344CB8AC3E}">
        <p14:creationId xmlns:p14="http://schemas.microsoft.com/office/powerpoint/2010/main" val="15127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38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10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862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62200" y="5410200"/>
            <a:ext cx="228600" cy="685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34200" y="5410200"/>
            <a:ext cx="228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1" name="Right Arrow 20"/>
          <p:cNvSpPr/>
          <p:nvPr/>
        </p:nvSpPr>
        <p:spPr>
          <a:xfrm rot="10800000">
            <a:off x="2819400" y="3124200"/>
            <a:ext cx="7620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AS-MAC Broadcasting</a:t>
            </a:r>
          </a:p>
        </p:txBody>
      </p:sp>
    </p:spTree>
    <p:extLst>
      <p:ext uri="{BB962C8B-B14F-4D97-AF65-F5344CB8AC3E}">
        <p14:creationId xmlns:p14="http://schemas.microsoft.com/office/powerpoint/2010/main" val="377859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SCP-MAC Broadcast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962400" y="5410200"/>
            <a:ext cx="228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3124200"/>
            <a:ext cx="7620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3810000" y="2438400"/>
            <a:ext cx="381000" cy="4572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620000">
            <a:off x="3487738" y="3625850"/>
            <a:ext cx="3810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 rot="-1620000">
            <a:off x="4208463" y="3608388"/>
            <a:ext cx="3810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2819400" y="3124200"/>
            <a:ext cx="7620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-9872"/>
            <a:ext cx="8153400" cy="990600"/>
          </a:xfrm>
        </p:spPr>
        <p:txBody>
          <a:bodyPr/>
          <a:lstStyle/>
          <a:p>
            <a:r>
              <a:rPr lang="en-US" dirty="0" smtClean="0"/>
              <a:t>AS-MAC 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70639" cy="4971256"/>
          </a:xfrm>
        </p:spPr>
        <p:txBody>
          <a:bodyPr/>
          <a:lstStyle/>
          <a:p>
            <a:r>
              <a:rPr lang="en-US" dirty="0" smtClean="0"/>
              <a:t>Introduction to Wireless Sensor Networks (WSNs)</a:t>
            </a:r>
          </a:p>
          <a:p>
            <a:r>
              <a:rPr lang="en-US" dirty="0" smtClean="0"/>
              <a:t>Related Work: Power Aware MAC Protocols</a:t>
            </a:r>
          </a:p>
          <a:p>
            <a:pPr lvl="1"/>
            <a:r>
              <a:rPr lang="en-US" dirty="0" smtClean="0"/>
              <a:t>S-MAC, T-MAC, SCP-MAC</a:t>
            </a:r>
          </a:p>
          <a:p>
            <a:r>
              <a:rPr lang="en-US" dirty="0" smtClean="0"/>
              <a:t>AS-MAC Design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Theoretical Analysis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153400" cy="990600"/>
          </a:xfrm>
        </p:spPr>
        <p:txBody>
          <a:bodyPr/>
          <a:lstStyle/>
          <a:p>
            <a:r>
              <a:rPr lang="en-US" dirty="0" smtClean="0"/>
              <a:t>Theoretical Analysis</a:t>
            </a:r>
          </a:p>
        </p:txBody>
      </p:sp>
      <p:sp>
        <p:nvSpPr>
          <p:cNvPr id="3072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052736"/>
            <a:ext cx="8153400" cy="4495800"/>
          </a:xfrm>
        </p:spPr>
        <p:txBody>
          <a:bodyPr/>
          <a:lstStyle/>
          <a:p>
            <a:r>
              <a:rPr lang="en-US" sz="2800" dirty="0" smtClean="0"/>
              <a:t>Model: multi-hop CC2420 network rooted at sink</a:t>
            </a:r>
          </a:p>
          <a:p>
            <a:r>
              <a:rPr lang="en-US" sz="2800" dirty="0" smtClean="0"/>
              <a:t>SCP-MAC </a:t>
            </a:r>
            <a:r>
              <a:rPr lang="en-US" sz="2800" dirty="0"/>
              <a:t>{</a:t>
            </a:r>
            <a:r>
              <a:rPr lang="en-US" sz="2800" dirty="0" smtClean="0"/>
              <a:t>without collision avoidance, two-phase contention or adaptive channel polling}</a:t>
            </a:r>
          </a:p>
          <a:p>
            <a:r>
              <a:rPr lang="en-US" sz="2800" dirty="0" smtClean="0"/>
              <a:t>Simple energy model:</a:t>
            </a:r>
          </a:p>
          <a:p>
            <a:pPr lvl="1"/>
            <a:endParaRPr lang="en-US" dirty="0" smtClean="0"/>
          </a:p>
          <a:p>
            <a:pPr lvl="1"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1008"/>
            <a:ext cx="7397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221088"/>
            <a:ext cx="739933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Theoretical</a:t>
            </a:r>
            <a:r>
              <a:rPr lang="en-US" dirty="0"/>
              <a:t> </a:t>
            </a:r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1748" name="Content Placeholder 3"/>
          <p:cNvSpPr>
            <a:spLocks noGrp="1"/>
          </p:cNvSpPr>
          <p:nvPr>
            <p:ph sz="quarter" idx="1"/>
          </p:nvPr>
        </p:nvSpPr>
        <p:spPr>
          <a:xfrm>
            <a:off x="35496" y="1124744"/>
            <a:ext cx="5472608" cy="6480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100 nodes </a:t>
            </a:r>
            <a:r>
              <a:rPr lang="en-US" dirty="0"/>
              <a:t>(</a:t>
            </a:r>
            <a:r>
              <a:rPr lang="en-US" sz="2800" dirty="0" smtClean="0"/>
              <a:t>10x10 grid</a:t>
            </a:r>
            <a:r>
              <a:rPr lang="en-US" dirty="0" smtClean="0"/>
              <a:t>)</a:t>
            </a:r>
          </a:p>
          <a:p>
            <a:pPr lvl="1"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31749" name="Picture 2" descr="C:\Users\Andrew\Documents\cs577\Paper Evals\ASMAC Presentation\SimulationSetu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04" y="1196752"/>
            <a:ext cx="4495800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35496" y="1772816"/>
            <a:ext cx="4824536" cy="289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buNone/>
            </a:pPr>
            <a:r>
              <a:rPr lang="en-US" dirty="0" smtClean="0"/>
              <a:t>-All </a:t>
            </a:r>
            <a:r>
              <a:rPr lang="en-US" dirty="0" smtClean="0"/>
              <a:t>nodes have the same wake-up interval</a:t>
            </a:r>
          </a:p>
          <a:p>
            <a:pPr lvl="1"/>
            <a:r>
              <a:rPr lang="en-US" dirty="0" smtClean="0"/>
              <a:t>Fixed routing</a:t>
            </a:r>
          </a:p>
          <a:p>
            <a:pPr lvl="1"/>
            <a:r>
              <a:rPr lang="en-US" dirty="0" smtClean="0"/>
              <a:t>Nodes only </a:t>
            </a:r>
            <a:r>
              <a:rPr lang="en-US" dirty="0" smtClean="0"/>
              <a:t>communicate with immediate neighbors</a:t>
            </a:r>
          </a:p>
          <a:p>
            <a:pPr lvl="1">
              <a:buFont typeface="Wingdings 2" pitchFamily="18" charset="2"/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-108520" y="4581128"/>
            <a:ext cx="846043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Node I:  </a:t>
            </a:r>
            <a:r>
              <a:rPr lang="en-US" sz="2400" dirty="0" smtClean="0">
                <a:solidFill>
                  <a:srgbClr val="0000FF"/>
                </a:solidFill>
              </a:rPr>
              <a:t>receives and forwards for 6 nodes; hears 126 transmissions in each sampling period.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Node II: </a:t>
            </a:r>
            <a:r>
              <a:rPr lang="en-US" sz="2400" dirty="0" smtClean="0">
                <a:solidFill>
                  <a:srgbClr val="FF0000"/>
                </a:solidFill>
              </a:rPr>
              <a:t>receives and forwards for 63 nodes;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h</a:t>
            </a:r>
            <a:r>
              <a:rPr lang="en-US" sz="2400" dirty="0" smtClean="0">
                <a:solidFill>
                  <a:srgbClr val="FF0000"/>
                </a:solidFill>
              </a:rPr>
              <a:t>ears 143 transmissions in each sampling period.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 2" pitchFamily="18" charset="2"/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61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928A19-66D0-4E1D-B18B-42C48920B7F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Wireless Sensor Networks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Another attribute is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scalability to change</a:t>
            </a:r>
            <a:r>
              <a:rPr lang="en-US" dirty="0" smtClean="0"/>
              <a:t> in network size, node density and topology.</a:t>
            </a:r>
          </a:p>
          <a:p>
            <a:pPr lvl="1">
              <a:defRPr/>
            </a:pPr>
            <a:r>
              <a:rPr lang="en-US" dirty="0" smtClean="0"/>
              <a:t>In general, nodes can die, join later or be mobile.</a:t>
            </a:r>
          </a:p>
          <a:p>
            <a:pPr>
              <a:defRPr/>
            </a:pPr>
            <a:r>
              <a:rPr lang="en-US" dirty="0" smtClean="0"/>
              <a:t>Often high bandwidth is 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not important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Nodes can take advantage of short-range, </a:t>
            </a:r>
            <a:r>
              <a:rPr lang="en-US" dirty="0" smtClean="0"/>
              <a:t>multi-hop </a:t>
            </a:r>
            <a:r>
              <a:rPr lang="en-US" dirty="0" smtClean="0"/>
              <a:t>communication to conserve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Theoretical</a:t>
            </a:r>
            <a:r>
              <a:rPr lang="en-US" dirty="0"/>
              <a:t> </a:t>
            </a:r>
            <a:r>
              <a:rPr lang="en-US" dirty="0" smtClean="0"/>
              <a:t>Simulation Results</a:t>
            </a:r>
            <a:endParaRPr lang="en-US" dirty="0"/>
          </a:p>
        </p:txBody>
      </p:sp>
      <p:pic>
        <p:nvPicPr>
          <p:cNvPr id="3277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8456" y="1268760"/>
            <a:ext cx="5257800" cy="48720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6228184" y="2852936"/>
            <a:ext cx="2354560" cy="45720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Overhearing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5004048" y="3081536"/>
            <a:ext cx="1224136" cy="635496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265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-9872"/>
            <a:ext cx="8153400" cy="990600"/>
          </a:xfrm>
        </p:spPr>
        <p:txBody>
          <a:bodyPr/>
          <a:lstStyle/>
          <a:p>
            <a:r>
              <a:rPr lang="en-US" dirty="0" smtClean="0"/>
              <a:t>AS-MAC 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70639" cy="4971256"/>
          </a:xfrm>
        </p:spPr>
        <p:txBody>
          <a:bodyPr/>
          <a:lstStyle/>
          <a:p>
            <a:r>
              <a:rPr lang="en-US" dirty="0" smtClean="0"/>
              <a:t>Introduction to Wireless Sensor Networks (WSNs)</a:t>
            </a:r>
          </a:p>
          <a:p>
            <a:r>
              <a:rPr lang="en-US" dirty="0" smtClean="0"/>
              <a:t>Related Work: Power Aware MAC Protocols</a:t>
            </a:r>
          </a:p>
          <a:p>
            <a:pPr lvl="1"/>
            <a:r>
              <a:rPr lang="en-US" dirty="0" smtClean="0"/>
              <a:t>S-MAC, T-MAC, SCP-MAC</a:t>
            </a:r>
          </a:p>
          <a:p>
            <a:r>
              <a:rPr lang="en-US" dirty="0" smtClean="0"/>
              <a:t>AS-MAC Design</a:t>
            </a:r>
          </a:p>
          <a:p>
            <a:r>
              <a:rPr lang="en-US" dirty="0" smtClean="0"/>
              <a:t>Theoretical Analysis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Experiments</a:t>
            </a:r>
          </a:p>
          <a:p>
            <a:r>
              <a:rPr lang="en-US" dirty="0" smtClean="0"/>
              <a:t>Conclusions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44624"/>
            <a:ext cx="8153400" cy="990600"/>
          </a:xfrm>
        </p:spPr>
        <p:txBody>
          <a:bodyPr/>
          <a:lstStyle/>
          <a:p>
            <a:r>
              <a:rPr lang="en-US" dirty="0" smtClean="0"/>
              <a:t>Experimental Evaluation</a:t>
            </a:r>
          </a:p>
        </p:txBody>
      </p:sp>
      <p:sp>
        <p:nvSpPr>
          <p:cNvPr id="34820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1021432"/>
            <a:ext cx="8668072" cy="4495800"/>
          </a:xfrm>
        </p:spPr>
        <p:txBody>
          <a:bodyPr/>
          <a:lstStyle/>
          <a:p>
            <a:r>
              <a:rPr lang="en-US" sz="2800" dirty="0" err="1" smtClean="0"/>
              <a:t>TinyOS</a:t>
            </a:r>
            <a:r>
              <a:rPr lang="en-US" sz="2800" dirty="0" smtClean="0"/>
              <a:t> implementation on </a:t>
            </a:r>
            <a:r>
              <a:rPr lang="en-US" sz="2800" dirty="0" err="1" smtClean="0"/>
              <a:t>MicaZ</a:t>
            </a:r>
            <a:r>
              <a:rPr lang="en-US" sz="2800" dirty="0" smtClean="0"/>
              <a:t> (CC2420) motes</a:t>
            </a:r>
          </a:p>
          <a:p>
            <a:r>
              <a:rPr lang="en-US" sz="2800" dirty="0" smtClean="0"/>
              <a:t>Measured energy, latency and packet </a:t>
            </a:r>
            <a:r>
              <a:rPr lang="en-US" sz="2800" dirty="0" smtClean="0"/>
              <a:t>loss.</a:t>
            </a:r>
            <a:endParaRPr lang="en-US" sz="2800" dirty="0" smtClean="0"/>
          </a:p>
          <a:p>
            <a:r>
              <a:rPr lang="en-US" sz="2800" dirty="0" smtClean="0"/>
              <a:t>Single-hop star and multi-hop line </a:t>
            </a:r>
            <a:r>
              <a:rPr lang="en-US" dirty="0" smtClean="0"/>
              <a:t>topologies.</a:t>
            </a:r>
            <a:endParaRPr lang="en-US" dirty="0" smtClean="0"/>
          </a:p>
        </p:txBody>
      </p:sp>
      <p:pic>
        <p:nvPicPr>
          <p:cNvPr id="34821" name="Picture 2" descr="C:\Users\Andrew\Documents\cs577\Paper Evals\ASMAC Presentation\StarTopology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3733800" cy="261461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3" descr="C:\Users\Andrew\Documents\cs577\Paper Evals\ASMAC Presentation\linetopolo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65104"/>
            <a:ext cx="4419600" cy="6556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Measurement Methodology</a:t>
            </a:r>
            <a:endParaRPr lang="en-US" dirty="0"/>
          </a:p>
        </p:txBody>
      </p:sp>
      <p:sp>
        <p:nvSpPr>
          <p:cNvPr id="35844" name="Content Placeholder 3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153400" cy="4495800"/>
          </a:xfrm>
        </p:spPr>
        <p:txBody>
          <a:bodyPr/>
          <a:lstStyle/>
          <a:p>
            <a:r>
              <a:rPr lang="en-US" dirty="0" smtClean="0"/>
              <a:t>Monitored changes in the state of the </a:t>
            </a:r>
            <a:r>
              <a:rPr lang="en-US" dirty="0" smtClean="0"/>
              <a:t>radio.</a:t>
            </a:r>
            <a:endParaRPr lang="en-US" dirty="0" smtClean="0"/>
          </a:p>
          <a:p>
            <a:pPr lvl="1"/>
            <a:r>
              <a:rPr lang="en-US" dirty="0" smtClean="0"/>
              <a:t>Done by modifying </a:t>
            </a:r>
            <a:r>
              <a:rPr lang="en-US" dirty="0" err="1" smtClean="0"/>
              <a:t>TinyOS’s</a:t>
            </a:r>
            <a:r>
              <a:rPr lang="en-US" dirty="0" smtClean="0"/>
              <a:t> </a:t>
            </a:r>
            <a:r>
              <a:rPr lang="en-US" dirty="0" smtClean="0"/>
              <a:t>CC2420 radio </a:t>
            </a:r>
            <a:r>
              <a:rPr lang="en-US" dirty="0" smtClean="0"/>
              <a:t>drivers.</a:t>
            </a:r>
            <a:endParaRPr lang="en-US" dirty="0" smtClean="0"/>
          </a:p>
          <a:p>
            <a:r>
              <a:rPr lang="en-US" dirty="0" smtClean="0"/>
              <a:t>Used timers to measure time in each </a:t>
            </a:r>
            <a:r>
              <a:rPr lang="en-US" dirty="0" smtClean="0"/>
              <a:t>state.</a:t>
            </a:r>
            <a:endParaRPr lang="en-US" dirty="0" smtClean="0"/>
          </a:p>
          <a:p>
            <a:r>
              <a:rPr lang="en-US" dirty="0" smtClean="0"/>
              <a:t>Computed energy by multiplying time in each state by energy consumed in that </a:t>
            </a:r>
            <a:r>
              <a:rPr lang="en-US" dirty="0" smtClean="0"/>
              <a:t>state.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11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Experiment Methodology</a:t>
            </a:r>
            <a:endParaRPr lang="en-US" dirty="0"/>
          </a:p>
        </p:txBody>
      </p:sp>
      <p:sp>
        <p:nvSpPr>
          <p:cNvPr id="36868" name="Content Placeholder 3"/>
          <p:cNvSpPr>
            <a:spLocks noGrp="1"/>
          </p:cNvSpPr>
          <p:nvPr>
            <p:ph sz="quarter" idx="1"/>
          </p:nvPr>
        </p:nvSpPr>
        <p:spPr>
          <a:xfrm>
            <a:off x="611560" y="1052736"/>
            <a:ext cx="8153400" cy="4495800"/>
          </a:xfrm>
        </p:spPr>
        <p:txBody>
          <a:bodyPr/>
          <a:lstStyle/>
          <a:p>
            <a:r>
              <a:rPr lang="en-US" sz="2800" dirty="0" smtClean="0"/>
              <a:t>Used a static initialization table (skip </a:t>
            </a:r>
            <a:r>
              <a:rPr lang="en-US" sz="2800" dirty="0" err="1" smtClean="0"/>
              <a:t>init</a:t>
            </a:r>
            <a:r>
              <a:rPr lang="en-US" sz="2800" dirty="0" smtClean="0"/>
              <a:t> phase</a:t>
            </a:r>
            <a:r>
              <a:rPr lang="en-US" sz="2800" dirty="0" smtClean="0"/>
              <a:t>).</a:t>
            </a:r>
            <a:endParaRPr lang="en-US" sz="2800" dirty="0" smtClean="0"/>
          </a:p>
          <a:p>
            <a:r>
              <a:rPr lang="en-US" sz="2800" dirty="0" smtClean="0"/>
              <a:t>Senders transmit to BS every 10 </a:t>
            </a:r>
            <a:r>
              <a:rPr lang="en-US" sz="2800" dirty="0" smtClean="0"/>
              <a:t>seconds, 10 times (200s experiment)</a:t>
            </a:r>
            <a:endParaRPr lang="en-US" sz="2800" dirty="0" smtClean="0"/>
          </a:p>
          <a:p>
            <a:r>
              <a:rPr lang="en-US" sz="2800" dirty="0" smtClean="0"/>
              <a:t>Wakeup interval 1 </a:t>
            </a:r>
            <a:r>
              <a:rPr lang="en-US" sz="2800" dirty="0" smtClean="0"/>
              <a:t>second.</a:t>
            </a:r>
            <a:endParaRPr lang="en-US" sz="2800" dirty="0" smtClean="0"/>
          </a:p>
          <a:p>
            <a:r>
              <a:rPr lang="en-US" sz="2800" dirty="0" smtClean="0"/>
              <a:t>60 second HELLO (AS) and SYNC (SCP) </a:t>
            </a:r>
            <a:r>
              <a:rPr lang="en-US" sz="2800" dirty="0" smtClean="0"/>
              <a:t>intervals.</a:t>
            </a:r>
            <a:endParaRPr lang="en-US" sz="2800" dirty="0" smtClean="0"/>
          </a:p>
          <a:p>
            <a:r>
              <a:rPr lang="en-US" sz="2800" dirty="0" smtClean="0"/>
              <a:t>Contention window of size 16</a:t>
            </a:r>
          </a:p>
          <a:p>
            <a:r>
              <a:rPr lang="en-US" sz="2800" dirty="0" smtClean="0"/>
              <a:t>SCP-MAC’s optimizations disabled</a:t>
            </a:r>
          </a:p>
          <a:p>
            <a:pPr lvl="1"/>
            <a:r>
              <a:rPr lang="en-US" dirty="0" smtClean="0"/>
              <a:t>Two-phase contention, adaptive channel polling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0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462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</a:t>
            </a:r>
            <a:r>
              <a:rPr lang="en-US" dirty="0" err="1" smtClean="0"/>
              <a:t>vs</a:t>
            </a:r>
            <a:r>
              <a:rPr lang="en-US" dirty="0" smtClean="0"/>
              <a:t> Senders</a:t>
            </a:r>
            <a:endParaRPr lang="en-US" dirty="0"/>
          </a:p>
        </p:txBody>
      </p:sp>
      <p:pic>
        <p:nvPicPr>
          <p:cNvPr id="3789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272" y="1268760"/>
            <a:ext cx="5334000" cy="482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3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Star Topology (Five Senders)</a:t>
            </a:r>
            <a:endParaRPr lang="en-US" dirty="0"/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541" y="1264691"/>
            <a:ext cx="5592763" cy="490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0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Consumption Analysis</a:t>
            </a:r>
            <a:endParaRPr lang="en-US" dirty="0"/>
          </a:p>
        </p:txBody>
      </p:sp>
      <p:sp>
        <p:nvSpPr>
          <p:cNvPr id="39940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SCP suffers badly from </a:t>
            </a:r>
            <a:r>
              <a:rPr lang="en-US" dirty="0" smtClean="0"/>
              <a:t>overhearing.</a:t>
            </a:r>
            <a:endParaRPr lang="en-US" dirty="0" smtClean="0"/>
          </a:p>
          <a:p>
            <a:pPr lvl="1"/>
            <a:r>
              <a:rPr lang="en-US" dirty="0" smtClean="0"/>
              <a:t>CC2420 packet-based radio amplifies </a:t>
            </a:r>
            <a:r>
              <a:rPr lang="en-US" dirty="0" smtClean="0"/>
              <a:t>this impact.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Theoretical model underestimated energy costs</a:t>
            </a:r>
          </a:p>
          <a:p>
            <a:pPr lvl="1"/>
            <a:r>
              <a:rPr lang="en-US" dirty="0" smtClean="0"/>
              <a:t>Due to unrealistic estimates of hardware </a:t>
            </a:r>
            <a:r>
              <a:rPr lang="en-US" dirty="0" smtClean="0"/>
              <a:t>timing.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Packet Loss Experiments</a:t>
            </a:r>
            <a:endParaRPr lang="en-US" dirty="0"/>
          </a:p>
        </p:txBody>
      </p:sp>
      <p:sp>
        <p:nvSpPr>
          <p:cNvPr id="4096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052736"/>
            <a:ext cx="8153400" cy="4495800"/>
          </a:xfrm>
        </p:spPr>
        <p:txBody>
          <a:bodyPr/>
          <a:lstStyle/>
          <a:p>
            <a:r>
              <a:rPr lang="en-US" sz="2800" dirty="0" smtClean="0"/>
              <a:t>Line topology with five nodes sending packets to sink at one </a:t>
            </a:r>
            <a:r>
              <a:rPr lang="en-US" sz="2800" dirty="0" smtClean="0"/>
              <a:t>end.</a:t>
            </a:r>
            <a:endParaRPr lang="en-US" sz="2800" dirty="0" smtClean="0"/>
          </a:p>
          <a:p>
            <a:r>
              <a:rPr lang="en-US" sz="2800" dirty="0" smtClean="0"/>
              <a:t>Experiments ran until ten packets from each node successfully received at the BS.</a:t>
            </a:r>
          </a:p>
          <a:p>
            <a:r>
              <a:rPr lang="en-US" sz="2800" dirty="0" smtClean="0"/>
              <a:t>Size of contention window reduced to 4</a:t>
            </a:r>
          </a:p>
          <a:p>
            <a:pPr lvl="1"/>
            <a:r>
              <a:rPr lang="en-US" dirty="0" smtClean="0"/>
              <a:t>To emphasize AS-MAC’s reduced contention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/>
              <a:t>SCP.</a:t>
            </a:r>
            <a:endParaRPr lang="en-US" dirty="0" smtClean="0"/>
          </a:p>
          <a:p>
            <a:pPr lvl="1"/>
            <a:r>
              <a:rPr lang="en-US" dirty="0" smtClean="0"/>
              <a:t>SCP’s Two-phase contention </a:t>
            </a:r>
            <a:r>
              <a:rPr lang="en-US" dirty="0" smtClean="0"/>
              <a:t>disabled.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0965" name="Picture 3" descr="C:\Users\Andrew\Documents\cs577\Paper Evals\ASMAC Presentation\line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85184"/>
            <a:ext cx="7502525" cy="11128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4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4624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Packet Loss Experiment Results</a:t>
            </a:r>
            <a:endParaRPr lang="en-US" dirty="0"/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180" y="1268760"/>
            <a:ext cx="53721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9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BBF9EB-C196-4515-BC8B-E3F90F16BF3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Wireless Sensor Networks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867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Sources of energy waste:</a:t>
            </a:r>
          </a:p>
          <a:p>
            <a:pPr lvl="1">
              <a:defRPr/>
            </a:pPr>
            <a:r>
              <a:rPr lang="en-US" dirty="0" smtClean="0"/>
              <a:t>Idle listening, collisions, overhearing and control overhead and </a:t>
            </a:r>
            <a:r>
              <a:rPr lang="en-US" dirty="0" err="1" smtClean="0"/>
              <a:t>overmitting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>
                <a:solidFill>
                  <a:srgbClr val="0000FF"/>
                </a:solidFill>
              </a:rPr>
              <a:t>Idle listening </a:t>
            </a:r>
            <a:r>
              <a:rPr lang="en-US" dirty="0" smtClean="0"/>
              <a:t>dominates (measurements show idle listening consumes between 50-100% of the energy required for receiving.)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Idle listening:: listen to receive possible traffic that is not sent.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Overmitting</a:t>
            </a:r>
            <a:r>
              <a:rPr lang="en-US" dirty="0" smtClean="0"/>
              <a:t>:: transmission of message when receiver is not ready. </a:t>
            </a:r>
          </a:p>
        </p:txBody>
      </p:sp>
    </p:spTree>
    <p:extLst>
      <p:ext uri="{BB962C8B-B14F-4D97-AF65-F5344CB8AC3E}">
        <p14:creationId xmlns:p14="http://schemas.microsoft.com/office/powerpoint/2010/main" val="255191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Packet Loss Analysis</a:t>
            </a:r>
            <a:endParaRPr lang="en-US" dirty="0"/>
          </a:p>
        </p:txBody>
      </p:sp>
      <p:sp>
        <p:nvSpPr>
          <p:cNvPr id="43012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 smtClean="0"/>
              <a:t>SCP-MAC experiences greater contention than </a:t>
            </a:r>
            <a:r>
              <a:rPr lang="en-US" dirty="0" smtClean="0"/>
              <a:t>AS-MAC.</a:t>
            </a:r>
            <a:endParaRPr lang="en-US" dirty="0" smtClean="0"/>
          </a:p>
          <a:p>
            <a:r>
              <a:rPr lang="en-US" dirty="0" smtClean="0"/>
              <a:t>This experiment was clearly designed to </a:t>
            </a:r>
            <a:r>
              <a:rPr lang="en-US" dirty="0" smtClean="0"/>
              <a:t>have AS-MAC crush SCP.</a:t>
            </a:r>
            <a:endParaRPr lang="en-US" dirty="0" smtClean="0"/>
          </a:p>
          <a:p>
            <a:r>
              <a:rPr lang="en-US" dirty="0" smtClean="0"/>
              <a:t>Disabling of two-phase contention </a:t>
            </a:r>
            <a:r>
              <a:rPr lang="en-US" dirty="0" smtClean="0"/>
              <a:t>unfair.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{above two bullets Andrew Keating’s are opinion!}</a:t>
            </a:r>
            <a:endParaRPr lang="en-US" dirty="0" smtClean="0">
              <a:solidFill>
                <a:srgbClr val="800000"/>
              </a:solidFill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Delay Experiment Results</a:t>
            </a:r>
            <a:endParaRPr lang="en-US" dirty="0"/>
          </a:p>
        </p:txBody>
      </p:sp>
      <p:pic>
        <p:nvPicPr>
          <p:cNvPr id="4403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1443" y="1340768"/>
            <a:ext cx="5484813" cy="477678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6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12775" y="116632"/>
            <a:ext cx="8153400" cy="990600"/>
          </a:xfrm>
        </p:spPr>
        <p:txBody>
          <a:bodyPr/>
          <a:lstStyle/>
          <a:p>
            <a:r>
              <a:rPr lang="en-US" dirty="0" smtClean="0"/>
              <a:t>Memory Footprint</a:t>
            </a:r>
          </a:p>
        </p:txBody>
      </p:sp>
      <p:sp>
        <p:nvSpPr>
          <p:cNvPr id="45060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MicaZ: 4000 bytes RAM</a:t>
            </a:r>
          </a:p>
          <a:p>
            <a:r>
              <a:rPr lang="en-US" smtClean="0"/>
              <a:t>SCP-MAC: 898 bytes</a:t>
            </a:r>
          </a:p>
          <a:p>
            <a:r>
              <a:rPr lang="en-US" smtClean="0"/>
              <a:t>AS-MAC: 944 bytes</a:t>
            </a:r>
          </a:p>
          <a:p>
            <a:r>
              <a:rPr lang="en-US" smtClean="0"/>
              <a:t>Neighbor table overhead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6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-9872"/>
            <a:ext cx="8153400" cy="990600"/>
          </a:xfrm>
        </p:spPr>
        <p:txBody>
          <a:bodyPr/>
          <a:lstStyle/>
          <a:p>
            <a:r>
              <a:rPr lang="en-US" dirty="0" smtClean="0"/>
              <a:t>AS-MAC Outline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370639" cy="4971256"/>
          </a:xfrm>
        </p:spPr>
        <p:txBody>
          <a:bodyPr/>
          <a:lstStyle/>
          <a:p>
            <a:r>
              <a:rPr lang="en-US" dirty="0" smtClean="0"/>
              <a:t>Introduction to Wireless Sensor Networks (WSNs)</a:t>
            </a:r>
          </a:p>
          <a:p>
            <a:r>
              <a:rPr lang="en-US" dirty="0" smtClean="0"/>
              <a:t>Related Work: Power Aware MAC Protocols</a:t>
            </a:r>
          </a:p>
          <a:p>
            <a:pPr lvl="1"/>
            <a:r>
              <a:rPr lang="en-US" dirty="0" smtClean="0"/>
              <a:t>S-MAC, T-MAC, SCP-MAC</a:t>
            </a:r>
          </a:p>
          <a:p>
            <a:r>
              <a:rPr lang="en-US" dirty="0" smtClean="0"/>
              <a:t>AS-MAC Design</a:t>
            </a:r>
          </a:p>
          <a:p>
            <a:r>
              <a:rPr lang="en-US" dirty="0" smtClean="0"/>
              <a:t>Theoretical Analysis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Conclusions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06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153400" cy="9906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47108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124744"/>
            <a:ext cx="8153400" cy="4752528"/>
          </a:xfrm>
        </p:spPr>
        <p:txBody>
          <a:bodyPr/>
          <a:lstStyle/>
          <a:p>
            <a:r>
              <a:rPr lang="en-US" dirty="0" smtClean="0"/>
              <a:t>Asynchronous coordination of receiving slots among neighbors can significantly reduce overhearing, contention and delay in some situations</a:t>
            </a:r>
          </a:p>
          <a:p>
            <a:r>
              <a:rPr lang="en-US" dirty="0" smtClean="0"/>
              <a:t>Broadcasting inefficient, and scales poorly</a:t>
            </a:r>
          </a:p>
          <a:p>
            <a:r>
              <a:rPr lang="en-US" dirty="0" smtClean="0"/>
              <a:t>A step forward, but there is still no “best” MAC protocol for all scenarios – tradeoffs exist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44624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BAS-MAC</a:t>
            </a:r>
            <a:endParaRPr lang="en-US" dirty="0"/>
          </a:p>
        </p:txBody>
      </p:sp>
      <p:sp>
        <p:nvSpPr>
          <p:cNvPr id="48132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mtClean="0"/>
              <a:t>Broadcasting Asynchronous Scheduled MAC</a:t>
            </a:r>
          </a:p>
          <a:p>
            <a:pPr lvl="1"/>
            <a:r>
              <a:rPr lang="en-US" smtClean="0"/>
              <a:t>MQP - Brian Bates and Andrew Keating</a:t>
            </a:r>
          </a:p>
          <a:p>
            <a:r>
              <a:rPr lang="en-US" smtClean="0"/>
              <a:t>Added broadcast slot to wakeup periods</a:t>
            </a:r>
          </a:p>
          <a:p>
            <a:pPr lvl="1"/>
            <a:r>
              <a:rPr lang="en-US" smtClean="0"/>
              <a:t>Frequency is adjustable</a:t>
            </a:r>
          </a:p>
          <a:p>
            <a:r>
              <a:rPr lang="en-US" smtClean="0"/>
              <a:t>More versatile than AS-MAC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12775" y="-27384"/>
            <a:ext cx="8153400" cy="990600"/>
          </a:xfrm>
        </p:spPr>
        <p:txBody>
          <a:bodyPr/>
          <a:lstStyle/>
          <a:p>
            <a:r>
              <a:rPr lang="en-US" dirty="0" smtClean="0"/>
              <a:t>BAS-MAC Broadcasting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57912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5800" y="5410200"/>
            <a:ext cx="2286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3657600" y="2971800"/>
            <a:ext cx="685800" cy="685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BS</a:t>
            </a:r>
          </a:p>
        </p:txBody>
      </p:sp>
      <p:sp>
        <p:nvSpPr>
          <p:cNvPr id="15" name="Oval 14"/>
          <p:cNvSpPr/>
          <p:nvPr/>
        </p:nvSpPr>
        <p:spPr>
          <a:xfrm>
            <a:off x="44196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16" name="Oval 15"/>
          <p:cNvSpPr/>
          <p:nvPr/>
        </p:nvSpPr>
        <p:spPr>
          <a:xfrm>
            <a:off x="2971800" y="41910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5181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2133600" y="29718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3657600" y="1752600"/>
            <a:ext cx="685800" cy="685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3124200"/>
            <a:ext cx="7620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Up Arrow 20"/>
          <p:cNvSpPr/>
          <p:nvPr/>
        </p:nvSpPr>
        <p:spPr>
          <a:xfrm>
            <a:off x="3810000" y="2438400"/>
            <a:ext cx="381000" cy="457200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Down Arrow 21"/>
          <p:cNvSpPr/>
          <p:nvPr/>
        </p:nvSpPr>
        <p:spPr>
          <a:xfrm rot="1620000">
            <a:off x="3487738" y="3625850"/>
            <a:ext cx="3810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 rot="-1620000">
            <a:off x="4208463" y="3608388"/>
            <a:ext cx="381000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 rot="10800000">
            <a:off x="2819400" y="3124200"/>
            <a:ext cx="762000" cy="3810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2098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818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578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338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05800" y="5410200"/>
            <a:ext cx="228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7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88" y="2015480"/>
            <a:ext cx="5770984" cy="31417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All the slides specific to AS-MAC came from Andrew Keating’s presentation in CS577 in Fall 2009.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997696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</a:t>
            </a:r>
            <a:r>
              <a:rPr lang="en-US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D10611-5B57-4D0C-B69B-3DBF12CCC599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769E1F-8BDA-474B-A2CC-43B18301596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Power Measurements</a:t>
            </a:r>
          </a:p>
        </p:txBody>
      </p:sp>
      <p:pic>
        <p:nvPicPr>
          <p:cNvPr id="5018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125538"/>
            <a:ext cx="6480175" cy="50720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2" name="Oval 4"/>
          <p:cNvSpPr>
            <a:spLocks noChangeArrowheads="1"/>
          </p:cNvSpPr>
          <p:nvPr/>
        </p:nvSpPr>
        <p:spPr bwMode="auto">
          <a:xfrm>
            <a:off x="4737100" y="1844675"/>
            <a:ext cx="2643188" cy="914400"/>
          </a:xfrm>
          <a:prstGeom prst="ellipse">
            <a:avLst/>
          </a:prstGeom>
          <a:noFill/>
          <a:ln w="2540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WSN Communication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14353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Broadcast::</a:t>
            </a:r>
            <a:r>
              <a:rPr lang="en-US" dirty="0" smtClean="0"/>
              <a:t>  e.g., Base station transmits to all sensor nodes in WSN.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Multicast:: </a:t>
            </a:r>
            <a:r>
              <a:rPr lang="en-US" dirty="0" smtClean="0"/>
              <a:t>sensor </a:t>
            </a:r>
            <a:r>
              <a:rPr lang="en-US" dirty="0" smtClean="0"/>
              <a:t>transmits </a:t>
            </a:r>
            <a:r>
              <a:rPr lang="en-US" dirty="0" smtClean="0"/>
              <a:t>to a subset of sensors (e.g. cluster head to cluster nodes)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Convergecast</a:t>
            </a:r>
            <a:r>
              <a:rPr lang="en-US" dirty="0" smtClean="0">
                <a:solidFill>
                  <a:srgbClr val="0000FF"/>
                </a:solidFill>
              </a:rPr>
              <a:t>:: </a:t>
            </a:r>
            <a:r>
              <a:rPr lang="en-US" dirty="0" smtClean="0"/>
              <a:t>when a group of sensors communicate to one sensor (BS, cluster head, or data fusion center).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Local Gossip:: </a:t>
            </a:r>
            <a:r>
              <a:rPr lang="en-US" dirty="0" smtClean="0"/>
              <a:t>sensor sends message to neighbor sensors.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00EC51-18CE-4219-8E4B-15920968AB1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PEDS November 1, 2010           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1C629A-6EAF-4D1D-A34F-9C80905D9EC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Wireless Sensor Networks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Duty cycle:: ratio between listen time and the full listen-sleep cycle.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central approach – lower the duty cycle by turning the radio off part of the time.</a:t>
            </a:r>
          </a:p>
          <a:p>
            <a:pPr>
              <a:buFontTx/>
              <a:buChar char="•"/>
              <a:defRPr/>
            </a:pPr>
            <a:r>
              <a:rPr lang="en-US" smtClean="0"/>
              <a:t>Three techniques to reduce the duty cycle:</a:t>
            </a:r>
          </a:p>
          <a:p>
            <a:pPr lvl="1">
              <a:buFontTx/>
              <a:buChar char="•"/>
              <a:defRPr/>
            </a:pPr>
            <a:r>
              <a:rPr lang="en-US" smtClean="0"/>
              <a:t>TDMA</a:t>
            </a:r>
          </a:p>
          <a:p>
            <a:pPr lvl="1">
              <a:buFontTx/>
              <a:buChar char="•"/>
              <a:defRPr/>
            </a:pPr>
            <a:r>
              <a:rPr lang="en-US" smtClean="0"/>
              <a:t>Schedule contention periods</a:t>
            </a:r>
          </a:p>
          <a:p>
            <a:pPr lvl="1">
              <a:buFontTx/>
              <a:buChar char="•"/>
              <a:defRPr/>
            </a:pPr>
            <a:r>
              <a:rPr lang="en-US" smtClean="0"/>
              <a:t>LPL (Low Power Listening)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PEDS November 1, 2010            AS-MAC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904772-263D-4759-A41F-36D886D8FA5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Techniques to Reduce Idle Listening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TDMA</a:t>
            </a:r>
            <a:r>
              <a:rPr lang="en-US" sz="2800" smtClean="0"/>
              <a:t> requires cluster-based or centralized control.</a:t>
            </a: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Scheduling</a:t>
            </a:r>
            <a:r>
              <a:rPr lang="en-US" sz="2800" smtClean="0"/>
              <a:t> – ensures short listen period when transmitters and listeners can rendezvous and other periods where nodes sleep (turn off their radios).</a:t>
            </a:r>
          </a:p>
          <a:p>
            <a:pPr>
              <a:lnSpc>
                <a:spcPct val="80000"/>
              </a:lnSpc>
              <a:defRPr/>
            </a:pPr>
            <a:r>
              <a:rPr lang="en-US" sz="280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LPL</a:t>
            </a:r>
            <a:r>
              <a:rPr lang="en-US" sz="2800" smtClean="0"/>
              <a:t> – nodes wake up briefly to check for channel activity without receiving data.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If channel is idle, node goes back to sleep.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If channel is busy, node stays awake to receive data.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smtClean="0"/>
              <a:t>A long preamble (longer than poll period) is used to assure than preamble intersects with polls.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4857</TotalTime>
  <Words>2243</Words>
  <Application>Microsoft Office PowerPoint</Application>
  <PresentationFormat>On-screen Show (4:3)</PresentationFormat>
  <Paragraphs>481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Revised_Master</vt:lpstr>
      <vt:lpstr>AS-MAC: An Asynchronous Scheduled MAC Protocol for Wireless Sensor Networks </vt:lpstr>
      <vt:lpstr>AS-MAC Outline</vt:lpstr>
      <vt:lpstr>Wireless Sensor Networks</vt:lpstr>
      <vt:lpstr>Wireless Sensor Networks</vt:lpstr>
      <vt:lpstr>Wireless Sensor Networks</vt:lpstr>
      <vt:lpstr>Power Measurements</vt:lpstr>
      <vt:lpstr>WSN Communication Patterns</vt:lpstr>
      <vt:lpstr>Wireless Sensor Networks</vt:lpstr>
      <vt:lpstr>Techniques to Reduce Idle Listening</vt:lpstr>
      <vt:lpstr>AS-MAC Outline</vt:lpstr>
      <vt:lpstr>Power Aware MAC Protocols</vt:lpstr>
      <vt:lpstr>Power Aware MAC Protocols</vt:lpstr>
      <vt:lpstr>SMAC</vt:lpstr>
      <vt:lpstr>SMAC</vt:lpstr>
      <vt:lpstr>TMAC</vt:lpstr>
      <vt:lpstr>TMAC</vt:lpstr>
      <vt:lpstr>Scheduled Channel Polling (SCP-MAC)</vt:lpstr>
      <vt:lpstr>Scheduled Channel Polling (SCP-MAC)</vt:lpstr>
      <vt:lpstr>SCP-MAC</vt:lpstr>
      <vt:lpstr>Problems with SCP-MAC</vt:lpstr>
      <vt:lpstr>Asynchronous Wake-up</vt:lpstr>
      <vt:lpstr>AS-MAC Outline</vt:lpstr>
      <vt:lpstr>AS-MAC Design</vt:lpstr>
      <vt:lpstr>AS-MAC Initialization Phase</vt:lpstr>
      <vt:lpstr>AS-MAC Initialization Phase</vt:lpstr>
      <vt:lpstr>AS-MAC Neighbor Table</vt:lpstr>
      <vt:lpstr>Periodic Listening Phase: Receiving</vt:lpstr>
      <vt:lpstr>Periodic Listening Phase: Sending</vt:lpstr>
      <vt:lpstr>Periodic Listening Phase: Contending</vt:lpstr>
      <vt:lpstr>AS-MAC Broadcasting</vt:lpstr>
      <vt:lpstr>AS-MAC Broadcasting</vt:lpstr>
      <vt:lpstr>AS-MAC Broadcasting</vt:lpstr>
      <vt:lpstr>AS-MAC Broadcasting</vt:lpstr>
      <vt:lpstr>AS-MAC Broadcasting</vt:lpstr>
      <vt:lpstr>AS-MAC Broadcasting</vt:lpstr>
      <vt:lpstr>SCP-MAC Broadcast</vt:lpstr>
      <vt:lpstr>AS-MAC Outline</vt:lpstr>
      <vt:lpstr>Theoretical Analysis</vt:lpstr>
      <vt:lpstr>Theoretical Simulation Setup</vt:lpstr>
      <vt:lpstr>Theoretical Simulation Results</vt:lpstr>
      <vt:lpstr>AS-MAC Outline</vt:lpstr>
      <vt:lpstr>Experimental Evaluation</vt:lpstr>
      <vt:lpstr>Measurement Methodology</vt:lpstr>
      <vt:lpstr>Energy Experiment Methodology</vt:lpstr>
      <vt:lpstr>Energy vs Senders</vt:lpstr>
      <vt:lpstr>Star Topology (Five Senders)</vt:lpstr>
      <vt:lpstr>Energy Consumption Analysis</vt:lpstr>
      <vt:lpstr>Packet Loss Experiments</vt:lpstr>
      <vt:lpstr>Packet Loss Experiment Results</vt:lpstr>
      <vt:lpstr>Packet Loss Analysis</vt:lpstr>
      <vt:lpstr>Delay Experiment Results</vt:lpstr>
      <vt:lpstr>Memory Footprint</vt:lpstr>
      <vt:lpstr>AS-MAC Outline</vt:lpstr>
      <vt:lpstr>Conclusions</vt:lpstr>
      <vt:lpstr> BAS-MAC</vt:lpstr>
      <vt:lpstr>BAS-MAC Broadcasting</vt:lpstr>
      <vt:lpstr>Acknowledgement</vt:lpstr>
      <vt:lpstr>Questions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178</cp:revision>
  <dcterms:created xsi:type="dcterms:W3CDTF">2004-01-21T20:05:10Z</dcterms:created>
  <dcterms:modified xsi:type="dcterms:W3CDTF">2010-11-01T02:32:12Z</dcterms:modified>
</cp:coreProperties>
</file>