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6ADB-642E-47C2-A8A6-40B4BCF0617A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75FD-5F0E-45BD-B275-018BCCF84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75FD-5F0E-45BD-B275-018BCCF847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90D4-9A8B-4294-929B-2F6B972C2FF2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E5E-5B69-459D-984E-EB51E4EA8511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2517-2291-48C7-84BC-5644F0E9D500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C1EC-0FC9-40A1-A493-E6AD55DE5447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28AD-CD1A-4704-AA4F-9D7ADE9D79B6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7AF8-525D-4B47-9743-9480BD25FA2A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32C1-ABA2-4037-838B-6BF561E34F46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82EC-57FB-4903-AE3E-768D90DF95AF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A6D-086B-48C5-89B6-F701EC405458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2E4E-3468-4EDC-B466-01D12804BB89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768-3300-4255-873A-289CFC940C61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C614-530D-4D39-83CE-B9862C2A4790}" type="datetime1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38A2-4D64-4077-B6FB-258A0D9A2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Inferring Internet Denial-of-Service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/>
          <a:lstStyle/>
          <a:p>
            <a:r>
              <a:rPr lang="en-US" dirty="0" smtClean="0"/>
              <a:t>David Moore, Colleen Shannon, Douglas J. Brown, Geoffrey M. Voelker, Stefan Savage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5631" y="4648200"/>
            <a:ext cx="601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Presented by</a:t>
            </a:r>
          </a:p>
          <a:p>
            <a:pPr algn="ctr"/>
            <a:r>
              <a:rPr lang="en-US" sz="3200" dirty="0" err="1" smtClean="0"/>
              <a:t>Thangam</a:t>
            </a:r>
            <a:r>
              <a:rPr lang="en-US" sz="3200" dirty="0" smtClean="0"/>
              <a:t> </a:t>
            </a:r>
            <a:r>
              <a:rPr lang="en-US" sz="3200" dirty="0" err="1" smtClean="0"/>
              <a:t>Seenivasan</a:t>
            </a:r>
            <a:r>
              <a:rPr lang="en-US" sz="3200" dirty="0" smtClean="0"/>
              <a:t> &amp; Rabin </a:t>
            </a:r>
            <a:r>
              <a:rPr lang="en-US" sz="3200" dirty="0" err="1" smtClean="0"/>
              <a:t>Karki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More powerful attacks</a:t>
            </a:r>
          </a:p>
          <a:p>
            <a:pPr lvl="1"/>
            <a:r>
              <a:rPr lang="en-US" dirty="0" smtClean="0"/>
              <a:t>From multiple hosts</a:t>
            </a:r>
            <a:endParaRPr lang="en-US" dirty="0"/>
          </a:p>
        </p:txBody>
      </p:sp>
      <p:pic>
        <p:nvPicPr>
          <p:cNvPr id="3074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257010"/>
            <a:ext cx="1241425" cy="762790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257800"/>
            <a:ext cx="1241425" cy="76279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5" y="5486400"/>
            <a:ext cx="1241425" cy="762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015335"/>
            <a:ext cx="193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Compromised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1095666" cy="10398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6324600"/>
            <a:ext cx="193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Compromised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096000"/>
            <a:ext cx="193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Compromised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19" y="533400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Runs a daemon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3075" idx="2"/>
            <a:endCxn id="3074" idx="0"/>
          </p:cNvCxnSpPr>
          <p:nvPr/>
        </p:nvCxnSpPr>
        <p:spPr>
          <a:xfrm rot="16200000" flipH="1">
            <a:off x="1256975" y="4216871"/>
            <a:ext cx="1016797" cy="1063480"/>
          </a:xfrm>
          <a:prstGeom prst="straightConnector1">
            <a:avLst/>
          </a:prstGeom>
          <a:ln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1576" y="4648200"/>
            <a:ext cx="1835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Communication for </a:t>
            </a:r>
          </a:p>
          <a:p>
            <a:pPr algn="ctr"/>
            <a:r>
              <a:rPr lang="en-US" sz="1600" dirty="0" smtClean="0"/>
              <a:t>remote contro</a:t>
            </a:r>
            <a:r>
              <a:rPr lang="en-US" sz="1600" dirty="0"/>
              <a:t>l</a:t>
            </a:r>
          </a:p>
        </p:txBody>
      </p:sp>
      <p:pic>
        <p:nvPicPr>
          <p:cNvPr id="3076" name="Picture 4" descr="C:\Users\thangam\AppData\Local\Microsoft\Windows\Temporary Internet Files\Content.IE5\BK1TTRD7\MCj04247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990600" cy="10311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00200" y="3124200"/>
            <a:ext cx="105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Attacker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stCxn id="3074" idx="0"/>
          </p:cNvCxnSpPr>
          <p:nvPr/>
        </p:nvCxnSpPr>
        <p:spPr>
          <a:xfrm rot="5400000" flipH="1" flipV="1">
            <a:off x="2977751" y="3129362"/>
            <a:ext cx="1447010" cy="2808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rot="5400000" flipH="1" flipV="1">
            <a:off x="4147344" y="4375944"/>
            <a:ext cx="1600200" cy="620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0"/>
          </p:cNvCxnSpPr>
          <p:nvPr/>
        </p:nvCxnSpPr>
        <p:spPr>
          <a:xfrm rot="16200000" flipV="1">
            <a:off x="5453857" y="3918743"/>
            <a:ext cx="1371600" cy="130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0" y="4267200"/>
            <a:ext cx="2167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Coordinated attack</a:t>
            </a: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7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attackers spoof IP source address</a:t>
            </a:r>
          </a:p>
          <a:p>
            <a:pPr lvl="1"/>
            <a:r>
              <a:rPr lang="en-US" dirty="0" smtClean="0"/>
              <a:t>To conceal their locations</a:t>
            </a:r>
          </a:p>
          <a:p>
            <a:r>
              <a:rPr lang="en-US" dirty="0" smtClean="0"/>
              <a:t>Use random address spoofing</a:t>
            </a:r>
          </a:p>
          <a:p>
            <a:pPr lvl="1"/>
            <a:r>
              <a:rPr lang="en-US" dirty="0" smtClean="0"/>
              <a:t>To overcome blacklisting/filtering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840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paper focuses solely on attacks with random address spoofing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Methodology</a:t>
            </a:r>
          </a:p>
          <a:p>
            <a:r>
              <a:rPr lang="en-US" dirty="0" smtClean="0"/>
              <a:t>Attack detection and classification</a:t>
            </a:r>
          </a:p>
          <a:p>
            <a:r>
              <a:rPr lang="en-US" dirty="0" smtClean="0"/>
              <a:t>Analysis of DOS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>
            <a:normAutofit/>
          </a:bodyPr>
          <a:lstStyle/>
          <a:p>
            <a:r>
              <a:rPr lang="en-US" dirty="0" smtClean="0"/>
              <a:t>Attackers spoof source address randomly</a:t>
            </a:r>
          </a:p>
          <a:p>
            <a:r>
              <a:rPr lang="en-US" dirty="0" smtClean="0"/>
              <a:t>Victim, in turn respond to attack packets</a:t>
            </a:r>
          </a:p>
          <a:p>
            <a:r>
              <a:rPr lang="en-US" dirty="0" smtClean="0"/>
              <a:t>Unsolicited responses (backscatter) equally distributed  across IP address space</a:t>
            </a:r>
          </a:p>
          <a:p>
            <a:r>
              <a:rPr lang="en-US" dirty="0" smtClean="0"/>
              <a:t>Received backscatter is evidence of an attacker 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600200"/>
            <a:ext cx="74199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2510135"/>
            <a:ext cx="12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Attacker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64770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Borrowed from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G.Voelkar’s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presentation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victim responses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029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of one given host on the Internet receiving at least one unsolicited response during an attack of m packets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334000"/>
            <a:ext cx="296491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343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Probability of n hosts receiving at least one  of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packets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190875"/>
            <a:ext cx="2809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Monitor from n distinct hosts</a:t>
            </a:r>
          </a:p>
          <a:p>
            <a:r>
              <a:rPr lang="en-US" dirty="0" smtClean="0"/>
              <a:t>Expected number of backscatter packets given an attack of m packets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25686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1148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samples contain</a:t>
            </a:r>
            <a:endParaRPr lang="en-US" sz="3200" dirty="0"/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/>
              <a:t>Identity of the victim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Timestamp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/>
              <a:t>Kind of attack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Analysis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arrival rate of unsolicited packets from a victim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Extrapolated attack rate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on the victim 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86200"/>
            <a:ext cx="1800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4114800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ackets per sec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uniformity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ttackers spoof source addresses at random</a:t>
            </a:r>
          </a:p>
          <a:p>
            <a:r>
              <a:rPr lang="en-US" dirty="0" smtClean="0"/>
              <a:t>Reliable delivery</a:t>
            </a:r>
          </a:p>
          <a:p>
            <a:pPr lvl="1"/>
            <a:r>
              <a:rPr lang="en-US" dirty="0" smtClean="0"/>
              <a:t>Attack traffic and backscatter is delivered reliably</a:t>
            </a:r>
          </a:p>
          <a:p>
            <a:r>
              <a:rPr lang="en-US" dirty="0" smtClean="0"/>
              <a:t>Backscatter hypothesis</a:t>
            </a:r>
          </a:p>
          <a:p>
            <a:pPr lvl="1"/>
            <a:r>
              <a:rPr lang="en-US" dirty="0" smtClean="0"/>
              <a:t>Unsolicited packets observed by the monitor represent backscatter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4685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How prevalent are denial-of-service attacks in the Internet?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- Address uniformity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r>
              <a:rPr lang="en-US" dirty="0" smtClean="0"/>
              <a:t>Many attacks do not use address spoofing</a:t>
            </a:r>
          </a:p>
          <a:p>
            <a:pPr lvl="1"/>
            <a:r>
              <a:rPr lang="en-US" dirty="0" smtClean="0"/>
              <a:t>ISPs increasingly employ ingress filtering</a:t>
            </a:r>
          </a:p>
          <a:p>
            <a:r>
              <a:rPr lang="en-US" dirty="0" smtClean="0"/>
              <a:t>“Reflector attacks”</a:t>
            </a:r>
          </a:p>
          <a:p>
            <a:pPr lvl="1"/>
            <a:r>
              <a:rPr lang="en-US" dirty="0" smtClean="0"/>
              <a:t>Source address is specifically selected</a:t>
            </a:r>
          </a:p>
          <a:p>
            <a:r>
              <a:rPr lang="en-US" dirty="0" smtClean="0"/>
              <a:t>Motivation for IP spoofing has been reduced</a:t>
            </a:r>
          </a:p>
          <a:p>
            <a:pPr lvl="1"/>
            <a:r>
              <a:rPr lang="en-US" dirty="0" smtClean="0"/>
              <a:t>Automated methods for compromising host</a:t>
            </a:r>
          </a:p>
          <a:p>
            <a:pPr lvl="1"/>
            <a:r>
              <a:rPr lang="en-US" dirty="0" smtClean="0"/>
              <a:t>DDOS attacks using true IP addresses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7186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Each factor cause the analysis to underestimate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total number of attacks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– Reliable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Packets from attacker may be queued and dropped</a:t>
            </a:r>
          </a:p>
          <a:p>
            <a:r>
              <a:rPr lang="en-US" dirty="0" smtClean="0"/>
              <a:t>Filtered and rate limited by a firewall</a:t>
            </a:r>
          </a:p>
          <a:p>
            <a:r>
              <a:rPr lang="en-US" dirty="0" smtClean="0"/>
              <a:t>Some traffic do not elicit a response</a:t>
            </a:r>
          </a:p>
          <a:p>
            <a:r>
              <a:rPr lang="en-US" dirty="0" smtClean="0"/>
              <a:t>Responses may be queued and dropped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837093"/>
            <a:ext cx="6556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Causes the analysis to underestimate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total number of attacks and attack rate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server in the Internet can send unsolicited packets</a:t>
            </a:r>
          </a:p>
          <a:p>
            <a:pPr lvl="1"/>
            <a:r>
              <a:rPr lang="en-US" dirty="0" smtClean="0"/>
              <a:t>Possible to eliminate flows consistently destined to a single host</a:t>
            </a:r>
          </a:p>
          <a:p>
            <a:r>
              <a:rPr lang="en-US" dirty="0" smtClean="0"/>
              <a:t>Misinterpretation of random port scans as backscatters</a:t>
            </a:r>
            <a:endParaRPr lang="en-US" dirty="0"/>
          </a:p>
          <a:p>
            <a:r>
              <a:rPr lang="en-US" dirty="0" smtClean="0"/>
              <a:t>Vast majority attacks can be differentiated from typical scanning activity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638800"/>
            <a:ext cx="6564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Provides a conservative estimate of current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denial-of-service activity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Attack detection and classification</a:t>
            </a:r>
          </a:p>
          <a:p>
            <a:r>
              <a:rPr lang="en-US" dirty="0" smtClean="0"/>
              <a:t>Analysis of DOS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detection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extract backscatter packets from raw trace</a:t>
            </a:r>
          </a:p>
          <a:p>
            <a:r>
              <a:rPr lang="en-US" dirty="0" smtClean="0"/>
              <a:t>Combine related packets into attack flows</a:t>
            </a:r>
          </a:p>
          <a:p>
            <a:pPr lvl="1"/>
            <a:r>
              <a:rPr lang="en-US" dirty="0" smtClean="0"/>
              <a:t>Based on victims IP address</a:t>
            </a:r>
          </a:p>
          <a:p>
            <a:r>
              <a:rPr lang="en-US" dirty="0" smtClean="0"/>
              <a:t>Filter out some attack flows based on intensity, duration and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backscatter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packets</a:t>
            </a:r>
          </a:p>
          <a:p>
            <a:pPr lvl="1"/>
            <a:r>
              <a:rPr lang="en-US" dirty="0" smtClean="0"/>
              <a:t>Involving legitimate hosts</a:t>
            </a:r>
          </a:p>
          <a:p>
            <a:pPr lvl="1"/>
            <a:r>
              <a:rPr lang="en-US" dirty="0" smtClean="0"/>
              <a:t>Packets that do not correspond to response traffic</a:t>
            </a:r>
          </a:p>
          <a:p>
            <a:pPr lvl="1"/>
            <a:r>
              <a:rPr lang="en-US" dirty="0" smtClean="0"/>
              <a:t>Remove TCP RST packets used for scanning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hese scans have sequential scanning patterns</a:t>
            </a:r>
          </a:p>
          <a:p>
            <a:pPr lvl="2"/>
            <a:r>
              <a:rPr lang="en-US" dirty="0" smtClean="0"/>
              <a:t>Remover RSTs with clearly non-random behavior</a:t>
            </a:r>
          </a:p>
          <a:p>
            <a:r>
              <a:rPr lang="en-US" dirty="0" smtClean="0"/>
              <a:t>Remove duplicate packets</a:t>
            </a:r>
          </a:p>
          <a:p>
            <a:pPr lvl="1"/>
            <a:r>
              <a:rPr lang="en-US" dirty="0" smtClean="0"/>
              <a:t>Same &lt;</a:t>
            </a:r>
            <a:r>
              <a:rPr lang="en-US" dirty="0" err="1" smtClean="0"/>
              <a:t>src</a:t>
            </a:r>
            <a:r>
              <a:rPr lang="en-US" dirty="0" smtClean="0"/>
              <a:t> IP, </a:t>
            </a:r>
            <a:r>
              <a:rPr lang="en-US" dirty="0" err="1" smtClean="0"/>
              <a:t>dst</a:t>
            </a:r>
            <a:r>
              <a:rPr lang="en-US" dirty="0" smtClean="0"/>
              <a:t> IP, protocol, </a:t>
            </a:r>
            <a:r>
              <a:rPr lang="en-US" dirty="0" err="1" smtClean="0"/>
              <a:t>src</a:t>
            </a:r>
            <a:r>
              <a:rPr lang="en-US" dirty="0" smtClean="0"/>
              <a:t> port, </a:t>
            </a:r>
            <a:r>
              <a:rPr lang="en-US" dirty="0" err="1" smtClean="0"/>
              <a:t>dst</a:t>
            </a:r>
            <a:r>
              <a:rPr lang="en-US" dirty="0" smtClean="0"/>
              <a:t> port&gt; in the last five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Flow-based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Flow-based identification</a:t>
            </a:r>
          </a:p>
          <a:p>
            <a:pPr lvl="1"/>
            <a:r>
              <a:rPr lang="en-US" dirty="0" smtClean="0"/>
              <a:t>Flow: Series of consecutive packets sharing the same victim IP address</a:t>
            </a:r>
          </a:p>
          <a:p>
            <a:pPr lvl="1"/>
            <a:r>
              <a:rPr lang="en-US" dirty="0" smtClean="0"/>
              <a:t>Flow lifetime: Timeout approach	</a:t>
            </a:r>
          </a:p>
          <a:p>
            <a:pPr lvl="2"/>
            <a:r>
              <a:rPr lang="en-US" dirty="0" smtClean="0"/>
              <a:t>Defines when a flow begins and ends</a:t>
            </a:r>
          </a:p>
          <a:p>
            <a:pPr lvl="2"/>
            <a:r>
              <a:rPr lang="en-US" dirty="0" smtClean="0"/>
              <a:t>Packets arrive within a fixed timeout relative to the most recent packet in the flow – same flow</a:t>
            </a:r>
          </a:p>
          <a:p>
            <a:pPr lvl="2"/>
            <a:r>
              <a:rPr lang="en-US" dirty="0" smtClean="0"/>
              <a:t>More conservative timeout: long flows</a:t>
            </a:r>
          </a:p>
          <a:p>
            <a:pPr lvl="2"/>
            <a:r>
              <a:rPr lang="en-US" dirty="0" smtClean="0"/>
              <a:t>Shorter timeout: large number of short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timeout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00800" cy="4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6019800"/>
            <a:ext cx="373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300 seconds (5 minutes)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attack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Packet threshold</a:t>
            </a:r>
          </a:p>
          <a:p>
            <a:pPr lvl="1"/>
            <a:r>
              <a:rPr lang="en-US" sz="2400" dirty="0" smtClean="0"/>
              <a:t>Minimum number of packets necessary to classify it to be an attack</a:t>
            </a:r>
          </a:p>
          <a:p>
            <a:pPr lvl="1"/>
            <a:r>
              <a:rPr lang="en-US" sz="2400" dirty="0" smtClean="0"/>
              <a:t>Filter out short attacks which have negligible impact</a:t>
            </a:r>
          </a:p>
          <a:p>
            <a:r>
              <a:rPr lang="en-US" dirty="0" smtClean="0"/>
              <a:t>Attack duration</a:t>
            </a:r>
          </a:p>
          <a:p>
            <a:pPr lvl="1"/>
            <a:r>
              <a:rPr lang="en-US" sz="2400" dirty="0" smtClean="0"/>
              <a:t>Time between first and last packet of a flow</a:t>
            </a:r>
          </a:p>
          <a:p>
            <a:pPr lvl="1"/>
            <a:r>
              <a:rPr lang="en-US" sz="2400" dirty="0" smtClean="0"/>
              <a:t>Filter out short attacks</a:t>
            </a:r>
            <a:endParaRPr lang="en-US" dirty="0" smtClean="0"/>
          </a:p>
          <a:p>
            <a:r>
              <a:rPr lang="en-US" dirty="0" smtClean="0"/>
              <a:t>Packet rate</a:t>
            </a:r>
          </a:p>
          <a:p>
            <a:pPr lvl="1"/>
            <a:r>
              <a:rPr lang="en-US" sz="2400" dirty="0" smtClean="0"/>
              <a:t>Threshold for maximum rate of packet arrivals</a:t>
            </a:r>
          </a:p>
          <a:p>
            <a:pPr lvl="1"/>
            <a:r>
              <a:rPr lang="en-US" sz="2400" dirty="0" smtClean="0"/>
              <a:t>Largest packet rate across 1-minute buckets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threshold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791200" cy="413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90271" y="6019800"/>
            <a:ext cx="1734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 packets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4648200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020628" cy="387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238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Loss could total more than $1.2 billion</a:t>
            </a:r>
          </a:p>
          <a:p>
            <a:pPr algn="r"/>
            <a:r>
              <a:rPr lang="en-US" sz="2400" i="1" dirty="0" smtClean="0">
                <a:solidFill>
                  <a:srgbClr val="FF0000"/>
                </a:solidFill>
              </a:rPr>
              <a:t>-analysts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4174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DDOS attacks have become common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64770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Borrowed from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G.Voelkar’s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duration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715000" cy="39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6019800"/>
            <a:ext cx="18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60 seconds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rate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391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5791200"/>
            <a:ext cx="124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0.5 pps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Protocol (TCP, UDP, ICMP)</a:t>
            </a:r>
          </a:p>
          <a:p>
            <a:r>
              <a:rPr lang="en-US" dirty="0" smtClean="0"/>
              <a:t>TCP flag settings (SYN/ACKs, RSTs)</a:t>
            </a:r>
          </a:p>
          <a:p>
            <a:r>
              <a:rPr lang="en-US" dirty="0" smtClean="0"/>
              <a:t>ICMP payload (copies of original packets)</a:t>
            </a:r>
          </a:p>
          <a:p>
            <a:r>
              <a:rPr lang="en-US" dirty="0" smtClean="0"/>
              <a:t>Port settings (source and destination ports)</a:t>
            </a:r>
          </a:p>
          <a:p>
            <a:r>
              <a:rPr lang="en-US" dirty="0" smtClean="0"/>
              <a:t>DNS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Attack detection and classification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Analysis of DOS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Analysis: Experimental Platform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128" y="1447800"/>
            <a:ext cx="65792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29400" y="4876800"/>
            <a:ext cx="216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Sole ingress link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5029200" y="4495801"/>
            <a:ext cx="1600200" cy="61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6396335"/>
            <a:ext cx="677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24</a:t>
            </a:r>
            <a:r>
              <a:rPr lang="en-US" sz="2400" dirty="0" smtClean="0">
                <a:solidFill>
                  <a:srgbClr val="FF0000"/>
                </a:solidFill>
              </a:rPr>
              <a:t> distinct IPs, 1/256 of the total Ipv4 address space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0"/>
            <a:ext cx="4054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Captures all the inbound traffic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via Hub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Attack Activity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086600" cy="56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Attack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done over a period of 3 years (Feb 1, 2001 – Feb 25, 2004).</a:t>
            </a:r>
          </a:p>
          <a:p>
            <a:r>
              <a:rPr lang="en-US" dirty="0" smtClean="0"/>
              <a:t>Captured 22 traces of </a:t>
            </a:r>
            <a:r>
              <a:rPr lang="en-US" dirty="0" err="1" smtClean="0"/>
              <a:t>DoS</a:t>
            </a:r>
            <a:r>
              <a:rPr lang="en-US" dirty="0" smtClean="0"/>
              <a:t> activity.</a:t>
            </a:r>
          </a:p>
          <a:p>
            <a:r>
              <a:rPr lang="en-US" dirty="0" smtClean="0"/>
              <a:t>Each trace roughly spans a week.</a:t>
            </a:r>
          </a:p>
          <a:p>
            <a:r>
              <a:rPr lang="en-US" dirty="0" smtClean="0"/>
              <a:t>Total 68,700 attacks to 34,700 unique victim IPs.</a:t>
            </a:r>
          </a:p>
          <a:p>
            <a:r>
              <a:rPr lang="en-US" dirty="0" smtClean="0"/>
              <a:t>1,066 million backscatter packets (≤1/256</a:t>
            </a:r>
            <a:r>
              <a:rPr lang="en-US" baseline="30000" dirty="0" smtClean="0"/>
              <a:t>th</a:t>
            </a:r>
            <a:r>
              <a:rPr lang="en-US" dirty="0" smtClean="0"/>
              <a:t> of the total backscatter traffic generated)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Attack Activity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672" y="1219200"/>
            <a:ext cx="714712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95400" y="4919008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No strong diurnal patterns, as seen in Web or P2P file sharing.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Rate of attack doesn’t change significantly over the period of time.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Attacks were not clustered on particular subnets.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Attack Activity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315200" cy="364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4800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Exhibits daily periodic behavior.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At the same time everyday, attack increases from est. 2,500 </a:t>
            </a:r>
            <a:r>
              <a:rPr lang="en-US" sz="2400" dirty="0" err="1" smtClean="0"/>
              <a:t>pps</a:t>
            </a:r>
            <a:r>
              <a:rPr lang="en-US" sz="2400" dirty="0" smtClean="0"/>
              <a:t> to 100,000-160,000 </a:t>
            </a:r>
            <a:r>
              <a:rPr lang="en-US" sz="2400" dirty="0" err="1" smtClean="0"/>
              <a:t>pps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Attack persists for one hour before subsiding again.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Tuesdays off </a:t>
            </a:r>
            <a:r>
              <a:rPr lang="en-US" sz="2400" dirty="0" smtClean="0"/>
              <a:t>(suggests attacks are scripted).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 Classification: Protocol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8641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DDOS attack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910" y="1752600"/>
            <a:ext cx="656669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 Classification: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Table shows –</a:t>
            </a:r>
          </a:p>
          <a:p>
            <a:r>
              <a:rPr lang="en-US" dirty="0" smtClean="0"/>
              <a:t>95% of attacks and 89% of packets use TCP protocol.</a:t>
            </a:r>
          </a:p>
          <a:p>
            <a:r>
              <a:rPr lang="en-US" dirty="0" smtClean="0"/>
              <a:t>Distant second is ICMP with 2.6% of attacks.</a:t>
            </a:r>
          </a:p>
          <a:p>
            <a:r>
              <a:rPr lang="en-US" dirty="0" smtClean="0"/>
              <a:t>Breakdown of TCP attacks shows most of the attacks target multiple ports.</a:t>
            </a:r>
          </a:p>
          <a:p>
            <a:r>
              <a:rPr lang="en-US" dirty="0" smtClean="0"/>
              <a:t>Most popular individual target ports: HTTP (80), IRC (6667), port 0, </a:t>
            </a:r>
            <a:r>
              <a:rPr lang="en-US" dirty="0" err="1" smtClean="0"/>
              <a:t>Authd</a:t>
            </a:r>
            <a:r>
              <a:rPr lang="en-US" dirty="0" smtClean="0"/>
              <a:t>(113)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 Classification: Rate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599"/>
            <a:ext cx="5586414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34120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500 SYN </a:t>
            </a:r>
            <a:r>
              <a:rPr lang="en-US" sz="2400" dirty="0" err="1" smtClean="0"/>
              <a:t>pps</a:t>
            </a:r>
            <a:r>
              <a:rPr lang="en-US" sz="2400" dirty="0" smtClean="0"/>
              <a:t> are enough to overwhelm a server.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65% attacks had 500 </a:t>
            </a:r>
            <a:r>
              <a:rPr lang="en-US" sz="2400" dirty="0" err="1" smtClean="0"/>
              <a:t>pps</a:t>
            </a:r>
            <a:r>
              <a:rPr lang="en-US" sz="2400" dirty="0" smtClean="0"/>
              <a:t> or higher.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4% attacks had ≥ 14,000 </a:t>
            </a:r>
            <a:r>
              <a:rPr lang="en-US" sz="2400" dirty="0" err="1" smtClean="0"/>
              <a:t>pps</a:t>
            </a:r>
            <a:r>
              <a:rPr lang="en-US" sz="2400" dirty="0" smtClean="0"/>
              <a:t>, enough to compromise attack-resistant firewalls.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 Classification: Duration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638" y="1219200"/>
            <a:ext cx="73705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4572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60% attacks less than 10 min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80% are less than 30 min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2.4% are greater than 5 hrs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1.5% are greater than 10 hrs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0.53% span multiple days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PDF graph shows peak is at 5 min (10.8%), 10 min (9.7%)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Classification: Type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219199"/>
            <a:ext cx="5802529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Classification: TLD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7703"/>
            <a:ext cx="5475167" cy="509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20574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Over 10% targeted </a:t>
            </a:r>
            <a:r>
              <a:rPr lang="en-US" sz="2400" i="1" dirty="0" smtClean="0"/>
              <a:t>com</a:t>
            </a:r>
            <a:r>
              <a:rPr lang="en-US" sz="2400" dirty="0" smtClean="0"/>
              <a:t> &amp; </a:t>
            </a:r>
            <a:r>
              <a:rPr lang="en-US" sz="2400" i="1" dirty="0" smtClean="0"/>
              <a:t>net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1.3-1.7% targeted </a:t>
            </a:r>
            <a:r>
              <a:rPr lang="en-US" sz="2400" i="1" dirty="0" smtClean="0"/>
              <a:t>org</a:t>
            </a:r>
            <a:r>
              <a:rPr lang="en-US" sz="2400" dirty="0" smtClean="0"/>
              <a:t> &amp; </a:t>
            </a:r>
            <a:r>
              <a:rPr lang="en-US" sz="2400" i="1" dirty="0" err="1" smtClean="0"/>
              <a:t>edu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11% were targeted to </a:t>
            </a:r>
            <a:r>
              <a:rPr lang="en-US" sz="2400" i="1" dirty="0" err="1" smtClean="0"/>
              <a:t>ro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4% to </a:t>
            </a:r>
            <a:r>
              <a:rPr lang="en-US" sz="2400" i="1" dirty="0" err="1" smtClean="0"/>
              <a:t>br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Victim Classification: Repeated Attacks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41733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4800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victims (89%) were attacked in only one trace.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of the remaining victims (7.8%) appear in two traces.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 Victims can appear in multiple traces because of attacks that span trace boundaries.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3% victims appear in more than 3 traces, nevertheless.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Victim Classification: Repeated Attacks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4038600" cy="37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1447800"/>
            <a:ext cx="355940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56152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86400" y="5791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15 victims that appear in 10 or more traces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Nearly all of the packets attribute to the backscatter do not provoke a response, so these packets could not have been used to probe the monitored network.</a:t>
            </a:r>
          </a:p>
          <a:p>
            <a:r>
              <a:rPr lang="en-US" dirty="0" smtClean="0"/>
              <a:t>Anderson-Darling test (</a:t>
            </a:r>
            <a:r>
              <a:rPr lang="en-US" i="1" dirty="0" smtClean="0"/>
              <a:t>a statistical test of whether there is evidence that a given sample of data did not arise from a given probability distribution</a:t>
            </a:r>
            <a:r>
              <a:rPr lang="en-US" dirty="0" smtClean="0"/>
              <a:t>) to determine if the distribution of destination addresses is uniform. Validated for most attacks at the 0.05 significance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Duplicated portion of the analysis using data taken from several university-related networks in California.</a:t>
            </a:r>
          </a:p>
          <a:p>
            <a:pPr lvl="1"/>
            <a:r>
              <a:rPr lang="en-US" dirty="0" smtClean="0"/>
              <a:t>Although this is a much smaller dataset; for 98% of the victim IP recorded in this dataset, corresponding record was found at the same time in larger dataset.</a:t>
            </a:r>
          </a:p>
          <a:p>
            <a:r>
              <a:rPr lang="en-US" dirty="0" smtClean="0"/>
              <a:t>Data from </a:t>
            </a:r>
            <a:r>
              <a:rPr lang="en-US" dirty="0" err="1" smtClean="0"/>
              <a:t>Asta</a:t>
            </a:r>
            <a:r>
              <a:rPr lang="en-US" dirty="0" smtClean="0"/>
              <a:t> Networks describing </a:t>
            </a:r>
            <a:r>
              <a:rPr lang="en-US" dirty="0" err="1" smtClean="0"/>
              <a:t>DoS</a:t>
            </a:r>
            <a:r>
              <a:rPr lang="en-US" dirty="0" smtClean="0"/>
              <a:t> attacks detected also qualitatively confirms the data in this paper.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new technique called “backscatter analysis” for estimating </a:t>
            </a:r>
            <a:r>
              <a:rPr lang="en-US" dirty="0" err="1" smtClean="0"/>
              <a:t>DoS</a:t>
            </a:r>
            <a:r>
              <a:rPr lang="en-US" dirty="0" smtClean="0"/>
              <a:t> attack activity on the Internet.</a:t>
            </a:r>
          </a:p>
          <a:p>
            <a:r>
              <a:rPr lang="en-US" dirty="0" smtClean="0"/>
              <a:t>Observed widespread </a:t>
            </a:r>
            <a:r>
              <a:rPr lang="en-US" dirty="0" err="1" smtClean="0"/>
              <a:t>DoS</a:t>
            </a:r>
            <a:r>
              <a:rPr lang="en-US" dirty="0" smtClean="0"/>
              <a:t> attacks distributed among many domains and ISPs.</a:t>
            </a:r>
          </a:p>
          <a:p>
            <a:r>
              <a:rPr lang="en-US" dirty="0" smtClean="0"/>
              <a:t>Size and length of attacks were heavy tailed.</a:t>
            </a:r>
          </a:p>
          <a:p>
            <a:r>
              <a:rPr lang="en-US" dirty="0" smtClean="0"/>
              <a:t>Surprising number of attacks directed at a few foreign countries. (</a:t>
            </a:r>
            <a:r>
              <a:rPr lang="en-US" dirty="0" smtClean="0">
                <a:solidFill>
                  <a:srgbClr val="FF0000"/>
                </a:solidFill>
              </a:rPr>
              <a:t>or as we non-US citizens call them – home countries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Witnessed over 68,000 attacks during 3 years, with little signs of abatement.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quantitative data available about the prevalence of DOS attacks</a:t>
            </a:r>
          </a:p>
          <a:p>
            <a:r>
              <a:rPr lang="en-US" dirty="0" smtClean="0"/>
              <a:t>Obstacles gathering DOS traffic data</a:t>
            </a:r>
          </a:p>
          <a:p>
            <a:pPr lvl="1"/>
            <a:r>
              <a:rPr lang="en-US" dirty="0" smtClean="0"/>
              <a:t>ISP consider such data private and sensitive</a:t>
            </a:r>
          </a:p>
          <a:p>
            <a:pPr lvl="1"/>
            <a:r>
              <a:rPr lang="en-US" dirty="0" smtClean="0"/>
              <a:t>Need to monitored from a large number of sites to obtain representative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Backscatter Analysis</a:t>
            </a:r>
          </a:p>
          <a:p>
            <a:pPr lvl="1"/>
            <a:r>
              <a:rPr lang="en-US" dirty="0" smtClean="0"/>
              <a:t>Estimate prevalence of worldwide DOS attacks</a:t>
            </a:r>
          </a:p>
          <a:p>
            <a:pPr lvl="1"/>
            <a:r>
              <a:rPr lang="en-US" dirty="0" smtClean="0"/>
              <a:t>Traffic monitoring technique</a:t>
            </a:r>
          </a:p>
          <a:p>
            <a:pPr lvl="1"/>
            <a:r>
              <a:rPr lang="en-US" dirty="0" smtClean="0"/>
              <a:t>Conservative estimate on the prevalence</a:t>
            </a:r>
          </a:p>
          <a:p>
            <a:pPr lvl="1"/>
            <a:r>
              <a:rPr lang="en-US" dirty="0" smtClean="0"/>
              <a:t>Lower bound on the intensity of attacks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Background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Attack detection and classification</a:t>
            </a:r>
          </a:p>
          <a:p>
            <a:r>
              <a:rPr lang="en-US" dirty="0" smtClean="0"/>
              <a:t>Analysis of DOS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 smtClean="0"/>
              <a:t>An attempt to make a computer resource unavailable to its intended users</a:t>
            </a:r>
          </a:p>
          <a:p>
            <a:r>
              <a:rPr lang="en-US" dirty="0" smtClean="0"/>
              <a:t>Classes of attacks</a:t>
            </a:r>
          </a:p>
          <a:p>
            <a:pPr lvl="1"/>
            <a:r>
              <a:rPr lang="en-US" dirty="0" smtClean="0"/>
              <a:t>Logic attacks (exploits software flaws)</a:t>
            </a:r>
          </a:p>
          <a:p>
            <a:pPr lvl="2"/>
            <a:r>
              <a:rPr lang="en-US" dirty="0" smtClean="0"/>
              <a:t>Ping-of-Death</a:t>
            </a:r>
          </a:p>
          <a:p>
            <a:pPr lvl="1"/>
            <a:r>
              <a:rPr lang="en-US" dirty="0" smtClean="0"/>
              <a:t>Resource attacks</a:t>
            </a:r>
          </a:p>
          <a:p>
            <a:pPr lvl="2"/>
            <a:r>
              <a:rPr lang="en-US" dirty="0" smtClean="0"/>
              <a:t>Sending a large number of spurious requests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15000"/>
            <a:ext cx="559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paper focuses only on resource attacks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Overwhelm the capacity of network devices</a:t>
            </a:r>
          </a:p>
          <a:p>
            <a:pPr lvl="1"/>
            <a:r>
              <a:rPr lang="en-US" dirty="0" smtClean="0"/>
              <a:t>Attacker sends packets as rapidly as possible</a:t>
            </a:r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Load the CPU by requiring additional processing</a:t>
            </a:r>
          </a:p>
          <a:p>
            <a:pPr lvl="1"/>
            <a:r>
              <a:rPr lang="en-US" dirty="0" smtClean="0"/>
              <a:t>SYN flood</a:t>
            </a:r>
          </a:p>
          <a:p>
            <a:pPr lvl="2"/>
            <a:r>
              <a:rPr lang="en-US" dirty="0" smtClean="0"/>
              <a:t>For each SYN packet to a listening TCP port</a:t>
            </a:r>
          </a:p>
          <a:p>
            <a:pPr lvl="3"/>
            <a:r>
              <a:rPr lang="en-US" dirty="0" smtClean="0"/>
              <a:t>The host must search through existing connections</a:t>
            </a:r>
          </a:p>
          <a:p>
            <a:pPr lvl="3"/>
            <a:r>
              <a:rPr lang="en-US" dirty="0" smtClean="0"/>
              <a:t>Allocate new data structures</a:t>
            </a:r>
          </a:p>
          <a:p>
            <a:pPr lvl="2"/>
            <a:r>
              <a:rPr lang="en-US" dirty="0" smtClean="0"/>
              <a:t>Even a small SYN flood can overwhelm a remote host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8A2-4D64-4077-B6FB-258A0D9A2C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1542</Words>
  <Application>Microsoft Office PowerPoint</Application>
  <PresentationFormat>On-screen Show (4:3)</PresentationFormat>
  <Paragraphs>279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Inferring Internet Denial-of-Service Activity</vt:lpstr>
      <vt:lpstr>Simple Question</vt:lpstr>
      <vt:lpstr>Why is it important?</vt:lpstr>
      <vt:lpstr>Recent DDOS attack</vt:lpstr>
      <vt:lpstr>Challenges</vt:lpstr>
      <vt:lpstr>Solution</vt:lpstr>
      <vt:lpstr>Outline</vt:lpstr>
      <vt:lpstr>DOS attacks</vt:lpstr>
      <vt:lpstr>Resource attacks</vt:lpstr>
      <vt:lpstr>Distributed attacks</vt:lpstr>
      <vt:lpstr>IP Spoofing</vt:lpstr>
      <vt:lpstr>Outline</vt:lpstr>
      <vt:lpstr>Key Idea</vt:lpstr>
      <vt:lpstr>Backscattering</vt:lpstr>
      <vt:lpstr>Typical victim responses</vt:lpstr>
      <vt:lpstr>Backscatter Analysis</vt:lpstr>
      <vt:lpstr>Backscatter Analysis</vt:lpstr>
      <vt:lpstr>Backscatter Analysis</vt:lpstr>
      <vt:lpstr>Assumptions</vt:lpstr>
      <vt:lpstr>Limitation - Address uniformity</vt:lpstr>
      <vt:lpstr>Limitation – Reliable delivery</vt:lpstr>
      <vt:lpstr>Backscatter hypothesis</vt:lpstr>
      <vt:lpstr>Outline</vt:lpstr>
      <vt:lpstr>Attack detection and classification</vt:lpstr>
      <vt:lpstr>Extracting backscatter packets</vt:lpstr>
      <vt:lpstr>Flow-based classification </vt:lpstr>
      <vt:lpstr>Flow timeout</vt:lpstr>
      <vt:lpstr>Filtering attack flows</vt:lpstr>
      <vt:lpstr>Packet threshold</vt:lpstr>
      <vt:lpstr>Attack duration</vt:lpstr>
      <vt:lpstr>Packet rate</vt:lpstr>
      <vt:lpstr>Extracted Information</vt:lpstr>
      <vt:lpstr>Outline</vt:lpstr>
      <vt:lpstr>Analysis: Experimental Platform</vt:lpstr>
      <vt:lpstr>Summary of Attack Activity</vt:lpstr>
      <vt:lpstr>Summary of Attack Activity</vt:lpstr>
      <vt:lpstr>Summary of Attack Activity</vt:lpstr>
      <vt:lpstr>Summary of Attack Activity</vt:lpstr>
      <vt:lpstr>Attack Classification: Protocol</vt:lpstr>
      <vt:lpstr>Attack Classification: Protocol</vt:lpstr>
      <vt:lpstr>Attack Classification: Rate</vt:lpstr>
      <vt:lpstr>Attack Classification: Duration</vt:lpstr>
      <vt:lpstr>Victim Classification: Type</vt:lpstr>
      <vt:lpstr>Victim Classification: TLD</vt:lpstr>
      <vt:lpstr>Victim Classification: Repeated Attacks</vt:lpstr>
      <vt:lpstr>Victim Classification: Repeated Attacks</vt:lpstr>
      <vt:lpstr>Validation</vt:lpstr>
      <vt:lpstr>Validation cont’d…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Internet Denial-of-Service Activity</dc:title>
  <dc:creator>thangam</dc:creator>
  <cp:lastModifiedBy>rek</cp:lastModifiedBy>
  <cp:revision>386</cp:revision>
  <dcterms:created xsi:type="dcterms:W3CDTF">2009-10-11T23:54:33Z</dcterms:created>
  <dcterms:modified xsi:type="dcterms:W3CDTF">2009-10-13T18:09:16Z</dcterms:modified>
</cp:coreProperties>
</file>