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7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304" r:id="rId40"/>
    <p:sldId id="305" r:id="rId41"/>
    <p:sldId id="306" r:id="rId42"/>
    <p:sldId id="307" r:id="rId43"/>
    <p:sldId id="308" r:id="rId44"/>
    <p:sldId id="302" r:id="rId45"/>
    <p:sldId id="297" r:id="rId46"/>
    <p:sldId id="298" r:id="rId47"/>
    <p:sldId id="299" r:id="rId48"/>
    <p:sldId id="300" r:id="rId49"/>
    <p:sldId id="303" r:id="rId50"/>
    <p:sldId id="301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ocuments\M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yVal>
            <c:numRef>
              <c:f>Sheet2!$A$1:$A$85</c:f>
              <c:numCache>
                <c:formatCode>General</c:formatCode>
                <c:ptCount val="8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9">
                  <c:v>1</c:v>
                </c:pt>
                <c:pt idx="60">
                  <c:v>2</c:v>
                </c:pt>
                <c:pt idx="61">
                  <c:v>4</c:v>
                </c:pt>
                <c:pt idx="62">
                  <c:v>8</c:v>
                </c:pt>
                <c:pt idx="63">
                  <c:v>16</c:v>
                </c:pt>
                <c:pt idx="64">
                  <c:v>32</c:v>
                </c:pt>
                <c:pt idx="65">
                  <c:v>64</c:v>
                </c:pt>
                <c:pt idx="66">
                  <c:v>32</c:v>
                </c:pt>
                <c:pt idx="67">
                  <c:v>33</c:v>
                </c:pt>
                <c:pt idx="68">
                  <c:v>34</c:v>
                </c:pt>
                <c:pt idx="69">
                  <c:v>35</c:v>
                </c:pt>
                <c:pt idx="70">
                  <c:v>36</c:v>
                </c:pt>
                <c:pt idx="71">
                  <c:v>37</c:v>
                </c:pt>
                <c:pt idx="72">
                  <c:v>38</c:v>
                </c:pt>
                <c:pt idx="73">
                  <c:v>39</c:v>
                </c:pt>
                <c:pt idx="74">
                  <c:v>40</c:v>
                </c:pt>
                <c:pt idx="75">
                  <c:v>41</c:v>
                </c:pt>
                <c:pt idx="76">
                  <c:v>42</c:v>
                </c:pt>
                <c:pt idx="77">
                  <c:v>43</c:v>
                </c:pt>
                <c:pt idx="78">
                  <c:v>44</c:v>
                </c:pt>
                <c:pt idx="79">
                  <c:v>45</c:v>
                </c:pt>
                <c:pt idx="80">
                  <c:v>46</c:v>
                </c:pt>
                <c:pt idx="81">
                  <c:v>47</c:v>
                </c:pt>
                <c:pt idx="82">
                  <c:v>48</c:v>
                </c:pt>
              </c:numCache>
            </c:numRef>
          </c:yVal>
          <c:smooth val="1"/>
        </c:ser>
        <c:axId val="140840960"/>
        <c:axId val="140843648"/>
      </c:scatterChart>
      <c:valAx>
        <c:axId val="140840960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Time</a:t>
                </a:r>
                <a:r>
                  <a:rPr lang="en-US" sz="1400" baseline="0" dirty="0"/>
                  <a:t> (sec)</a:t>
                </a:r>
                <a:endParaRPr lang="en-US" sz="14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0843648"/>
        <c:crosses val="autoZero"/>
        <c:crossBetween val="midCat"/>
      </c:valAx>
      <c:valAx>
        <c:axId val="140843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cwnd </a:t>
                </a:r>
                <a:r>
                  <a:rPr lang="en-US" sz="1400" dirty="0"/>
                  <a:t>(packets)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0840960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EDC8-B8B4-47B2-AB18-81CAF5225C21}" type="datetimeFigureOut">
              <a:rPr lang="en-US" smtClean="0"/>
              <a:pPr/>
              <a:t>9/28/2009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A822-85E5-4945-8F21-29B39CB2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</a:t>
            </a:r>
            <a:r>
              <a:rPr lang="en-US" baseline="0" dirty="0" smtClean="0"/>
              <a:t> the probability of packet loss so that these scenarios don’t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A822-85E5-4945-8F21-29B39CB2051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CC6-D01E-4143-B176-ADF6D3B8A6EC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892-450C-454F-B1FC-6DE86DC11F19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F71-4B1D-4E2E-AE25-20F625720944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A3B-F71F-4A47-A076-D535E4C54CC6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D0B-458C-4DC6-9924-A806DADD93D5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D53-56E9-465D-A87D-293392D1A736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A9CD-E0BF-4C8C-8E9F-9E3ACFFFCC6A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A738-4D90-4523-80C7-B57CA363845C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EE35-EF9F-4C26-B84B-1E066EA64AD8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FB-7082-40A1-9292-ADD8E96D2614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4AE-96A8-4A91-85E7-7D2CB4ACF436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FC0A-E2AF-492A-9872-297457E63937}" type="datetime1">
              <a:rPr lang="en-US" smtClean="0"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3961-C139-4F51-BB65-3FDD69312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/>
          <a:lstStyle/>
          <a:p>
            <a:r>
              <a:rPr lang="en-US" dirty="0" smtClean="0"/>
              <a:t>The War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M</a:t>
            </a:r>
            <a:r>
              <a:rPr lang="en-US" dirty="0" smtClean="0"/>
              <a:t>ice and Elephants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Liang Guo and Ibrahim Matta</a:t>
            </a:r>
          </a:p>
          <a:p>
            <a:r>
              <a:rPr lang="en-US" dirty="0" smtClean="0"/>
              <a:t>Boston University</a:t>
            </a:r>
          </a:p>
          <a:p>
            <a:r>
              <a:rPr lang="en-US" dirty="0" smtClean="0"/>
              <a:t>ICNP 2001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2421" y="5257800"/>
            <a:ext cx="36783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Presented by</a:t>
            </a:r>
          </a:p>
          <a:p>
            <a:pPr algn="ctr"/>
            <a:r>
              <a:rPr lang="en-US" sz="3200" dirty="0" smtClean="0"/>
              <a:t>Thangam Seenivasan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Preferential treatment to short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Differentiated Services Architecture</a:t>
            </a:r>
          </a:p>
          <a:p>
            <a:pPr lvl="1"/>
            <a:r>
              <a:rPr lang="en-US" dirty="0" smtClean="0"/>
              <a:t>Classify flows into short and long flows</a:t>
            </a:r>
          </a:p>
          <a:p>
            <a:pPr lvl="1"/>
            <a:r>
              <a:rPr lang="en-US" dirty="0" smtClean="0"/>
              <a:t>Isolate packets from short flows</a:t>
            </a:r>
          </a:p>
          <a:p>
            <a:pPr lvl="1"/>
            <a:r>
              <a:rPr lang="en-US" dirty="0" smtClean="0"/>
              <a:t>Reduce the loss probability of these packets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With the help of</a:t>
            </a:r>
          </a:p>
          <a:p>
            <a:r>
              <a:rPr lang="en-US" dirty="0" smtClean="0"/>
              <a:t>Active Queue Management</a:t>
            </a:r>
          </a:p>
          <a:p>
            <a:pPr lvl="1"/>
            <a:r>
              <a:rPr lang="en-US" dirty="0" smtClean="0"/>
              <a:t>RED In and Out (RIO)</a:t>
            </a:r>
          </a:p>
          <a:p>
            <a:pPr lvl="2"/>
            <a:r>
              <a:rPr lang="en-US" dirty="0" smtClean="0"/>
              <a:t>RED with two flow classes</a:t>
            </a:r>
            <a:br>
              <a:rPr lang="en-US" dirty="0" smtClean="0"/>
            </a:br>
            <a:r>
              <a:rPr lang="en-US" dirty="0" smtClean="0"/>
              <a:t>(short and long flows)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4800600"/>
            <a:ext cx="159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RIO-PS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RED In and Out with preferential treatment to short flows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Analysis and Motivation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TCP flows to loss rate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057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Sender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2667000"/>
            <a:ext cx="2057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Receiver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2667000"/>
            <a:ext cx="990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P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2667000" y="32385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1"/>
          </p:cNvCxnSpPr>
          <p:nvPr/>
        </p:nvCxnSpPr>
        <p:spPr>
          <a:xfrm>
            <a:off x="5029200" y="32385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1636693"/>
            <a:ext cx="2896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Drops packet with </a:t>
            </a:r>
          </a:p>
          <a:p>
            <a:pPr algn="ctr"/>
            <a:r>
              <a:rPr lang="en-US" sz="2800" dirty="0" smtClean="0"/>
              <a:t>certain probability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3502" y="1524000"/>
            <a:ext cx="216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RTO = 4 x RTT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752600"/>
            <a:ext cx="2084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RTT = 0.1 sec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168" y="1991380"/>
            <a:ext cx="175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ITO = 3 sec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3286780"/>
            <a:ext cx="72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TCP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038600"/>
            <a:ext cx="16096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4 pkts</a:t>
            </a:r>
            <a:endParaRPr lang="en-US" sz="2800" dirty="0"/>
          </a:p>
          <a:p>
            <a:pPr algn="r"/>
            <a:r>
              <a:rPr lang="en-US" sz="2800" dirty="0" smtClean="0"/>
              <a:t>16 pkts</a:t>
            </a:r>
          </a:p>
          <a:p>
            <a:pPr algn="r"/>
            <a:r>
              <a:rPr lang="en-US" sz="2800" dirty="0" smtClean="0"/>
              <a:t>256 pkts</a:t>
            </a:r>
          </a:p>
          <a:p>
            <a:pPr algn="r"/>
            <a:r>
              <a:rPr lang="en-US" sz="2800" dirty="0" smtClean="0"/>
              <a:t>1024 pkts</a:t>
            </a:r>
          </a:p>
          <a:p>
            <a:pPr algn="r"/>
            <a:r>
              <a:rPr lang="en-US" sz="2800" dirty="0" smtClean="0"/>
              <a:t>4096 pkts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375277" y="4205883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Short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flows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5447169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Long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flows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403860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0.001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48768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0.01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715000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0.1</a:t>
            </a:r>
            <a:endParaRPr lang="en-US" sz="28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4572000" y="45720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4572000" y="48006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4572000" y="54102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4572000" y="56388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transmission time</a:t>
            </a:r>
            <a:endParaRPr lang="en-US" dirty="0"/>
          </a:p>
        </p:txBody>
      </p:sp>
      <p:pic>
        <p:nvPicPr>
          <p:cNvPr id="4" name="Picture 10" descr="Fig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6928" y="1524000"/>
            <a:ext cx="5943600" cy="3428999"/>
          </a:xfrm>
          <a:noFill/>
          <a:ln/>
        </p:spPr>
      </p:pic>
      <p:sp>
        <p:nvSpPr>
          <p:cNvPr id="8" name="Oval 7"/>
          <p:cNvSpPr/>
          <p:nvPr/>
        </p:nvSpPr>
        <p:spPr>
          <a:xfrm>
            <a:off x="2722328" y="3429000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7528" y="4596825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Loss</a:t>
            </a:r>
            <a:endParaRPr lang="en-US" sz="3200" dirty="0"/>
          </a:p>
        </p:txBody>
      </p:sp>
      <p:cxnSp>
        <p:nvCxnSpPr>
          <p:cNvPr id="11" name="Straight Arrow Connector 10"/>
          <p:cNvCxnSpPr>
            <a:stCxn id="8" idx="5"/>
          </p:cNvCxnSpPr>
          <p:nvPr/>
        </p:nvCxnSpPr>
        <p:spPr>
          <a:xfrm rot="16200000" flipH="1">
            <a:off x="5009121" y="3353592"/>
            <a:ext cx="687715" cy="174909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294293"/>
            <a:ext cx="8381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short flows, </a:t>
            </a:r>
          </a:p>
          <a:p>
            <a:r>
              <a:rPr lang="en-US" sz="2800" dirty="0" smtClean="0"/>
              <a:t>Xmission time increases drastically after certain loss rate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transmission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Variation occurs across experiments because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loss rate is high, TCP enters exponential back-off phase</a:t>
            </a:r>
          </a:p>
          <a:p>
            <a:pPr marL="1371600" lvl="2" indent="-514350">
              <a:buFont typeface="Wingdings" pitchFamily="2" charset="2"/>
              <a:buChar char="Ø"/>
            </a:pPr>
            <a:r>
              <a:rPr lang="en-US" dirty="0" smtClean="0"/>
              <a:t>Causes Significantly high variability in transmission time of each individual packet in a flow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loss </a:t>
            </a:r>
            <a:r>
              <a:rPr lang="en-US" dirty="0" smtClean="0"/>
              <a:t>rate </a:t>
            </a:r>
            <a:r>
              <a:rPr lang="en-US" dirty="0" smtClean="0"/>
              <a:t>is low, depending on when the loss happens</a:t>
            </a:r>
          </a:p>
          <a:p>
            <a:pPr marL="1371600" lvl="2" indent="-514350"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low start phase – aggressive retransmission</a:t>
            </a:r>
          </a:p>
          <a:p>
            <a:pPr marL="1371600" lvl="2" indent="-514350">
              <a:buFont typeface="Wingdings" pitchFamily="2" charset="2"/>
              <a:buChar char="Ø"/>
            </a:pPr>
            <a:r>
              <a:rPr lang="en-US" dirty="0" smtClean="0"/>
              <a:t>Congestion avoidance phase – less aggressive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transmission times</a:t>
            </a:r>
            <a:endParaRPr lang="en-US" dirty="0"/>
          </a:p>
        </p:txBody>
      </p:sp>
      <p:pic>
        <p:nvPicPr>
          <p:cNvPr id="13" name="Picture 6" descr="fig1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372" y="1720849"/>
            <a:ext cx="5921828" cy="3232151"/>
          </a:xfrm>
          <a:noFill/>
          <a:ln/>
        </p:spPr>
      </p:pic>
      <p:sp>
        <p:nvSpPr>
          <p:cNvPr id="14" name="TextBox 13"/>
          <p:cNvSpPr txBox="1"/>
          <p:nvPr/>
        </p:nvSpPr>
        <p:spPr>
          <a:xfrm>
            <a:off x="1524000" y="1371600"/>
            <a:ext cx="353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COV = Standard deviation/mean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1905000"/>
            <a:ext cx="2743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2187714"/>
            <a:ext cx="2770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Variability in short flows</a:t>
            </a:r>
          </a:p>
          <a:p>
            <a:r>
              <a:rPr lang="en-US" sz="2000" dirty="0" smtClean="0"/>
              <a:t>Due to 1.</a:t>
            </a:r>
          </a:p>
          <a:p>
            <a:r>
              <a:rPr lang="en-US" sz="2000" dirty="0" smtClean="0"/>
              <a:t>Law of large numbers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096000" y="2590800"/>
            <a:ext cx="381000" cy="76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5800" y="34290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5334000"/>
            <a:ext cx="267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Variability in long flows</a:t>
            </a:r>
          </a:p>
          <a:p>
            <a:r>
              <a:rPr lang="en-US" sz="2000" dirty="0" smtClean="0"/>
              <a:t>Due to 2.</a:t>
            </a:r>
          </a:p>
          <a:p>
            <a:r>
              <a:rPr lang="en-US" sz="2000" dirty="0" smtClean="0"/>
              <a:t>Loss in slow start or </a:t>
            </a:r>
          </a:p>
          <a:p>
            <a:r>
              <a:rPr lang="en-US" sz="2000" dirty="0" smtClean="0"/>
              <a:t>congestion avoidance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1468167" y="4399232"/>
            <a:ext cx="1219200" cy="65033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05200" y="35814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5181600" y="4343400"/>
            <a:ext cx="990600" cy="838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81600" y="5257800"/>
            <a:ext cx="3153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variability in long flows</a:t>
            </a:r>
          </a:p>
          <a:p>
            <a:r>
              <a:rPr lang="en-US" sz="2000" dirty="0" smtClean="0"/>
              <a:t>Loss in both slow start and</a:t>
            </a:r>
          </a:p>
          <a:p>
            <a:r>
              <a:rPr lang="en-US" sz="2000" dirty="0" smtClean="0"/>
              <a:t>congestion avoidance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 animBg="1"/>
      <p:bldP spid="21" grpId="0"/>
      <p:bldP spid="24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flows are more sensitive to increase in loss </a:t>
            </a:r>
            <a:r>
              <a:rPr lang="en-US" dirty="0" smtClean="0"/>
              <a:t>probability</a:t>
            </a:r>
            <a:endParaRPr lang="en-US" dirty="0" smtClean="0"/>
          </a:p>
          <a:p>
            <a:r>
              <a:rPr lang="en-US" dirty="0" smtClean="0"/>
              <a:t>Variability </a:t>
            </a:r>
            <a:r>
              <a:rPr lang="en-US" dirty="0" smtClean="0"/>
              <a:t>of transmission time is closely related to </a:t>
            </a:r>
            <a:r>
              <a:rPr lang="en-US" dirty="0" smtClean="0"/>
              <a:t>fairness</a:t>
            </a:r>
            <a:endParaRPr lang="en-US" dirty="0"/>
          </a:p>
          <a:p>
            <a:r>
              <a:rPr lang="en-US" dirty="0" smtClean="0"/>
              <a:t>Important to give preferential treatment to short flows</a:t>
            </a:r>
          </a:p>
          <a:p>
            <a:pPr lvl="1"/>
            <a:r>
              <a:rPr lang="en-US" dirty="0" smtClean="0"/>
              <a:t>Reduce the loss probability for short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Preferential treatment to short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– ns simulator</a:t>
            </a:r>
          </a:p>
          <a:p>
            <a:pPr lvl="1"/>
            <a:r>
              <a:rPr lang="en-US" dirty="0" smtClean="0"/>
              <a:t>10 long (10000-packet) TCP-Newreno</a:t>
            </a:r>
          </a:p>
          <a:p>
            <a:pPr lvl="1"/>
            <a:r>
              <a:rPr lang="en-US" dirty="0" smtClean="0"/>
              <a:t>10 short (100-packet) TCP-Newreno</a:t>
            </a:r>
          </a:p>
          <a:p>
            <a:pPr lvl="1"/>
            <a:r>
              <a:rPr lang="en-US" dirty="0" smtClean="0"/>
              <a:t>Competing over a 1.25Mbps link</a:t>
            </a:r>
          </a:p>
          <a:p>
            <a:r>
              <a:rPr lang="en-US" dirty="0" smtClean="0"/>
              <a:t>Vary queue management policy</a:t>
            </a:r>
          </a:p>
          <a:p>
            <a:pPr lvl="1"/>
            <a:r>
              <a:rPr lang="en-US" dirty="0" smtClean="0"/>
              <a:t>Drop tail</a:t>
            </a:r>
          </a:p>
          <a:p>
            <a:pPr lvl="1"/>
            <a:r>
              <a:rPr lang="en-US" dirty="0" smtClean="0"/>
              <a:t>RED</a:t>
            </a:r>
            <a:endParaRPr lang="en-US" dirty="0"/>
          </a:p>
          <a:p>
            <a:pPr lvl="1"/>
            <a:r>
              <a:rPr lang="en-US" dirty="0" smtClean="0"/>
              <a:t>RIO-PS</a:t>
            </a:r>
          </a:p>
          <a:p>
            <a:pPr lvl="2"/>
            <a:r>
              <a:rPr lang="en-US" dirty="0" smtClean="0"/>
              <a:t>Reduce the loss probability of short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Utilization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81343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00431" y="1320225"/>
            <a:ext cx="1618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Drop tail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5667" y="1320225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426" y="1295400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RIO-PS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54714"/>
            <a:ext cx="4008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Fails to give fair share to short flows</a:t>
            </a:r>
          </a:p>
          <a:p>
            <a:r>
              <a:rPr lang="en-US" sz="2000" dirty="0" smtClean="0"/>
              <a:t>Favors flows with larger windows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63795" y="6000690"/>
            <a:ext cx="371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Almost fair treatment to all flows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181600"/>
            <a:ext cx="390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More than fair share to short flows</a:t>
            </a:r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rot="16200000" flipV="1">
            <a:off x="1317945" y="3711255"/>
            <a:ext cx="1425712" cy="86120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353172" y="4172261"/>
            <a:ext cx="2647891" cy="100897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981701" y="3314699"/>
            <a:ext cx="2514602" cy="121920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Utilization - RIO-PS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048000" cy="32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867400" cy="304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Short flows temporarily steal more bandwidth from long flows</a:t>
            </a:r>
          </a:p>
          <a:p>
            <a:r>
              <a:rPr lang="en-US" dirty="0" smtClean="0"/>
              <a:t>In the long run, their early completion returns an equal amount of resources to long flows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1054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might</a:t>
            </a:r>
            <a:r>
              <a:rPr lang="en-US" sz="3200" dirty="0" smtClean="0"/>
              <a:t> enhance the transmission of long flows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disturbed by short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56506" y="4534694"/>
            <a:ext cx="1143794" cy="15160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476500" y="4533900"/>
            <a:ext cx="1066800" cy="2286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Introduction</a:t>
            </a:r>
          </a:p>
          <a:p>
            <a:r>
              <a:rPr lang="en-US" dirty="0" smtClean="0"/>
              <a:t>Analysis and Motivation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Goodput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2590800"/>
            <a:ext cx="6581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23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loaded network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697931" y="4822131"/>
            <a:ext cx="762000" cy="26173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62400" y="38862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9" idx="4"/>
          </p:cNvCxnSpPr>
          <p:nvPr/>
        </p:nvCxnSpPr>
        <p:spPr>
          <a:xfrm rot="16200000" flipV="1">
            <a:off x="4400550" y="4552950"/>
            <a:ext cx="1066800" cy="6477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5410200"/>
            <a:ext cx="5106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DropTail performs slightly better</a:t>
            </a:r>
          </a:p>
          <a:p>
            <a:r>
              <a:rPr lang="en-US" sz="2000" dirty="0" smtClean="0"/>
              <a:t>DropTail drops packets only when queue is full</a:t>
            </a:r>
            <a:br>
              <a:rPr lang="en-US" sz="2000" dirty="0" smtClean="0"/>
            </a:br>
            <a:r>
              <a:rPr lang="en-US" sz="2000" dirty="0" smtClean="0"/>
              <a:t>unlike other schemes</a:t>
            </a:r>
          </a:p>
        </p:txBody>
      </p:sp>
      <p:sp>
        <p:nvSpPr>
          <p:cNvPr id="14" name="Oval 13"/>
          <p:cNvSpPr/>
          <p:nvPr/>
        </p:nvSpPr>
        <p:spPr>
          <a:xfrm>
            <a:off x="6248400" y="30480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438900" y="2552700"/>
            <a:ext cx="609600" cy="381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1905000"/>
            <a:ext cx="302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RIO-PS has higher goodput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1311969" y="2498031"/>
            <a:ext cx="990600" cy="56653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1828800"/>
            <a:ext cx="250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More loaded network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/>
      <p:bldP spid="14" grpId="0" animBg="1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r>
              <a:rPr lang="en-US" dirty="0" smtClean="0"/>
              <a:t>Preferential treatment to short flows</a:t>
            </a:r>
          </a:p>
          <a:p>
            <a:pPr lvl="1"/>
            <a:r>
              <a:rPr lang="en-US" dirty="0" smtClean="0"/>
              <a:t>Faster response to short flows</a:t>
            </a:r>
          </a:p>
          <a:p>
            <a:pPr lvl="1"/>
            <a:r>
              <a:rPr lang="en-US" dirty="0" smtClean="0"/>
              <a:t>Improves the overall goodput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and Motivation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Architecture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Diffserv Architecture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41003"/>
            <a:ext cx="1066800" cy="8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MP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3349843"/>
            <a:ext cx="1066800" cy="1173480"/>
          </a:xfrm>
          <a:prstGeom prst="rect">
            <a:avLst/>
          </a:prstGeom>
        </p:spPr>
      </p:pic>
      <p:pic>
        <p:nvPicPr>
          <p:cNvPr id="11" name="Picture 10" descr="MP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2064603"/>
            <a:ext cx="990600" cy="1089661"/>
          </a:xfrm>
          <a:prstGeom prst="rect">
            <a:avLst/>
          </a:prstGeom>
        </p:spPr>
      </p:pic>
      <p:pic>
        <p:nvPicPr>
          <p:cNvPr id="12" name="Picture 11" descr="MP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960203"/>
            <a:ext cx="1052945" cy="1158240"/>
          </a:xfrm>
          <a:prstGeom prst="rect">
            <a:avLst/>
          </a:prstGeom>
        </p:spPr>
      </p:pic>
      <p:pic>
        <p:nvPicPr>
          <p:cNvPr id="3077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26603"/>
            <a:ext cx="1328244" cy="816254"/>
          </a:xfrm>
          <a:prstGeom prst="rect">
            <a:avLst/>
          </a:prstGeom>
          <a:noFill/>
        </p:spPr>
      </p:pic>
      <p:pic>
        <p:nvPicPr>
          <p:cNvPr id="14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884003"/>
            <a:ext cx="1328244" cy="816254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3077" idx="3"/>
            <a:endCxn id="3074" idx="1"/>
          </p:cNvCxnSpPr>
          <p:nvPr/>
        </p:nvCxnSpPr>
        <p:spPr>
          <a:xfrm>
            <a:off x="1556844" y="3234730"/>
            <a:ext cx="957756" cy="936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3"/>
            <a:endCxn id="3074" idx="1"/>
          </p:cNvCxnSpPr>
          <p:nvPr/>
        </p:nvCxnSpPr>
        <p:spPr>
          <a:xfrm flipV="1">
            <a:off x="1709244" y="4171279"/>
            <a:ext cx="805356" cy="112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074" idx="3"/>
            <a:endCxn id="10" idx="1"/>
          </p:cNvCxnSpPr>
          <p:nvPr/>
        </p:nvCxnSpPr>
        <p:spPr>
          <a:xfrm flipV="1">
            <a:off x="3581400" y="3936583"/>
            <a:ext cx="1524001" cy="23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  <a:endCxn id="10" idx="3"/>
          </p:cNvCxnSpPr>
          <p:nvPr/>
        </p:nvCxnSpPr>
        <p:spPr>
          <a:xfrm rot="10800000" flipV="1">
            <a:off x="6172201" y="2609433"/>
            <a:ext cx="1066800" cy="1327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0" idx="3"/>
          </p:cNvCxnSpPr>
          <p:nvPr/>
        </p:nvCxnSpPr>
        <p:spPr>
          <a:xfrm rot="10800000">
            <a:off x="6172202" y="3936583"/>
            <a:ext cx="1142999" cy="160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38400" y="3436203"/>
            <a:ext cx="1472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Edge Router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4560093"/>
            <a:ext cx="1456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Core Router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57222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Classifies and tags packets as Short or Long</a:t>
            </a:r>
          </a:p>
          <a:p>
            <a:r>
              <a:rPr lang="en-US" sz="2400" dirty="0" smtClean="0"/>
              <a:t>- Maintain per flow packet count</a:t>
            </a:r>
          </a:p>
        </p:txBody>
      </p:sp>
      <p:cxnSp>
        <p:nvCxnSpPr>
          <p:cNvPr id="34" name="Straight Arrow Connector 33"/>
          <p:cNvCxnSpPr>
            <a:endCxn id="3074" idx="2"/>
          </p:cNvCxnSpPr>
          <p:nvPr/>
        </p:nvCxnSpPr>
        <p:spPr>
          <a:xfrm rot="16200000" flipV="1">
            <a:off x="2640076" y="5009479"/>
            <a:ext cx="1044448" cy="228600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4800600" y="2521803"/>
            <a:ext cx="838201" cy="828040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9200" y="1295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RIO-PS</a:t>
            </a:r>
          </a:p>
          <a:p>
            <a:pPr>
              <a:buFontTx/>
              <a:buChar char="-"/>
            </a:pPr>
            <a:r>
              <a:rPr lang="en-US" sz="2400" dirty="0" smtClean="0"/>
              <a:t>Use RED In and Out</a:t>
            </a:r>
          </a:p>
          <a:p>
            <a:pPr>
              <a:buFontTx/>
              <a:buChar char="-"/>
            </a:pPr>
            <a:r>
              <a:rPr lang="en-US" sz="2400" dirty="0" smtClean="0"/>
              <a:t>Preferential treatment to short flows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Router – Packet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Threshold based approach</a:t>
            </a:r>
          </a:p>
          <a:p>
            <a:r>
              <a:rPr lang="en-US" dirty="0" smtClean="0"/>
              <a:t>Maintains a counter for every flow</a:t>
            </a:r>
          </a:p>
          <a:p>
            <a:pPr lvl="1"/>
            <a:r>
              <a:rPr lang="en-US" dirty="0" smtClean="0"/>
              <a:t>Counts the number of packet per flow</a:t>
            </a:r>
          </a:p>
          <a:p>
            <a:r>
              <a:rPr lang="en-US" dirty="0" smtClean="0"/>
              <a:t>Maintain threshold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t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counter exceeds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t </a:t>
            </a:r>
            <a:r>
              <a:rPr lang="en-US" dirty="0" smtClean="0"/>
              <a:t>– tag as long flow</a:t>
            </a:r>
          </a:p>
          <a:p>
            <a:pPr lvl="1"/>
            <a:r>
              <a:rPr lang="en-US" dirty="0" smtClean="0"/>
              <a:t>Else tag as short flow</a:t>
            </a:r>
          </a:p>
          <a:p>
            <a:r>
              <a:rPr lang="en-US" dirty="0" smtClean="0"/>
              <a:t>Flow table is updated periodically – Every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u</a:t>
            </a:r>
          </a:p>
          <a:p>
            <a:pPr lvl="1"/>
            <a:r>
              <a:rPr lang="en-US" dirty="0" smtClean="0"/>
              <a:t>If no packets from a flow in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time units, remove entry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Router – Packet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Threshold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t </a:t>
            </a:r>
            <a:r>
              <a:rPr lang="en-US" dirty="0" smtClean="0"/>
              <a:t>adjusted dynamically</a:t>
            </a:r>
          </a:p>
          <a:p>
            <a:pPr lvl="1"/>
            <a:r>
              <a:rPr lang="en-US" dirty="0" smtClean="0"/>
              <a:t>Balance the number of active short and long flows</a:t>
            </a:r>
          </a:p>
          <a:p>
            <a:endParaRPr lang="en-US" dirty="0" smtClean="0"/>
          </a:p>
          <a:p>
            <a:r>
              <a:rPr lang="en-US" dirty="0" smtClean="0"/>
              <a:t>Short-to-Long-Ratio (</a:t>
            </a:r>
            <a:r>
              <a:rPr lang="en-US" i="1" dirty="0" smtClean="0">
                <a:solidFill>
                  <a:srgbClr val="FF0000"/>
                </a:solidFill>
              </a:rPr>
              <a:t>SLR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Configurable parameter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Every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adjust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to achieve the target </a:t>
            </a:r>
            <a:r>
              <a:rPr lang="en-US" dirty="0" smtClean="0"/>
              <a:t>SLR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Router – RIO-PS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RIO - RED with In (Short) and Out (Long)</a:t>
            </a:r>
          </a:p>
          <a:p>
            <a:r>
              <a:rPr lang="en-US" dirty="0" smtClean="0"/>
              <a:t>Preferential treatment to short flows</a:t>
            </a:r>
          </a:p>
          <a:p>
            <a:pPr lvl="1"/>
            <a:r>
              <a:rPr lang="en-US" dirty="0" smtClean="0"/>
              <a:t>Short flows</a:t>
            </a:r>
          </a:p>
          <a:p>
            <a:pPr lvl="2"/>
            <a:r>
              <a:rPr lang="en-US" dirty="0" smtClean="0"/>
              <a:t>Packet dropping probability computed based on the average backlog of short packets only (Q</a:t>
            </a:r>
            <a:r>
              <a:rPr lang="en-US" baseline="-25000" dirty="0" smtClean="0"/>
              <a:t>short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 flows</a:t>
            </a:r>
          </a:p>
          <a:p>
            <a:pPr lvl="2"/>
            <a:r>
              <a:rPr lang="en-US" dirty="0" smtClean="0"/>
              <a:t>Packet dropping probability computed based on the total average queue size (Q</a:t>
            </a:r>
            <a:r>
              <a:rPr lang="en-US" baseline="-25000" dirty="0" smtClean="0"/>
              <a:t>total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6115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RIO-PS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2971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Gentle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rot="5400000">
            <a:off x="6936432" y="2821633"/>
            <a:ext cx="300337" cy="1524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095500" y="5143499"/>
            <a:ext cx="1752601" cy="60960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2200" y="6248400"/>
            <a:ext cx="6088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Less Packet dropping probability for short flows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1361182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Two separate sets of RED parameters for each flow class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RIO-PS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 smtClean="0"/>
              <a:t>Single FIFO queue is used for all packets</a:t>
            </a:r>
          </a:p>
          <a:p>
            <a:pPr lvl="1"/>
            <a:r>
              <a:rPr lang="en-US" dirty="0" smtClean="0"/>
              <a:t>Packet reordering will not happen</a:t>
            </a:r>
          </a:p>
          <a:p>
            <a:r>
              <a:rPr lang="en-US" dirty="0" smtClean="0"/>
              <a:t>Inherits all properties of RED</a:t>
            </a:r>
          </a:p>
          <a:p>
            <a:pPr lvl="1"/>
            <a:r>
              <a:rPr lang="en-US" dirty="0" smtClean="0"/>
              <a:t>Protection of bursty flows</a:t>
            </a:r>
          </a:p>
          <a:p>
            <a:pPr lvl="1"/>
            <a:r>
              <a:rPr lang="en-US" dirty="0" smtClean="0"/>
              <a:t>Fairness within each class of traffic</a:t>
            </a:r>
          </a:p>
          <a:p>
            <a:pPr lvl="1"/>
            <a:r>
              <a:rPr lang="en-US" dirty="0" smtClean="0"/>
              <a:t>Detection of incipient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and Motivation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Simulation 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flows in the Internet</a:t>
            </a:r>
            <a:endParaRPr lang="en-US" dirty="0"/>
          </a:p>
        </p:txBody>
      </p:sp>
      <p:pic>
        <p:nvPicPr>
          <p:cNvPr id="6" name="Picture 5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257800"/>
            <a:ext cx="533400" cy="538842"/>
          </a:xfrm>
          <a:prstGeom prst="rect">
            <a:avLst/>
          </a:prstGeom>
        </p:spPr>
      </p:pic>
      <p:pic>
        <p:nvPicPr>
          <p:cNvPr id="7" name="Picture 6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252358"/>
            <a:ext cx="533400" cy="538842"/>
          </a:xfrm>
          <a:prstGeom prst="rect">
            <a:avLst/>
          </a:prstGeom>
        </p:spPr>
      </p:pic>
      <p:pic>
        <p:nvPicPr>
          <p:cNvPr id="8" name="Picture 7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791200"/>
            <a:ext cx="533400" cy="538842"/>
          </a:xfrm>
          <a:prstGeom prst="rect">
            <a:avLst/>
          </a:prstGeom>
        </p:spPr>
      </p:pic>
      <p:pic>
        <p:nvPicPr>
          <p:cNvPr id="9" name="Picture 8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724400"/>
            <a:ext cx="533400" cy="538842"/>
          </a:xfrm>
          <a:prstGeom prst="rect">
            <a:avLst/>
          </a:prstGeom>
        </p:spPr>
      </p:pic>
      <p:pic>
        <p:nvPicPr>
          <p:cNvPr id="10" name="Picture 9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257800"/>
            <a:ext cx="533400" cy="538842"/>
          </a:xfrm>
          <a:prstGeom prst="rect">
            <a:avLst/>
          </a:prstGeom>
        </p:spPr>
      </p:pic>
      <p:pic>
        <p:nvPicPr>
          <p:cNvPr id="11" name="Picture 10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15000"/>
            <a:ext cx="533400" cy="538842"/>
          </a:xfrm>
          <a:prstGeom prst="rect">
            <a:avLst/>
          </a:prstGeom>
        </p:spPr>
      </p:pic>
      <p:pic>
        <p:nvPicPr>
          <p:cNvPr id="12" name="Picture 11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785758"/>
            <a:ext cx="533400" cy="538842"/>
          </a:xfrm>
          <a:prstGeom prst="rect">
            <a:avLst/>
          </a:prstGeom>
        </p:spPr>
      </p:pic>
      <p:pic>
        <p:nvPicPr>
          <p:cNvPr id="13" name="Picture 12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5867400"/>
            <a:ext cx="533400" cy="538842"/>
          </a:xfrm>
          <a:prstGeom prst="rect">
            <a:avLst/>
          </a:prstGeom>
        </p:spPr>
      </p:pic>
      <p:pic>
        <p:nvPicPr>
          <p:cNvPr id="14" name="Picture 13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1" y="4724400"/>
            <a:ext cx="533400" cy="538842"/>
          </a:xfrm>
          <a:prstGeom prst="rect">
            <a:avLst/>
          </a:prstGeom>
        </p:spPr>
      </p:pic>
      <p:pic>
        <p:nvPicPr>
          <p:cNvPr id="16" name="Picture 15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718958"/>
            <a:ext cx="533400" cy="538842"/>
          </a:xfrm>
          <a:prstGeom prst="rect">
            <a:avLst/>
          </a:prstGeom>
        </p:spPr>
      </p:pic>
      <p:pic>
        <p:nvPicPr>
          <p:cNvPr id="17" name="Picture 16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91000"/>
            <a:ext cx="533400" cy="538842"/>
          </a:xfrm>
          <a:prstGeom prst="rect">
            <a:avLst/>
          </a:prstGeom>
        </p:spPr>
      </p:pic>
      <p:pic>
        <p:nvPicPr>
          <p:cNvPr id="18" name="Picture 17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5334000"/>
            <a:ext cx="533400" cy="538842"/>
          </a:xfrm>
          <a:prstGeom prst="rect">
            <a:avLst/>
          </a:prstGeom>
        </p:spPr>
      </p:pic>
      <p:pic>
        <p:nvPicPr>
          <p:cNvPr id="19" name="Picture 18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572000"/>
            <a:ext cx="533400" cy="538842"/>
          </a:xfrm>
          <a:prstGeom prst="rect">
            <a:avLst/>
          </a:prstGeom>
        </p:spPr>
      </p:pic>
      <p:pic>
        <p:nvPicPr>
          <p:cNvPr id="20" name="Picture 19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029200"/>
            <a:ext cx="533400" cy="538842"/>
          </a:xfrm>
          <a:prstGeom prst="rect">
            <a:avLst/>
          </a:prstGeom>
        </p:spPr>
      </p:pic>
      <p:pic>
        <p:nvPicPr>
          <p:cNvPr id="22" name="Picture 21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267200"/>
            <a:ext cx="533400" cy="538842"/>
          </a:xfrm>
          <a:prstGeom prst="rect">
            <a:avLst/>
          </a:prstGeom>
        </p:spPr>
      </p:pic>
      <p:pic>
        <p:nvPicPr>
          <p:cNvPr id="24" name="Picture 23" descr="lemmling_2D_cartoon_eleph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8506"/>
            <a:ext cx="3287245" cy="2387694"/>
          </a:xfrm>
          <a:prstGeom prst="rect">
            <a:avLst/>
          </a:prstGeom>
        </p:spPr>
      </p:pic>
      <p:pic>
        <p:nvPicPr>
          <p:cNvPr id="26" name="Picture 25" descr="lemmling_2D_cartoon_eleph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3357054" cy="2438400"/>
          </a:xfrm>
          <a:prstGeom prst="rect">
            <a:avLst/>
          </a:prstGeom>
        </p:spPr>
      </p:pic>
      <p:pic>
        <p:nvPicPr>
          <p:cNvPr id="27" name="Picture 26" descr="lemmling_2D_cartoon_eleph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67200"/>
            <a:ext cx="3287245" cy="2387694"/>
          </a:xfrm>
          <a:prstGeom prst="rect">
            <a:avLst/>
          </a:prstGeom>
        </p:spPr>
      </p:pic>
      <p:pic>
        <p:nvPicPr>
          <p:cNvPr id="28" name="Picture 27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486400"/>
            <a:ext cx="533400" cy="538842"/>
          </a:xfrm>
          <a:prstGeom prst="rect">
            <a:avLst/>
          </a:prstGeom>
        </p:spPr>
      </p:pic>
      <p:pic>
        <p:nvPicPr>
          <p:cNvPr id="29" name="Picture 28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4876800"/>
            <a:ext cx="533400" cy="538842"/>
          </a:xfrm>
          <a:prstGeom prst="rect">
            <a:avLst/>
          </a:prstGeom>
        </p:spPr>
      </p:pic>
      <p:pic>
        <p:nvPicPr>
          <p:cNvPr id="30" name="Picture 29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419600"/>
            <a:ext cx="533400" cy="538842"/>
          </a:xfrm>
          <a:prstGeom prst="rect">
            <a:avLst/>
          </a:prstGeom>
        </p:spPr>
      </p:pic>
      <p:pic>
        <p:nvPicPr>
          <p:cNvPr id="31" name="Picture 30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114800"/>
            <a:ext cx="533400" cy="538842"/>
          </a:xfrm>
          <a:prstGeom prst="rect">
            <a:avLst/>
          </a:prstGeom>
        </p:spPr>
      </p:pic>
      <p:pic>
        <p:nvPicPr>
          <p:cNvPr id="32" name="Picture 31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871358"/>
            <a:ext cx="533400" cy="538842"/>
          </a:xfrm>
          <a:prstGeom prst="rect">
            <a:avLst/>
          </a:prstGeom>
        </p:spPr>
      </p:pic>
      <p:pic>
        <p:nvPicPr>
          <p:cNvPr id="33" name="Picture 32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67200"/>
            <a:ext cx="533400" cy="538842"/>
          </a:xfrm>
          <a:prstGeom prst="rect">
            <a:avLst/>
          </a:prstGeom>
        </p:spPr>
      </p:pic>
      <p:pic>
        <p:nvPicPr>
          <p:cNvPr id="34" name="Picture 33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6019800"/>
            <a:ext cx="533400" cy="538842"/>
          </a:xfrm>
          <a:prstGeom prst="rect">
            <a:avLst/>
          </a:prstGeom>
        </p:spPr>
      </p:pic>
      <p:pic>
        <p:nvPicPr>
          <p:cNvPr id="35" name="Picture 34" descr="11954280351261293358da5id1_Mouse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66758"/>
            <a:ext cx="533400" cy="5388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19200" y="2221468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flow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2209800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flow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71600" y="5117068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flow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57800" y="6324600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flows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743199" y="2209800"/>
            <a:ext cx="3648075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657600" y="2797314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80%</a:t>
            </a:r>
            <a:endParaRPr lang="en-US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66061" y="4321314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0%</a:t>
            </a:r>
            <a:endParaRPr lang="en-US" sz="4000" b="1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ns-2 simulations</a:t>
            </a:r>
          </a:p>
          <a:p>
            <a:r>
              <a:rPr lang="en-US" dirty="0" smtClean="0"/>
              <a:t>Web traffic model</a:t>
            </a:r>
          </a:p>
          <a:p>
            <a:pPr lvl="1"/>
            <a:r>
              <a:rPr lang="en-US" dirty="0" smtClean="0"/>
              <a:t>HTTP 1.0</a:t>
            </a:r>
          </a:p>
          <a:p>
            <a:pPr lvl="1"/>
            <a:r>
              <a:rPr lang="en-US" dirty="0" smtClean="0"/>
              <a:t>Exponential inter-page arrival (mean 9.5 sec)</a:t>
            </a:r>
          </a:p>
          <a:p>
            <a:pPr lvl="1"/>
            <a:r>
              <a:rPr lang="en-US" dirty="0" smtClean="0"/>
              <a:t>Exponential inter-object arrival (mean 0.05 sec)</a:t>
            </a:r>
          </a:p>
          <a:p>
            <a:pPr lvl="1"/>
            <a:r>
              <a:rPr lang="en-US" dirty="0" smtClean="0"/>
              <a:t>Uniform distribution of objects per page (min 2 max 7)</a:t>
            </a:r>
          </a:p>
          <a:p>
            <a:pPr lvl="1"/>
            <a:r>
              <a:rPr lang="en-US" dirty="0" smtClean="0"/>
              <a:t>Object size; bounded Pareto distribution (min = 4 bytes, max = 200 KB, shape = 1.2)</a:t>
            </a:r>
          </a:p>
          <a:p>
            <a:pPr lvl="1"/>
            <a:r>
              <a:rPr lang="en-US" dirty="0" smtClean="0"/>
              <a:t>Each object retrieved using a TCP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topology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48307"/>
            <a:ext cx="6629400" cy="40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1367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Request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1752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124200" y="22098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1824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Response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067300" y="49149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617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Edge Router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Core Router</a:t>
            </a: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rot="5400000">
            <a:off x="3143250" y="5048250"/>
            <a:ext cx="1981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rot="16200000" flipH="1">
            <a:off x="2114550" y="4438650"/>
            <a:ext cx="25908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0"/>
          </p:cNvCxnSpPr>
          <p:nvPr/>
        </p:nvCxnSpPr>
        <p:spPr>
          <a:xfrm rot="16200000" flipH="1">
            <a:off x="2724150" y="5048250"/>
            <a:ext cx="1219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23975"/>
            <a:ext cx="63436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load is carefully tuned to be close to the bottleneck link capacity</a:t>
            </a:r>
          </a:p>
          <a:p>
            <a:r>
              <a:rPr lang="en-US" dirty="0" smtClean="0"/>
              <a:t>RIO parameters</a:t>
            </a:r>
          </a:p>
          <a:p>
            <a:pPr lvl="1"/>
            <a:r>
              <a:rPr lang="en-US" dirty="0" smtClean="0"/>
              <a:t>Short TCP flows are guaranteed around 75% of the total bandwidth in times of congestion</a:t>
            </a:r>
          </a:p>
          <a:p>
            <a:r>
              <a:rPr lang="en-US" dirty="0" smtClean="0"/>
              <a:t>Experiments run 4000 seconds with a 2000 second warm-up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response time relative to RED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5534" y="1524000"/>
            <a:ext cx="57520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2476500" y="4762500"/>
            <a:ext cx="2209800" cy="304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5943600"/>
            <a:ext cx="5508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Average response time reduced by 25-30%</a:t>
            </a:r>
            <a:br>
              <a:rPr lang="en-US" sz="2400" dirty="0" smtClean="0"/>
            </a:br>
            <a:r>
              <a:rPr lang="en-US" sz="2400" dirty="0" smtClean="0"/>
              <a:t>for short and medium sized flows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10000" y="1371600"/>
            <a:ext cx="1979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ITO = 3 sec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172200" cy="38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response time relative to 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104900" y="4076700"/>
            <a:ext cx="1981200" cy="1600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6633" y="5874603"/>
            <a:ext cx="4136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Average response time reduced by 10-15% for short flows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10000" y="1371600"/>
            <a:ext cx="1979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ITO = 1 sec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5874603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Average response time reduced by 15-25% for medium sized flows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733800" y="3886200"/>
            <a:ext cx="2895600" cy="1905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115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Instantaneous Queue Size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791200"/>
            <a:ext cx="7155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Load in the bottleneck link has high variability over time</a:t>
            </a:r>
            <a:br>
              <a:rPr lang="en-US" sz="2400" dirty="0" smtClean="0"/>
            </a:br>
            <a:r>
              <a:rPr lang="en-US" sz="2400" dirty="0" smtClean="0"/>
              <a:t>due to the heavy-tailedness of the file size distribution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Drop/Mark rate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56286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895600" y="2209800"/>
            <a:ext cx="2895600" cy="16764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98093" y="1371600"/>
            <a:ext cx="3545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RIO-PS reduces the overall </a:t>
            </a:r>
          </a:p>
          <a:p>
            <a:r>
              <a:rPr lang="en-US" sz="2400" dirty="0" smtClean="0"/>
              <a:t>drop/mark probability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352800" y="3505200"/>
            <a:ext cx="2438400" cy="1066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0" y="2514600"/>
            <a:ext cx="3307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Comes from the fact that</a:t>
            </a:r>
          </a:p>
          <a:p>
            <a:r>
              <a:rPr lang="en-US" sz="2400" dirty="0" smtClean="0"/>
              <a:t>short flows rarely </a:t>
            </a:r>
          </a:p>
          <a:p>
            <a:r>
              <a:rPr lang="en-US" sz="2400" dirty="0" smtClean="0"/>
              <a:t>experience loss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7200" y="62439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Preferential treatment to short flows does not hurt the network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110" y="5334000"/>
            <a:ext cx="8533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Also, Short TCP flows are not responsible for controlling congestion</a:t>
            </a:r>
          </a:p>
          <a:p>
            <a:r>
              <a:rPr lang="en-US" sz="2400" dirty="0" smtClean="0"/>
              <a:t>because of the time scale at which they operate.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Foreground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 smtClean="0"/>
              <a:t>Periodically inject 10 short flows (every 25 seconds) and 10 long flows (every 125 seconds) as foreground TCP connections and record the response time for i</a:t>
            </a:r>
            <a:r>
              <a:rPr lang="en-US" baseline="-25000" dirty="0" smtClean="0"/>
              <a:t>th</a:t>
            </a:r>
            <a:r>
              <a:rPr lang="en-US" dirty="0" smtClean="0"/>
              <a:t> connection</a:t>
            </a:r>
          </a:p>
          <a:p>
            <a:r>
              <a:rPr lang="en-US" dirty="0" smtClean="0"/>
              <a:t>Fairness index</a:t>
            </a:r>
          </a:p>
          <a:p>
            <a:pPr lvl="1"/>
            <a:r>
              <a:rPr lang="en-US" dirty="0" smtClean="0"/>
              <a:t>For any give set of response times (x</a:t>
            </a:r>
            <a:r>
              <a:rPr lang="en-US" baseline="-25000" dirty="0" smtClean="0"/>
              <a:t>1</a:t>
            </a:r>
            <a:r>
              <a:rPr lang="en-US" dirty="0" smtClean="0"/>
              <a:t>, .., x</a:t>
            </a:r>
            <a:r>
              <a:rPr lang="en-US" baseline="-25000" dirty="0" smtClean="0"/>
              <a:t>n</a:t>
            </a:r>
            <a:r>
              <a:rPr lang="en-US" dirty="0" smtClean="0"/>
              <a:t>), the fairness index is</a:t>
            </a:r>
          </a:p>
          <a:p>
            <a:pPr lvl="1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53000"/>
            <a:ext cx="20764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Index – Short Connections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096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391400" y="5105400"/>
            <a:ext cx="1349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More fair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rot="10800000">
            <a:off x="6324600" y="5105401"/>
            <a:ext cx="1066800" cy="23083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Internet fair?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/>
          <a:lstStyle/>
          <a:p>
            <a:r>
              <a:rPr lang="en-US" dirty="0" smtClean="0"/>
              <a:t>In a fair network</a:t>
            </a:r>
          </a:p>
          <a:p>
            <a:pPr lvl="1"/>
            <a:r>
              <a:rPr lang="en-US" dirty="0" smtClean="0"/>
              <a:t>Short connections expect relatively fast service compared to long connections</a:t>
            </a:r>
          </a:p>
          <a:p>
            <a:endParaRPr lang="en-US" dirty="0"/>
          </a:p>
          <a:p>
            <a:r>
              <a:rPr lang="en-US" dirty="0" smtClean="0"/>
              <a:t>Sometimes this is not the case with Internet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257800"/>
            <a:ext cx="1962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Why?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01000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Index – Long Connections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time – short connections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09600" y="2743200"/>
            <a:ext cx="510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048000" y="2133600"/>
            <a:ext cx="2819400" cy="9906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7400" y="1828800"/>
            <a:ext cx="32024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-Even with RED queues,</a:t>
            </a:r>
            <a:br>
              <a:rPr lang="en-US" sz="2400" dirty="0" smtClean="0"/>
            </a:br>
            <a:r>
              <a:rPr lang="en-US" sz="2400" dirty="0" smtClean="0"/>
              <a:t>many short flows </a:t>
            </a:r>
            <a:br>
              <a:rPr lang="en-US" sz="2400" dirty="0" smtClean="0"/>
            </a:br>
            <a:r>
              <a:rPr lang="en-US" sz="2400" dirty="0" smtClean="0"/>
              <a:t>experience loss </a:t>
            </a:r>
          </a:p>
          <a:p>
            <a:r>
              <a:rPr lang="en-US" sz="2400" dirty="0" smtClean="0"/>
              <a:t>-Some lost first</a:t>
            </a:r>
            <a:br>
              <a:rPr lang="en-US" sz="2400" dirty="0" smtClean="0"/>
            </a:br>
            <a:r>
              <a:rPr lang="en-US" sz="2400" dirty="0" smtClean="0"/>
              <a:t>packet and hence</a:t>
            </a:r>
          </a:p>
          <a:p>
            <a:r>
              <a:rPr lang="en-US" sz="2400" dirty="0" smtClean="0"/>
              <a:t>timeout (3 sec)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657600" y="4419600"/>
            <a:ext cx="2209800" cy="457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52627" y="4724400"/>
            <a:ext cx="303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RIO-PS </a:t>
            </a:r>
          </a:p>
          <a:p>
            <a:r>
              <a:rPr lang="en-US" sz="2400" dirty="0" smtClean="0"/>
              <a:t>much less drops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time – long connections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47825"/>
            <a:ext cx="574927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05027" y="2438400"/>
            <a:ext cx="281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RIO-PS does not hurt</a:t>
            </a:r>
          </a:p>
          <a:p>
            <a:r>
              <a:rPr lang="en-US" sz="2400" dirty="0" smtClean="0"/>
              <a:t>long flow</a:t>
            </a:r>
          </a:p>
          <a:p>
            <a:r>
              <a:rPr lang="en-US" sz="2400" dirty="0" smtClean="0"/>
              <a:t>performance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Goodput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8676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41910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RIO-PS does not hurt overall goodput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Slightly improves over DropTail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and Motivation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Simulation Model</a:t>
            </a:r>
          </a:p>
          <a:p>
            <a:pPr lvl="1"/>
            <a:r>
              <a:rPr lang="en-US" dirty="0" smtClean="0"/>
              <a:t>Dumbbell and Dancehall (one-way traffic)  model</a:t>
            </a:r>
          </a:p>
          <a:p>
            <a:pPr lvl="1"/>
            <a:r>
              <a:rPr lang="en-US" dirty="0" smtClean="0"/>
              <a:t>All TCP connections have same propagation delay</a:t>
            </a:r>
          </a:p>
          <a:p>
            <a:pPr lvl="1"/>
            <a:r>
              <a:rPr lang="en-US" dirty="0" smtClean="0"/>
              <a:t>Complicated topologies may impact the performance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Queue Policy</a:t>
            </a:r>
          </a:p>
          <a:p>
            <a:pPr lvl="1"/>
            <a:r>
              <a:rPr lang="en-US" dirty="0" smtClean="0"/>
              <a:t>RIO does not provide class based guarantee </a:t>
            </a:r>
          </a:p>
          <a:p>
            <a:pPr lvl="1"/>
            <a:r>
              <a:rPr lang="en-US" dirty="0" smtClean="0"/>
              <a:t>PI controlled RIO queue or proportional Diffserv gives better control over classified traffic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Deployment Issues</a:t>
            </a:r>
          </a:p>
          <a:p>
            <a:pPr lvl="1"/>
            <a:r>
              <a:rPr lang="en-US" dirty="0" smtClean="0"/>
              <a:t>Edge routers need to maintain per flow state information.</a:t>
            </a:r>
          </a:p>
          <a:p>
            <a:pPr lvl="1"/>
            <a:r>
              <a:rPr lang="en-US" dirty="0" smtClean="0"/>
              <a:t>Edge router  state maintenance and classification does not have a significant impact on the end to end </a:t>
            </a:r>
            <a:r>
              <a:rPr lang="en-US" dirty="0" smtClean="0"/>
              <a:t>performance.</a:t>
            </a:r>
            <a:endParaRPr lang="en-US" dirty="0" smtClean="0"/>
          </a:p>
          <a:p>
            <a:pPr lvl="1"/>
            <a:r>
              <a:rPr lang="en-US" dirty="0" smtClean="0"/>
              <a:t> Incrementally deployable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RIO-PS </a:t>
            </a:r>
            <a:r>
              <a:rPr lang="en-US" dirty="0" smtClean="0"/>
              <a:t>implemented only at bottleneck links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Advanced edge devices may be placed in front of busy web server cluster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Flow Classification</a:t>
            </a:r>
          </a:p>
          <a:p>
            <a:pPr lvl="1"/>
            <a:r>
              <a:rPr lang="en-US" dirty="0" smtClean="0"/>
              <a:t>Threshold based flow classification</a:t>
            </a:r>
          </a:p>
          <a:p>
            <a:pPr lvl="1"/>
            <a:r>
              <a:rPr lang="en-US" dirty="0" smtClean="0"/>
              <a:t>First few packets of long TCP flow treated same as short flows</a:t>
            </a:r>
          </a:p>
          <a:p>
            <a:pPr lvl="1"/>
            <a:r>
              <a:rPr lang="en-US" dirty="0" smtClean="0"/>
              <a:t>This mistake enhances performance</a:t>
            </a:r>
          </a:p>
          <a:p>
            <a:pPr lvl="2"/>
            <a:r>
              <a:rPr lang="en-US" dirty="0" smtClean="0"/>
              <a:t>First few packets of the long flow are similar to short flow and vulnerable to packet losses </a:t>
            </a:r>
          </a:p>
          <a:p>
            <a:pPr lvl="2"/>
            <a:r>
              <a:rPr lang="en-US" dirty="0" smtClean="0"/>
              <a:t>Makes the system fair to all TCP connections.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Controller Design</a:t>
            </a:r>
          </a:p>
          <a:p>
            <a:pPr lvl="1"/>
            <a:r>
              <a:rPr lang="en-US" dirty="0" smtClean="0"/>
              <a:t>Edge load control  is a topic of further research</a:t>
            </a:r>
          </a:p>
          <a:p>
            <a:pPr lvl="1"/>
            <a:r>
              <a:rPr lang="en-US" dirty="0" smtClean="0"/>
              <a:t>Preliminary results indicate performance is not sensitive to SLR</a:t>
            </a:r>
          </a:p>
          <a:p>
            <a:pPr lvl="1"/>
            <a:r>
              <a:rPr lang="en-US" dirty="0" smtClean="0"/>
              <a:t>SLR depends on</a:t>
            </a:r>
            <a:r>
              <a:rPr lang="en-US" i="1" dirty="0" smtClean="0">
                <a:solidFill>
                  <a:srgbClr val="FF0000"/>
                </a:solidFill>
              </a:rPr>
              <a:t> T</a:t>
            </a:r>
            <a:r>
              <a:rPr lang="en-US" i="1" baseline="-25000" dirty="0" smtClean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u</a:t>
            </a:r>
          </a:p>
          <a:p>
            <a:pPr lvl="1"/>
            <a:r>
              <a:rPr lang="en-US" dirty="0" smtClean="0"/>
              <a:t>Smaller values of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may increase overhead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Malicious users</a:t>
            </a:r>
          </a:p>
          <a:p>
            <a:pPr lvl="1"/>
            <a:r>
              <a:rPr lang="en-US" dirty="0" smtClean="0"/>
              <a:t>Users can break their long transmission into small pieces to get fast service</a:t>
            </a:r>
          </a:p>
          <a:p>
            <a:pPr lvl="1"/>
            <a:r>
              <a:rPr lang="en-US" dirty="0" smtClean="0"/>
              <a:t>This is less likely due to the overhead of fragmentation and reassembly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and Motivation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Conclusion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905000"/>
          <a:ext cx="6705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2038" y="3962400"/>
            <a:ext cx="1217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Slow start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809690"/>
            <a:ext cx="1756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Fast retransmit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2114490"/>
            <a:ext cx="1330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Dup Acks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2133600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Timeout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87838" y="3733800"/>
            <a:ext cx="1217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Slow start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695700" y="25527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981303" y="2553097"/>
            <a:ext cx="381000" cy="151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38100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38400" y="3886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348609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Fast recovery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3429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TCP major traffic in the Internet</a:t>
            </a:r>
          </a:p>
          <a:p>
            <a:r>
              <a:rPr lang="en-US" sz="3000" dirty="0" smtClean="0"/>
              <a:t>Proposed Scheme is a Diffserv like architecture</a:t>
            </a:r>
          </a:p>
          <a:p>
            <a:pPr lvl="1"/>
            <a:r>
              <a:rPr lang="en-US" dirty="0" smtClean="0"/>
              <a:t>Edge routers classifies TCP flow as long or short</a:t>
            </a:r>
          </a:p>
          <a:p>
            <a:pPr lvl="1"/>
            <a:r>
              <a:rPr lang="en-US" dirty="0" smtClean="0"/>
              <a:t>Core routers implements RIO-PS</a:t>
            </a:r>
          </a:p>
          <a:p>
            <a:r>
              <a:rPr lang="en-US" sz="3000" dirty="0" smtClean="0"/>
              <a:t>Advantages</a:t>
            </a:r>
          </a:p>
          <a:p>
            <a:pPr lvl="1"/>
            <a:r>
              <a:rPr lang="en-US" dirty="0" smtClean="0"/>
              <a:t>Short flow performance improved in terms of fairness and response time.</a:t>
            </a:r>
          </a:p>
          <a:p>
            <a:pPr lvl="1"/>
            <a:r>
              <a:rPr lang="en-US" dirty="0" smtClean="0"/>
              <a:t>Long flow performance is also improved or minimally affected since short flows are rapidly served.</a:t>
            </a:r>
          </a:p>
          <a:p>
            <a:pPr lvl="1"/>
            <a:r>
              <a:rPr lang="en-US" dirty="0" smtClean="0"/>
              <a:t>System overall goodput is improved</a:t>
            </a:r>
          </a:p>
          <a:p>
            <a:pPr lvl="1"/>
            <a:r>
              <a:rPr lang="en-US" dirty="0" smtClean="0"/>
              <a:t>Flexible Architecture, can be tuned largely at edge routers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Thanks to Professor. Bob </a:t>
            </a:r>
            <a:r>
              <a:rPr lang="en-US" dirty="0" err="1" smtClean="0"/>
              <a:t>Kinicki</a:t>
            </a:r>
            <a:r>
              <a:rPr lang="en-US" dirty="0" smtClean="0"/>
              <a:t>, Matt </a:t>
            </a:r>
            <a:r>
              <a:rPr lang="en-US" dirty="0" err="1" smtClean="0"/>
              <a:t>Hartling</a:t>
            </a:r>
            <a:r>
              <a:rPr lang="en-US" dirty="0" smtClean="0"/>
              <a:t> and </a:t>
            </a: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 smtClean="0"/>
              <a:t>Kumbhar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figures </a:t>
            </a:r>
            <a:r>
              <a:rPr lang="en-US" dirty="0" smtClean="0"/>
              <a:t>in this presentation are taken from </a:t>
            </a:r>
            <a:r>
              <a:rPr lang="en-US" dirty="0" smtClean="0"/>
              <a:t>their </a:t>
            </a:r>
            <a:r>
              <a:rPr lang="en-US" dirty="0" smtClean="0"/>
              <a:t>class </a:t>
            </a:r>
            <a:r>
              <a:rPr lang="en-US" dirty="0" smtClean="0"/>
              <a:t>presentation and modified.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TCP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1. Most short flows finish before slow start finish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51606" y="4278074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96194" y="4278074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30596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295400" y="3440668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5400" y="38216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400" y="39740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295400" y="4126468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1295400" y="4278868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95400" y="45074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5400" y="45836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6598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95400" y="4736068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429000" y="2743200"/>
            <a:ext cx="5181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increases slowly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Does not get the fair share of the bandwidth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270" y="5802868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2831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0385" y="24500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cwnd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TCP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. Short flows have small congestion window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51606" y="4342606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96194" y="4342606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3124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295400" y="35052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5400" y="3886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400" y="40386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295400" y="41910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352800" y="2514600"/>
            <a:ext cx="5257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retransmit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needs 3 dup ACKs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Smal</a:t>
            </a:r>
            <a:r>
              <a:rPr lang="en-US" sz="3200" dirty="0" smtClean="0"/>
              <a:t>l </a:t>
            </a:r>
            <a:r>
              <a:rPr lang="en-US" sz="3200" dirty="0" smtClean="0"/>
              <a:t>cwnd, </a:t>
            </a:r>
            <a:r>
              <a:rPr lang="en-US" sz="3200" dirty="0" smtClean="0"/>
              <a:t>not enough packets to activate dup </a:t>
            </a:r>
            <a:r>
              <a:rPr lang="en-US" sz="3200" dirty="0" err="1" smtClean="0"/>
              <a:t>Acks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So </a:t>
            </a:r>
            <a:r>
              <a:rPr lang="en-US" sz="3200" dirty="0" smtClean="0"/>
              <a:t>t</a:t>
            </a:r>
            <a:r>
              <a:rPr lang="en-US" sz="3200" dirty="0" smtClean="0"/>
              <a:t>imeout happens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Timeout </a:t>
            </a:r>
            <a:r>
              <a:rPr lang="en-US" sz="3200" dirty="0" smtClean="0"/>
              <a:t>severely degrades the performance of TCP</a:t>
            </a:r>
          </a:p>
        </p:txBody>
      </p:sp>
      <p:sp>
        <p:nvSpPr>
          <p:cNvPr id="18" name="Multiply 17"/>
          <p:cNvSpPr/>
          <p:nvPr/>
        </p:nvSpPr>
        <p:spPr>
          <a:xfrm>
            <a:off x="1828800" y="4038600"/>
            <a:ext cx="304800" cy="304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981200" y="4724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1981200" y="4953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Connector 26"/>
          <p:cNvSpPr/>
          <p:nvPr/>
        </p:nvSpPr>
        <p:spPr>
          <a:xfrm>
            <a:off x="1981200" y="4495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79729" y="52578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0385" y="25908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cwnd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TCP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3. Conservative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nitial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imeout (ITO)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51606" y="4342606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96194" y="4342606"/>
            <a:ext cx="2895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3124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352800" y="2438400"/>
            <a:ext cx="5029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sampling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available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onservative timeout for (SYN, SYN-ACK) and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packet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Disastrous effect on short connection performance if these packets lost</a:t>
            </a:r>
          </a:p>
        </p:txBody>
      </p:sp>
      <p:sp>
        <p:nvSpPr>
          <p:cNvPr id="18" name="Multiply 17"/>
          <p:cNvSpPr/>
          <p:nvPr/>
        </p:nvSpPr>
        <p:spPr>
          <a:xfrm>
            <a:off x="1828800" y="3124200"/>
            <a:ext cx="304800" cy="304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066800" y="3124200"/>
            <a:ext cx="1524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1981200" y="4114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1981200" y="4495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23"/>
          <p:cNvSpPr/>
          <p:nvPr/>
        </p:nvSpPr>
        <p:spPr>
          <a:xfrm>
            <a:off x="1981200" y="366926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79729" y="53456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981200" y="4953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4733" y="38100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ITO </a:t>
            </a:r>
          </a:p>
          <a:p>
            <a:pPr algn="ctr"/>
            <a:r>
              <a:rPr lang="en-US" dirty="0" smtClean="0"/>
              <a:t>= 3 sec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and proposed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870" y="1748135"/>
            <a:ext cx="141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Slow start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542077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Small cwnd &amp;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acket loss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170" y="1600200"/>
            <a:ext cx="1921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ITO &amp;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baseline="30000" dirty="0" smtClean="0">
                <a:solidFill>
                  <a:srgbClr val="C00000"/>
                </a:solidFill>
              </a:rPr>
              <a:t>st</a:t>
            </a:r>
            <a:r>
              <a:rPr lang="en-US" sz="2400" dirty="0" smtClean="0">
                <a:solidFill>
                  <a:srgbClr val="C00000"/>
                </a:solidFill>
              </a:rPr>
              <a:t> packet loss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23900" y="3999706"/>
            <a:ext cx="46482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96494" y="3998912"/>
            <a:ext cx="46482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2514600"/>
            <a:ext cx="777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4565" y="2819400"/>
            <a:ext cx="159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Reduce ITO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4714" y="3429000"/>
            <a:ext cx="397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Use large initial window value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198203"/>
            <a:ext cx="2985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Get RTT from previous</a:t>
            </a:r>
          </a:p>
          <a:p>
            <a:pPr algn="ctr"/>
            <a:r>
              <a:rPr lang="en-US" sz="2400" dirty="0"/>
              <a:t>r</a:t>
            </a:r>
            <a:r>
              <a:rPr lang="en-US" sz="2400" dirty="0" smtClean="0"/>
              <a:t>ecords or neighbors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5481935"/>
            <a:ext cx="53308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Reduce the loss probability these packets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961-C139-4F51-BB65-3FDD693121D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1658</Words>
  <Application>Microsoft Office PowerPoint</Application>
  <PresentationFormat>On-screen Show (4:3)</PresentationFormat>
  <Paragraphs>404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The War Between Mice and Elephants</vt:lpstr>
      <vt:lpstr>Outline</vt:lpstr>
      <vt:lpstr>TCP flows in the Internet</vt:lpstr>
      <vt:lpstr>Is Internet fair?</vt:lpstr>
      <vt:lpstr>TCP</vt:lpstr>
      <vt:lpstr>Short TCP flows</vt:lpstr>
      <vt:lpstr>Short TCP flows</vt:lpstr>
      <vt:lpstr>Short TCP flows</vt:lpstr>
      <vt:lpstr>Existing and proposed solution</vt:lpstr>
      <vt:lpstr>Preferential treatment to short flows</vt:lpstr>
      <vt:lpstr>Outline</vt:lpstr>
      <vt:lpstr>Sensitivity of TCP flows to loss rate</vt:lpstr>
      <vt:lpstr>Average transmission time</vt:lpstr>
      <vt:lpstr>Variance of transmission times</vt:lpstr>
      <vt:lpstr>Variance of transmission times</vt:lpstr>
      <vt:lpstr>Conclusion and Motivation</vt:lpstr>
      <vt:lpstr>Preferential treatment to short flows</vt:lpstr>
      <vt:lpstr>Link Utilization</vt:lpstr>
      <vt:lpstr>Link Utilization - RIO-PS</vt:lpstr>
      <vt:lpstr>Network Goodput</vt:lpstr>
      <vt:lpstr>Conclusion</vt:lpstr>
      <vt:lpstr>Outline</vt:lpstr>
      <vt:lpstr>Diffserv Architecture</vt:lpstr>
      <vt:lpstr>Edge Router – Packet classification</vt:lpstr>
      <vt:lpstr>Edge Router – Packet classification</vt:lpstr>
      <vt:lpstr>Core Router – RIO-PS</vt:lpstr>
      <vt:lpstr>RIO-PS</vt:lpstr>
      <vt:lpstr>Features of RIO-PS</vt:lpstr>
      <vt:lpstr>Outline</vt:lpstr>
      <vt:lpstr>Simulations setup</vt:lpstr>
      <vt:lpstr>Simulation topology</vt:lpstr>
      <vt:lpstr>Network configuration</vt:lpstr>
      <vt:lpstr>Simulations details</vt:lpstr>
      <vt:lpstr>Average response time relative to RED</vt:lpstr>
      <vt:lpstr>Average response time relative to RED</vt:lpstr>
      <vt:lpstr>Instantaneous Queue Size</vt:lpstr>
      <vt:lpstr>Instantaneous Drop/Mark rate</vt:lpstr>
      <vt:lpstr>Study of Foreground Traffic</vt:lpstr>
      <vt:lpstr>Fairness Index – Short Connections </vt:lpstr>
      <vt:lpstr>Fairness Index – Long Connections </vt:lpstr>
      <vt:lpstr>Transmission time – short connections</vt:lpstr>
      <vt:lpstr>Transmission time – long connections</vt:lpstr>
      <vt:lpstr>Goodput</vt:lpstr>
      <vt:lpstr>Outline</vt:lpstr>
      <vt:lpstr>Discussion</vt:lpstr>
      <vt:lpstr>Discussion</vt:lpstr>
      <vt:lpstr>Discussion</vt:lpstr>
      <vt:lpstr>Discussion</vt:lpstr>
      <vt:lpstr>Outline</vt:lpstr>
      <vt:lpstr>Conclusion 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thangam</dc:creator>
  <cp:lastModifiedBy>thangam</cp:lastModifiedBy>
  <cp:revision>437</cp:revision>
  <dcterms:created xsi:type="dcterms:W3CDTF">2009-09-27T22:48:32Z</dcterms:created>
  <dcterms:modified xsi:type="dcterms:W3CDTF">2009-09-29T06:45:03Z</dcterms:modified>
</cp:coreProperties>
</file>