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3" r:id="rId5"/>
    <p:sldId id="280" r:id="rId6"/>
    <p:sldId id="289" r:id="rId7"/>
    <p:sldId id="261" r:id="rId8"/>
    <p:sldId id="324" r:id="rId9"/>
    <p:sldId id="298" r:id="rId10"/>
    <p:sldId id="325" r:id="rId11"/>
    <p:sldId id="263" r:id="rId12"/>
    <p:sldId id="308" r:id="rId13"/>
    <p:sldId id="264" r:id="rId14"/>
    <p:sldId id="283" r:id="rId15"/>
    <p:sldId id="300" r:id="rId16"/>
    <p:sldId id="309" r:id="rId17"/>
    <p:sldId id="310" r:id="rId18"/>
    <p:sldId id="311" r:id="rId19"/>
    <p:sldId id="312" r:id="rId20"/>
    <p:sldId id="314" r:id="rId21"/>
    <p:sldId id="345" r:id="rId22"/>
    <p:sldId id="346" r:id="rId23"/>
    <p:sldId id="315" r:id="rId24"/>
    <p:sldId id="334" r:id="rId25"/>
    <p:sldId id="336" r:id="rId26"/>
    <p:sldId id="327" r:id="rId27"/>
    <p:sldId id="338" r:id="rId28"/>
    <p:sldId id="339" r:id="rId29"/>
    <p:sldId id="341" r:id="rId30"/>
    <p:sldId id="342" r:id="rId31"/>
    <p:sldId id="343" r:id="rId32"/>
    <p:sldId id="331" r:id="rId33"/>
    <p:sldId id="326" r:id="rId34"/>
    <p:sldId id="271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5" autoAdjust="0"/>
    <p:restoredTop sz="94660"/>
  </p:normalViewPr>
  <p:slideViewPr>
    <p:cSldViewPr>
      <p:cViewPr varScale="1">
        <p:scale>
          <a:sx n="63" d="100"/>
          <a:sy n="63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F0D7-77BE-4858-911A-16F169D34F98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EAAAD-E3BB-41EE-8193-B7BF8E6B34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BCC3-B7BB-42BF-9982-32A210B6DC05}" type="datetime1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B1B6-0382-4111-8F25-EEDE5AEB27D7}" type="datetime1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C078-700C-47E0-A71A-EF671EA6FD6D}" type="datetime1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B4FC-9F70-4AF3-B899-124EAD92A415}" type="datetime1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09946182-756E-4E62-BD23-4DE8A21516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CEF1-3EB1-4836-B67D-ED5390FCFD77}" type="datetime1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77F-97FE-4CCB-93DB-D7372F140824}" type="datetime1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573-C096-43A9-BFEA-EDE9E0788C1B}" type="datetime1">
              <a:rPr lang="en-US" smtClean="0"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1698-725F-48E0-9538-722F454B4B67}" type="datetime1">
              <a:rPr lang="en-US" smtClean="0"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4D9E-8992-41AA-844D-1ACFFF4132E3}" type="datetime1">
              <a:rPr lang="en-US" smtClean="0"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07ED-8B1B-4B2E-9764-87CC160BD2A7}" type="datetime1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B22-842E-49C4-9ABB-233E0FFE3CFB}" type="datetime1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4BF6-F108-423B-8B91-B8A77B8CFEE3}" type="datetime1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6182-756E-4E62-BD23-4DE8A2151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st.orb.com/orb/html/login.html" TargetMode="External"/><Relationship Id="rId2" Type="http://schemas.openxmlformats.org/officeDocument/2006/relationships/hyperlink" Target="http://www.orb.com/en/download_or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924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Analysis </a:t>
            </a:r>
            <a:br>
              <a:rPr lang="en-US" dirty="0" smtClean="0"/>
            </a:br>
            <a:r>
              <a:rPr lang="en-US" dirty="0" smtClean="0"/>
              <a:t>of Orb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28800" y="434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Rabin Karki and Thangam V. Seenivasan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Orb?</a:t>
            </a:r>
          </a:p>
          <a:p>
            <a:endParaRPr lang="en-US" dirty="0" smtClean="0"/>
          </a:p>
          <a:p>
            <a:r>
              <a:rPr lang="en-US" dirty="0" smtClean="0"/>
              <a:t>Why to study Orb?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Experiments</a:t>
            </a:r>
          </a:p>
          <a:p>
            <a:endParaRPr lang="en-US" dirty="0" smtClean="0"/>
          </a:p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6819900" y="58351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Box 9"/>
          <p:cNvSpPr txBox="1"/>
          <p:nvPr/>
        </p:nvSpPr>
        <p:spPr>
          <a:xfrm>
            <a:off x="4152900" y="59113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1" name="Picture 30" descr="C:\Users\thangam\AppData\Local\Microsoft\Windows\Temporary Internet Files\Content.IE5\S0D5IWYO\MCj042477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914400" cy="1219201"/>
          </a:xfrm>
          <a:prstGeom prst="rect">
            <a:avLst/>
          </a:prstGeom>
          <a:noFill/>
        </p:spPr>
      </p:pic>
      <p:sp>
        <p:nvSpPr>
          <p:cNvPr id="32" name="Cloud"/>
          <p:cNvSpPr>
            <a:spLocks noChangeAspect="1" noEditPoints="1" noChangeArrowheads="1"/>
          </p:cNvSpPr>
          <p:nvPr/>
        </p:nvSpPr>
        <p:spPr bwMode="auto">
          <a:xfrm>
            <a:off x="914400" y="1600200"/>
            <a:ext cx="22479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952500" y="3853934"/>
            <a:ext cx="7391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" name="Content Placeholder 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4234934"/>
            <a:ext cx="1363133" cy="1219200"/>
          </a:xfrm>
          <a:prstGeom prst="rect">
            <a:avLst/>
          </a:prstGeom>
          <a:noFill/>
        </p:spPr>
      </p:pic>
      <p:pic>
        <p:nvPicPr>
          <p:cNvPr id="35" name="Picture 34" descr="C:\Users\thangam\AppData\Local\Microsoft\Windows\Temporary Internet Files\Content.IE5\GCET4TDU\MCj043484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4082534"/>
            <a:ext cx="1135944" cy="1447800"/>
          </a:xfrm>
          <a:prstGeom prst="rect">
            <a:avLst/>
          </a:prstGeom>
          <a:noFill/>
        </p:spPr>
      </p:pic>
      <p:pic>
        <p:nvPicPr>
          <p:cNvPr id="36" name="Content Placeholder 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4234934"/>
            <a:ext cx="1422400" cy="1219200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 flipV="1">
            <a:off x="2286000" y="4724400"/>
            <a:ext cx="2133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</p:cNvCxnSpPr>
          <p:nvPr/>
        </p:nvCxnSpPr>
        <p:spPr>
          <a:xfrm rot="16200000" flipH="1">
            <a:off x="4152901" y="3390900"/>
            <a:ext cx="16002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rot="16200000" flipH="1">
            <a:off x="5181601" y="2362200"/>
            <a:ext cx="1828799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C:\Users\thangam\AppData\Local\Microsoft\Windows\Temporary Internet Files\Content.IE5\GCET4TDU\MCj043484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828800"/>
            <a:ext cx="609600" cy="762000"/>
          </a:xfrm>
          <a:prstGeom prst="rect">
            <a:avLst/>
          </a:prstGeom>
          <a:noFill/>
        </p:spPr>
      </p:pic>
      <p:sp>
        <p:nvSpPr>
          <p:cNvPr id="41" name="TextBox 63"/>
          <p:cNvSpPr txBox="1"/>
          <p:nvPr/>
        </p:nvSpPr>
        <p:spPr>
          <a:xfrm>
            <a:off x="2400300" y="1828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Orb Server</a:t>
            </a:r>
            <a:endParaRPr lang="en-US" sz="1400" dirty="0"/>
          </a:p>
        </p:txBody>
      </p:sp>
      <p:cxnSp>
        <p:nvCxnSpPr>
          <p:cNvPr id="42" name="Straight Connector 41"/>
          <p:cNvCxnSpPr>
            <a:stCxn id="32" idx="2"/>
            <a:endCxn id="31" idx="1"/>
          </p:cNvCxnSpPr>
          <p:nvPr/>
        </p:nvCxnSpPr>
        <p:spPr>
          <a:xfrm flipV="1">
            <a:off x="3160427" y="1981201"/>
            <a:ext cx="1335373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4"/>
          <p:cNvSpPr txBox="1"/>
          <p:nvPr/>
        </p:nvSpPr>
        <p:spPr>
          <a:xfrm>
            <a:off x="1028700" y="3396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WPI LAN</a:t>
            </a:r>
            <a:endParaRPr lang="en-US" dirty="0"/>
          </a:p>
        </p:txBody>
      </p:sp>
      <p:sp>
        <p:nvSpPr>
          <p:cNvPr id="44" name="TextBox 75"/>
          <p:cNvSpPr txBox="1"/>
          <p:nvPr/>
        </p:nvSpPr>
        <p:spPr>
          <a:xfrm>
            <a:off x="5257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ISP</a:t>
            </a:r>
            <a:endParaRPr lang="en-US" sz="1400" dirty="0"/>
          </a:p>
        </p:txBody>
      </p:sp>
      <p:sp>
        <p:nvSpPr>
          <p:cNvPr id="45" name="TextBox 84"/>
          <p:cNvSpPr txBox="1"/>
          <p:nvPr/>
        </p:nvSpPr>
        <p:spPr>
          <a:xfrm>
            <a:off x="4914900" y="2787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Ethernet Cable</a:t>
            </a:r>
            <a:endParaRPr lang="en-US" sz="1400" dirty="0"/>
          </a:p>
        </p:txBody>
      </p:sp>
      <p:sp>
        <p:nvSpPr>
          <p:cNvPr id="46" name="TextBox 85"/>
          <p:cNvSpPr txBox="1"/>
          <p:nvPr/>
        </p:nvSpPr>
        <p:spPr>
          <a:xfrm>
            <a:off x="2781300" y="453973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Cross Cable</a:t>
            </a:r>
            <a:endParaRPr lang="en-US" sz="1400" dirty="0"/>
          </a:p>
        </p:txBody>
      </p:sp>
      <p:sp>
        <p:nvSpPr>
          <p:cNvPr id="47" name="TextBox 88"/>
          <p:cNvSpPr txBox="1"/>
          <p:nvPr/>
        </p:nvSpPr>
        <p:spPr>
          <a:xfrm>
            <a:off x="1333500" y="5606534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Host PC</a:t>
            </a:r>
            <a:endParaRPr lang="en-US" sz="1600" dirty="0"/>
          </a:p>
        </p:txBody>
      </p:sp>
      <p:sp>
        <p:nvSpPr>
          <p:cNvPr id="48" name="TextBox 90"/>
          <p:cNvSpPr txBox="1"/>
          <p:nvPr/>
        </p:nvSpPr>
        <p:spPr>
          <a:xfrm>
            <a:off x="4381500" y="5454134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49" name="TextBox 91"/>
          <p:cNvSpPr txBox="1"/>
          <p:nvPr/>
        </p:nvSpPr>
        <p:spPr>
          <a:xfrm>
            <a:off x="6896100" y="55303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Client PC</a:t>
            </a:r>
            <a:endParaRPr lang="en-US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66800" y="60960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	 We focus only on Direct Streaming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Setup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1447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PC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2133600"/>
            <a:ext cx="1524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2209800"/>
            <a:ext cx="1295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25908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2590800"/>
            <a:ext cx="68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eth0</a:t>
            </a:r>
            <a:endParaRPr lang="en-US" dirty="0"/>
          </a:p>
        </p:txBody>
      </p:sp>
      <p:cxnSp>
        <p:nvCxnSpPr>
          <p:cNvPr id="9" name="Straight Connector 8"/>
          <p:cNvCxnSpPr>
            <a:endCxn id="6" idx="1"/>
          </p:cNvCxnSpPr>
          <p:nvPr/>
        </p:nvCxnSpPr>
        <p:spPr>
          <a:xfrm>
            <a:off x="1981200" y="2895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3"/>
            <a:endCxn id="5" idx="1"/>
          </p:cNvCxnSpPr>
          <p:nvPr/>
        </p:nvCxnSpPr>
        <p:spPr>
          <a:xfrm flipV="1">
            <a:off x="5943600" y="2819400"/>
            <a:ext cx="9144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2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PC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2667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Router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04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PC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4419600"/>
            <a:ext cx="8229600" cy="1523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Router has the Netem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Netem used for network emulation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Setup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Host PC </a:t>
            </a:r>
            <a:r>
              <a:rPr lang="en-US" sz="2000" b="1" dirty="0" smtClean="0"/>
              <a:t>and Client PC </a:t>
            </a:r>
            <a:r>
              <a:rPr lang="en-US" sz="2000" b="1" dirty="0"/>
              <a:t>Spec</a:t>
            </a:r>
            <a:r>
              <a:rPr lang="en-US" sz="2000" b="1" dirty="0" smtClean="0"/>
              <a:t>:</a:t>
            </a:r>
          </a:p>
          <a:p>
            <a:pPr lvl="1"/>
            <a:r>
              <a:rPr lang="en-US" sz="1800" dirty="0" smtClean="0"/>
              <a:t>RAM – </a:t>
            </a:r>
            <a:r>
              <a:rPr lang="en-US" sz="1800" dirty="0" smtClean="0">
                <a:solidFill>
                  <a:srgbClr val="FF0000"/>
                </a:solidFill>
              </a:rPr>
              <a:t>1 GB </a:t>
            </a:r>
          </a:p>
          <a:p>
            <a:pPr lvl="1"/>
            <a:r>
              <a:rPr lang="en-US" sz="1800" dirty="0" smtClean="0"/>
              <a:t>CPU speed –  </a:t>
            </a:r>
            <a:r>
              <a:rPr lang="en-US" sz="1800" dirty="0" smtClean="0">
                <a:solidFill>
                  <a:srgbClr val="FF0000"/>
                </a:solidFill>
              </a:rPr>
              <a:t>2.80 GHz</a:t>
            </a:r>
            <a:endParaRPr lang="en-US" sz="1800" dirty="0" smtClean="0"/>
          </a:p>
          <a:p>
            <a:pPr lvl="1"/>
            <a:r>
              <a:rPr lang="en-US" sz="1800" dirty="0" smtClean="0"/>
              <a:t>OS - Windows XP</a:t>
            </a:r>
          </a:p>
          <a:p>
            <a:r>
              <a:rPr lang="en-US" sz="1800" b="1" dirty="0" smtClean="0"/>
              <a:t> Software on the host:</a:t>
            </a:r>
          </a:p>
          <a:p>
            <a:pPr lvl="1"/>
            <a:r>
              <a:rPr lang="en-US" sz="1800" dirty="0" smtClean="0"/>
              <a:t>Orb version - 2.51.0032</a:t>
            </a:r>
          </a:p>
          <a:p>
            <a:pPr lvl="1"/>
            <a:r>
              <a:rPr lang="en-US" sz="1800" dirty="0" smtClean="0"/>
              <a:t>Process Explorer</a:t>
            </a:r>
            <a:endParaRPr lang="en-US" sz="1800" b="1" dirty="0" smtClean="0"/>
          </a:p>
          <a:p>
            <a:r>
              <a:rPr lang="en-US" sz="1800" b="1" dirty="0" smtClean="0"/>
              <a:t>Software on Client:</a:t>
            </a:r>
          </a:p>
          <a:p>
            <a:pPr lvl="1"/>
            <a:r>
              <a:rPr lang="en-US" sz="1800" dirty="0" smtClean="0"/>
              <a:t>Media Tracker</a:t>
            </a:r>
          </a:p>
          <a:p>
            <a:r>
              <a:rPr lang="en-US" sz="1800" b="1" dirty="0" smtClean="0"/>
              <a:t>Applications on both Client and Host PC:</a:t>
            </a:r>
          </a:p>
          <a:p>
            <a:pPr lvl="1"/>
            <a:r>
              <a:rPr lang="en-US" sz="1800" dirty="0" err="1" smtClean="0"/>
              <a:t>Wireshark</a:t>
            </a:r>
            <a:endParaRPr lang="en-US" sz="1800" dirty="0" smtClean="0"/>
          </a:p>
          <a:p>
            <a:pPr lvl="1"/>
            <a:r>
              <a:rPr lang="en-US" sz="1800" dirty="0" err="1" smtClean="0"/>
              <a:t>Iperf</a:t>
            </a:r>
            <a:endParaRPr lang="en-US" sz="1800" b="1" dirty="0" smtClean="0"/>
          </a:p>
          <a:p>
            <a:pPr>
              <a:buNone/>
            </a:pPr>
            <a:r>
              <a:rPr lang="en-US" sz="2000" b="1" dirty="0" smtClean="0"/>
              <a:t>Router :</a:t>
            </a:r>
          </a:p>
          <a:p>
            <a:pPr lvl="1"/>
            <a:r>
              <a:rPr lang="en-US" sz="1800" dirty="0" err="1" smtClean="0"/>
              <a:t>SuSE</a:t>
            </a:r>
            <a:r>
              <a:rPr lang="en-US" sz="1800" dirty="0" smtClean="0"/>
              <a:t>-Linux 10.3 (2.6 kernel version)</a:t>
            </a:r>
          </a:p>
          <a:p>
            <a:pPr lvl="1"/>
            <a:r>
              <a:rPr lang="en-US" sz="1800" dirty="0" smtClean="0"/>
              <a:t>Two PCI cards </a:t>
            </a:r>
          </a:p>
          <a:p>
            <a:pPr lvl="1"/>
            <a:r>
              <a:rPr lang="en-US" sz="1800" dirty="0" smtClean="0"/>
              <a:t>Netem module</a:t>
            </a:r>
          </a:p>
          <a:p>
            <a:pPr lvl="1"/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b="1" dirty="0" smtClean="0"/>
          </a:p>
          <a:p>
            <a:pPr lvl="1"/>
            <a:endParaRPr lang="en-US" sz="1800" b="1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Experiments Conducted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Analyze bandwidth calculation by Orb</a:t>
            </a:r>
          </a:p>
          <a:p>
            <a:endParaRPr lang="en-US" dirty="0" smtClean="0"/>
          </a:p>
          <a:p>
            <a:r>
              <a:rPr lang="en-US" dirty="0" smtClean="0"/>
              <a:t>Video quality measurements with </a:t>
            </a:r>
            <a:r>
              <a:rPr lang="en-US" dirty="0" err="1" smtClean="0"/>
              <a:t>MediaTracker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CPU and memory usage on the server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Bandwidth Estimation By Orb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Steps Followed</a:t>
            </a:r>
          </a:p>
          <a:p>
            <a:pPr lvl="1"/>
            <a:r>
              <a:rPr lang="en-US" sz="2000" dirty="0" smtClean="0"/>
              <a:t> Start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 at the client </a:t>
            </a:r>
          </a:p>
          <a:p>
            <a:pPr lvl="1"/>
            <a:r>
              <a:rPr lang="en-US" sz="2000" dirty="0" smtClean="0"/>
              <a:t>Click on the ‘Control Panel’. Go to ‘Streaming speed’ and calculate the web speed and the upstream speed by clicking the ‘Recalculate button.</a:t>
            </a:r>
          </a:p>
          <a:p>
            <a:pPr lvl="1"/>
            <a:r>
              <a:rPr lang="en-US" sz="2000" dirty="0" smtClean="0"/>
              <a:t>Capture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 trace on Client during web speed calculation.</a:t>
            </a:r>
          </a:p>
          <a:p>
            <a:pPr lvl="1"/>
            <a:r>
              <a:rPr lang="en-US" sz="2000" dirty="0" err="1" smtClean="0"/>
              <a:t>Wireshark</a:t>
            </a:r>
            <a:r>
              <a:rPr lang="en-US" sz="2000" dirty="0" smtClean="0"/>
              <a:t> run on the Host side to </a:t>
            </a:r>
            <a:r>
              <a:rPr lang="en-US" sz="2000" dirty="0" err="1" smtClean="0"/>
              <a:t>analyse</a:t>
            </a:r>
            <a:r>
              <a:rPr lang="en-US" sz="2000" dirty="0" smtClean="0"/>
              <a:t> how the host upstream is calculated.</a:t>
            </a:r>
          </a:p>
          <a:p>
            <a:pPr lvl="1"/>
            <a:r>
              <a:rPr lang="en-US" sz="2000" dirty="0" smtClean="0"/>
              <a:t>Analyze  trace.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Web Speed Calculation Trace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5057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Flow Graph- Client Web Speed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40797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Client Web Speed Calculation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1"/>
            <a:ext cx="7772400" cy="44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57060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downloads 4Mb of data</a:t>
            </a:r>
          </a:p>
          <a:p>
            <a:r>
              <a:rPr lang="en-US" dirty="0" smtClean="0"/>
              <a:t>Bandwidth = Data downloaded/ download time</a:t>
            </a:r>
          </a:p>
          <a:p>
            <a:r>
              <a:rPr lang="en-US" dirty="0" smtClean="0"/>
              <a:t>Reported Web Speed  = 2306 Kbps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Speed Calculation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17" y="1371601"/>
            <a:ext cx="834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486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PC uploads 400Kb data to  Orb Server</a:t>
            </a:r>
          </a:p>
          <a:p>
            <a:r>
              <a:rPr lang="en-US" dirty="0" smtClean="0"/>
              <a:t>Upstream Speed calculated based on the upload time(~ 0.5 sec here)</a:t>
            </a:r>
          </a:p>
          <a:p>
            <a:r>
              <a:rPr lang="en-US" dirty="0" smtClean="0"/>
              <a:t>Reported Upstream Speed = 1269 kbps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Orb?</a:t>
            </a:r>
          </a:p>
          <a:p>
            <a:endParaRPr lang="en-US" dirty="0" smtClean="0"/>
          </a:p>
          <a:p>
            <a:r>
              <a:rPr lang="en-US" dirty="0" smtClean="0"/>
              <a:t>Why to study Orb?</a:t>
            </a:r>
          </a:p>
          <a:p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endParaRPr lang="en-US" dirty="0" smtClean="0"/>
          </a:p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Quality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Videos used:</a:t>
            </a:r>
          </a:p>
          <a:p>
            <a:pPr lvl="1"/>
            <a:r>
              <a:rPr lang="en-US" dirty="0" smtClean="0"/>
              <a:t>WMV format</a:t>
            </a:r>
          </a:p>
          <a:p>
            <a:pPr lvl="1"/>
            <a:r>
              <a:rPr lang="en-US" dirty="0" smtClean="0"/>
              <a:t>Low quality video</a:t>
            </a:r>
          </a:p>
          <a:p>
            <a:pPr lvl="2"/>
            <a:r>
              <a:rPr lang="en-US" dirty="0" smtClean="0"/>
              <a:t>Resolution – 320*240, File size – 14.4 MB, Duration – 150 sec, </a:t>
            </a:r>
            <a:r>
              <a:rPr lang="en-US" dirty="0" err="1" smtClean="0"/>
              <a:t>bitrate</a:t>
            </a:r>
            <a:r>
              <a:rPr lang="en-US" dirty="0" smtClean="0"/>
              <a:t> -768 Kbps</a:t>
            </a:r>
          </a:p>
          <a:p>
            <a:pPr lvl="1"/>
            <a:r>
              <a:rPr lang="en-US" dirty="0" smtClean="0"/>
              <a:t>High quality video</a:t>
            </a:r>
          </a:p>
          <a:p>
            <a:pPr lvl="2"/>
            <a:r>
              <a:rPr lang="en-US" dirty="0" smtClean="0"/>
              <a:t>Resolution -  1280*720, File size – 29MB, Duration – 150 sec, </a:t>
            </a:r>
            <a:r>
              <a:rPr lang="en-US" dirty="0" err="1" smtClean="0"/>
              <a:t>bitrate</a:t>
            </a:r>
            <a:r>
              <a:rPr lang="en-US" dirty="0" smtClean="0"/>
              <a:t> -1546 Kbps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Metrics  for measurement</a:t>
            </a:r>
          </a:p>
          <a:p>
            <a:pPr lvl="1"/>
            <a:r>
              <a:rPr lang="en-US" dirty="0" smtClean="0"/>
              <a:t>buffer Progress, bit rate, frame 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Vary bandwidth to 1000 kbps, 750 kbps, 500 kbps and 250 kbps, measure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– Low quality video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257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6400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	Orb does Temporal Scaling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– High quality video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248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6096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Orb does Temporal Scaling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 – Low quality video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286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	Orb does Spatial Scaling also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Progress – Low quality video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579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Progress – Low quality video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2198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 – High quality video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Buffer Progress – High quality video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219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Buffer Progress – High quality video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21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CPU Usage at the Host PC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Orb uses </a:t>
            </a:r>
            <a:r>
              <a:rPr lang="en-US" sz="3200" i="1" dirty="0" err="1" smtClean="0"/>
              <a:t>ffmpeg</a:t>
            </a:r>
            <a:r>
              <a:rPr lang="en-US" sz="3200" i="1" dirty="0" smtClean="0"/>
              <a:t> </a:t>
            </a:r>
            <a:r>
              <a:rPr lang="en-US" sz="3200" dirty="0" smtClean="0"/>
              <a:t>library for real-time </a:t>
            </a:r>
            <a:r>
              <a:rPr lang="en-US" sz="3200" dirty="0" err="1" smtClean="0"/>
              <a:t>transcoding</a:t>
            </a:r>
            <a:r>
              <a:rPr lang="en-US" sz="3200" dirty="0" smtClean="0"/>
              <a:t> to suit the network conditions.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measured the CPU usage at the Host PC for multiple source and destination formats.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Orb is a free software which enables users to access media files from their Home PC to any Internet connected device.</a:t>
            </a:r>
          </a:p>
          <a:p>
            <a:r>
              <a:rPr lang="en-US" sz="2800" dirty="0" smtClean="0"/>
              <a:t>Launched in 2005. Over 7 million registered users .</a:t>
            </a:r>
          </a:p>
          <a:p>
            <a:r>
              <a:rPr lang="en-US" sz="2800" dirty="0" smtClean="0"/>
              <a:t>Features:</a:t>
            </a:r>
          </a:p>
          <a:p>
            <a:pPr lvl="1"/>
            <a:r>
              <a:rPr lang="en-US" dirty="0" smtClean="0"/>
              <a:t>Allows to Share photos, video, audio</a:t>
            </a:r>
          </a:p>
          <a:p>
            <a:pPr lvl="1"/>
            <a:r>
              <a:rPr lang="en-US" sz="2800" dirty="0" smtClean="0"/>
              <a:t>watch TV , Internet Radio.</a:t>
            </a:r>
          </a:p>
          <a:p>
            <a:pPr lvl="1"/>
            <a:r>
              <a:rPr lang="en-US" sz="2800" dirty="0" smtClean="0"/>
              <a:t> Webcam Monitoring</a:t>
            </a:r>
            <a:endParaRPr lang="en-US" dirty="0" smtClean="0"/>
          </a:p>
          <a:p>
            <a:pPr lvl="1"/>
            <a:r>
              <a:rPr lang="en-US" dirty="0" smtClean="0"/>
              <a:t> Can be used along with a gaming console.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NEWpartition\My Dropbox\Acad\Courses\cs 577\Projects\flv_to_asx.JPG"/>
          <p:cNvPicPr>
            <a:picLocks noChangeAspect="1" noChangeArrowheads="1"/>
          </p:cNvPicPr>
          <p:nvPr/>
        </p:nvPicPr>
        <p:blipFill>
          <a:blip r:embed="rId2" cstate="print"/>
          <a:srcRect l="71094" t="7789" r="6250" b="35535"/>
          <a:stretch>
            <a:fillRect/>
          </a:stretch>
        </p:blipFill>
        <p:spPr bwMode="auto">
          <a:xfrm>
            <a:off x="457200" y="1466671"/>
            <a:ext cx="2209800" cy="3881437"/>
          </a:xfrm>
          <a:prstGeom prst="rect">
            <a:avLst/>
          </a:prstGeom>
          <a:noFill/>
        </p:spPr>
      </p:pic>
      <p:pic>
        <p:nvPicPr>
          <p:cNvPr id="1029" name="Picture 5" descr="C:\NEWpartition\My Dropbox\Acad\Courses\cs 577\Projects\flv_to_flv.JPG"/>
          <p:cNvPicPr>
            <a:picLocks noChangeAspect="1" noChangeArrowheads="1"/>
          </p:cNvPicPr>
          <p:nvPr/>
        </p:nvPicPr>
        <p:blipFill>
          <a:blip r:embed="rId3" cstate="print"/>
          <a:srcRect l="72656" t="7951" r="3125" b="34906"/>
          <a:stretch>
            <a:fillRect/>
          </a:stretch>
        </p:blipFill>
        <p:spPr bwMode="auto">
          <a:xfrm>
            <a:off x="2819400" y="1466671"/>
            <a:ext cx="2286000" cy="39083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447942"/>
            <a:ext cx="1256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FLV</a:t>
            </a:r>
          </a:p>
          <a:p>
            <a:r>
              <a:rPr lang="en-US" dirty="0" smtClean="0"/>
              <a:t>320x214</a:t>
            </a:r>
          </a:p>
          <a:p>
            <a:r>
              <a:rPr lang="en-US" dirty="0" err="1" smtClean="0"/>
              <a:t>Dest</a:t>
            </a:r>
            <a:r>
              <a:rPr lang="en-US" dirty="0" smtClean="0"/>
              <a:t>: WMV</a:t>
            </a:r>
          </a:p>
          <a:p>
            <a:r>
              <a:rPr lang="en-US" dirty="0" smtClean="0"/>
              <a:t>320x208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5429071"/>
            <a:ext cx="1040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FLV</a:t>
            </a:r>
          </a:p>
          <a:p>
            <a:r>
              <a:rPr lang="en-US" dirty="0" smtClean="0"/>
              <a:t>320x214</a:t>
            </a:r>
          </a:p>
          <a:p>
            <a:r>
              <a:rPr lang="en-US" dirty="0" err="1" smtClean="0"/>
              <a:t>Dest</a:t>
            </a:r>
            <a:r>
              <a:rPr lang="en-US" dirty="0" smtClean="0"/>
              <a:t>: FLV</a:t>
            </a:r>
          </a:p>
          <a:p>
            <a:r>
              <a:rPr lang="en-US" dirty="0" smtClean="0"/>
              <a:t>312x208</a:t>
            </a:r>
            <a:endParaRPr lang="en-US" dirty="0"/>
          </a:p>
        </p:txBody>
      </p:sp>
      <p:pic>
        <p:nvPicPr>
          <p:cNvPr id="1030" name="Picture 6" descr="C:\NEWpartition\My Dropbox\Acad\Courses\cs 577\Projects\hqwmv_to_flv.bmp"/>
          <p:cNvPicPr>
            <a:picLocks noChangeAspect="1" noChangeArrowheads="1"/>
          </p:cNvPicPr>
          <p:nvPr/>
        </p:nvPicPr>
        <p:blipFill>
          <a:blip r:embed="rId4" cstate="print"/>
          <a:srcRect l="61816" t="7904" r="6152" b="34238"/>
          <a:stretch>
            <a:fillRect/>
          </a:stretch>
        </p:blipFill>
        <p:spPr bwMode="auto">
          <a:xfrm>
            <a:off x="5334000" y="1466671"/>
            <a:ext cx="3124200" cy="396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10200" y="5505271"/>
            <a:ext cx="161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WMV (HQ)</a:t>
            </a:r>
          </a:p>
          <a:p>
            <a:r>
              <a:rPr lang="en-US" dirty="0" smtClean="0"/>
              <a:t>1280x720</a:t>
            </a:r>
          </a:p>
          <a:p>
            <a:r>
              <a:rPr lang="en-US" dirty="0" err="1" smtClean="0"/>
              <a:t>Dest</a:t>
            </a:r>
            <a:r>
              <a:rPr lang="en-US" dirty="0" smtClean="0"/>
              <a:t>: FLV</a:t>
            </a:r>
          </a:p>
          <a:p>
            <a:r>
              <a:rPr lang="en-US" dirty="0" smtClean="0"/>
              <a:t>296x168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CPU Usage at the Host PC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Usage at the Host PC</a:t>
            </a:r>
            <a:endParaRPr lang="en-US" dirty="0"/>
          </a:p>
        </p:txBody>
      </p:sp>
      <p:pic>
        <p:nvPicPr>
          <p:cNvPr id="2050" name="Picture 2" descr="C:\NEWpartition\My Dropbox\Acad\Courses\cs 577\Projects\hqwmv_to_wmv.bmp"/>
          <p:cNvPicPr>
            <a:picLocks noChangeAspect="1" noChangeArrowheads="1"/>
          </p:cNvPicPr>
          <p:nvPr/>
        </p:nvPicPr>
        <p:blipFill>
          <a:blip r:embed="rId2" cstate="print"/>
          <a:srcRect l="62565" t="7279" r="4622" b="33750"/>
          <a:stretch>
            <a:fillRect/>
          </a:stretch>
        </p:blipFill>
        <p:spPr bwMode="auto">
          <a:xfrm>
            <a:off x="457200" y="1466671"/>
            <a:ext cx="32004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581471"/>
            <a:ext cx="161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WMV (HQ)</a:t>
            </a:r>
          </a:p>
          <a:p>
            <a:r>
              <a:rPr lang="en-US" dirty="0" smtClean="0"/>
              <a:t>1280x720</a:t>
            </a:r>
          </a:p>
          <a:p>
            <a:r>
              <a:rPr lang="en-US" dirty="0" err="1" smtClean="0"/>
              <a:t>Dest</a:t>
            </a:r>
            <a:r>
              <a:rPr lang="en-US" dirty="0" smtClean="0"/>
              <a:t>: WMV</a:t>
            </a:r>
          </a:p>
          <a:p>
            <a:r>
              <a:rPr lang="en-US" dirty="0" smtClean="0"/>
              <a:t>296x168</a:t>
            </a:r>
            <a:endParaRPr lang="en-US" dirty="0"/>
          </a:p>
        </p:txBody>
      </p:sp>
      <p:pic>
        <p:nvPicPr>
          <p:cNvPr id="2051" name="Picture 3" descr="C:\NEWpartition\My Dropbox\Acad\Courses\cs 577\Projects\wmv_to_flv.JPG"/>
          <p:cNvPicPr>
            <a:picLocks noChangeAspect="1" noChangeArrowheads="1"/>
          </p:cNvPicPr>
          <p:nvPr/>
        </p:nvPicPr>
        <p:blipFill>
          <a:blip r:embed="rId3" cstate="print"/>
          <a:srcRect l="61556" t="7371" r="5632" b="34771"/>
          <a:stretch>
            <a:fillRect/>
          </a:stretch>
        </p:blipFill>
        <p:spPr bwMode="auto">
          <a:xfrm>
            <a:off x="3810000" y="1466671"/>
            <a:ext cx="32004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1261" y="5657671"/>
            <a:ext cx="1114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WMV</a:t>
            </a:r>
          </a:p>
          <a:p>
            <a:r>
              <a:rPr lang="en-US" dirty="0" smtClean="0"/>
              <a:t>320x240</a:t>
            </a:r>
          </a:p>
          <a:p>
            <a:r>
              <a:rPr lang="en-US" dirty="0" err="1" smtClean="0"/>
              <a:t>Dest</a:t>
            </a:r>
            <a:r>
              <a:rPr lang="en-US" dirty="0" smtClean="0"/>
              <a:t>: FLV</a:t>
            </a:r>
          </a:p>
          <a:p>
            <a:r>
              <a:rPr lang="en-US" dirty="0" smtClean="0"/>
              <a:t>312x208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Host upstream capacity crucial for video performance.</a:t>
            </a:r>
          </a:p>
          <a:p>
            <a:r>
              <a:rPr lang="en-US" dirty="0" smtClean="0"/>
              <a:t>Orb adapts to change in bandwidth</a:t>
            </a:r>
          </a:p>
          <a:p>
            <a:pPr lvl="1"/>
            <a:r>
              <a:rPr lang="en-US" dirty="0" smtClean="0"/>
              <a:t>Bandwidth less than encoded bit rate</a:t>
            </a:r>
          </a:p>
          <a:p>
            <a:pPr lvl="2"/>
            <a:r>
              <a:rPr lang="en-US" dirty="0" smtClean="0"/>
              <a:t>Reduces Frame rate (Temporal scaling)</a:t>
            </a:r>
          </a:p>
          <a:p>
            <a:pPr lvl="1"/>
            <a:r>
              <a:rPr lang="en-US" dirty="0" smtClean="0"/>
              <a:t>Bandwidth more than encoded bit rate </a:t>
            </a:r>
          </a:p>
          <a:p>
            <a:pPr lvl="2"/>
            <a:r>
              <a:rPr lang="en-US" dirty="0" smtClean="0"/>
              <a:t>Sends at a higher rate</a:t>
            </a:r>
          </a:p>
          <a:p>
            <a:r>
              <a:rPr lang="en-US" dirty="0" smtClean="0"/>
              <a:t>Host PC does </a:t>
            </a:r>
            <a:r>
              <a:rPr lang="en-US" dirty="0" err="1" smtClean="0"/>
              <a:t>transcoding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Significant drain on CPU and memory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Orb?</a:t>
            </a:r>
          </a:p>
          <a:p>
            <a:endParaRPr lang="en-US" dirty="0" smtClean="0"/>
          </a:p>
          <a:p>
            <a:r>
              <a:rPr lang="en-US" dirty="0" smtClean="0"/>
              <a:t>Why to study Orb?</a:t>
            </a:r>
          </a:p>
          <a:p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Future 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Study video quality for different source and destination formats like flash, </a:t>
            </a:r>
            <a:r>
              <a:rPr lang="en-US" dirty="0" err="1" smtClean="0"/>
              <a:t>mov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Measure the impact of loss and delay for different bandwidth settings.</a:t>
            </a:r>
          </a:p>
          <a:p>
            <a:r>
              <a:rPr lang="en-US" dirty="0" smtClean="0"/>
              <a:t>Compare with </a:t>
            </a:r>
            <a:r>
              <a:rPr lang="en-US" dirty="0" err="1" smtClean="0"/>
              <a:t>Slingbox</a:t>
            </a:r>
            <a:r>
              <a:rPr lang="en-US" dirty="0" smtClean="0"/>
              <a:t> , Location free devices.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0"/>
            <a:ext cx="6477000" cy="12954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Thank You</a:t>
            </a:r>
            <a:br>
              <a:rPr lang="en-US" i="1" dirty="0" smtClean="0"/>
            </a:br>
            <a:r>
              <a:rPr lang="en-US" i="1" dirty="0" smtClean="0"/>
              <a:t>Questions?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and 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End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Download Orb from </a:t>
            </a:r>
            <a:r>
              <a:rPr lang="en-US" sz="2000" dirty="0" smtClean="0">
                <a:hlinkClick r:id="rId2"/>
              </a:rPr>
              <a:t>http://www.orb.com/en/download_orb</a:t>
            </a:r>
            <a:endParaRPr lang="en-US" sz="2000" dirty="0" smtClean="0"/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Install in host PC</a:t>
            </a:r>
            <a:r>
              <a:rPr lang="en-US" sz="2000" b="1" dirty="0" smtClean="0"/>
              <a:t>    </a:t>
            </a:r>
            <a:r>
              <a:rPr lang="en-US" sz="2200" b="1" dirty="0"/>
              <a:t>	</a:t>
            </a:r>
            <a:endParaRPr lang="en-US" sz="2200" b="1" dirty="0" smtClean="0"/>
          </a:p>
          <a:p>
            <a:pPr lvl="1">
              <a:buNone/>
            </a:pPr>
            <a:endParaRPr lang="en-US" sz="2200" dirty="0" smtClean="0"/>
          </a:p>
          <a:p>
            <a:r>
              <a:rPr lang="en-US" dirty="0"/>
              <a:t>Client </a:t>
            </a:r>
            <a:r>
              <a:rPr lang="en-US" dirty="0" smtClean="0"/>
              <a:t>End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Open web browser and go to link     		</a:t>
            </a:r>
            <a:r>
              <a:rPr lang="en-US" sz="2000" u="sng" dirty="0" smtClean="0">
                <a:solidFill>
                  <a:srgbClr val="0070C0"/>
                </a:solidFill>
                <a:hlinkClick r:id="rId3"/>
              </a:rPr>
              <a:t>https://mycast.orb.com/orb/html/login.html</a:t>
            </a:r>
            <a:endParaRPr lang="en-US" sz="2000" u="sng" dirty="0" smtClean="0">
              <a:solidFill>
                <a:srgbClr val="0070C0"/>
              </a:solidFill>
            </a:endParaRP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Login and access media files from anywhere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Orb Stream?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methods of streaming</a:t>
            </a:r>
          </a:p>
          <a:p>
            <a:pPr lvl="1"/>
            <a:r>
              <a:rPr lang="en-US" sz="3000" dirty="0" smtClean="0"/>
              <a:t>Direct Streaming</a:t>
            </a:r>
          </a:p>
          <a:p>
            <a:pPr lvl="1"/>
            <a:r>
              <a:rPr lang="en-US" sz="3000" dirty="0" smtClean="0"/>
              <a:t>Streaming via Orb server</a:t>
            </a:r>
          </a:p>
          <a:p>
            <a:r>
              <a:rPr lang="en-US" b="1" dirty="0" smtClean="0"/>
              <a:t>Direct Streaming</a:t>
            </a:r>
          </a:p>
          <a:p>
            <a:pPr>
              <a:buNone/>
            </a:pPr>
            <a:r>
              <a:rPr lang="en-US" sz="3000" dirty="0" smtClean="0"/>
              <a:t>  	Streaming of the video content from the Host PC to the client  directly.</a:t>
            </a:r>
          </a:p>
          <a:p>
            <a:r>
              <a:rPr lang="en-US" b="1" dirty="0" smtClean="0"/>
              <a:t>Streaming via Orb server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000" dirty="0" smtClean="0"/>
              <a:t>Data sent from Host PC to the </a:t>
            </a:r>
            <a:r>
              <a:rPr lang="en-US" sz="3000" dirty="0" err="1" smtClean="0"/>
              <a:t>Orbstreaming</a:t>
            </a:r>
            <a:r>
              <a:rPr lang="en-US" sz="3000" dirty="0" smtClean="0"/>
              <a:t> server</a:t>
            </a:r>
          </a:p>
          <a:p>
            <a:pPr>
              <a:buNone/>
            </a:pPr>
            <a:r>
              <a:rPr lang="en-US" sz="3000" dirty="0" smtClean="0"/>
              <a:t>    Orb server redirects data to the client.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Direct Streaming and Streaming via Orb server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802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650468"/>
            <a:ext cx="140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84046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Orb Streaming Server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5040868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Streaming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669268"/>
            <a:ext cx="290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Streaming Via Orb Server</a:t>
            </a:r>
            <a:endParaRPr lang="en-US" dirty="0"/>
          </a:p>
        </p:txBody>
      </p:sp>
      <p:pic>
        <p:nvPicPr>
          <p:cNvPr id="14" name="Picture 13" descr="C:\Users\thangam\AppData\Local\Microsoft\Windows\Temporary Internet Files\Content.IE5\B2A7X72Z\MPj04330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31268"/>
            <a:ext cx="1981200" cy="1219200"/>
          </a:xfrm>
          <a:prstGeom prst="rect">
            <a:avLst/>
          </a:prstGeom>
          <a:noFill/>
        </p:spPr>
      </p:pic>
      <p:pic>
        <p:nvPicPr>
          <p:cNvPr id="1026" name="Picture 2" descr="C:\Users\thangam\AppData\Local\Microsoft\Windows\Temporary Internet Files\Content.IE5\P2IT08OH\MCj042420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07468"/>
            <a:ext cx="990600" cy="938212"/>
          </a:xfrm>
          <a:prstGeom prst="rect">
            <a:avLst/>
          </a:prstGeom>
          <a:noFill/>
        </p:spPr>
      </p:pic>
      <p:pic>
        <p:nvPicPr>
          <p:cNvPr id="1027" name="Picture 3" descr="C:\Users\thangam\AppData\Local\Microsoft\Windows\Temporary Internet Files\Content.IE5\MYGC3L30\MCj04247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840468"/>
            <a:ext cx="1524000" cy="1701800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/>
          <p:nvPr/>
        </p:nvCxnSpPr>
        <p:spPr>
          <a:xfrm flipV="1">
            <a:off x="2209800" y="2983468"/>
            <a:ext cx="1752600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10200" y="3059668"/>
            <a:ext cx="17526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95600" y="4812268"/>
            <a:ext cx="37338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2526268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 Streaming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Scenarios of Direct Streaming: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Host PC and Client are connected to the same LAN and share the same public IP address</a:t>
            </a:r>
          </a:p>
          <a:p>
            <a:endParaRPr lang="en-US" sz="2800" dirty="0" smtClean="0"/>
          </a:p>
          <a:p>
            <a:r>
              <a:rPr lang="en-US" sz="2800" dirty="0" smtClean="0"/>
              <a:t>Orb host PC connected to the Internet through a router with UPnP(Universal Plug and Play functionality) enabled.</a:t>
            </a:r>
          </a:p>
          <a:p>
            <a:endParaRPr lang="en-US" sz="2800" dirty="0" smtClean="0"/>
          </a:p>
          <a:p>
            <a:r>
              <a:rPr lang="en-US" sz="2800" dirty="0" smtClean="0"/>
              <a:t>Host Orb PC is not a part of a LAN and is directly connected to the broadband modem.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Orb?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Why to study Orb?</a:t>
            </a:r>
          </a:p>
          <a:p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endParaRPr lang="en-US" dirty="0" smtClean="0"/>
          </a:p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Orb?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Orb different from typical Internet streaming</a:t>
            </a:r>
          </a:p>
          <a:p>
            <a:endParaRPr lang="en-US" dirty="0" smtClean="0"/>
          </a:p>
          <a:p>
            <a:r>
              <a:rPr lang="en-US" dirty="0" smtClean="0"/>
              <a:t>Typical video streaming:</a:t>
            </a:r>
          </a:p>
          <a:p>
            <a:pPr lvl="1"/>
            <a:r>
              <a:rPr lang="en-US" dirty="0" smtClean="0"/>
              <a:t>Video performance affected by downlink bandwidth to client</a:t>
            </a:r>
          </a:p>
          <a:p>
            <a:pPr lvl="1"/>
            <a:r>
              <a:rPr lang="en-US" dirty="0" smtClean="0"/>
              <a:t>High-end servers, reliable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Orb – video from Home PC has differences:</a:t>
            </a:r>
          </a:p>
          <a:p>
            <a:pPr lvl="1"/>
            <a:r>
              <a:rPr lang="en-US" dirty="0" smtClean="0"/>
              <a:t>Uplink bandwidth is important</a:t>
            </a:r>
          </a:p>
          <a:p>
            <a:pPr lvl="1"/>
            <a:r>
              <a:rPr lang="en-US" dirty="0" smtClean="0"/>
              <a:t>Home network configuration matters (i.e. wireless)</a:t>
            </a:r>
          </a:p>
          <a:p>
            <a:pPr lvl="1"/>
            <a:r>
              <a:rPr lang="en-US" dirty="0" smtClean="0"/>
              <a:t>Servers are off-the-shelf PCs</a:t>
            </a:r>
          </a:p>
          <a:p>
            <a:endParaRPr lang="en-US" dirty="0" smtClean="0"/>
          </a:p>
          <a:p>
            <a:r>
              <a:rPr lang="en-US" dirty="0" smtClean="0"/>
              <a:t>Difference may impact performance, use may impact Internet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6182-756E-4E62-BD23-4DE8A21516B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909</Words>
  <Application>Microsoft Office PowerPoint</Application>
  <PresentationFormat>On-screen Show (4:3)</PresentationFormat>
  <Paragraphs>279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Performance Analysis  of Orb</vt:lpstr>
      <vt:lpstr>Overview</vt:lpstr>
      <vt:lpstr>What is Orb?</vt:lpstr>
      <vt:lpstr>Installation and Use </vt:lpstr>
      <vt:lpstr>How does Orb Stream?</vt:lpstr>
      <vt:lpstr>Direct Streaming and Streaming via Orb server</vt:lpstr>
      <vt:lpstr>Direct Streaming</vt:lpstr>
      <vt:lpstr>Overview</vt:lpstr>
      <vt:lpstr>Why Study Orb?</vt:lpstr>
      <vt:lpstr>Overview</vt:lpstr>
      <vt:lpstr>Experimental Setup</vt:lpstr>
      <vt:lpstr>Router Setup</vt:lpstr>
      <vt:lpstr>Experimental Setup</vt:lpstr>
      <vt:lpstr>Set of Experiments Conducted</vt:lpstr>
      <vt:lpstr>Bandwidth Estimation By Orb</vt:lpstr>
      <vt:lpstr>Client Web Speed Calculation Trace</vt:lpstr>
      <vt:lpstr>TCP Flow Graph- Client Web Speed</vt:lpstr>
      <vt:lpstr>Client Web Speed Calculation</vt:lpstr>
      <vt:lpstr>Upstream Speed Calculation</vt:lpstr>
      <vt:lpstr>Video Quality Measurements</vt:lpstr>
      <vt:lpstr>Frame rate – Low quality video</vt:lpstr>
      <vt:lpstr>Frame rate – High quality video</vt:lpstr>
      <vt:lpstr>Bit rate – Low quality video</vt:lpstr>
      <vt:lpstr>Buffer Progress – Low quality video</vt:lpstr>
      <vt:lpstr>Buffer Progress – Low quality video</vt:lpstr>
      <vt:lpstr>Bit rate – High quality video</vt:lpstr>
      <vt:lpstr>Buffer Progress – High quality video</vt:lpstr>
      <vt:lpstr>Buffer Progress – High quality video</vt:lpstr>
      <vt:lpstr>CPU Usage at the Host PC</vt:lpstr>
      <vt:lpstr>CPU Usage at the Host PC</vt:lpstr>
      <vt:lpstr>CPU Usage at the Host PC</vt:lpstr>
      <vt:lpstr>Conclusion</vt:lpstr>
      <vt:lpstr>Overview</vt:lpstr>
      <vt:lpstr>Future Work</vt:lpstr>
      <vt:lpstr>Thank You Questions?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 of ORB  -  Mark Claypool &amp; Thangam V.Seenivasan</dc:title>
  <dc:creator>Thangam Vedagiri Seenivasan</dc:creator>
  <cp:lastModifiedBy>rek</cp:lastModifiedBy>
  <cp:revision>545</cp:revision>
  <dcterms:created xsi:type="dcterms:W3CDTF">2008-11-14T01:27:21Z</dcterms:created>
  <dcterms:modified xsi:type="dcterms:W3CDTF">2009-12-08T21:10:37Z</dcterms:modified>
</cp:coreProperties>
</file>