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2" r:id="rId1"/>
  </p:sldMasterIdLst>
  <p:notesMasterIdLst>
    <p:notesMasterId r:id="rId5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8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74" r:id="rId22"/>
    <p:sldId id="275" r:id="rId23"/>
    <p:sldId id="276" r:id="rId24"/>
    <p:sldId id="292" r:id="rId25"/>
    <p:sldId id="277" r:id="rId26"/>
    <p:sldId id="278" r:id="rId27"/>
    <p:sldId id="291" r:id="rId28"/>
    <p:sldId id="279" r:id="rId29"/>
    <p:sldId id="280" r:id="rId30"/>
    <p:sldId id="309" r:id="rId31"/>
    <p:sldId id="293" r:id="rId32"/>
    <p:sldId id="281" r:id="rId33"/>
    <p:sldId id="282" r:id="rId34"/>
    <p:sldId id="283" r:id="rId35"/>
    <p:sldId id="284" r:id="rId36"/>
    <p:sldId id="285" r:id="rId37"/>
    <p:sldId id="287" r:id="rId38"/>
    <p:sldId id="286" r:id="rId39"/>
    <p:sldId id="288" r:id="rId40"/>
    <p:sldId id="294" r:id="rId41"/>
    <p:sldId id="308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10" r:id="rId51"/>
    <p:sldId id="311" r:id="rId52"/>
    <p:sldId id="303" r:id="rId53"/>
    <p:sldId id="304" r:id="rId54"/>
    <p:sldId id="307" r:id="rId5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3235" autoAdjust="0"/>
    <p:restoredTop sz="94660"/>
  </p:normalViewPr>
  <p:slideViewPr>
    <p:cSldViewPr>
      <p:cViewPr varScale="1">
        <p:scale>
          <a:sx n="68" d="100"/>
          <a:sy n="68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526DE-4B74-43BF-8657-AF7A109A2D31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FE761-AF80-4283-96DC-CD0D793E2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8CA0BE-4545-4D1B-A797-CC1EB728E890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4AF40-3E82-4DA0-8244-0D7DF72D2E4F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6590B-437D-4CC9-9E97-9A9EA4DED622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AE428-77C5-4F5B-9AF7-1E4CB740F682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2528" y="6357958"/>
            <a:ext cx="440504" cy="415111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9E49D-FF14-46B9-A4F7-98C68B7F537F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94C37-B9DC-4506-ADC7-D405789E098E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71C91-B7BC-43A5-8F18-4706E515A38D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B20F0C-3774-4CFF-A1FA-F16F9DD39A5E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3208-140B-4667-B717-B6C27C420E79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8DD35B-09DD-4313-BE7E-2AC071B38278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DA4C57-4155-43D0-ACFC-D80285FEE495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662B8C-4C7D-4FE5-83B0-E49426C61F23}" type="datetime1">
              <a:rPr lang="ar-SA" smtClean="0"/>
              <a:pPr/>
              <a:t>14/12/1430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Ultra-Low Duty Cycle MAC with Scheduled Channel Polling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dirty="0" smtClean="0"/>
              <a:t>Wei Ye, Fabio Silva, and John </a:t>
            </a:r>
            <a:r>
              <a:rPr lang="en-US" sz="2400" dirty="0" err="1" smtClean="0"/>
              <a:t>Heidemann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USC Information Sciences Institute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4953000" cy="1752600"/>
          </a:xfrm>
        </p:spPr>
        <p:txBody>
          <a:bodyPr/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r>
              <a:rPr lang="en-US" dirty="0" smtClean="0"/>
              <a:t>Murad Kaplan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Design of SCP-MAC.</a:t>
            </a:r>
          </a:p>
          <a:p>
            <a:r>
              <a:rPr lang="en-US" dirty="0" smtClean="0"/>
              <a:t>Lower Bound of Energy Performance with Periodic Traffic.</a:t>
            </a:r>
          </a:p>
          <a:p>
            <a:r>
              <a:rPr lang="en-US" dirty="0" smtClean="0"/>
              <a:t>Protocol Implementation.</a:t>
            </a:r>
          </a:p>
          <a:p>
            <a:r>
              <a:rPr lang="en-US" dirty="0" smtClean="0"/>
              <a:t>Experimental Evaluation.</a:t>
            </a:r>
          </a:p>
          <a:p>
            <a:r>
              <a:rPr lang="en-US" dirty="0" smtClean="0"/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Designed with two main goals:</a:t>
            </a:r>
          </a:p>
          <a:p>
            <a:pPr lvl="2"/>
            <a:r>
              <a:rPr lang="en-US" dirty="0" smtClean="0"/>
              <a:t>Pushing the duty cycle an order of magnitude lower than is practical with current MAC protocols.</a:t>
            </a:r>
          </a:p>
          <a:p>
            <a:pPr lvl="2"/>
            <a:r>
              <a:rPr lang="en-US" dirty="0" smtClean="0"/>
              <a:t>Adapt to variable traffic loads common in many sensor network applications.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meet these goals:</a:t>
            </a:r>
          </a:p>
          <a:p>
            <a:pPr lvl="2"/>
            <a:r>
              <a:rPr lang="en-US" dirty="0" smtClean="0"/>
              <a:t>Combining scheduling with channel polling.</a:t>
            </a:r>
          </a:p>
          <a:p>
            <a:pPr lvl="2"/>
            <a:r>
              <a:rPr lang="en-US" dirty="0" smtClean="0"/>
              <a:t>Deriving and employing optimal intervals for schedule synchronization based on worst-case clock drift.</a:t>
            </a:r>
          </a:p>
          <a:p>
            <a:pPr lvl="2"/>
            <a:r>
              <a:rPr lang="en-US" dirty="0" smtClean="0"/>
              <a:t>Developing a new algorithm to dynamically adjust duty cycles in the face of busy networks and streaming traffic, reducing the latency in multi-hop networks.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r>
              <a:rPr lang="en-US" b="1" dirty="0" smtClean="0"/>
              <a:t>Synchronized Channel Polling</a:t>
            </a:r>
            <a:endParaRPr lang="en-US" dirty="0" smtClean="0"/>
          </a:p>
          <a:p>
            <a:pPr lvl="1"/>
            <a:r>
              <a:rPr lang="en-US" dirty="0" smtClean="0"/>
              <a:t>Channel polling reduces the cost of discovering traffic.</a:t>
            </a:r>
            <a:endParaRPr lang="en-US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Checking for the presence or absence of network activity is much cheaper than knowing what the activity is</a:t>
            </a:r>
          </a:p>
          <a:p>
            <a:pPr lvl="1"/>
            <a:r>
              <a:rPr lang="en-US" dirty="0" smtClean="0"/>
              <a:t>SCP-MAC adopts channel polling from LPL approaches.</a:t>
            </a:r>
          </a:p>
          <a:p>
            <a:pPr lvl="1"/>
            <a:r>
              <a:rPr lang="en-US" dirty="0" smtClean="0"/>
              <a:t>Unlike LPL, SCP-MAC </a:t>
            </a:r>
            <a:r>
              <a:rPr lang="en-US" i="1" dirty="0" smtClean="0"/>
              <a:t>synchronizes the polling </a:t>
            </a:r>
            <a:r>
              <a:rPr lang="en-US" dirty="0" smtClean="0"/>
              <a:t>times of all neighboring nodes.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000504"/>
            <a:ext cx="8229600" cy="2357454"/>
          </a:xfrm>
        </p:spPr>
        <p:txBody>
          <a:bodyPr/>
          <a:lstStyle/>
          <a:p>
            <a:pPr lvl="1"/>
            <a:r>
              <a:rPr lang="en-US" dirty="0" smtClean="0"/>
              <a:t>Synchronization reduces the cost of overhearing.</a:t>
            </a:r>
          </a:p>
          <a:p>
            <a:pPr lvl="1"/>
            <a:r>
              <a:rPr lang="en-US" dirty="0" smtClean="0"/>
              <a:t>Synchronization SCP works efficiently for both </a:t>
            </a:r>
            <a:r>
              <a:rPr lang="en-US" dirty="0" err="1" smtClean="0"/>
              <a:t>unicast</a:t>
            </a:r>
            <a:r>
              <a:rPr lang="en-US" dirty="0" smtClean="0"/>
              <a:t> and broadcast traffic.</a:t>
            </a:r>
          </a:p>
          <a:p>
            <a:pPr lvl="1"/>
            <a:r>
              <a:rPr lang="en-US" dirty="0" smtClean="0"/>
              <a:t>Short wakeup tones make SCP-MAC more robust to varying traffic load.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9902" y="1643050"/>
            <a:ext cx="4496676" cy="23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Adaptive Channel Polling and Multi-hop Streaming</a:t>
            </a:r>
          </a:p>
          <a:p>
            <a:pPr lvl="1"/>
            <a:r>
              <a:rPr lang="en-US" dirty="0" smtClean="0"/>
              <a:t>A large set of applications mix periodic and </a:t>
            </a:r>
            <a:r>
              <a:rPr lang="en-US" dirty="0" err="1" smtClean="0"/>
              <a:t>bursty</a:t>
            </a:r>
            <a:r>
              <a:rPr lang="en-US" dirty="0" smtClean="0"/>
              <a:t> traffic or consist of unpredictable traffic mixes.</a:t>
            </a:r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At times of heavy traffic, each hop in a scheduled MAC potentially adds additional latency and reduces throughput.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r>
              <a:rPr lang="en-US" sz="2800" b="1" dirty="0" smtClean="0"/>
              <a:t>Adaptive Channel Polling and Multi-hop Streaming</a:t>
            </a:r>
          </a:p>
          <a:p>
            <a:r>
              <a:rPr lang="en-US" sz="2800" dirty="0" smtClean="0"/>
              <a:t>To reduce multi-hop latency:</a:t>
            </a:r>
          </a:p>
          <a:p>
            <a:pPr lvl="1"/>
            <a:r>
              <a:rPr lang="en-US" dirty="0" smtClean="0"/>
              <a:t>Detect </a:t>
            </a:r>
            <a:r>
              <a:rPr lang="en-US" dirty="0" err="1" smtClean="0"/>
              <a:t>bursty</a:t>
            </a:r>
            <a:r>
              <a:rPr lang="en-US" dirty="0" smtClean="0"/>
              <a:t> traffic and dynamically add additional, high-frequency polling slots to nodes on the path.</a:t>
            </a:r>
          </a:p>
          <a:p>
            <a:pPr marL="566928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000504"/>
            <a:ext cx="59914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Adaptive Channel Polling and Multi-hop Streaming</a:t>
            </a:r>
            <a:endParaRPr lang="en-US" sz="2800" dirty="0" smtClean="0"/>
          </a:p>
          <a:p>
            <a:pPr lvl="1"/>
            <a:r>
              <a:rPr lang="en-US" dirty="0" smtClean="0"/>
              <a:t>Unlike prior approaches, this approach works over every hop on the path.</a:t>
            </a:r>
          </a:p>
          <a:p>
            <a:pPr lvl="1"/>
            <a:r>
              <a:rPr lang="en-US" dirty="0" smtClean="0"/>
              <a:t>Unlike B-MAC optimizations and fast-path, this approach requires no explicit signaling.</a:t>
            </a:r>
          </a:p>
          <a:p>
            <a:pPr lvl="1"/>
            <a:r>
              <a:rPr lang="en-US" dirty="0" smtClean="0"/>
              <a:t>Adaptive polling slots are dynamically added and extended as driven by traffic.</a:t>
            </a:r>
          </a:p>
          <a:p>
            <a:pPr lvl="1"/>
            <a:r>
              <a:rPr lang="en-US" dirty="0" smtClean="0"/>
              <a:t>Regular polling slots are always reserved for new nodes to enter the high-rate polling and transmission quickly.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/>
            <a:r>
              <a:rPr lang="en-US" sz="2800" b="1" dirty="0" smtClean="0"/>
              <a:t>Other Optimizations</a:t>
            </a:r>
          </a:p>
          <a:p>
            <a:pPr marL="822960" lvl="1" indent="-457200"/>
            <a:r>
              <a:rPr lang="en-US" sz="2800" i="1" dirty="0" smtClean="0"/>
              <a:t>Two-Phase Contention:</a:t>
            </a:r>
          </a:p>
          <a:p>
            <a:pPr lvl="2"/>
            <a:r>
              <a:rPr lang="en-US" sz="2400" dirty="0" smtClean="0"/>
              <a:t>Sender transmits a short wakeup tone timed to intersect with the receiver’s channel polling.</a:t>
            </a:r>
          </a:p>
          <a:p>
            <a:pPr lvl="2"/>
            <a:r>
              <a:rPr lang="en-US" sz="2400" dirty="0" smtClean="0"/>
              <a:t>After waking up the receiver, the sender transmits the actual data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286256"/>
            <a:ext cx="632677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lvl="1" indent="-457200">
              <a:spcBef>
                <a:spcPts val="400"/>
              </a:spcBef>
              <a:buSzPct val="68000"/>
            </a:pPr>
            <a:r>
              <a:rPr lang="en-US" sz="2800" b="1" dirty="0" smtClean="0"/>
              <a:t>Other Optimizations</a:t>
            </a:r>
            <a:endParaRPr lang="en-US" sz="2800" i="1" dirty="0" smtClean="0"/>
          </a:p>
          <a:p>
            <a:pPr marL="566928" lvl="1" indent="-457200">
              <a:spcBef>
                <a:spcPts val="400"/>
              </a:spcBef>
              <a:buSzPct val="68000"/>
            </a:pPr>
            <a:r>
              <a:rPr lang="en-US" sz="2800" i="1" dirty="0" smtClean="0"/>
              <a:t>Two-Phase Contention:</a:t>
            </a:r>
          </a:p>
          <a:p>
            <a:pPr lvl="1"/>
            <a:r>
              <a:rPr lang="en-US" dirty="0" smtClean="0"/>
              <a:t>The two-phase contention lowers the collision probability compared to a single contention period of equal duration.</a:t>
            </a:r>
          </a:p>
          <a:p>
            <a:pPr lvl="1"/>
            <a:r>
              <a:rPr lang="en-US" sz="2400" dirty="0" smtClean="0"/>
              <a:t>Splitting the contention with fewer slots so that SCP tolerates collisions on tone transmissions.</a:t>
            </a:r>
          </a:p>
          <a:p>
            <a:pPr algn="ctr"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The wakeup tone only indicates network activity, not actual data.</a:t>
            </a:r>
            <a:endParaRPr lang="en-US" sz="6600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4714908"/>
          </a:xfrm>
        </p:spPr>
        <p:txBody>
          <a:bodyPr/>
          <a:lstStyle/>
          <a:p>
            <a:pPr marL="566928" indent="-457200"/>
            <a:r>
              <a:rPr lang="en-US" sz="2800" b="1" dirty="0" smtClean="0"/>
              <a:t>Other Optimizations</a:t>
            </a:r>
            <a:endParaRPr lang="en-US" sz="2800" i="1" dirty="0" smtClean="0"/>
          </a:p>
          <a:p>
            <a:pPr marL="822960" lvl="1" indent="-457200"/>
            <a:r>
              <a:rPr lang="en-US" sz="2800" i="1" dirty="0" smtClean="0"/>
              <a:t>Overhearing Avoidance Based on Headers:</a:t>
            </a:r>
          </a:p>
          <a:p>
            <a:pPr lvl="2"/>
            <a:r>
              <a:rPr lang="en-US" sz="2200" dirty="0" smtClean="0"/>
              <a:t>Unnecessary overhearing can be a large energy cost in high-density networks.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SCP-MAC performs overhearing avoidance from MAC headers alone.</a:t>
            </a:r>
            <a:endParaRPr lang="en-US" sz="6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Design of SCP-MAC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Introduction.</a:t>
            </a:r>
          </a:p>
          <a:p>
            <a:r>
              <a:rPr lang="en-US" dirty="0" smtClean="0"/>
              <a:t>Design of SCP-MAC.</a:t>
            </a:r>
          </a:p>
          <a:p>
            <a:r>
              <a:rPr lang="en-US" dirty="0" smtClean="0"/>
              <a:t>Lower Bound of Energy Performance with Periodic Traffic.</a:t>
            </a:r>
          </a:p>
          <a:p>
            <a:r>
              <a:rPr lang="en-US" dirty="0" smtClean="0"/>
              <a:t>Protocol Implementation.</a:t>
            </a:r>
          </a:p>
          <a:p>
            <a:r>
              <a:rPr lang="en-US" dirty="0" smtClean="0"/>
              <a:t>Experimental Evaluation.</a:t>
            </a:r>
          </a:p>
          <a:p>
            <a:r>
              <a:rPr lang="en-US" dirty="0" smtClean="0"/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Design of SCP-MAC.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Lower Bound of Energy Performance with Periodic Traffic.</a:t>
            </a:r>
          </a:p>
          <a:p>
            <a:r>
              <a:rPr lang="en-US" dirty="0" smtClean="0"/>
              <a:t>Protocol Implementation.</a:t>
            </a:r>
          </a:p>
          <a:p>
            <a:r>
              <a:rPr lang="en-US" dirty="0" smtClean="0"/>
              <a:t>Experimental Evaluation.</a:t>
            </a:r>
          </a:p>
          <a:p>
            <a:r>
              <a:rPr lang="en-US" dirty="0" smtClean="0"/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/>
            <a:r>
              <a:rPr lang="en-US" b="1" dirty="0" smtClean="0"/>
              <a:t>Models and Metrics:</a:t>
            </a:r>
          </a:p>
          <a:p>
            <a:pPr lvl="1"/>
            <a:r>
              <a:rPr lang="en-US" dirty="0" smtClean="0"/>
              <a:t>Analysis focuses on the energy consumption by the radio, and does not model other components, such as the CPU or sensors.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Four stable radio states: transmitting, receiving, listening, and sleeping. </a:t>
            </a:r>
            <a:r>
              <a:rPr lang="en-US" i="1" dirty="0" err="1" smtClean="0"/>
              <a:t>P</a:t>
            </a:r>
            <a:r>
              <a:rPr lang="en-US" sz="2000" i="1" dirty="0" err="1" smtClean="0"/>
              <a:t>t</a:t>
            </a:r>
            <a:r>
              <a:rPr lang="en-US" sz="1800" i="1" dirty="0" err="1" smtClean="0"/>
              <a:t>x</a:t>
            </a:r>
            <a:r>
              <a:rPr lang="en-US" i="1" dirty="0" smtClean="0"/>
              <a:t>, </a:t>
            </a:r>
            <a:r>
              <a:rPr lang="en-US" i="1" dirty="0" err="1" smtClean="0"/>
              <a:t>P</a:t>
            </a:r>
            <a:r>
              <a:rPr lang="en-US" sz="1800" i="1" dirty="0" err="1" smtClean="0"/>
              <a:t>rx</a:t>
            </a:r>
            <a:r>
              <a:rPr lang="en-US" i="1" dirty="0" smtClean="0"/>
              <a:t>, </a:t>
            </a:r>
            <a:r>
              <a:rPr lang="en-US" sz="2000" i="1" dirty="0" err="1" smtClean="0"/>
              <a:t>P</a:t>
            </a:r>
            <a:r>
              <a:rPr lang="en-US" sz="1800" i="1" dirty="0" err="1" smtClean="0"/>
              <a:t>listen</a:t>
            </a:r>
            <a:r>
              <a:rPr lang="en-US" i="1" dirty="0" smtClean="0"/>
              <a:t> and </a:t>
            </a:r>
            <a:r>
              <a:rPr lang="en-US" i="1" dirty="0" err="1" smtClean="0"/>
              <a:t>P</a:t>
            </a:r>
            <a:r>
              <a:rPr lang="en-US" sz="1800" i="1" dirty="0" err="1" smtClean="0"/>
              <a:t>sleep</a:t>
            </a:r>
            <a:endParaRPr lang="en-US" sz="1800" i="1" dirty="0" smtClean="0"/>
          </a:p>
          <a:p>
            <a:pPr lvl="1"/>
            <a:endParaRPr lang="en-US" sz="1800" i="1" dirty="0" smtClean="0"/>
          </a:p>
          <a:p>
            <a:pPr lvl="1"/>
            <a:r>
              <a:rPr lang="en-US" dirty="0" smtClean="0"/>
              <a:t>Expected energy consumption, per node: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E = </a:t>
            </a:r>
            <a:r>
              <a:rPr lang="en-US" sz="2800" i="1" dirty="0" err="1" smtClean="0">
                <a:solidFill>
                  <a:srgbClr val="C00000"/>
                </a:solidFill>
              </a:rPr>
              <a:t>E</a:t>
            </a:r>
            <a:r>
              <a:rPr lang="en-US" sz="2000" i="1" dirty="0" err="1" smtClean="0">
                <a:solidFill>
                  <a:srgbClr val="C00000"/>
                </a:solidFill>
              </a:rPr>
              <a:t>cs</a:t>
            </a:r>
            <a:r>
              <a:rPr lang="en-US" sz="2800" i="1" dirty="0" err="1" smtClean="0">
                <a:solidFill>
                  <a:srgbClr val="C00000"/>
                </a:solidFill>
              </a:rPr>
              <a:t>+E</a:t>
            </a:r>
            <a:r>
              <a:rPr lang="en-US" sz="2000" i="1" dirty="0" err="1" smtClean="0">
                <a:solidFill>
                  <a:srgbClr val="C00000"/>
                </a:solidFill>
              </a:rPr>
              <a:t>tx</a:t>
            </a:r>
            <a:r>
              <a:rPr lang="en-US" sz="2800" i="1" dirty="0" err="1" smtClean="0">
                <a:solidFill>
                  <a:srgbClr val="C00000"/>
                </a:solidFill>
              </a:rPr>
              <a:t>+E</a:t>
            </a:r>
            <a:r>
              <a:rPr lang="en-US" sz="2000" i="1" dirty="0" err="1" smtClean="0">
                <a:solidFill>
                  <a:srgbClr val="C00000"/>
                </a:solidFill>
              </a:rPr>
              <a:t>rx</a:t>
            </a:r>
            <a:r>
              <a:rPr lang="en-US" sz="2800" i="1" dirty="0" err="1" smtClean="0">
                <a:solidFill>
                  <a:srgbClr val="C00000"/>
                </a:solidFill>
              </a:rPr>
              <a:t>+E</a:t>
            </a:r>
            <a:r>
              <a:rPr lang="en-US" sz="2000" i="1" dirty="0" err="1" smtClean="0">
                <a:solidFill>
                  <a:srgbClr val="C00000"/>
                </a:solidFill>
              </a:rPr>
              <a:t>poll</a:t>
            </a:r>
            <a:r>
              <a:rPr lang="en-US" sz="2800" i="1" dirty="0" err="1" smtClean="0">
                <a:solidFill>
                  <a:srgbClr val="C00000"/>
                </a:solidFill>
              </a:rPr>
              <a:t>+E</a:t>
            </a:r>
            <a:r>
              <a:rPr lang="en-US" sz="2000" i="1" dirty="0" err="1" smtClean="0">
                <a:solidFill>
                  <a:srgbClr val="C00000"/>
                </a:solidFill>
              </a:rPr>
              <a:t>sleep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= </a:t>
            </a:r>
            <a:r>
              <a:rPr lang="en-US" sz="2800" i="1" dirty="0" err="1" smtClean="0">
                <a:solidFill>
                  <a:srgbClr val="C00000"/>
                </a:solidFill>
              </a:rPr>
              <a:t>P</a:t>
            </a:r>
            <a:r>
              <a:rPr lang="en-US" sz="2000" i="1" dirty="0" err="1" smtClean="0">
                <a:solidFill>
                  <a:srgbClr val="C00000"/>
                </a:solidFill>
              </a:rPr>
              <a:t>listen</a:t>
            </a:r>
            <a:r>
              <a:rPr lang="en-US" sz="2800" i="1" dirty="0" err="1" smtClean="0">
                <a:solidFill>
                  <a:srgbClr val="C00000"/>
                </a:solidFill>
              </a:rPr>
              <a:t>t</a:t>
            </a:r>
            <a:r>
              <a:rPr lang="en-US" sz="2000" i="1" dirty="0" err="1" smtClean="0">
                <a:solidFill>
                  <a:srgbClr val="C00000"/>
                </a:solidFill>
              </a:rPr>
              <a:t>cs</a:t>
            </a:r>
            <a:r>
              <a:rPr lang="en-US" sz="2800" i="1" dirty="0" err="1" smtClean="0">
                <a:solidFill>
                  <a:srgbClr val="C00000"/>
                </a:solidFill>
              </a:rPr>
              <a:t>+P</a:t>
            </a:r>
            <a:r>
              <a:rPr lang="en-US" sz="2000" i="1" dirty="0" err="1" smtClean="0">
                <a:solidFill>
                  <a:srgbClr val="C00000"/>
                </a:solidFill>
              </a:rPr>
              <a:t>tx</a:t>
            </a:r>
            <a:r>
              <a:rPr lang="en-US" sz="2800" i="1" dirty="0" err="1" smtClean="0">
                <a:solidFill>
                  <a:srgbClr val="C00000"/>
                </a:solidFill>
              </a:rPr>
              <a:t>t</a:t>
            </a:r>
            <a:r>
              <a:rPr lang="en-US" sz="2000" i="1" dirty="0" err="1" smtClean="0">
                <a:solidFill>
                  <a:srgbClr val="C00000"/>
                </a:solidFill>
              </a:rPr>
              <a:t>tx</a:t>
            </a:r>
            <a:r>
              <a:rPr lang="en-US" sz="2800" i="1" dirty="0" err="1" smtClean="0">
                <a:solidFill>
                  <a:srgbClr val="C00000"/>
                </a:solidFill>
              </a:rPr>
              <a:t>+P</a:t>
            </a:r>
            <a:r>
              <a:rPr lang="en-US" sz="2000" i="1" dirty="0" err="1" smtClean="0">
                <a:solidFill>
                  <a:srgbClr val="C00000"/>
                </a:solidFill>
              </a:rPr>
              <a:t>rx</a:t>
            </a:r>
            <a:r>
              <a:rPr lang="en-US" sz="2800" i="1" dirty="0" err="1" smtClean="0">
                <a:solidFill>
                  <a:srgbClr val="C00000"/>
                </a:solidFill>
              </a:rPr>
              <a:t>t</a:t>
            </a:r>
            <a:r>
              <a:rPr lang="en-US" sz="2000" i="1" dirty="0" err="1" smtClean="0">
                <a:solidFill>
                  <a:srgbClr val="C00000"/>
                </a:solidFill>
              </a:rPr>
              <a:t>rx</a:t>
            </a:r>
            <a:r>
              <a:rPr lang="en-US" sz="2800" dirty="0" err="1" smtClean="0">
                <a:solidFill>
                  <a:srgbClr val="C00000"/>
                </a:solidFill>
              </a:rPr>
              <a:t>+</a:t>
            </a:r>
            <a:r>
              <a:rPr lang="en-US" sz="2800" i="1" dirty="0" err="1" smtClean="0">
                <a:solidFill>
                  <a:srgbClr val="C00000"/>
                </a:solidFill>
              </a:rPr>
              <a:t>P</a:t>
            </a:r>
            <a:r>
              <a:rPr lang="en-US" sz="2000" i="1" dirty="0" err="1" smtClean="0">
                <a:solidFill>
                  <a:srgbClr val="C00000"/>
                </a:solidFill>
              </a:rPr>
              <a:t>poll</a:t>
            </a:r>
            <a:r>
              <a:rPr lang="en-US" sz="2800" i="1" dirty="0" err="1" smtClean="0">
                <a:solidFill>
                  <a:srgbClr val="C00000"/>
                </a:solidFill>
              </a:rPr>
              <a:t>t</a:t>
            </a:r>
            <a:r>
              <a:rPr lang="en-US" sz="2000" i="1" dirty="0" err="1" smtClean="0">
                <a:solidFill>
                  <a:srgbClr val="C00000"/>
                </a:solidFill>
              </a:rPr>
              <a:t>poll</a:t>
            </a:r>
            <a:r>
              <a:rPr lang="en-US" sz="2800" i="1" dirty="0" err="1" smtClean="0">
                <a:solidFill>
                  <a:srgbClr val="C00000"/>
                </a:solidFill>
              </a:rPr>
              <a:t>+P</a:t>
            </a:r>
            <a:r>
              <a:rPr lang="en-US" sz="2000" i="1" dirty="0" err="1" smtClean="0">
                <a:solidFill>
                  <a:srgbClr val="C00000"/>
                </a:solidFill>
              </a:rPr>
              <a:t>sleep</a:t>
            </a:r>
            <a:r>
              <a:rPr lang="en-US" sz="2800" i="1" dirty="0" err="1" smtClean="0">
                <a:solidFill>
                  <a:srgbClr val="C00000"/>
                </a:solidFill>
              </a:rPr>
              <a:t>t</a:t>
            </a:r>
            <a:r>
              <a:rPr lang="en-US" sz="2000" i="1" dirty="0" err="1" smtClean="0">
                <a:solidFill>
                  <a:srgbClr val="C00000"/>
                </a:solidFill>
              </a:rPr>
              <a:t>sleep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Lower Bound of Energy Performance with Periodic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Symbols used in radio energy analysis, and typical values for the Mica2 radio (CC1000) and an 802.15.4 radio (CC2420)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2165" y="1643050"/>
            <a:ext cx="562301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/>
            <a:r>
              <a:rPr lang="en-US" b="1" dirty="0" smtClean="0"/>
              <a:t>Asynchronous Channel Polling: LPL</a:t>
            </a:r>
          </a:p>
          <a:p>
            <a:pPr lvl="1"/>
            <a:r>
              <a:rPr lang="en-US" dirty="0" smtClean="0"/>
              <a:t>Energy consumption with asynchronous channel polling:</a:t>
            </a:r>
          </a:p>
          <a:p>
            <a:pPr algn="ctr">
              <a:buNone/>
            </a:pP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= (P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listen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cs1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+P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tx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+t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pkt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)+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nP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rx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/2+t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pkt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))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data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poll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p1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36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sleep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(1−(t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cs1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+(n/2+1)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+(n+1)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pkt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)r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data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−t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p1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algn="ctr">
              <a:buNone/>
            </a:pPr>
            <a:endParaRPr lang="en-US" sz="2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The optimal preamble length </a:t>
            </a:r>
            <a:r>
              <a:rPr lang="en-US" i="1" dirty="0" err="1" smtClean="0"/>
              <a:t>T</a:t>
            </a:r>
            <a:r>
              <a:rPr lang="en-US" sz="2000" i="1" dirty="0" err="1" smtClean="0"/>
              <a:t>p</a:t>
            </a:r>
            <a:r>
              <a:rPr lang="en-US" i="1" dirty="0" smtClean="0"/>
              <a:t> for LPL:</a:t>
            </a:r>
            <a:endParaRPr lang="en-US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286388"/>
            <a:ext cx="5604802" cy="116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Asynchronous Channel Polling: LPL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>
              <a:buNone/>
            </a:pPr>
            <a:r>
              <a:rPr lang="en-US" sz="2300" dirty="0" smtClean="0"/>
              <a:t>Optimal channel polling period in LPL (dotted), and wakeup-tone length in SCP (solid), given neighborhood size of 10</a:t>
            </a:r>
            <a:endParaRPr lang="en-US" sz="2300" i="1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5" y="1643049"/>
            <a:ext cx="4736432" cy="35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/>
            <a:r>
              <a:rPr lang="en-US" b="1" dirty="0" smtClean="0"/>
              <a:t>Scheduled Channel Polling: SCP</a:t>
            </a:r>
          </a:p>
          <a:p>
            <a:pPr marL="566928" indent="-457200"/>
            <a:endParaRPr lang="en-US" b="1" dirty="0" smtClean="0"/>
          </a:p>
          <a:p>
            <a:pPr marL="566928" indent="-457200"/>
            <a:endParaRPr lang="en-US" b="1" dirty="0" smtClean="0"/>
          </a:p>
          <a:p>
            <a:pPr marL="566928" indent="-457200"/>
            <a:endParaRPr lang="en-US" b="1" dirty="0" smtClean="0"/>
          </a:p>
          <a:p>
            <a:pPr marL="566928" indent="-457200"/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 algn="ctr">
              <a:buNone/>
            </a:pPr>
            <a:r>
              <a:rPr lang="en-US" sz="2400" dirty="0" smtClean="0"/>
              <a:t>Additional parameters in SCP-MAC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428868"/>
            <a:ext cx="761033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marL="566928" indent="-457200"/>
            <a:r>
              <a:rPr lang="en-US" b="1" dirty="0" smtClean="0"/>
              <a:t>Scheduled Channel Polling: SCP</a:t>
            </a:r>
          </a:p>
          <a:p>
            <a:pPr marL="822960" lvl="1" indent="-457200"/>
            <a:r>
              <a:rPr lang="en-US" sz="2400" b="1" i="1" dirty="0" smtClean="0"/>
              <a:t>Best Case: Perfect Piggybacking:</a:t>
            </a:r>
          </a:p>
          <a:p>
            <a:pPr lvl="1"/>
            <a:r>
              <a:rPr lang="en-US" sz="2400" dirty="0" smtClean="0"/>
              <a:t>Energy consumption of the scheduled channel polling with piggybacked synchronization: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00438"/>
            <a:ext cx="6858048" cy="271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marL="566928" indent="-457200"/>
            <a:r>
              <a:rPr lang="en-US" b="1" dirty="0" smtClean="0"/>
              <a:t>Scheduled Channel Polling: SCP</a:t>
            </a:r>
          </a:p>
          <a:p>
            <a:pPr marL="822960" lvl="1" indent="-457200"/>
            <a:r>
              <a:rPr lang="en-US" b="1" i="1" dirty="0" smtClean="0"/>
              <a:t>Best Case: Perfect Piggybacking:</a:t>
            </a:r>
          </a:p>
          <a:p>
            <a:pPr lvl="2"/>
            <a:r>
              <a:rPr lang="en-US" sz="2200" dirty="0" smtClean="0"/>
              <a:t>optimal polling period </a:t>
            </a:r>
            <a:r>
              <a:rPr lang="en-US" sz="2200" i="1" dirty="0" err="1" smtClean="0"/>
              <a:t>Tp</a:t>
            </a:r>
            <a:r>
              <a:rPr lang="en-US" sz="2200" i="1" dirty="0" smtClean="0"/>
              <a:t> for </a:t>
            </a:r>
            <a:r>
              <a:rPr lang="en-US" sz="2200" dirty="0" smtClean="0"/>
              <a:t>scheduled polling: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378" y="3286125"/>
            <a:ext cx="3735784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r>
              <a:rPr lang="en-US" b="1" dirty="0" smtClean="0"/>
              <a:t>Scheduled Channel Polling: SCP</a:t>
            </a:r>
            <a:endParaRPr lang="en-US" i="1" dirty="0" smtClean="0"/>
          </a:p>
          <a:p>
            <a:pPr lvl="1"/>
            <a:r>
              <a:rPr lang="en-US" b="1" i="1" dirty="0" smtClean="0"/>
              <a:t>Worst Case: All Explicit Synchronization</a:t>
            </a:r>
          </a:p>
          <a:p>
            <a:pPr lvl="1"/>
            <a:r>
              <a:rPr lang="en-US" dirty="0" smtClean="0"/>
              <a:t>Energy consumption in scheduled channel polling with independent SYNC packets: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dirty="0" smtClean="0"/>
              <a:t>Optimal polling period for scheduled polling with independent SYNC packets: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429000"/>
            <a:ext cx="631958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286388"/>
            <a:ext cx="379018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Scheduled Channel Polling: SCP</a:t>
            </a:r>
            <a:endParaRPr lang="en-US" i="1" dirty="0" smtClean="0"/>
          </a:p>
          <a:p>
            <a:pPr lvl="1"/>
            <a:r>
              <a:rPr lang="en-US" b="1" i="1" dirty="0" smtClean="0"/>
              <a:t>Worst Case: All Explicit Synchronization</a:t>
            </a:r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/>
            <a:endParaRPr lang="en-US" b="1" i="1" dirty="0" smtClean="0"/>
          </a:p>
          <a:p>
            <a:pPr lvl="1" algn="ctr">
              <a:buNone/>
            </a:pPr>
            <a:endParaRPr lang="en-US" sz="2400" i="1" dirty="0" smtClean="0"/>
          </a:p>
          <a:p>
            <a:pPr lvl="1" algn="ctr">
              <a:buNone/>
            </a:pPr>
            <a:r>
              <a:rPr lang="en-US" sz="2400" dirty="0" smtClean="0"/>
              <a:t>Optimal SYNC period for SCP-MAC</a:t>
            </a:r>
          </a:p>
          <a:p>
            <a:pPr marL="566928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500306"/>
            <a:ext cx="4357718" cy="3127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434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Energy is a critical resource in battery-powered sensor networks.</a:t>
            </a:r>
          </a:p>
          <a:p>
            <a:endParaRPr lang="en-US" dirty="0" smtClean="0"/>
          </a:p>
          <a:p>
            <a:r>
              <a:rPr lang="en-US" dirty="0" smtClean="0"/>
              <a:t>Major sources of energy waste are idle listening, collision, overhearing, and control overhead.</a:t>
            </a:r>
          </a:p>
          <a:p>
            <a:pPr algn="ctr">
              <a:buNone/>
            </a:pPr>
            <a:r>
              <a:rPr lang="en-US" sz="2600" i="1" dirty="0" smtClean="0">
                <a:solidFill>
                  <a:srgbClr val="C00000"/>
                </a:solidFill>
              </a:rPr>
              <a:t>Among them, idle listening is a dominant factor in most sensor network applications.</a:t>
            </a:r>
          </a:p>
          <a:p>
            <a:pPr algn="ctr"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Central approach to reducing energy lost to idle listening is to lower the radio duty cycle.</a:t>
            </a:r>
          </a:p>
          <a:p>
            <a:endParaRPr lang="en-US" dirty="0" smtClean="0"/>
          </a:p>
          <a:p>
            <a:r>
              <a:rPr lang="en-US" dirty="0" smtClean="0"/>
              <a:t>Three approaches are generally used: TDMA, scheduled contention, or low-power listening.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300" dirty="0" smtClean="0"/>
              <a:t>Analysis of optimal energy consumption for LPL and SCP with and without piggyback for CC1000 (solid lines) and CC2420 (dashed)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Models and Metrics (Cont’d)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71612"/>
            <a:ext cx="4694442" cy="360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Design of SCP-MAC.</a:t>
            </a:r>
          </a:p>
          <a:p>
            <a:r>
              <a:rPr lang="en-US" dirty="0" smtClean="0"/>
              <a:t>Lower Bound of Energy Performance with Periodic Traffic.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Protocol Implementation.</a:t>
            </a:r>
          </a:p>
          <a:p>
            <a:r>
              <a:rPr lang="en-US" dirty="0" smtClean="0"/>
              <a:t>Experimental Evaluation.</a:t>
            </a:r>
          </a:p>
          <a:p>
            <a:r>
              <a:rPr lang="en-US" dirty="0" smtClean="0"/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r>
              <a:rPr lang="en-US" dirty="0" smtClean="0"/>
              <a:t>Implementing SCP-MAC in </a:t>
            </a:r>
            <a:r>
              <a:rPr lang="en-US" dirty="0" err="1" smtClean="0"/>
              <a:t>TinyOS</a:t>
            </a:r>
            <a:r>
              <a:rPr lang="en-US" dirty="0" smtClean="0"/>
              <a:t> over the Mica2 motes with the CC1000 radio.</a:t>
            </a:r>
          </a:p>
          <a:p>
            <a:endParaRPr lang="en-US" dirty="0" smtClean="0"/>
          </a:p>
          <a:p>
            <a:r>
              <a:rPr lang="en-US" dirty="0" smtClean="0"/>
              <a:t>Describe the preliminary port to </a:t>
            </a:r>
            <a:r>
              <a:rPr lang="en-US" dirty="0" err="1" smtClean="0"/>
              <a:t>MicaZ</a:t>
            </a:r>
            <a:r>
              <a:rPr lang="en-US" dirty="0" smtClean="0"/>
              <a:t> motes with the CC2420 radio supporting IEEE802.15.4.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Protocol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Software Architecture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Implementation breaks MAC functionality into</a:t>
            </a:r>
          </a:p>
          <a:p>
            <a:r>
              <a:rPr lang="en-US" dirty="0" smtClean="0"/>
              <a:t>Four layers (separate </a:t>
            </a:r>
            <a:r>
              <a:rPr lang="en-US" dirty="0" err="1" smtClean="0"/>
              <a:t>TinyOS</a:t>
            </a:r>
            <a:r>
              <a:rPr lang="en-US" dirty="0" smtClean="0"/>
              <a:t> components):</a:t>
            </a:r>
          </a:p>
          <a:p>
            <a:pPr lvl="1"/>
            <a:r>
              <a:rPr lang="en-US" dirty="0" smtClean="0"/>
              <a:t>Physical layer (PHY)</a:t>
            </a:r>
          </a:p>
          <a:p>
            <a:pPr lvl="1"/>
            <a:r>
              <a:rPr lang="en-US" dirty="0" smtClean="0"/>
              <a:t>Basic CSMA layer, </a:t>
            </a:r>
          </a:p>
          <a:p>
            <a:pPr lvl="1"/>
            <a:r>
              <a:rPr lang="en-US" dirty="0" smtClean="0"/>
              <a:t>LPL layer</a:t>
            </a:r>
          </a:p>
          <a:p>
            <a:pPr lvl="1"/>
            <a:r>
              <a:rPr lang="en-US" dirty="0" smtClean="0"/>
              <a:t>SCP layer.</a:t>
            </a:r>
          </a:p>
          <a:p>
            <a:r>
              <a:rPr lang="en-US" sz="2800" dirty="0" smtClean="0"/>
              <a:t>several parameters and options:</a:t>
            </a:r>
          </a:p>
          <a:p>
            <a:pPr lvl="1"/>
            <a:r>
              <a:rPr lang="en-US" dirty="0" smtClean="0"/>
              <a:t>RTS/CTS handling</a:t>
            </a:r>
          </a:p>
          <a:p>
            <a:pPr lvl="1"/>
            <a:r>
              <a:rPr lang="en-US" dirty="0" smtClean="0"/>
              <a:t>Overhearing avoidance</a:t>
            </a:r>
          </a:p>
          <a:p>
            <a:pPr lvl="1"/>
            <a:r>
              <a:rPr lang="en-US" dirty="0" smtClean="0"/>
              <a:t>Adaptive channel polling.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14908"/>
          </a:xfrm>
        </p:spPr>
        <p:txBody>
          <a:bodyPr>
            <a:normAutofit fontScale="92500"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800" b="1" dirty="0" smtClean="0"/>
              <a:t>Physical layer (PHY)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The bottom of the stack.</a:t>
            </a:r>
          </a:p>
          <a:p>
            <a:r>
              <a:rPr lang="en-US" sz="2800" dirty="0" smtClean="0"/>
              <a:t>Handles the radio states (sending, listening, receiving, sleeping, and warming up).</a:t>
            </a:r>
          </a:p>
          <a:p>
            <a:r>
              <a:rPr lang="en-US" sz="2800" dirty="0" smtClean="0"/>
              <a:t>Sends byte-by-byte with the Mica2</a:t>
            </a:r>
          </a:p>
          <a:p>
            <a:r>
              <a:rPr lang="en-US" sz="2800" dirty="0" smtClean="0"/>
              <a:t>Sends packet-by-packet with the </a:t>
            </a:r>
            <a:r>
              <a:rPr lang="en-US" sz="2800" dirty="0" err="1" smtClean="0"/>
              <a:t>MicaZ</a:t>
            </a:r>
            <a:endParaRPr lang="en-US" sz="2800" dirty="0" smtClean="0"/>
          </a:p>
          <a:p>
            <a:r>
              <a:rPr lang="en-US" sz="2800" dirty="0" smtClean="0"/>
              <a:t>Implements and exports:</a:t>
            </a:r>
          </a:p>
          <a:p>
            <a:pPr lvl="1"/>
            <a:r>
              <a:rPr lang="en-US" sz="2400" dirty="0" smtClean="0"/>
              <a:t>Interfaces for physical carrier sense </a:t>
            </a:r>
          </a:p>
          <a:p>
            <a:pPr lvl="1"/>
            <a:r>
              <a:rPr lang="en-US" sz="2400" dirty="0" smtClean="0"/>
              <a:t>Transmission of the wakeup tone</a:t>
            </a:r>
          </a:p>
          <a:p>
            <a:pPr lvl="1"/>
            <a:r>
              <a:rPr lang="en-US" sz="2400" dirty="0" smtClean="0"/>
              <a:t>CRC check</a:t>
            </a:r>
          </a:p>
          <a:p>
            <a:pPr lvl="1"/>
            <a:r>
              <a:rPr lang="en-US" sz="2400" dirty="0" smtClean="0"/>
              <a:t>Time-stamping on transmitting and receiving of packets (to support time synchronization).</a:t>
            </a:r>
          </a:p>
          <a:p>
            <a:endParaRPr lang="en-US" sz="7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14908"/>
          </a:xfrm>
        </p:spPr>
        <p:txBody>
          <a:bodyPr/>
          <a:lstStyle/>
          <a:p>
            <a:pPr marL="566928" indent="-457200">
              <a:buNone/>
            </a:pPr>
            <a:r>
              <a:rPr lang="en-US" b="1" dirty="0" smtClean="0"/>
              <a:t>Basic CSMA Layer</a:t>
            </a:r>
          </a:p>
          <a:p>
            <a:r>
              <a:rPr lang="en-US" dirty="0" smtClean="0"/>
              <a:t>Above the PHY.</a:t>
            </a:r>
          </a:p>
          <a:p>
            <a:r>
              <a:rPr lang="en-US" dirty="0" smtClean="0"/>
              <a:t>Provides a common service to both LPL and SCP.</a:t>
            </a:r>
          </a:p>
          <a:p>
            <a:r>
              <a:rPr lang="en-US" dirty="0" smtClean="0"/>
              <a:t>Includes preamble length as a parameter to packet transmission.</a:t>
            </a:r>
          </a:p>
          <a:p>
            <a:r>
              <a:rPr lang="en-US" dirty="0" smtClean="0"/>
              <a:t>Responsible for performing carrier sense and random </a:t>
            </a:r>
            <a:r>
              <a:rPr lang="en-US" dirty="0" err="1" smtClean="0"/>
              <a:t>backoff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Supports full RTS/CTS/DATA/ACK or simply</a:t>
            </a:r>
          </a:p>
          <a:p>
            <a:r>
              <a:rPr lang="en-US" dirty="0" smtClean="0"/>
              <a:t>DATA/ACK.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>
              <a:buNone/>
            </a:pPr>
            <a:r>
              <a:rPr lang="en-US" b="1" dirty="0" smtClean="0"/>
              <a:t>LPL Layer</a:t>
            </a:r>
          </a:p>
          <a:p>
            <a:r>
              <a:rPr lang="en-US" dirty="0" smtClean="0"/>
              <a:t>Implemented on top of the CSMA.</a:t>
            </a:r>
          </a:p>
          <a:p>
            <a:r>
              <a:rPr lang="en-US" dirty="0" smtClean="0"/>
              <a:t>Periodically poll the channel and send the radio to sleep when there is no activity.</a:t>
            </a:r>
          </a:p>
          <a:p>
            <a:r>
              <a:rPr lang="en-US" dirty="0" smtClean="0"/>
              <a:t>Adjusts preamble lengths on transmitted packets to ensure they intersect with polling frequency.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36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>
              <a:buNone/>
            </a:pPr>
            <a:r>
              <a:rPr lang="en-US" dirty="0" smtClean="0"/>
              <a:t>SCP Layer</a:t>
            </a:r>
          </a:p>
          <a:p>
            <a:r>
              <a:rPr lang="en-US" dirty="0" smtClean="0"/>
              <a:t>Implemented above the LPL.</a:t>
            </a:r>
          </a:p>
          <a:p>
            <a:r>
              <a:rPr lang="en-US" dirty="0" smtClean="0"/>
              <a:t>Uses basic LPL to bootstrap schedules with SYNC packets.</a:t>
            </a:r>
          </a:p>
          <a:p>
            <a:r>
              <a:rPr lang="en-US" dirty="0" smtClean="0"/>
              <a:t>Coordinates packet transmission timing.</a:t>
            </a:r>
          </a:p>
          <a:p>
            <a:r>
              <a:rPr lang="en-US" dirty="0" smtClean="0"/>
              <a:t>Implements the randomized contention window before wake-up tone transmission.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37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en-US" b="1" dirty="0" smtClean="0"/>
              <a:t>Interaction with </a:t>
            </a:r>
            <a:r>
              <a:rPr lang="en-US" b="1" dirty="0" err="1" smtClean="0"/>
              <a:t>TinyOS</a:t>
            </a:r>
            <a:endParaRPr lang="en-US" b="1" dirty="0" smtClean="0"/>
          </a:p>
          <a:p>
            <a:r>
              <a:rPr lang="en-US" dirty="0" smtClean="0"/>
              <a:t>Implementing a new timer in </a:t>
            </a:r>
            <a:r>
              <a:rPr lang="en-US" dirty="0" err="1" smtClean="0"/>
              <a:t>TinyOS</a:t>
            </a:r>
            <a:r>
              <a:rPr lang="en-US" dirty="0" smtClean="0"/>
              <a:t> to add support for dynamically adjusting timer values and asynchronous, low-jitter triggers.</a:t>
            </a:r>
          </a:p>
          <a:p>
            <a:r>
              <a:rPr lang="en-US" dirty="0" smtClean="0"/>
              <a:t>Timer implementation is based on the 8-bit hardware counter on Mica2.</a:t>
            </a:r>
          </a:p>
          <a:p>
            <a:r>
              <a:rPr lang="en-US" dirty="0" smtClean="0"/>
              <a:t>Runs independently from the CPU, allowing the CPU to sleep when no other activity is present.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C00000"/>
                </a:solidFill>
              </a:rPr>
              <a:t>Each timer event is about 0.4% the cost of a channel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38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b="1" dirty="0" smtClean="0"/>
              <a:t>Port to IEEE 802.15.4 Radio</a:t>
            </a:r>
          </a:p>
          <a:p>
            <a:r>
              <a:rPr lang="en-US" dirty="0" smtClean="0"/>
              <a:t>SCP-MAC to run on the 802.15.4 radios found on the </a:t>
            </a:r>
            <a:r>
              <a:rPr lang="en-US" dirty="0" err="1" smtClean="0"/>
              <a:t>MicaZ</a:t>
            </a:r>
            <a:r>
              <a:rPr lang="en-US" dirty="0" smtClean="0"/>
              <a:t> hardware.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CC2420 is a packet-level radio, and the microcontroller cannot get </a:t>
            </a:r>
            <a:r>
              <a:rPr lang="en-US" dirty="0" err="1" smtClean="0"/>
              <a:t>bytelevel</a:t>
            </a:r>
            <a:r>
              <a:rPr lang="en-US" dirty="0" smtClean="0"/>
              <a:t> access.</a:t>
            </a:r>
          </a:p>
          <a:p>
            <a:pPr lvl="1"/>
            <a:r>
              <a:rPr lang="en-US" sz="2400" dirty="0" smtClean="0"/>
              <a:t>Potentially affects the accuracy of time synchronization.</a:t>
            </a:r>
          </a:p>
          <a:p>
            <a:pPr lvl="1"/>
            <a:r>
              <a:rPr lang="en-US" sz="2400" dirty="0" smtClean="0"/>
              <a:t>CC2420 limits the preamble length to 16 bytes with a default length of 4 bytes.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39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r>
              <a:rPr lang="en-US" dirty="0" smtClean="0"/>
              <a:t>TDMA is not considered, difficulties that arise in networks of peers (lack centralized or cluster-based control, and at very low duty cycles).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b="1" dirty="0" smtClean="0"/>
              <a:t>Port to IEEE 802.15.4 Radio</a:t>
            </a:r>
          </a:p>
          <a:p>
            <a:pPr marL="566928" indent="-457200">
              <a:buNone/>
            </a:pPr>
            <a:r>
              <a:rPr lang="en-US" i="1" dirty="0" smtClean="0"/>
              <a:t>To implement long preambles:</a:t>
            </a:r>
          </a:p>
          <a:p>
            <a:r>
              <a:rPr lang="en-US" dirty="0" smtClean="0"/>
              <a:t>Sequentially send multiple wakeup packets back to back. </a:t>
            </a:r>
          </a:p>
          <a:p>
            <a:r>
              <a:rPr lang="en-US" dirty="0" smtClean="0"/>
              <a:t>Ensure that a receiver does not miss the “preamble” even if its channel polling time falls in a gap between the wakeup packets.</a:t>
            </a:r>
          </a:p>
          <a:p>
            <a:pPr algn="ctr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To reduce these gaps: pre-load the wakeup packet into the radio buffer before carrier sense, then resend the same packet from the buffer multiple times to make up a long preamble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40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Implementation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Design of SCP-MAC.</a:t>
            </a:r>
          </a:p>
          <a:p>
            <a:r>
              <a:rPr lang="en-US" dirty="0" smtClean="0"/>
              <a:t>Lower Bound of Energy Performance with Periodic Traffic.</a:t>
            </a:r>
          </a:p>
          <a:p>
            <a:r>
              <a:rPr lang="en-US" dirty="0" smtClean="0"/>
              <a:t>Protocol Implementation.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Experimental Evaluation.</a:t>
            </a:r>
          </a:p>
          <a:p>
            <a:r>
              <a:rPr lang="en-US" dirty="0" smtClean="0"/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buNone/>
            </a:pPr>
            <a:r>
              <a:rPr lang="en-US" b="1" dirty="0" smtClean="0"/>
              <a:t>Optimal Setup with Periodic Traffic</a:t>
            </a:r>
          </a:p>
          <a:p>
            <a:r>
              <a:rPr lang="en-US" dirty="0" smtClean="0"/>
              <a:t>Comparing the energy performance of SCP and LPL under optimal configuration with completely periodic.</a:t>
            </a:r>
          </a:p>
          <a:p>
            <a:r>
              <a:rPr lang="en-US" dirty="0" smtClean="0"/>
              <a:t>MAC parameters vary based on network size and data rate.</a:t>
            </a:r>
          </a:p>
          <a:p>
            <a:r>
              <a:rPr lang="en-US" dirty="0" smtClean="0"/>
              <a:t>Placing 10 nodes in a single hop network.</a:t>
            </a:r>
          </a:p>
          <a:p>
            <a:r>
              <a:rPr lang="en-US" dirty="0" smtClean="0"/>
              <a:t>Each node periodically generates a 40B message (not including preamble).</a:t>
            </a:r>
          </a:p>
          <a:p>
            <a:r>
              <a:rPr lang="en-US" dirty="0" smtClean="0"/>
              <a:t>Each node’s message generation interval from 50–300s.</a:t>
            </a:r>
          </a:p>
          <a:p>
            <a:r>
              <a:rPr lang="en-US" dirty="0" smtClean="0"/>
              <a:t>Run each experiment for 5 message periods, generating 50 total messages over each experiment.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en-US" b="1" dirty="0" smtClean="0"/>
              <a:t>Optimal Setup with Periodic Traffic</a:t>
            </a:r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300" dirty="0" smtClean="0"/>
              <a:t>Mean energy consumption (J) for each node as traffic rate varies (assuming optimal configuration and periodic traffic)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143116"/>
            <a:ext cx="3929090" cy="307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86346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en-US" b="1" dirty="0" smtClean="0"/>
              <a:t>Optimal Setup with Periodic Traffic</a:t>
            </a:r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marL="566928" indent="-457200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300" dirty="0" smtClean="0"/>
              <a:t>Mean energy consumption rate (J/s or W) for each node as traffic rate varies. The radios are the CC1000 (solid lines) and CC2420 (dashed)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2714" y="2071678"/>
            <a:ext cx="385973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en-US" b="1" dirty="0" smtClean="0"/>
              <a:t>Performance with Unanticipated Traffic</a:t>
            </a:r>
          </a:p>
          <a:p>
            <a:r>
              <a:rPr lang="en-US" dirty="0" smtClean="0"/>
              <a:t>In many applications the traffic load is less predictable (fire detection in forests).</a:t>
            </a:r>
          </a:p>
          <a:p>
            <a:endParaRPr lang="en-US" dirty="0" smtClean="0"/>
          </a:p>
          <a:p>
            <a:r>
              <a:rPr lang="en-US" dirty="0" smtClean="0"/>
              <a:t>Tuning LPL and SCP for a 0.3% duty cycle, polling every second.</a:t>
            </a:r>
          </a:p>
          <a:p>
            <a:endParaRPr lang="en-US" dirty="0" smtClean="0"/>
          </a:p>
          <a:p>
            <a:r>
              <a:rPr lang="en-US" dirty="0" smtClean="0"/>
              <a:t>All other parameters match the prior experiment.</a:t>
            </a:r>
          </a:p>
          <a:p>
            <a:endParaRPr lang="en-US" dirty="0" smtClean="0"/>
          </a:p>
          <a:p>
            <a:r>
              <a:rPr lang="en-US" dirty="0" smtClean="0"/>
              <a:t>Each node generates 20 100B long messages.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900" b="1" dirty="0" smtClean="0"/>
              <a:t>Performance with Unanticipated Traffic</a:t>
            </a:r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r>
              <a:rPr lang="en-US" sz="2300" dirty="0" smtClean="0"/>
              <a:t>Energy consumptions on heavy traffic load with very low duty cycle configurations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46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392632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en-US" sz="2800" b="1" dirty="0" smtClean="0"/>
              <a:t>Performance with Unanticipated Traffic  (</a:t>
            </a:r>
            <a:r>
              <a:rPr lang="en-US" sz="2800" dirty="0" smtClean="0"/>
              <a:t>two-phase contention)</a:t>
            </a:r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marL="566928" indent="-457200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2300" dirty="0" smtClean="0"/>
              <a:t>Throughput on heavy traffic load with very low duty cycle configurations</a:t>
            </a:r>
          </a:p>
          <a:p>
            <a:pPr marL="566928" indent="-4572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47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500306"/>
            <a:ext cx="4071966" cy="322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14908"/>
          </a:xfrm>
        </p:spPr>
        <p:txBody>
          <a:bodyPr/>
          <a:lstStyle/>
          <a:p>
            <a:pPr marL="566928" indent="-457200">
              <a:buNone/>
            </a:pPr>
            <a:r>
              <a:rPr lang="en-US" b="1" dirty="0" smtClean="0"/>
              <a:t>Performance in a Multi-hop Network</a:t>
            </a:r>
          </a:p>
          <a:p>
            <a:r>
              <a:rPr lang="en-US" dirty="0" smtClean="0"/>
              <a:t>9-hop linear network with 10 nodes.</a:t>
            </a:r>
          </a:p>
          <a:p>
            <a:endParaRPr lang="en-US" dirty="0" smtClean="0"/>
          </a:p>
          <a:p>
            <a:r>
              <a:rPr lang="en-US" dirty="0" smtClean="0"/>
              <a:t>Adaptive channel polling is designed to reduce latency.</a:t>
            </a:r>
          </a:p>
          <a:p>
            <a:endParaRPr lang="en-US" dirty="0" smtClean="0"/>
          </a:p>
          <a:p>
            <a:r>
              <a:rPr lang="en-US" dirty="0" smtClean="0"/>
              <a:t>All packets are sent as </a:t>
            </a:r>
            <a:r>
              <a:rPr lang="en-US" dirty="0" err="1" smtClean="0"/>
              <a:t>unicast</a:t>
            </a:r>
            <a:r>
              <a:rPr lang="en-US" dirty="0" smtClean="0"/>
              <a:t> without RTS/CTS.</a:t>
            </a:r>
          </a:p>
          <a:p>
            <a:endParaRPr lang="en-US" dirty="0" smtClean="0"/>
          </a:p>
          <a:p>
            <a:r>
              <a:rPr lang="en-US" dirty="0" smtClean="0"/>
              <a:t>Acknowledgments with up to three retries.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48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Performance in a Multi-hop Network</a:t>
            </a:r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r>
              <a:rPr lang="en-US" sz="2300" dirty="0" smtClean="0"/>
              <a:t>Mean energy consumption per node for </a:t>
            </a:r>
            <a:r>
              <a:rPr lang="en-US" sz="2300" dirty="0" err="1" smtClean="0"/>
              <a:t>multihop</a:t>
            </a:r>
            <a:r>
              <a:rPr lang="en-US" sz="2300" dirty="0" smtClean="0"/>
              <a:t> experiments (20 packets over 9 hops)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49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3116"/>
            <a:ext cx="4238247" cy="337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Schedule coordinated transmission </a:t>
            </a:r>
            <a:r>
              <a:rPr lang="en-US" dirty="0" smtClean="0"/>
              <a:t>and listen periods:</a:t>
            </a:r>
          </a:p>
          <a:p>
            <a:pPr lvl="2"/>
            <a:r>
              <a:rPr lang="en-US" sz="2400" dirty="0" smtClean="0"/>
              <a:t>Seen in S-MAC, TMAC, and TRAMA.</a:t>
            </a:r>
          </a:p>
          <a:p>
            <a:pPr lvl="2"/>
            <a:r>
              <a:rPr lang="en-US" sz="2400" dirty="0" smtClean="0"/>
              <a:t>Determines when a node should listen and when it should sleep.	</a:t>
            </a:r>
          </a:p>
          <a:p>
            <a:pPr lvl="2"/>
            <a:r>
              <a:rPr lang="en-US" sz="2400" dirty="0" smtClean="0"/>
              <a:t>Receiver, only listens to brief contention periods.</a:t>
            </a:r>
          </a:p>
          <a:p>
            <a:pPr lvl="2"/>
            <a:r>
              <a:rPr lang="en-US" sz="2400" dirty="0" smtClean="0"/>
              <a:t>Senders, contend during these periods.</a:t>
            </a:r>
          </a:p>
          <a:p>
            <a:pPr algn="ctr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Only nodes participating in data transfer remain awake after contention periods, while others can then sleep. </a:t>
            </a:r>
          </a:p>
          <a:p>
            <a:pPr lvl="2"/>
            <a:r>
              <a:rPr lang="en-US" sz="2400" dirty="0" smtClean="0"/>
              <a:t>Reduces energy.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Performance in a Multi-hop Network</a:t>
            </a:r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 algn="ctr">
              <a:buNone/>
            </a:pPr>
            <a:endParaRPr lang="en-US" sz="2300" dirty="0" smtClean="0"/>
          </a:p>
          <a:p>
            <a:pPr>
              <a:buNone/>
            </a:pPr>
            <a:r>
              <a:rPr lang="en-US" sz="2400" dirty="0" smtClean="0"/>
              <a:t>Mean packet latency over 9 hops at the heaviest load</a:t>
            </a: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50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Evaluation (Cont’d)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3116"/>
            <a:ext cx="41398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Design of SCP-MAC.</a:t>
            </a:r>
          </a:p>
          <a:p>
            <a:r>
              <a:rPr lang="en-US" dirty="0" smtClean="0"/>
              <a:t>Lower Bound of Energy Performance with Periodic Traffic.</a:t>
            </a:r>
          </a:p>
          <a:p>
            <a:r>
              <a:rPr lang="en-US" dirty="0" smtClean="0"/>
              <a:t>Protocol Implementation.</a:t>
            </a:r>
          </a:p>
          <a:p>
            <a:r>
              <a:rPr lang="en-US" dirty="0" smtClean="0"/>
              <a:t>Experimental Evaluation.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51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en-US" dirty="0" smtClean="0"/>
              <a:t>Outline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358246" cy="47149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Power-save mode in IEEE 802.11 synchronizes wakeup times of nodes in a single-hop network.</a:t>
            </a:r>
          </a:p>
          <a:p>
            <a:r>
              <a:rPr lang="en-US" dirty="0" smtClean="0"/>
              <a:t>S-MAC developed a fully distributed algorithm to synchronize the wakeup schedules of nodes in a multi-hop network.</a:t>
            </a:r>
          </a:p>
          <a:p>
            <a:r>
              <a:rPr lang="en-US" dirty="0" smtClean="0"/>
              <a:t>T-MAC improves S-MAC by reducing the wakeup duration controlled by an adaptive timer.</a:t>
            </a:r>
          </a:p>
          <a:p>
            <a:r>
              <a:rPr lang="en-US" dirty="0" err="1" smtClean="0"/>
              <a:t>WiseMAC</a:t>
            </a:r>
            <a:r>
              <a:rPr lang="en-US" dirty="0" smtClean="0"/>
              <a:t> can reduce the preamble length after an initial </a:t>
            </a:r>
            <a:r>
              <a:rPr lang="en-US" dirty="0" err="1" smtClean="0"/>
              <a:t>unicast</a:t>
            </a:r>
            <a:r>
              <a:rPr lang="en-US" dirty="0" smtClean="0"/>
              <a:t> packet with a long preamble.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>
              <a:buNone/>
            </a:pPr>
            <a:r>
              <a:rPr lang="en-US" dirty="0" smtClean="0"/>
              <a:t>TDMA, second class of MAC protocols.</a:t>
            </a:r>
          </a:p>
          <a:p>
            <a:r>
              <a:rPr lang="en-US" dirty="0" smtClean="0"/>
              <a:t>LEACH and BMA.</a:t>
            </a:r>
          </a:p>
          <a:p>
            <a:endParaRPr lang="en-US" dirty="0" smtClean="0"/>
          </a:p>
          <a:p>
            <a:r>
              <a:rPr lang="en-US" dirty="0" smtClean="0"/>
              <a:t>LMAC and TRAMA.</a:t>
            </a:r>
          </a:p>
          <a:p>
            <a:endParaRPr lang="en-US" dirty="0" smtClean="0"/>
          </a:p>
          <a:p>
            <a:r>
              <a:rPr lang="en-US" dirty="0" smtClean="0"/>
              <a:t>ZMAC, proposed a hybrid protocol to combine TDMA with CSMA.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Related Work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/>
          <a:lstStyle/>
          <a:p>
            <a:pPr marL="566928" indent="-457200" algn="ctr">
              <a:buNone/>
            </a:pPr>
            <a:endParaRPr lang="en-US" dirty="0" smtClean="0"/>
          </a:p>
          <a:p>
            <a:pPr marL="566928" indent="-457200" algn="ctr">
              <a:buNone/>
            </a:pPr>
            <a:endParaRPr lang="en-US" dirty="0" smtClean="0"/>
          </a:p>
          <a:p>
            <a:pPr marL="566928" indent="-457200" algn="ctr">
              <a:buNone/>
            </a:pPr>
            <a:r>
              <a:rPr lang="en-US" sz="5400" dirty="0" smtClean="0"/>
              <a:t>Thanks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lnSpcReduction="10000"/>
          </a:bodyPr>
          <a:lstStyle/>
          <a:p>
            <a:pPr marL="566928" indent="-457200"/>
            <a:r>
              <a:rPr lang="en-US" i="1" dirty="0" smtClean="0"/>
              <a:t>Low-power listening (LPL):</a:t>
            </a:r>
          </a:p>
          <a:p>
            <a:pPr lvl="2"/>
            <a:r>
              <a:rPr lang="en-US" sz="2400" dirty="0" smtClean="0"/>
              <a:t>Presented in </a:t>
            </a:r>
            <a:r>
              <a:rPr lang="en-US" sz="2400" dirty="0" err="1" smtClean="0"/>
              <a:t>WiseMAC</a:t>
            </a:r>
            <a:r>
              <a:rPr lang="en-US" sz="2400" dirty="0" smtClean="0"/>
              <a:t> and B-MAC.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i="1" dirty="0" smtClean="0"/>
              <a:t>Channel polling, </a:t>
            </a:r>
            <a:r>
              <a:rPr lang="en-US" sz="2400" dirty="0" smtClean="0"/>
              <a:t>nodes wake up very briefly to check channel activity without actually receiving data.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i="1" dirty="0" smtClean="0"/>
              <a:t>Long preamble, </a:t>
            </a:r>
            <a:r>
              <a:rPr lang="en-US" sz="2400" dirty="0" smtClean="0"/>
              <a:t>so senders rendezvous with receivers.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Consume much less energy than existing scheduled protocols.</a:t>
            </a:r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429684" cy="4714908"/>
          </a:xfrm>
        </p:spPr>
        <p:txBody>
          <a:bodyPr/>
          <a:lstStyle/>
          <a:p>
            <a:pPr marL="566928" indent="-457200"/>
            <a:r>
              <a:rPr lang="en-US" i="1" dirty="0" smtClean="0"/>
              <a:t>low-power listening (LPL) – Problems:</a:t>
            </a:r>
          </a:p>
          <a:p>
            <a:pPr lvl="2"/>
            <a:r>
              <a:rPr lang="en-US" sz="2400" dirty="0" smtClean="0"/>
              <a:t>Receiver and polling efficiency is gained at the much greater cost of senders.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Very sensitive to tuning for an expected neighborhood size and traffic rate because of the balance.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Challenging to adapt LPL directly to newer radios like 802.15.4.</a:t>
            </a:r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/>
          </a:bodyPr>
          <a:lstStyle/>
          <a:p>
            <a:pPr marL="566928" indent="-457200"/>
            <a:r>
              <a:rPr lang="en-US" dirty="0" smtClean="0"/>
              <a:t>Scheduled channel polling (SCP-MAC) !!!</a:t>
            </a:r>
          </a:p>
          <a:p>
            <a:pPr lvl="2"/>
            <a:r>
              <a:rPr lang="en-US" sz="2400" dirty="0" smtClean="0"/>
              <a:t>Synchronize the channel polling times of all neighbors.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Eliminates long preambles in LPL for all transmissions.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Able to operate at ultra-low duty cycles when traffic is light.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SCP-MAC</a:t>
            </a:r>
          </a:p>
          <a:p>
            <a:pPr lvl="1"/>
            <a:r>
              <a:rPr lang="en-US" sz="2400" dirty="0" smtClean="0"/>
              <a:t>Challenges: </a:t>
            </a:r>
          </a:p>
          <a:p>
            <a:pPr lvl="2"/>
            <a:r>
              <a:rPr lang="en-US" sz="2400" dirty="0" smtClean="0"/>
              <a:t>Understanding the optimal behavior of both scheduling and channel polling separately and together.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Placing a lower bound on energy costs.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Developing a protocol that adapts to dynamically changing traffic patterns efficiently.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Understanding how these techniques apply both to existing (CC1000) and new (802.15.4, CC2420).</a:t>
            </a:r>
          </a:p>
          <a:p>
            <a:pPr marL="566928" indent="-45720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704</TotalTime>
  <Words>2289</Words>
  <Application>Microsoft Office PowerPoint</Application>
  <PresentationFormat>On-screen Show (4:3)</PresentationFormat>
  <Paragraphs>459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Concourse</vt:lpstr>
      <vt:lpstr>Ultra-Low Duty Cycle MAC with Scheduled Channel Polling   Wei Ye, Fabio Silva, and John Heidemann USC Information Sciences Institute </vt:lpstr>
      <vt:lpstr>Outline  </vt:lpstr>
      <vt:lpstr>Introduction</vt:lpstr>
      <vt:lpstr>Introduction (Cont’d)</vt:lpstr>
      <vt:lpstr>Introduction (Cont’d)</vt:lpstr>
      <vt:lpstr>Introduction (Cont’d)</vt:lpstr>
      <vt:lpstr>Introduction (Cont’d)</vt:lpstr>
      <vt:lpstr>Introduction (Cont’d)</vt:lpstr>
      <vt:lpstr>Introduction (Cont’d)</vt:lpstr>
      <vt:lpstr>Outline  </vt:lpstr>
      <vt:lpstr>Design of SCP-MAC</vt:lpstr>
      <vt:lpstr>Design of SCP-MAC (Cont’d)</vt:lpstr>
      <vt:lpstr>Design of SCP-MAC (Cont’d)</vt:lpstr>
      <vt:lpstr>Design of SCP-MAC (Cont’d)</vt:lpstr>
      <vt:lpstr>Design of SCP-MAC (Cont’d)</vt:lpstr>
      <vt:lpstr>Design of SCP-MAC (Cont’d)</vt:lpstr>
      <vt:lpstr>Design of SCP-MAC (Cont’d)</vt:lpstr>
      <vt:lpstr>Design of SCP-MAC (Cont’d)</vt:lpstr>
      <vt:lpstr>Design of SCP-MAC (Cont’d)</vt:lpstr>
      <vt:lpstr>Outline  </vt:lpstr>
      <vt:lpstr>Lower Bound of Energy Performance with Periodic Traffic</vt:lpstr>
      <vt:lpstr>Models and Metrics (Cont’d)</vt:lpstr>
      <vt:lpstr>Models and Metrics (Cont’d)</vt:lpstr>
      <vt:lpstr>Models and Metrics (Cont’d)</vt:lpstr>
      <vt:lpstr>Models and Metrics (Cont’d)</vt:lpstr>
      <vt:lpstr>Models and Metrics (Cont’d)</vt:lpstr>
      <vt:lpstr>Models and Metrics (Cont’d)</vt:lpstr>
      <vt:lpstr>Models and Metrics (Cont’d)</vt:lpstr>
      <vt:lpstr>Models and Metrics (Cont’d)</vt:lpstr>
      <vt:lpstr>Models and Metrics (Cont’d)</vt:lpstr>
      <vt:lpstr>Outline  </vt:lpstr>
      <vt:lpstr>Protocol Implementation</vt:lpstr>
      <vt:lpstr>Protocol Implementation (Cont’d)</vt:lpstr>
      <vt:lpstr>Protocol Implementation (Cont’d)</vt:lpstr>
      <vt:lpstr>Protocol Implementation (Cont’d)</vt:lpstr>
      <vt:lpstr>Protocol Implementation (Cont’d)</vt:lpstr>
      <vt:lpstr>Protocol Implementation (Cont’d)</vt:lpstr>
      <vt:lpstr>Protocol Implementation (Cont’d)</vt:lpstr>
      <vt:lpstr>Protocol Implementation (Cont’d)</vt:lpstr>
      <vt:lpstr>Protocol Implementation (Cont’d)</vt:lpstr>
      <vt:lpstr>Outline  </vt:lpstr>
      <vt:lpstr>Experimental Evaluation</vt:lpstr>
      <vt:lpstr>Experimental Evaluation (Cont’d)</vt:lpstr>
      <vt:lpstr>Experimental Evaluation (Cont’d)</vt:lpstr>
      <vt:lpstr>Experimental Evaluation (Cont’d)</vt:lpstr>
      <vt:lpstr>Experimental Evaluation (Cont’d)</vt:lpstr>
      <vt:lpstr>Experimental Evaluation (Cont’d)</vt:lpstr>
      <vt:lpstr>Experimental Evaluation (Cont’d)</vt:lpstr>
      <vt:lpstr>Experimental Evaluation (Cont’d)</vt:lpstr>
      <vt:lpstr>Experimental Evaluation (Cont’d)</vt:lpstr>
      <vt:lpstr>Outline  </vt:lpstr>
      <vt:lpstr>Related Work</vt:lpstr>
      <vt:lpstr>Related Work (Cont’d)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Ultra-Low Duty Cycle MAC with Scheduled Channel Polling   Wei Ye, Fabio Silva, and John Heidemann USC Information Sciences Institute </dc:title>
  <dc:creator>HP</dc:creator>
  <cp:lastModifiedBy>rek</cp:lastModifiedBy>
  <cp:revision>37</cp:revision>
  <dcterms:created xsi:type="dcterms:W3CDTF">2009-11-30T23:56:25Z</dcterms:created>
  <dcterms:modified xsi:type="dcterms:W3CDTF">2009-12-01T21:29:35Z</dcterms:modified>
</cp:coreProperties>
</file>