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76" r:id="rId6"/>
    <p:sldId id="260" r:id="rId7"/>
    <p:sldId id="277" r:id="rId8"/>
    <p:sldId id="261" r:id="rId9"/>
    <p:sldId id="262" r:id="rId10"/>
    <p:sldId id="279" r:id="rId11"/>
    <p:sldId id="280" r:id="rId12"/>
    <p:sldId id="278" r:id="rId13"/>
    <p:sldId id="263" r:id="rId14"/>
    <p:sldId id="264" r:id="rId15"/>
    <p:sldId id="281" r:id="rId16"/>
    <p:sldId id="265" r:id="rId17"/>
    <p:sldId id="266" r:id="rId18"/>
    <p:sldId id="267" r:id="rId19"/>
    <p:sldId id="282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86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15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22667D8-4451-425D-A72C-7CF5FFBF39A6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9F16555-1F13-4848-9ECE-734D55AFF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526C1BA0-DD22-44A4-87D4-8EB46A3718A6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DCEADE1-128C-4111-86F7-E51823EE5D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1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2F78C1-03EF-4919-81DC-2B87CE63E8DB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7A456-7B62-442F-BD3B-B74977AF7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2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F6DF2F-AF0D-4D37-B7DA-946CAE21FA83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0FF1A-6579-4891-936A-4894D161C2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2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4C84CC-30D7-48C6-B0F5-8E10DAD2C54B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6AE13-2BC5-4054-8179-6A2E79DEA8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8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1C8A65-C92A-4679-BFA3-C3FAF6458A3C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B3D0B-F02A-4082-897A-98A94BE9A1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4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F88A8E-E12D-4BFA-9A8B-AD1D49E6660A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329AA-3A98-4D6E-A832-59279C1EDC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4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48A034-15A4-417D-A310-2778220CB27C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AF8B9E-2517-4A8D-9824-247D2117F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1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6EFDAE-09F1-45C3-829B-E765AC7FB09D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C3646-ECD1-4301-8AF8-F4887168C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1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0DF13D-EE5D-41F6-B1B3-3A11CBC45FB7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AD33F9-30AC-4AC3-9B12-839C39FB71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93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0E0F9C-C8F0-4817-8970-0DBFAFB72515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42DF6-C407-4561-B592-30F180EF17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6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533C58-9AE4-4508-9D55-BE7D2766F087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24505-1577-408F-97B1-F32C5B6293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BA1067-3826-40A7-BFC5-F99E52638D44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0281C-DE14-443F-963D-B48716350A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3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6165280-DD96-4563-AAA5-D6FB9FE65493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D5721C7-98D2-4186-8D69-D2D69906A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86042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CARA: Collision-Aware Rate Adaptation for IEEE 802.11 </a:t>
            </a:r>
            <a:r>
              <a:rPr lang="en-US" dirty="0" err="1" smtClean="0">
                <a:ea typeface="+mj-ea"/>
              </a:rPr>
              <a:t>WLANs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endParaRPr lang="en-US" dirty="0" smtClean="0">
              <a:ea typeface="+mj-ea"/>
            </a:endParaRPr>
          </a:p>
        </p:txBody>
      </p:sp>
      <p:sp>
        <p:nvSpPr>
          <p:cNvPr id="1536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Presented by</a:t>
            </a:r>
          </a:p>
          <a:p>
            <a:r>
              <a:rPr lang="en-US" smtClean="0">
                <a:solidFill>
                  <a:schemeClr val="tx1"/>
                </a:solidFill>
              </a:rPr>
              <a:t>Eric Wang</a:t>
            </a:r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3A8C47B5-0890-4FAF-9257-2A70A304DB90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4579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Related Work</a:t>
            </a:r>
          </a:p>
          <a:p>
            <a:r>
              <a:rPr lang="en-US" smtClean="0"/>
              <a:t>Preliminaries</a:t>
            </a:r>
          </a:p>
          <a:p>
            <a:r>
              <a:rPr lang="en-US" smtClean="0">
                <a:solidFill>
                  <a:srgbClr val="FF0000"/>
                </a:solidFill>
              </a:rPr>
              <a:t>CARA</a:t>
            </a:r>
          </a:p>
          <a:p>
            <a:r>
              <a:rPr lang="en-US" smtClean="0"/>
              <a:t>Performance Evaluation</a:t>
            </a:r>
          </a:p>
          <a:p>
            <a:r>
              <a:rPr lang="en-US" smtClean="0"/>
              <a:t>Conclusion and Future Work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75C9DCBD-7ECC-41FE-86F0-5B5266CE4E83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CARA</a:t>
            </a:r>
          </a:p>
        </p:txBody>
      </p:sp>
      <p:sp>
        <p:nvSpPr>
          <p:cNvPr id="25603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Adopts two methods to differentiate collisions from channel errors:</a:t>
            </a:r>
          </a:p>
          <a:p>
            <a:pPr lvl="1"/>
            <a:r>
              <a:rPr lang="en-US" smtClean="0"/>
              <a:t>RTS probing (mandatory)</a:t>
            </a:r>
          </a:p>
          <a:p>
            <a:pPr lvl="1"/>
            <a:r>
              <a:rPr lang="en-US" smtClean="0"/>
              <a:t>CCA detection (optional)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7FE2AE5D-A187-4D66-8EEA-6AFD3FDCF2E3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Identifying collision via RTS probing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RTS probing is mandatory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Assume transmission error negligible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Small size, robust transmission rate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Failure of RTS transmission indicates collision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After RTS/CTS exchange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Data transmission error caused by channel errors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No misinterpretation</a:t>
            </a:r>
          </a:p>
          <a:p>
            <a:pPr lvl="2">
              <a:lnSpc>
                <a:spcPct val="90000"/>
              </a:lnSpc>
            </a:pPr>
            <a:r>
              <a:rPr lang="en-US" smtClean="0"/>
              <a:t>Overhead of adding RTS/CTS is large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RTS probing: enables RTS/CTS exchange only when transmission failure of data frames happens</a:t>
            </a:r>
          </a:p>
          <a:p>
            <a:pPr lvl="2">
              <a:lnSpc>
                <a:spcPct val="90000"/>
              </a:lnSpc>
            </a:pPr>
            <a:endParaRPr lang="en-US" smtClean="0"/>
          </a:p>
          <a:p>
            <a:pPr lvl="2">
              <a:lnSpc>
                <a:spcPct val="90000"/>
              </a:lnSpc>
              <a:buFont typeface="Arial" charset="0"/>
              <a:buNone/>
            </a:pPr>
            <a:endParaRPr lang="en-US" smtClean="0"/>
          </a:p>
        </p:txBody>
      </p:sp>
      <p:sp>
        <p:nvSpPr>
          <p:cNvPr id="2662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83B9DE4B-FC45-44E7-BE74-9539FA20FE8C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Transition Diagram</a:t>
            </a:r>
          </a:p>
        </p:txBody>
      </p:sp>
      <p:pic>
        <p:nvPicPr>
          <p:cNvPr id="27651" name="Picture 6" descr="Screen shot 2011-10-31 at 下午01.10.4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1417638"/>
            <a:ext cx="7261225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AC000C21-6A8A-45A5-9463-06337ED1431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Transition Diagram</a:t>
            </a:r>
          </a:p>
        </p:txBody>
      </p:sp>
      <p:pic>
        <p:nvPicPr>
          <p:cNvPr id="28675" name="Picture 6" descr="Screen shot 2011-10-31 at 下午01.14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3" y="1417638"/>
            <a:ext cx="7505700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33C1C805-2EE2-4AA6-AF51-A5745EF51E9A}" type="slidenum">
              <a:rPr lang="en-US"/>
              <a:pPr/>
              <a:t>14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RTS probing mechanism</a:t>
            </a:r>
          </a:p>
        </p:txBody>
      </p:sp>
      <p:sp>
        <p:nvSpPr>
          <p:cNvPr id="29699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frame transmitted without RTS/CTS</a:t>
            </a:r>
          </a:p>
          <a:p>
            <a:r>
              <a:rPr lang="en-US" smtClean="0"/>
              <a:t>If transmission failed, activate RTS/CTS exchange for next transmission. If retransmission failed, lower transmission rate</a:t>
            </a:r>
          </a:p>
          <a:p>
            <a:r>
              <a:rPr lang="en-US" smtClean="0"/>
              <a:t>If transmission successful, stays at same rate and send next data frame without RTS/CTS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3EFE3588-C47D-4825-8F85-A2B7E065D8A9}" type="slidenum">
              <a:rPr lang="en-US"/>
              <a:pPr/>
              <a:t>15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>
          <a:xfrm>
            <a:off x="685800" y="301625"/>
            <a:ext cx="7772400" cy="1470025"/>
          </a:xfrm>
        </p:spPr>
        <p:txBody>
          <a:bodyPr/>
          <a:lstStyle/>
          <a:p>
            <a:r>
              <a:rPr lang="en-US" smtClean="0"/>
              <a:t>ARF vs. RTS probing</a:t>
            </a:r>
          </a:p>
        </p:txBody>
      </p:sp>
      <p:pic>
        <p:nvPicPr>
          <p:cNvPr id="30723" name="Picture 6" descr="Screen shot 2011-10-31 at 下午01.43.5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788" y="1771650"/>
            <a:ext cx="694055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1CF117B6-2D0F-4226-9C84-856AAC92D759}" type="slidenum">
              <a:rPr lang="en-US"/>
              <a:pPr/>
              <a:t>16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Identifying Collision via CCA Detection</a:t>
            </a:r>
          </a:p>
        </p:txBody>
      </p:sp>
      <p:pic>
        <p:nvPicPr>
          <p:cNvPr id="3174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428750"/>
            <a:ext cx="8229600" cy="4059238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C54A4190-0CF8-4A53-964C-123F5E0D2B46}" type="slidenum">
              <a:rPr lang="en-US"/>
              <a:pPr/>
              <a:t>17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CCA detection</a:t>
            </a: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mtClean="0"/>
              <a:t>Case 1 &amp; 3: CCA not helping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Because CCA cannot be sure whether collision happened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RTS Probing is launched later.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Case 2: CCA helping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 need to activate RTS/CTS exchange.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Collision detected!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Retransmit the data.</a:t>
            </a:r>
          </a:p>
          <a:p>
            <a:pPr lvl="1">
              <a:lnSpc>
                <a:spcPct val="90000"/>
              </a:lnSpc>
            </a:pP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A26ABC28-4EA8-405F-89B6-39296E4593B5}" type="slidenum">
              <a:rPr lang="en-US"/>
              <a:pPr/>
              <a:t>18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33795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Related Work</a:t>
            </a:r>
          </a:p>
          <a:p>
            <a:r>
              <a:rPr lang="en-US" smtClean="0"/>
              <a:t>Preliminaries</a:t>
            </a:r>
          </a:p>
          <a:p>
            <a:r>
              <a:rPr lang="en-US" smtClean="0"/>
              <a:t>CARA</a:t>
            </a:r>
          </a:p>
          <a:p>
            <a:r>
              <a:rPr lang="en-US" smtClean="0">
                <a:solidFill>
                  <a:srgbClr val="FF0000"/>
                </a:solidFill>
              </a:rPr>
              <a:t>Performance Evaluation</a:t>
            </a:r>
          </a:p>
          <a:p>
            <a:r>
              <a:rPr lang="en-US" smtClean="0"/>
              <a:t>Conclusion and Future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713E0497-5D84-41D7-ACCF-B4803084436A}" type="slidenum">
              <a:rPr lang="en-US"/>
              <a:pPr/>
              <a:t>19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6387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smtClean="0"/>
              <a:t>Related Work</a:t>
            </a:r>
          </a:p>
          <a:p>
            <a:r>
              <a:rPr lang="en-US" smtClean="0"/>
              <a:t>Preliminaries</a:t>
            </a:r>
          </a:p>
          <a:p>
            <a:r>
              <a:rPr lang="en-US" smtClean="0"/>
              <a:t>CARA</a:t>
            </a:r>
          </a:p>
          <a:p>
            <a:r>
              <a:rPr lang="en-US" smtClean="0"/>
              <a:t>Performance Evaluation</a:t>
            </a:r>
          </a:p>
          <a:p>
            <a:r>
              <a:rPr lang="en-US" smtClean="0"/>
              <a:t>Conclusion and Future Work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9013C627-DD52-41DA-8F0B-CEB8D61A36F4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ns-2 simulation details</a:t>
            </a: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smtClean="0"/>
              <a:t>20dBm transmit power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Static stations; 1500 octet MAC payload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BER vs SNR curves measured in AWGN (Additive White Gaussian Noise) environment without fading.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Set background noise to -96dBm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Simulate indoor settings</a:t>
            </a:r>
          </a:p>
          <a:p>
            <a:pPr>
              <a:lnSpc>
                <a:spcPct val="90000"/>
              </a:lnSpc>
            </a:pPr>
            <a:r>
              <a:rPr lang="en-US" sz="3000" smtClean="0"/>
              <a:t>Use Ricean fading model for multi-path fading time-varying wireless conditions.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D7313EE2-C297-4AB6-BBCA-A38591F0D51B}" type="slidenum">
              <a:rPr lang="en-US"/>
              <a:pPr/>
              <a:t>20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Results for One-to-One topology</a:t>
            </a:r>
          </a:p>
        </p:txBody>
      </p:sp>
      <p:pic>
        <p:nvPicPr>
          <p:cNvPr id="358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738" y="1366838"/>
            <a:ext cx="6076950" cy="5016500"/>
          </a:xfrm>
        </p:spPr>
      </p:pic>
      <p:sp>
        <p:nvSpPr>
          <p:cNvPr id="35844" name="TextBox 7"/>
          <p:cNvSpPr txBox="1">
            <a:spLocks noChangeArrowheads="1"/>
          </p:cNvSpPr>
          <p:nvPr/>
        </p:nvSpPr>
        <p:spPr bwMode="auto">
          <a:xfrm>
            <a:off x="6418263" y="1371600"/>
            <a:ext cx="28384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/>
              <a:t>One station continuously</a:t>
            </a:r>
          </a:p>
          <a:p>
            <a:r>
              <a:rPr lang="en-US"/>
              <a:t>transmitting to another.</a:t>
            </a:r>
          </a:p>
          <a:p>
            <a:endParaRPr lang="en-US"/>
          </a:p>
          <a:p>
            <a:r>
              <a:rPr lang="en-US"/>
              <a:t>X :Physical distance (meters)</a:t>
            </a:r>
          </a:p>
          <a:p>
            <a:r>
              <a:rPr lang="en-US"/>
              <a:t>Y :Throughput (Mbps)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C56215D0-6BD3-4D3D-BF56-2B097B4ED88A}" type="slidenum">
              <a:rPr lang="en-US"/>
              <a:pPr/>
              <a:t>21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Results for Star Topology with </a:t>
            </a:r>
            <a:r>
              <a:rPr lang="en-US" dirty="0" err="1" smtClean="0">
                <a:ea typeface="+mj-ea"/>
              </a:rPr>
              <a:t>varing</a:t>
            </a:r>
            <a:r>
              <a:rPr lang="en-US" dirty="0" smtClean="0">
                <a:ea typeface="+mj-ea"/>
              </a:rPr>
              <a:t> number of contending stations</a:t>
            </a:r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1000"/>
            <a:ext cx="538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6"/>
          <p:cNvSpPr txBox="1">
            <a:spLocks noChangeArrowheads="1"/>
          </p:cNvSpPr>
          <p:nvPr/>
        </p:nvSpPr>
        <p:spPr bwMode="auto">
          <a:xfrm>
            <a:off x="6723063" y="1709738"/>
            <a:ext cx="21145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/>
              <a:t>Various number of </a:t>
            </a:r>
          </a:p>
          <a:p>
            <a:r>
              <a:rPr lang="en-US"/>
              <a:t>contending stations</a:t>
            </a:r>
          </a:p>
          <a:p>
            <a:r>
              <a:rPr lang="en-US"/>
              <a:t>are evenly placed on </a:t>
            </a:r>
          </a:p>
          <a:p>
            <a:r>
              <a:rPr lang="en-US"/>
              <a:t>a circle around AP </a:t>
            </a:r>
          </a:p>
          <a:p>
            <a:r>
              <a:rPr lang="en-US"/>
              <a:t>within 10 meters.</a:t>
            </a:r>
          </a:p>
          <a:p>
            <a:endParaRPr lang="en-US"/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4775200" y="4692650"/>
            <a:ext cx="1473200" cy="3365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6248400" y="4452938"/>
            <a:ext cx="3032125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Two reasons for ARF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ill behavior: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dirty="0">
                <a:latin typeface="+mn-lt"/>
                <a:ea typeface="+mn-ea"/>
              </a:rPr>
              <a:t>Collision vs. channel errors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dirty="0">
                <a:latin typeface="+mn-lt"/>
                <a:ea typeface="+mn-ea"/>
              </a:rPr>
              <a:t>Performance anomaly</a:t>
            </a:r>
          </a:p>
        </p:txBody>
      </p:sp>
      <p:sp>
        <p:nvSpPr>
          <p:cNvPr id="36871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3149FF83-F01D-403E-97A8-387BD544007B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/>
          <p:cNvSpPr>
            <a:spLocks noGrp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r>
              <a:rPr lang="en-US" sz="3600" smtClean="0"/>
              <a:t>Results for Line Topology with random data frame sizes and random station positions</a:t>
            </a:r>
          </a:p>
        </p:txBody>
      </p:sp>
      <p:pic>
        <p:nvPicPr>
          <p:cNvPr id="378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19238"/>
            <a:ext cx="6143625" cy="531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5765800" y="2108201"/>
            <a:ext cx="1235075" cy="1117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3" name="TextBox 11"/>
          <p:cNvSpPr txBox="1">
            <a:spLocks noChangeArrowheads="1"/>
          </p:cNvSpPr>
          <p:nvPr/>
        </p:nvSpPr>
        <p:spPr bwMode="auto">
          <a:xfrm>
            <a:off x="7061200" y="1811338"/>
            <a:ext cx="20097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/>
              <a:t>Performance gap</a:t>
            </a:r>
          </a:p>
          <a:p>
            <a:r>
              <a:rPr lang="en-US"/>
              <a:t>becomes larger:</a:t>
            </a:r>
          </a:p>
          <a:p>
            <a:r>
              <a:rPr lang="en-US"/>
              <a:t>CCA becomes more</a:t>
            </a:r>
          </a:p>
          <a:p>
            <a:r>
              <a:rPr lang="en-US"/>
              <a:t>helpful.</a:t>
            </a:r>
          </a:p>
        </p:txBody>
      </p:sp>
      <p:sp>
        <p:nvSpPr>
          <p:cNvPr id="37894" name="Slide Number Placeholder 1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626F9CE5-EB2E-4192-ACB4-6FA74FCC6FA3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Results for random topologies with time-varying wireless channel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663" y="1631950"/>
            <a:ext cx="6707187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Box 6"/>
          <p:cNvSpPr txBox="1">
            <a:spLocks noChangeArrowheads="1"/>
          </p:cNvSpPr>
          <p:nvPr/>
        </p:nvSpPr>
        <p:spPr bwMode="auto">
          <a:xfrm>
            <a:off x="7043738" y="1981200"/>
            <a:ext cx="22113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/>
              <a:t>50 different scenarios</a:t>
            </a:r>
          </a:p>
          <a:p>
            <a:r>
              <a:rPr lang="en-US"/>
              <a:t>When 10 stations </a:t>
            </a:r>
          </a:p>
          <a:p>
            <a:r>
              <a:rPr lang="en-US"/>
              <a:t>contend</a:t>
            </a:r>
          </a:p>
        </p:txBody>
      </p:sp>
      <p:sp>
        <p:nvSpPr>
          <p:cNvPr id="38917" name="TextBox 7"/>
          <p:cNvSpPr txBox="1">
            <a:spLocks noChangeArrowheads="1"/>
          </p:cNvSpPr>
          <p:nvPr/>
        </p:nvSpPr>
        <p:spPr bwMode="auto">
          <a:xfrm>
            <a:off x="7043738" y="3200400"/>
            <a:ext cx="18653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/>
              <a:t>Random locations</a:t>
            </a:r>
          </a:p>
          <a:p>
            <a:r>
              <a:rPr lang="en-US"/>
              <a:t>Random data size</a:t>
            </a: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4233863" y="3200400"/>
            <a:ext cx="2809875" cy="138906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8919" name="TextBox 11"/>
          <p:cNvSpPr txBox="1">
            <a:spLocks noChangeArrowheads="1"/>
          </p:cNvSpPr>
          <p:nvPr/>
        </p:nvSpPr>
        <p:spPr bwMode="auto">
          <a:xfrm>
            <a:off x="7129463" y="4470400"/>
            <a:ext cx="19319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/>
              <a:t>CARA 1 &gt; CARA 2 ?</a:t>
            </a:r>
          </a:p>
          <a:p>
            <a:r>
              <a:rPr lang="en-US"/>
              <a:t>CCA succeeds but</a:t>
            </a:r>
          </a:p>
          <a:p>
            <a:r>
              <a:rPr lang="en-US"/>
              <a:t>failed to transmit </a:t>
            </a:r>
          </a:p>
          <a:p>
            <a:r>
              <a:rPr lang="en-US"/>
              <a:t>data, delaying</a:t>
            </a:r>
          </a:p>
          <a:p>
            <a:r>
              <a:rPr lang="en-US"/>
              <a:t>adaptation.</a:t>
            </a:r>
          </a:p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1FE51A17-472E-46B5-983E-2D2C2D7E6EC8}" type="slidenum">
              <a:rPr lang="en-US"/>
              <a:pPr/>
              <a:t>24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Averaged result with various contending stations</a:t>
            </a:r>
          </a:p>
        </p:txBody>
      </p:sp>
      <p:pic>
        <p:nvPicPr>
          <p:cNvPr id="399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1417638"/>
            <a:ext cx="65690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255BF202-5973-41C3-B6BE-C9422905488C}" type="slidenum">
              <a:rPr lang="en-US"/>
              <a:pPr/>
              <a:t>25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Results for random topologies with time-varying wireless channel</a:t>
            </a:r>
          </a:p>
        </p:txBody>
      </p:sp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519238"/>
            <a:ext cx="800100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08750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EE55125A-6190-40C8-AAD4-FBED3AF7806D}" type="slidenum">
              <a:rPr lang="en-US"/>
              <a:pPr/>
              <a:t>26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Transmission rate adaptation over time</a:t>
            </a:r>
          </a:p>
        </p:txBody>
      </p:sp>
      <p:pic>
        <p:nvPicPr>
          <p:cNvPr id="4198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2071688"/>
            <a:ext cx="7726362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DE8F6AF5-EB38-4CC7-8BB5-F36CA4FB10D6}" type="slidenum">
              <a:rPr lang="en-US"/>
              <a:pPr/>
              <a:t>27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RTS probing is very efficient in differentiating collisions from channel errors.</a:t>
            </a:r>
          </a:p>
          <a:p>
            <a:pPr lvl="1"/>
            <a:r>
              <a:rPr lang="en-US" smtClean="0"/>
              <a:t>Why CARA outperforms ARF</a:t>
            </a:r>
          </a:p>
          <a:p>
            <a:r>
              <a:rPr lang="en-US" smtClean="0"/>
              <a:t>CARA-2 with CCA detection outperforms CARA-1 when data transmission durations are different among contending stations.</a:t>
            </a:r>
          </a:p>
          <a:p>
            <a:r>
              <a:rPr lang="en-US" smtClean="0"/>
              <a:t>Collision aware rate adaptation scheme are needed due to bad performance of ARF.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F326DDF4-46F8-4BE6-B6C7-05F4055488ED}" type="slidenum">
              <a:rPr lang="en-US"/>
              <a:pPr/>
              <a:t>28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440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/>
              <a:t>Related Work</a:t>
            </a:r>
          </a:p>
          <a:p>
            <a:r>
              <a:rPr lang="en-US" smtClean="0"/>
              <a:t>Preliminaries</a:t>
            </a:r>
          </a:p>
          <a:p>
            <a:r>
              <a:rPr lang="en-US" smtClean="0"/>
              <a:t>CARA</a:t>
            </a:r>
          </a:p>
          <a:p>
            <a:r>
              <a:rPr lang="en-US" smtClean="0"/>
              <a:t>Performance Evaluation</a:t>
            </a:r>
          </a:p>
          <a:p>
            <a:r>
              <a:rPr lang="en-US" smtClean="0">
                <a:solidFill>
                  <a:srgbClr val="FF0000"/>
                </a:solidFill>
              </a:rPr>
              <a:t>Conclusion and Future Work</a:t>
            </a:r>
          </a:p>
          <a:p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9E1EACEB-0F74-44A5-A1CD-846E34FCF5D0}" type="slidenum">
              <a:rPr lang="en-US"/>
              <a:pPr/>
              <a:t>29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ctrTitle"/>
          </p:nvPr>
        </p:nvSpPr>
        <p:spPr>
          <a:xfrm>
            <a:off x="685800" y="-3175"/>
            <a:ext cx="7772400" cy="1470025"/>
          </a:xfrm>
        </p:spPr>
        <p:txBody>
          <a:bodyPr/>
          <a:lstStyle/>
          <a:p>
            <a:r>
              <a:rPr lang="en-US" smtClean="0"/>
              <a:t>Basic CSMA/CA</a:t>
            </a:r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1535113"/>
            <a:ext cx="82296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821D7F80-CD2B-4FAF-8190-E3CF88ABB98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CARA is more likely to make correct rate adaptation decisions than ARF.</a:t>
            </a:r>
          </a:p>
          <a:p>
            <a:r>
              <a:rPr lang="en-US" smtClean="0"/>
              <a:t>CARA requires no change to the 802.11 standard (unlike RBAR).</a:t>
            </a:r>
          </a:p>
          <a:p>
            <a:r>
              <a:rPr lang="en-US" smtClean="0"/>
              <a:t>CARA significantly outperforms ARF in all simulated multiple contending environments.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7E7BDB2A-4A64-4460-B098-709375D4B6DB}" type="slidenum">
              <a:rPr lang="en-US"/>
              <a:pPr/>
              <a:t>30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</a:p>
        </p:txBody>
      </p:sp>
      <p:sp>
        <p:nvSpPr>
          <p:cNvPr id="4608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Look at changes to the </a:t>
            </a:r>
            <a:r>
              <a:rPr lang="en-US" smtClean="0">
                <a:solidFill>
                  <a:srgbClr val="0033CC"/>
                </a:solidFill>
              </a:rPr>
              <a:t>increase</a:t>
            </a:r>
            <a:r>
              <a:rPr lang="en-US" smtClean="0"/>
              <a:t> rate algorithm </a:t>
            </a:r>
            <a:r>
              <a:rPr lang="en-US" smtClean="0">
                <a:solidFill>
                  <a:srgbClr val="0033CC"/>
                </a:solidFill>
              </a:rPr>
              <a:t>[CARA-RI]</a:t>
            </a:r>
            <a:r>
              <a:rPr lang="en-US" smtClean="0"/>
              <a:t>.</a:t>
            </a:r>
          </a:p>
          <a:p>
            <a:r>
              <a:rPr lang="en-US" smtClean="0"/>
              <a:t>Study optimization of operational CARA parameters.</a:t>
            </a:r>
          </a:p>
          <a:p>
            <a:r>
              <a:rPr lang="en-US" smtClean="0"/>
              <a:t>Address possibility of </a:t>
            </a:r>
            <a:r>
              <a:rPr lang="en-US" smtClean="0">
                <a:solidFill>
                  <a:srgbClr val="0033CC"/>
                </a:solidFill>
              </a:rPr>
              <a:t>h</a:t>
            </a:r>
            <a:r>
              <a:rPr lang="en-US" smtClean="0"/>
              <a:t>idden terminal </a:t>
            </a:r>
            <a:r>
              <a:rPr lang="en-US" smtClean="0">
                <a:solidFill>
                  <a:srgbClr val="0033CC"/>
                </a:solidFill>
              </a:rPr>
              <a:t>d</a:t>
            </a:r>
            <a:r>
              <a:rPr lang="en-US" smtClean="0"/>
              <a:t>etection </a:t>
            </a:r>
            <a:r>
              <a:rPr lang="en-US" smtClean="0">
                <a:solidFill>
                  <a:srgbClr val="0033CC"/>
                </a:solidFill>
              </a:rPr>
              <a:t>[CARA-HD]</a:t>
            </a:r>
            <a:r>
              <a:rPr lang="en-US" smtClean="0"/>
              <a:t>.</a:t>
            </a:r>
          </a:p>
          <a:p>
            <a:r>
              <a:rPr lang="en-US" smtClean="0"/>
              <a:t>Built a working CARA prototype using MadWIFI driver.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4F2106B6-04B2-4B7F-A712-BE0D7B126042}" type="slidenum">
              <a:rPr lang="en-US"/>
              <a:pPr/>
              <a:t>31</a:t>
            </a:fld>
            <a:endParaRPr lang="en-US"/>
          </a:p>
          <a:p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18435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802.11 no rate adaption scheme</a:t>
            </a:r>
          </a:p>
          <a:p>
            <a:r>
              <a:rPr lang="en-US" smtClean="0"/>
              <a:t>Most open-loop adaption schemes don’t consider collision</a:t>
            </a:r>
          </a:p>
          <a:p>
            <a:pPr lvl="1"/>
            <a:r>
              <a:rPr lang="en-US" smtClean="0"/>
              <a:t>Malfunction when collisions happen</a:t>
            </a:r>
          </a:p>
          <a:p>
            <a:r>
              <a:rPr lang="en-US" smtClean="0"/>
              <a:t>CARA</a:t>
            </a:r>
          </a:p>
          <a:p>
            <a:pPr lvl="1"/>
            <a:r>
              <a:rPr lang="en-US" smtClean="0"/>
              <a:t>Combines RTS/CTS exchange with CCA</a:t>
            </a:r>
          </a:p>
          <a:p>
            <a:pPr lvl="1"/>
            <a:r>
              <a:rPr lang="en-US" smtClean="0"/>
              <a:t>Collision vs. channel errors</a:t>
            </a:r>
          </a:p>
          <a:p>
            <a:pPr lvl="1"/>
            <a:r>
              <a:rPr lang="en-US" smtClean="0"/>
              <a:t>No change to current 802.11 standard</a:t>
            </a:r>
          </a:p>
          <a:p>
            <a:pPr lvl="1"/>
            <a:endParaRPr lang="en-US" smtClean="0"/>
          </a:p>
        </p:txBody>
      </p:sp>
      <p:sp>
        <p:nvSpPr>
          <p:cNvPr id="18436" name="Slide Number Placeholder 1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722448BF-AACB-4405-8295-7D4FCE13C6E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19459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  <a:p>
            <a:r>
              <a:rPr lang="en-US" smtClean="0">
                <a:solidFill>
                  <a:srgbClr val="FF0000"/>
                </a:solidFill>
              </a:rPr>
              <a:t>Related Work</a:t>
            </a:r>
          </a:p>
          <a:p>
            <a:r>
              <a:rPr lang="en-US" smtClean="0"/>
              <a:t>Preliminaries</a:t>
            </a:r>
          </a:p>
          <a:p>
            <a:r>
              <a:rPr lang="en-US" smtClean="0"/>
              <a:t>CARA</a:t>
            </a:r>
          </a:p>
          <a:p>
            <a:r>
              <a:rPr lang="en-US" smtClean="0"/>
              <a:t>Performance Evaluation</a:t>
            </a:r>
          </a:p>
          <a:p>
            <a:r>
              <a:rPr lang="en-US" smtClean="0"/>
              <a:t>Conclusion and Future Work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74C588BF-1E1A-41C4-8611-4C60CB873221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</a:t>
            </a:r>
          </a:p>
        </p:txBody>
      </p:sp>
      <p:sp>
        <p:nvSpPr>
          <p:cNvPr id="20483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Rate adaption scheme classifications:</a:t>
            </a:r>
          </a:p>
          <a:p>
            <a:pPr lvl="1"/>
            <a:r>
              <a:rPr lang="en-US" smtClean="0"/>
              <a:t>Closed-loop</a:t>
            </a:r>
          </a:p>
          <a:p>
            <a:pPr lvl="2"/>
            <a:r>
              <a:rPr lang="en-US" smtClean="0"/>
              <a:t>Receiver feedback of desired rate by RTS/CTS</a:t>
            </a:r>
          </a:p>
          <a:p>
            <a:pPr lvl="2"/>
            <a:r>
              <a:rPr lang="en-US" smtClean="0"/>
              <a:t>Transmitter adapts rate accordingly</a:t>
            </a:r>
          </a:p>
          <a:p>
            <a:pPr lvl="2"/>
            <a:r>
              <a:rPr lang="en-US" smtClean="0"/>
              <a:t>Costly! Waste of bandwidth.	</a:t>
            </a:r>
          </a:p>
          <a:p>
            <a:pPr lvl="1"/>
            <a:r>
              <a:rPr lang="en-US" smtClean="0"/>
              <a:t>Open-loop</a:t>
            </a:r>
          </a:p>
          <a:p>
            <a:pPr lvl="2"/>
            <a:r>
              <a:rPr lang="en-US" smtClean="0"/>
              <a:t>Further classified into two categories</a:t>
            </a:r>
          </a:p>
          <a:p>
            <a:pPr lvl="2">
              <a:buFont typeface="Arial" charset="0"/>
              <a:buNone/>
            </a:pPr>
            <a:endParaRPr lang="en-US" smtClean="0"/>
          </a:p>
          <a:p>
            <a:pPr lvl="3">
              <a:buFont typeface="Arial" charset="0"/>
              <a:buNone/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9194155D-E21A-472F-987E-E17A8F7AA63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Open-loop rate adaption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Subcategory 1</a:t>
            </a:r>
          </a:p>
          <a:p>
            <a:pPr lvl="1"/>
            <a:r>
              <a:rPr lang="en-US" smtClean="0"/>
              <a:t>Decides transmission rate by local channel est.</a:t>
            </a:r>
          </a:p>
          <a:p>
            <a:pPr lvl="2"/>
            <a:r>
              <a:rPr lang="en-US" smtClean="0"/>
              <a:t>eg. ACK  frame receptions</a:t>
            </a:r>
          </a:p>
          <a:p>
            <a:pPr lvl="2"/>
            <a:r>
              <a:rPr lang="en-US" smtClean="0"/>
              <a:t>Usually good performance as closed-loop</a:t>
            </a:r>
          </a:p>
          <a:p>
            <a:pPr lvl="2"/>
            <a:r>
              <a:rPr lang="en-US" smtClean="0"/>
              <a:t>Extra implementation efforts.</a:t>
            </a:r>
          </a:p>
          <a:p>
            <a:r>
              <a:rPr lang="en-US" smtClean="0"/>
              <a:t>Subcategory 2</a:t>
            </a:r>
          </a:p>
          <a:p>
            <a:pPr lvl="1"/>
            <a:r>
              <a:rPr lang="en-US" smtClean="0"/>
              <a:t>Make use of local ACK information.</a:t>
            </a:r>
          </a:p>
          <a:p>
            <a:pPr lvl="2"/>
            <a:r>
              <a:rPr lang="en-US" smtClean="0"/>
              <a:t>Simple implementation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21508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E696C70A-9EFF-4A0A-B092-091BFB5CF073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Rate adaption Scheme issues</a:t>
            </a:r>
          </a:p>
        </p:txBody>
      </p:sp>
      <p:sp>
        <p:nvSpPr>
          <p:cNvPr id="22531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When to increase</a:t>
            </a:r>
          </a:p>
          <a:p>
            <a:pPr lvl="1"/>
            <a:r>
              <a:rPr lang="en-US" smtClean="0"/>
              <a:t>Transmitter adaptively changes rate over time</a:t>
            </a:r>
          </a:p>
          <a:p>
            <a:r>
              <a:rPr lang="en-US" smtClean="0"/>
              <a:t>When to decrease</a:t>
            </a:r>
          </a:p>
          <a:p>
            <a:pPr lvl="1"/>
            <a:r>
              <a:rPr lang="en-US" smtClean="0"/>
              <a:t>Open-loop scheme malfunctions during collision</a:t>
            </a:r>
          </a:p>
          <a:p>
            <a:pPr lvl="1"/>
            <a:r>
              <a:rPr lang="en-US" smtClean="0"/>
              <a:t>No differentiate between </a:t>
            </a:r>
            <a:r>
              <a:rPr lang="en-US" smtClean="0">
                <a:solidFill>
                  <a:srgbClr val="FF0000"/>
                </a:solidFill>
              </a:rPr>
              <a:t>collision</a:t>
            </a:r>
            <a:r>
              <a:rPr lang="en-US" smtClean="0"/>
              <a:t> and </a:t>
            </a:r>
            <a:r>
              <a:rPr lang="en-US" smtClean="0">
                <a:solidFill>
                  <a:srgbClr val="FF0000"/>
                </a:solidFill>
              </a:rPr>
              <a:t>channel errors</a:t>
            </a:r>
          </a:p>
          <a:p>
            <a:pPr lvl="1"/>
            <a:r>
              <a:rPr lang="en-US" smtClean="0"/>
              <a:t>Thus, decrease over-aggressively.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71D6CE08-C0C4-4CEE-AC1E-783E65C0D7C9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Preliminaries</a:t>
            </a:r>
          </a:p>
        </p:txBody>
      </p:sp>
      <p:sp>
        <p:nvSpPr>
          <p:cNvPr id="23555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CSMA/CA</a:t>
            </a:r>
          </a:p>
          <a:p>
            <a:pPr lvl="1"/>
            <a:r>
              <a:rPr lang="en-US" smtClean="0"/>
              <a:t>DCF, PCF</a:t>
            </a:r>
          </a:p>
          <a:p>
            <a:pPr lvl="1"/>
            <a:r>
              <a:rPr lang="en-US" smtClean="0"/>
              <a:t>CCA</a:t>
            </a:r>
          </a:p>
          <a:p>
            <a:r>
              <a:rPr lang="en-US" smtClean="0"/>
              <a:t>RTS/CTS exchange</a:t>
            </a:r>
          </a:p>
          <a:p>
            <a:pPr lvl="1"/>
            <a:r>
              <a:rPr lang="en-US" smtClean="0"/>
              <a:t>Useful in highly-contending WLAN</a:t>
            </a:r>
          </a:p>
          <a:p>
            <a:r>
              <a:rPr lang="en-US" smtClean="0"/>
              <a:t>ARF</a:t>
            </a:r>
          </a:p>
          <a:p>
            <a:pPr lvl="1"/>
            <a:r>
              <a:rPr lang="en-US" smtClean="0"/>
              <a:t>Timing function and missing ACK frame</a:t>
            </a:r>
          </a:p>
          <a:p>
            <a:r>
              <a:rPr lang="en-US" smtClean="0"/>
              <a:t>CARA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6D1DC050-7D9D-4D01-83EA-C127D6ED9E7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750</Words>
  <Application>Microsoft Office PowerPoint</Application>
  <PresentationFormat>On-screen Show (4:3)</PresentationFormat>
  <Paragraphs>199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ＭＳ Ｐゴシック</vt:lpstr>
      <vt:lpstr>Arial</vt:lpstr>
      <vt:lpstr>Office Theme</vt:lpstr>
      <vt:lpstr>CARA: Collision-Aware Rate Adaptation for IEEE 802.11 WLANs </vt:lpstr>
      <vt:lpstr>Outline</vt:lpstr>
      <vt:lpstr>Basic CSMA/CA</vt:lpstr>
      <vt:lpstr>Introduction</vt:lpstr>
      <vt:lpstr>Outline</vt:lpstr>
      <vt:lpstr>Related Work</vt:lpstr>
      <vt:lpstr>Open-loop rate adaption</vt:lpstr>
      <vt:lpstr>Rate adaption Scheme issues</vt:lpstr>
      <vt:lpstr>Preliminaries</vt:lpstr>
      <vt:lpstr>Outline</vt:lpstr>
      <vt:lpstr>CARA</vt:lpstr>
      <vt:lpstr>Identifying collision via RTS probing</vt:lpstr>
      <vt:lpstr>State Transition Diagram</vt:lpstr>
      <vt:lpstr>State Transition Diagram</vt:lpstr>
      <vt:lpstr>RTS probing mechanism</vt:lpstr>
      <vt:lpstr>ARF vs. RTS probing</vt:lpstr>
      <vt:lpstr>Identifying Collision via CCA Detection</vt:lpstr>
      <vt:lpstr>CCA detection</vt:lpstr>
      <vt:lpstr>Outline</vt:lpstr>
      <vt:lpstr>ns-2 simulation details</vt:lpstr>
      <vt:lpstr>Results for One-to-One topology</vt:lpstr>
      <vt:lpstr>Results for Star Topology with varing number of contending stations</vt:lpstr>
      <vt:lpstr>Results for Line Topology with random data frame sizes and random station positions</vt:lpstr>
      <vt:lpstr>Results for random topologies with time-varying wireless channel</vt:lpstr>
      <vt:lpstr>Averaged result with various contending stations</vt:lpstr>
      <vt:lpstr>Results for random topologies with time-varying wireless channel</vt:lpstr>
      <vt:lpstr>Transmission rate adaptation over time</vt:lpstr>
      <vt:lpstr>Summary</vt:lpstr>
      <vt:lpstr>Outline</vt:lpstr>
      <vt:lpstr>Conclusion</vt:lpstr>
      <vt:lpstr>Future work</vt:lpstr>
    </vt:vector>
  </TitlesOfParts>
  <Company>WPI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Baofu Wang</dc:creator>
  <cp:lastModifiedBy>Prof. Kinicki</cp:lastModifiedBy>
  <cp:revision>112</cp:revision>
  <dcterms:created xsi:type="dcterms:W3CDTF">2011-10-31T13:32:18Z</dcterms:created>
  <dcterms:modified xsi:type="dcterms:W3CDTF">2011-10-31T20:06:57Z</dcterms:modified>
</cp:coreProperties>
</file>