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25" r:id="rId2"/>
    <p:sldId id="326" r:id="rId3"/>
    <p:sldId id="258" r:id="rId4"/>
    <p:sldId id="259" r:id="rId5"/>
    <p:sldId id="260" r:id="rId6"/>
    <p:sldId id="261" r:id="rId7"/>
    <p:sldId id="262" r:id="rId8"/>
    <p:sldId id="304" r:id="rId9"/>
    <p:sldId id="284" r:id="rId10"/>
    <p:sldId id="265" r:id="rId11"/>
    <p:sldId id="266" r:id="rId12"/>
    <p:sldId id="267" r:id="rId13"/>
    <p:sldId id="264" r:id="rId14"/>
    <p:sldId id="303" r:id="rId15"/>
    <p:sldId id="305" r:id="rId16"/>
    <p:sldId id="269" r:id="rId17"/>
    <p:sldId id="306" r:id="rId18"/>
    <p:sldId id="270" r:id="rId19"/>
    <p:sldId id="273" r:id="rId20"/>
    <p:sldId id="307" r:id="rId21"/>
    <p:sldId id="322" r:id="rId22"/>
    <p:sldId id="290" r:id="rId23"/>
    <p:sldId id="320" r:id="rId24"/>
    <p:sldId id="291" r:id="rId25"/>
    <p:sldId id="275" r:id="rId26"/>
    <p:sldId id="311" r:id="rId27"/>
    <p:sldId id="276" r:id="rId28"/>
    <p:sldId id="314" r:id="rId29"/>
    <p:sldId id="277" r:id="rId30"/>
    <p:sldId id="315" r:id="rId31"/>
    <p:sldId id="317" r:id="rId32"/>
    <p:sldId id="278" r:id="rId33"/>
    <p:sldId id="323" r:id="rId34"/>
    <p:sldId id="319" r:id="rId35"/>
    <p:sldId id="327" r:id="rId36"/>
    <p:sldId id="318" r:id="rId37"/>
    <p:sldId id="279" r:id="rId38"/>
    <p:sldId id="283" r:id="rId39"/>
    <p:sldId id="324" r:id="rId40"/>
    <p:sldId id="321" r:id="rId41"/>
    <p:sldId id="281" r:id="rId42"/>
  </p:sldIdLst>
  <p:sldSz cx="9144000" cy="6858000" type="screen4x3"/>
  <p:notesSz cx="6983413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CC66"/>
    <a:srgbClr val="FF5050"/>
    <a:srgbClr val="99FF66"/>
    <a:srgbClr val="33CC33"/>
    <a:srgbClr val="CC3300"/>
    <a:srgbClr val="66CC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683" autoAdjust="0"/>
  </p:normalViewPr>
  <p:slideViewPr>
    <p:cSldViewPr>
      <p:cViewPr varScale="1">
        <p:scale>
          <a:sx n="63" d="100"/>
          <a:sy n="63" d="100"/>
        </p:scale>
        <p:origin x="-112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448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7613"/>
            <a:ext cx="30448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37613"/>
            <a:ext cx="30448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DA9F385-4B0B-40BC-BF08-FF4873966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7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8848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9EE70-85E1-405B-8AE6-97C5A89C7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2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4641F-0A91-42E3-9D14-3C01406F2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9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507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507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6016C-67AA-4FC2-BED6-10E210B08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75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7323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8FE6C-FBEA-46BD-A23B-77DC8A522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4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988CD-6E48-46FC-B137-7F15D3D95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7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C1AA7-93A7-46F3-B3FD-053A5EC28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0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32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1081D-71F1-4A09-9C6A-057CE1AC7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6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DD020-49E3-4FBE-86A2-9910395FA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1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0AB1F-8C70-4468-8FD8-E0EA2765B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7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6FE27-A876-4D1A-9660-7DF8D9CC0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0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84EDC-4CCB-4F51-B0F2-EF38A059A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6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0A07F-5F98-4AEA-821B-FCF3A00F3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0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32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37288"/>
            <a:ext cx="41036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rgbClr val="990000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4075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rgbClr val="990000"/>
                </a:solidFill>
                <a:latin typeface="+mj-lt"/>
              </a:defRPr>
            </a:lvl1pPr>
          </a:lstStyle>
          <a:p>
            <a:pPr>
              <a:defRPr/>
            </a:pPr>
            <a:fld id="{363AAE52-883A-40AE-9689-11804EF95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WPI - Worcester Polytechnic Institut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02325"/>
            <a:ext cx="1905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cs typeface="Simplified Arabic Fixed" pitchFamily="49" charset="-7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cs typeface="Simplified Arabic Fixed" pitchFamily="49" charset="-7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cs typeface="Simplified Arabic Fixed" pitchFamily="49" charset="-7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cs typeface="Simplified Arabic Fixed" pitchFamily="49" charset="-7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cs typeface="Simplified Arabic Fixed" pitchFamily="49" charset="-7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cs typeface="Simplified Arabic Fixed" pitchFamily="49" charset="-7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cs typeface="Simplified Arabic Fixed" pitchFamily="49" charset="-7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cs typeface="Simplified Arabic Fixed" pitchFamily="49" charset="-7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E4CBF-55D4-4845-92A7-FC6F53E87FA3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1447800"/>
          </a:xfrm>
        </p:spPr>
        <p:txBody>
          <a:bodyPr/>
          <a:lstStyle/>
          <a:p>
            <a:pPr>
              <a:defRPr/>
            </a:pPr>
            <a:r>
              <a:rPr lang="en-US" smtClean="0"/>
              <a:t>Tuning </a:t>
            </a:r>
            <a:r>
              <a:rPr lang="en-US" smtClean="0">
                <a:solidFill>
                  <a:srgbClr val="990000"/>
                </a:solidFill>
              </a:rPr>
              <a:t>RED</a:t>
            </a:r>
            <a:r>
              <a:rPr lang="en-US" smtClean="0"/>
              <a:t> for Web Traffic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060575"/>
            <a:ext cx="6400800" cy="3168650"/>
          </a:xfrm>
          <a:noFill/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sz="2400" b="1" i="1" smtClean="0"/>
              <a:t>Mikkel Christiansen, Kevin Jeffay,</a:t>
            </a:r>
          </a:p>
          <a:p>
            <a:pPr marL="342900" indent="-342900">
              <a:lnSpc>
                <a:spcPct val="80000"/>
              </a:lnSpc>
            </a:pPr>
            <a:r>
              <a:rPr lang="en-US" sz="2400" b="1" i="1" smtClean="0"/>
              <a:t>David Ott, Donelson Smith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 b="1" i="1" smtClean="0"/>
              <a:t>UNC, Chapel Hill</a:t>
            </a:r>
          </a:p>
          <a:p>
            <a:pPr marL="342900" indent="-342900">
              <a:lnSpc>
                <a:spcPct val="80000"/>
              </a:lnSpc>
            </a:pPr>
            <a:endParaRPr lang="en-US" sz="2000" b="1" i="1" smtClean="0"/>
          </a:p>
          <a:p>
            <a:pPr marL="342900" indent="-342900">
              <a:lnSpc>
                <a:spcPct val="80000"/>
              </a:lnSpc>
            </a:pPr>
            <a:r>
              <a:rPr lang="en-US" sz="2000" b="1" smtClean="0"/>
              <a:t>SIGCOMM 2000, Stockholm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 b="1" smtClean="0"/>
              <a:t>subsequently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 b="1" smtClean="0"/>
              <a:t>IEEE/ACM Transactions on Networking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 b="1" smtClean="0"/>
              <a:t>Vol. 9 ,  No. 3  (June 2001) pp 249 – 264.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1619250" y="5157788"/>
            <a:ext cx="59039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presented by Bob Kinicki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2D947-4606-4DEC-9DC7-B5F519D396DF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Web-like Traffic Generation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  <a:noFill/>
        </p:spPr>
        <p:txBody>
          <a:bodyPr/>
          <a:lstStyle/>
          <a:p>
            <a:r>
              <a:rPr lang="en-US" sz="2800" smtClean="0"/>
              <a:t>The </a:t>
            </a:r>
            <a:r>
              <a:rPr lang="en-US" sz="2800" smtClean="0">
                <a:solidFill>
                  <a:srgbClr val="990000"/>
                </a:solidFill>
                <a:latin typeface="Comic Sans MS" pitchFamily="66" charset="0"/>
              </a:rPr>
              <a:t>synthetic HTTP traffic </a:t>
            </a:r>
            <a:r>
              <a:rPr lang="en-US" sz="2800" smtClean="0"/>
              <a:t>for the experiments is based on </a:t>
            </a:r>
            <a:r>
              <a:rPr lang="en-US" sz="2800" smtClean="0">
                <a:solidFill>
                  <a:srgbClr val="006600"/>
                </a:solidFill>
                <a:latin typeface="Comic Sans MS" pitchFamily="66" charset="0"/>
              </a:rPr>
              <a:t>Mah’s Web browsing model</a:t>
            </a:r>
            <a:r>
              <a:rPr lang="en-US" sz="2800" smtClean="0"/>
              <a:t> [1995 data] that include:</a:t>
            </a:r>
          </a:p>
          <a:p>
            <a:pPr lvl="1"/>
            <a:r>
              <a:rPr lang="en-US" sz="2400" smtClean="0"/>
              <a:t>HTTP request length in bytes</a:t>
            </a:r>
          </a:p>
          <a:p>
            <a:pPr lvl="1"/>
            <a:r>
              <a:rPr lang="en-US" sz="2400" smtClean="0"/>
              <a:t>HTTP reply length in bytes</a:t>
            </a:r>
          </a:p>
          <a:p>
            <a:pPr lvl="1"/>
            <a:r>
              <a:rPr lang="en-US" sz="2400" smtClean="0"/>
              <a:t>The number of embedded (file) references per page</a:t>
            </a:r>
          </a:p>
          <a:p>
            <a:pPr lvl="1"/>
            <a:r>
              <a:rPr lang="en-US" sz="2400" smtClean="0"/>
              <a:t>The time between retrieval of two successive pages (user think time)</a:t>
            </a:r>
          </a:p>
          <a:p>
            <a:pPr lvl="1"/>
            <a:r>
              <a:rPr lang="en-US" sz="2400" smtClean="0"/>
              <a:t>The number of consecutive pages requested from a server.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66C1F-11F9-4749-B3B5-771FF92E3563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188913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Web-like Traffic Generation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878388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The empirical distributions for all these elements were used in </a:t>
            </a:r>
            <a:r>
              <a:rPr lang="en-US" sz="2800" smtClean="0">
                <a:solidFill>
                  <a:srgbClr val="006600"/>
                </a:solidFill>
                <a:latin typeface="Comic Sans MS" pitchFamily="66" charset="0"/>
              </a:rPr>
              <a:t>synthetic-traffic generators</a:t>
            </a:r>
            <a:r>
              <a:rPr lang="en-US" sz="2800" smtClean="0"/>
              <a:t> they built.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The client-side request-generation program emulates behavioral elements of Web browsing.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Important parameters include the size of server requests, the number of browser users (several hundred!!) each instance of the program represents and the user think time.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A </a:t>
            </a:r>
            <a:r>
              <a:rPr lang="en-US" sz="2800" smtClean="0">
                <a:solidFill>
                  <a:schemeClr val="accent2"/>
                </a:solidFill>
                <a:latin typeface="Comic Sans MS" pitchFamily="66" charset="0"/>
              </a:rPr>
              <a:t>new</a:t>
            </a:r>
            <a:r>
              <a:rPr lang="en-US" sz="2800" smtClean="0"/>
              <a:t> TCP connection is made for each request/response pair (HTTP 1.0).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Another parameter: number of concurrent TCP connections per browser user {to mimic browser behavior}.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8518F-0587-4E3C-A9C6-87B84493BCB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/>
              <a:t>Experiment Calibrations and Procedures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noFill/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They needed to insure that the congested link between routers was the </a:t>
            </a:r>
            <a:r>
              <a:rPr lang="en-US" sz="2800" smtClean="0">
                <a:solidFill>
                  <a:schemeClr val="accent2"/>
                </a:solidFill>
                <a:latin typeface="Comic Sans MS" pitchFamily="66" charset="0"/>
              </a:rPr>
              <a:t>primary bottleneck</a:t>
            </a:r>
            <a:r>
              <a:rPr lang="en-US" sz="2800" i="1" smtClean="0"/>
              <a:t> </a:t>
            </a:r>
            <a:r>
              <a:rPr lang="en-US" sz="2800" smtClean="0"/>
              <a:t>on the end-to-end path.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They needed to guarantee that the offered load on the testbed network could be predictably controlled using the </a:t>
            </a:r>
            <a:r>
              <a:rPr lang="en-US" sz="2800" smtClean="0">
                <a:solidFill>
                  <a:schemeClr val="accent2"/>
                </a:solidFill>
                <a:latin typeface="Comic Sans MS" pitchFamily="66" charset="0"/>
              </a:rPr>
              <a:t>number of emulated browser users</a:t>
            </a:r>
            <a:r>
              <a:rPr lang="en-US" sz="2800" b="1" smtClean="0"/>
              <a:t> </a:t>
            </a:r>
            <a:r>
              <a:rPr lang="en-US" sz="2800" smtClean="0"/>
              <a:t>as a parameter to the traffic generator.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To simplify analysis, the number of emulated users remains fixed throughout one experiment.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7F5A6-3EFD-478C-8E2E-BBA7634B853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Experimental Methodology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4114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Monitoring tools: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At router interface collect: router queue size mean and variance, max queue size, min queue size sampled every 3 ms.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The machine connected to hubs forming links to routers uses a modified version of 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  <a:cs typeface="AngsanaUPC" pitchFamily="18" charset="-34"/>
              </a:rPr>
              <a:t>tcpdump</a:t>
            </a:r>
            <a:r>
              <a:rPr lang="en-US" i="1" smtClean="0">
                <a:solidFill>
                  <a:schemeClr val="accent2"/>
                </a:solidFill>
              </a:rPr>
              <a:t> </a:t>
            </a:r>
            <a:r>
              <a:rPr lang="en-US" smtClean="0"/>
              <a:t>to produce log of link throughput.</a:t>
            </a:r>
            <a:endParaRPr lang="en-US" i="1" smtClean="0"/>
          </a:p>
          <a:p>
            <a:pPr lvl="1">
              <a:lnSpc>
                <a:spcPct val="90000"/>
              </a:lnSpc>
            </a:pPr>
            <a:r>
              <a:rPr lang="en-US" smtClean="0"/>
              <a:t>end-to-end measurements done on end-systems (e.g., response times).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28EB7-334F-4585-9BE8-E97B2D6A4693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719137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Experimental Calibrations and Procedures</a:t>
            </a:r>
          </a:p>
        </p:txBody>
      </p:sp>
      <p:pic>
        <p:nvPicPr>
          <p:cNvPr id="1536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341438"/>
            <a:ext cx="7772400" cy="2874962"/>
          </a:xfrm>
          <a:noFill/>
        </p:spPr>
      </p:pic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36513" y="4197350"/>
            <a:ext cx="9036050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/>
              <a:t>Figure 3 and 4 show desired </a:t>
            </a:r>
            <a:r>
              <a:rPr lang="en-US" dirty="0">
                <a:solidFill>
                  <a:srgbClr val="990000"/>
                </a:solidFill>
                <a:latin typeface="Comic Sans MS" pitchFamily="66" charset="0"/>
              </a:rPr>
              <a:t>linear </a:t>
            </a:r>
            <a:r>
              <a:rPr lang="en-US" dirty="0">
                <a:latin typeface="+mn-lt"/>
              </a:rPr>
              <a:t>increases</a:t>
            </a:r>
            <a:r>
              <a:rPr lang="en-US" dirty="0">
                <a:solidFill>
                  <a:srgbClr val="990000"/>
                </a:solidFill>
                <a:latin typeface="Comic Sans MS" pitchFamily="66" charset="0"/>
              </a:rPr>
              <a:t> </a:t>
            </a:r>
            <a:r>
              <a:rPr lang="en-US" dirty="0"/>
              <a:t>that imply no fundamental resource limitations. Note – these runs use a 100 Mbps link.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/>
              <a:t>The authors were concerned about exceeding the 64 socket descriptor limitation on one FreeBSD process.  This limit was never encountered due to long user think times.</a:t>
            </a:r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>
            <a:off x="5435600" y="1268413"/>
            <a:ext cx="1441450" cy="1008062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>
            <a:off x="6516688" y="1196975"/>
            <a:ext cx="576262" cy="9366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10"/>
          <p:cNvSpPr>
            <a:spLocks noChangeArrowheads="1"/>
          </p:cNvSpPr>
          <p:nvPr/>
        </p:nvSpPr>
        <p:spPr bwMode="auto">
          <a:xfrm>
            <a:off x="5076825" y="1001713"/>
            <a:ext cx="2303463" cy="266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990000"/>
                </a:solidFill>
              </a:rPr>
              <a:t>3500</a:t>
            </a:r>
            <a:r>
              <a:rPr lang="en-US" sz="1400">
                <a:solidFill>
                  <a:srgbClr val="990000"/>
                </a:solidFill>
              </a:rPr>
              <a:t> </a:t>
            </a:r>
            <a:r>
              <a:rPr lang="en-US" sz="1400"/>
              <a:t>[100%]</a:t>
            </a:r>
            <a:r>
              <a:rPr lang="en-US" sz="1400">
                <a:solidFill>
                  <a:srgbClr val="990000"/>
                </a:solidFill>
              </a:rPr>
              <a:t>      </a:t>
            </a:r>
            <a:r>
              <a:rPr lang="en-US" sz="1400" b="1">
                <a:solidFill>
                  <a:srgbClr val="990000"/>
                </a:solidFill>
              </a:rPr>
              <a:t>3750</a:t>
            </a:r>
            <a:r>
              <a:rPr lang="en-US" sz="1400">
                <a:solidFill>
                  <a:srgbClr val="990000"/>
                </a:solidFill>
              </a:rPr>
              <a:t> </a:t>
            </a:r>
            <a:r>
              <a:rPr lang="en-US" sz="1400"/>
              <a:t>[110%]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D058-DE9E-43B7-9755-D005000E997B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/>
              <a:t>Experimental Calibrations and Procedures</a:t>
            </a:r>
          </a:p>
        </p:txBody>
      </p:sp>
      <p:pic>
        <p:nvPicPr>
          <p:cNvPr id="1638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13" y="1512888"/>
            <a:ext cx="9144000" cy="3068637"/>
          </a:xfr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31813" y="5013325"/>
            <a:ext cx="800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Figures 5 and 6 show the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highly</a:t>
            </a:r>
            <a:r>
              <a:rPr lang="en-US" sz="2800"/>
              <a:t>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bursty nature</a:t>
            </a:r>
            <a:r>
              <a:rPr lang="en-US" sz="2800"/>
              <a:t> of requests by 3500 users during one second intervals.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7D69A-73F2-49C6-8BD6-A76FFEB3A772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Experimental Procedures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077200" cy="48006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After initializing and configuring the test-bed, the server-side processes were started followed by the browser processes.</a:t>
            </a:r>
          </a:p>
          <a:p>
            <a:pPr>
              <a:lnSpc>
                <a:spcPct val="90000"/>
              </a:lnSpc>
            </a:pPr>
            <a:r>
              <a:rPr lang="en-US" smtClean="0"/>
              <a:t>Each browser emulated an equal number of users chosen to place load on network that represent 50, 70, 80, 90, 98 or 110 percent of 10 Mbps capacity.</a:t>
            </a:r>
          </a:p>
          <a:p>
            <a:pPr>
              <a:lnSpc>
                <a:spcPct val="90000"/>
              </a:lnSpc>
            </a:pPr>
            <a:r>
              <a:rPr lang="en-US" smtClean="0"/>
              <a:t>Each experiments ran for 90 minutes with the first 20 minutes discarded to eliminate startup and stabilization effects.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E8765-E01A-4996-9336-C1DA4AC74B52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Experiment Calibrations and Procedures</a:t>
            </a:r>
          </a:p>
        </p:txBody>
      </p:sp>
      <p:pic>
        <p:nvPicPr>
          <p:cNvPr id="1843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244725"/>
            <a:ext cx="9144000" cy="3560763"/>
          </a:xfrm>
          <a:noFill/>
        </p:spPr>
      </p:pic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6372225" y="1557338"/>
            <a:ext cx="1584325" cy="719137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Best-case</a:t>
            </a:r>
          </a:p>
          <a:p>
            <a:pPr algn="ctr"/>
            <a:r>
              <a:rPr lang="en-US" sz="1800">
                <a:solidFill>
                  <a:srgbClr val="990000"/>
                </a:solidFill>
              </a:rPr>
              <a:t>performance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57250" y="2428875"/>
            <a:ext cx="928688" cy="2071688"/>
          </a:xfrm>
          <a:prstGeom prst="ellipse">
            <a:avLst/>
          </a:prstGeom>
          <a:noFill/>
          <a:ln w="22225" algn="ctr">
            <a:solidFill>
              <a:srgbClr val="99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339752" y="1484784"/>
            <a:ext cx="1152128" cy="71913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 dirty="0" smtClean="0">
                <a:solidFill>
                  <a:srgbClr val="990000"/>
                </a:solidFill>
              </a:rPr>
              <a:t>Unstable</a:t>
            </a:r>
          </a:p>
          <a:p>
            <a:pPr algn="ctr"/>
            <a:r>
              <a:rPr lang="en-US" sz="1800" dirty="0" smtClean="0">
                <a:solidFill>
                  <a:srgbClr val="990000"/>
                </a:solidFill>
              </a:rPr>
              <a:t>Start up</a:t>
            </a:r>
          </a:p>
          <a:p>
            <a:pPr algn="ctr"/>
            <a:r>
              <a:rPr lang="en-US" sz="1800" dirty="0" smtClean="0">
                <a:solidFill>
                  <a:srgbClr val="990000"/>
                </a:solidFill>
              </a:rPr>
              <a:t>Behavior</a:t>
            </a:r>
            <a:endParaRPr lang="en-US" sz="1800" dirty="0">
              <a:solidFill>
                <a:srgbClr val="990000"/>
              </a:solidFill>
            </a:endParaRPr>
          </a:p>
        </p:txBody>
      </p:sp>
      <p:cxnSp>
        <p:nvCxnSpPr>
          <p:cNvPr id="3" name="Straight Arrow Connector 2"/>
          <p:cNvCxnSpPr>
            <a:endCxn id="7" idx="7"/>
          </p:cNvCxnSpPr>
          <p:nvPr/>
        </p:nvCxnSpPr>
        <p:spPr bwMode="auto">
          <a:xfrm flipH="1">
            <a:off x="1649935" y="1896364"/>
            <a:ext cx="825821" cy="83590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99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A4DF56-1E6B-4E8C-B8A1-02E43181ED11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Experimental Procedures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57313"/>
            <a:ext cx="8153400" cy="4714875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Figure 8 represents the </a:t>
            </a:r>
            <a:r>
              <a:rPr lang="en-US" sz="2800" smtClean="0">
                <a:solidFill>
                  <a:schemeClr val="accent2"/>
                </a:solidFill>
                <a:latin typeface="Comic Sans MS" pitchFamily="66" charset="0"/>
              </a:rPr>
              <a:t>best-case</a:t>
            </a:r>
            <a:r>
              <a:rPr lang="en-US" sz="2800" smtClean="0">
                <a:latin typeface="Comic Sans MS" pitchFamily="66" charset="0"/>
              </a:rPr>
              <a:t> </a:t>
            </a:r>
            <a:r>
              <a:rPr lang="en-US" sz="2800" smtClean="0">
                <a:solidFill>
                  <a:schemeClr val="accent2"/>
                </a:solidFill>
                <a:latin typeface="Comic Sans MS" pitchFamily="66" charset="0"/>
              </a:rPr>
              <a:t>performance</a:t>
            </a:r>
            <a:r>
              <a:rPr lang="en-US" sz="2800" smtClean="0"/>
              <a:t> for 3500 browsers generating request/response pairs in an </a:t>
            </a:r>
            <a:r>
              <a:rPr lang="en-US" sz="2800" smtClean="0">
                <a:solidFill>
                  <a:schemeClr val="accent2"/>
                </a:solidFill>
                <a:latin typeface="Comic Sans MS" pitchFamily="66" charset="0"/>
              </a:rPr>
              <a:t>unconstrained</a:t>
            </a:r>
            <a:r>
              <a:rPr lang="en-US" sz="2800" smtClean="0"/>
              <a:t> network.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Since responses from the servers are much larger than requests to server, </a:t>
            </a:r>
            <a:r>
              <a:rPr lang="en-US" sz="2800" i="1" smtClean="0"/>
              <a:t>only</a:t>
            </a:r>
            <a:r>
              <a:rPr lang="en-US" sz="2800" smtClean="0"/>
              <a:t>  the effects on the IP output queue carrying traffic from servers to browsers is reported (All other queues are FIFO with queue size of 50 elements).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They measure: end-to-end response times, percent of IP packets dropped at the bottlenecked link, mean queue size and throughput achieved on the link.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5FAA5F-A672-4875-97DA-E3432E3C31F1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6633"/>
                </a:solidFill>
              </a:rPr>
              <a:t>FIFO</a:t>
            </a:r>
            <a:r>
              <a:rPr lang="en-US" smtClean="0"/>
              <a:t> </a:t>
            </a:r>
            <a:r>
              <a:rPr lang="en-US" smtClean="0">
                <a:solidFill>
                  <a:srgbClr val="006633"/>
                </a:solidFill>
              </a:rPr>
              <a:t>Results [</a:t>
            </a:r>
            <a:r>
              <a:rPr lang="en-US" sz="3600" smtClean="0">
                <a:solidFill>
                  <a:srgbClr val="006633"/>
                </a:solidFill>
              </a:rPr>
              <a:t>Drop Tail</a:t>
            </a:r>
            <a:r>
              <a:rPr lang="en-US" smtClean="0">
                <a:solidFill>
                  <a:srgbClr val="006633"/>
                </a:solidFill>
              </a:rPr>
              <a:t>]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062912" cy="4259263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6633"/>
                </a:solidFill>
                <a:latin typeface="Comic Sans MS" pitchFamily="66" charset="0"/>
              </a:rPr>
              <a:t>FIFO</a:t>
            </a:r>
            <a:r>
              <a:rPr lang="en-US" dirty="0" smtClean="0"/>
              <a:t> tests run to establish a baseline.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6633"/>
                </a:solidFill>
              </a:rPr>
              <a:t>* </a:t>
            </a:r>
            <a:r>
              <a:rPr lang="en-US" dirty="0" smtClean="0"/>
              <a:t>For the critical </a:t>
            </a:r>
            <a:r>
              <a:rPr lang="en-US" dirty="0" smtClean="0">
                <a:solidFill>
                  <a:srgbClr val="006633"/>
                </a:solidFill>
                <a:latin typeface="Comic Sans MS" pitchFamily="66" charset="0"/>
              </a:rPr>
              <a:t>FIFO</a:t>
            </a:r>
            <a:r>
              <a:rPr lang="en-US" dirty="0" smtClean="0"/>
              <a:t> parameter, </a:t>
            </a:r>
            <a:r>
              <a:rPr lang="en-US" i="1" dirty="0" smtClean="0"/>
              <a:t>queue size, </a:t>
            </a:r>
            <a:r>
              <a:rPr lang="en-US" dirty="0" smtClean="0"/>
              <a:t>the</a:t>
            </a:r>
            <a:r>
              <a:rPr lang="en-US" i="1" dirty="0" smtClean="0"/>
              <a:t> </a:t>
            </a:r>
            <a:r>
              <a:rPr lang="en-US" dirty="0" smtClean="0"/>
              <a:t>consensus is roughly 2-4 times the </a:t>
            </a:r>
            <a:r>
              <a:rPr lang="en-US" i="1" dirty="0" smtClean="0"/>
              <a:t>bandwidth-delay product</a:t>
            </a:r>
            <a:r>
              <a:rPr lang="en-US" dirty="0" smtClean="0"/>
              <a:t> (</a:t>
            </a:r>
            <a:r>
              <a:rPr lang="en-US" dirty="0" err="1" smtClean="0"/>
              <a:t>bdp</a:t>
            </a:r>
            <a:r>
              <a:rPr lang="en-US" dirty="0" smtClean="0"/>
              <a:t>).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mean min RTT = 79 </a:t>
            </a:r>
            <a:r>
              <a:rPr lang="en-US" dirty="0" err="1" smtClean="0"/>
              <a:t>ms</a:t>
            </a:r>
            <a:r>
              <a:rPr lang="en-US" dirty="0" err="1" smtClean="0"/>
              <a:t>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 smtClean="0"/>
              <a:t>10 Mbps congested link =&gt; 96 K bytes (</a:t>
            </a:r>
            <a:r>
              <a:rPr lang="en-US" dirty="0" err="1" smtClean="0"/>
              <a:t>bdp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measured IP datagrams approx. 1 K bytes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   </a:t>
            </a:r>
            <a:r>
              <a:rPr lang="en-US" b="1" dirty="0" smtClean="0">
                <a:solidFill>
                  <a:schemeClr val="accent2"/>
                </a:solidFill>
              </a:rPr>
              <a:t>190 - 380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elements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in FIFO queue to be within guidelines.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B8C81B-4266-4ED8-80F9-1C96D2D62EF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0" smtClean="0">
                <a:solidFill>
                  <a:srgbClr val="990000"/>
                </a:solidFill>
              </a:rPr>
              <a:t>Tuning RED Outline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  <a:noFill/>
        </p:spPr>
        <p:txBody>
          <a:bodyPr/>
          <a:lstStyle/>
          <a:p>
            <a:r>
              <a:rPr lang="en-US" smtClean="0"/>
              <a:t>Introduction</a:t>
            </a:r>
          </a:p>
          <a:p>
            <a:r>
              <a:rPr lang="en-US" smtClean="0"/>
              <a:t>Background and Related Work</a:t>
            </a:r>
          </a:p>
          <a:p>
            <a:r>
              <a:rPr lang="en-US" smtClean="0"/>
              <a:t>Experimental Methodology</a:t>
            </a:r>
          </a:p>
          <a:p>
            <a:pPr lvl="1"/>
            <a:r>
              <a:rPr lang="en-US" smtClean="0"/>
              <a:t>Web-like Traffic Generation</a:t>
            </a:r>
          </a:p>
          <a:p>
            <a:r>
              <a:rPr lang="en-US" smtClean="0"/>
              <a:t>Experiment Calibrations and Procedures</a:t>
            </a:r>
          </a:p>
          <a:p>
            <a:r>
              <a:rPr lang="en-US" smtClean="0">
                <a:solidFill>
                  <a:srgbClr val="006600"/>
                </a:solidFill>
                <a:latin typeface="Comic Sans MS" pitchFamily="66" charset="0"/>
              </a:rPr>
              <a:t>FIFO</a:t>
            </a:r>
            <a:r>
              <a:rPr lang="en-US" smtClean="0"/>
              <a:t> and </a:t>
            </a:r>
            <a:r>
              <a:rPr lang="en-US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mtClean="0"/>
              <a:t> Results</a:t>
            </a:r>
          </a:p>
          <a:p>
            <a:r>
              <a:rPr lang="en-US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80AB5-1759-41FE-8BCE-EA0DB068B99A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731838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solidFill>
                  <a:srgbClr val="006633"/>
                </a:solidFill>
              </a:rPr>
              <a:t>FIFO Results</a:t>
            </a:r>
          </a:p>
        </p:txBody>
      </p:sp>
      <p:pic>
        <p:nvPicPr>
          <p:cNvPr id="2150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602704"/>
            <a:ext cx="8064500" cy="5562600"/>
          </a:xfr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508625" y="3500438"/>
            <a:ext cx="1584325" cy="719137"/>
          </a:xfrm>
          <a:prstGeom prst="rect">
            <a:avLst/>
          </a:prstGeom>
          <a:solidFill>
            <a:srgbClr val="99FF66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/>
              <a:t>poor</a:t>
            </a:r>
          </a:p>
          <a:p>
            <a:pPr algn="ctr"/>
            <a:r>
              <a:rPr lang="en-US" sz="1800"/>
              <a:t>performance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124075" y="4365625"/>
            <a:ext cx="1943100" cy="266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990000"/>
                </a:solidFill>
              </a:rPr>
              <a:t>tradeoff</a:t>
            </a:r>
            <a:endParaRPr lang="en-US" sz="1400" b="1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>
            <a:off x="1500188" y="4508500"/>
            <a:ext cx="1127125" cy="34925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2627313" y="3789363"/>
            <a:ext cx="144462" cy="719137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649A8-DFFC-45DA-885B-F8C5FCA8CD91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903288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6633"/>
                </a:solidFill>
              </a:rPr>
              <a:t>Appendix B</a:t>
            </a:r>
          </a:p>
        </p:txBody>
      </p:sp>
      <p:pic>
        <p:nvPicPr>
          <p:cNvPr id="2253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944563"/>
            <a:ext cx="6769100" cy="52165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C6413-1CD6-4048-8DDE-1391320662CA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6633"/>
                </a:solidFill>
              </a:rPr>
              <a:t>FIFO Results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628775"/>
            <a:ext cx="8610600" cy="4464050"/>
          </a:xfrm>
          <a:noFill/>
        </p:spPr>
        <p:txBody>
          <a:bodyPr/>
          <a:lstStyle/>
          <a:p>
            <a:r>
              <a:rPr lang="en-US" smtClean="0"/>
              <a:t>In Figure 9 a queue size of from 120 to 190 is a reasonable choice (1.25- 2 bdp) especially when one considers the tradeoffs for response time without significant loss in link utilization or high drops.</a:t>
            </a:r>
          </a:p>
          <a:p>
            <a:r>
              <a:rPr lang="en-US" smtClean="0"/>
              <a:t>At 98% (Figure 9c), one can see the tradeoff of using a queue length of 120. Namely, longer response times for shorter objects, but shorter response times for longer objects.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80529-8CCC-43C8-9A46-F532D9FFF78D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903287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6633"/>
                </a:solidFill>
              </a:rPr>
              <a:t>FIFO Results</a:t>
            </a:r>
          </a:p>
        </p:txBody>
      </p:sp>
      <p:pic>
        <p:nvPicPr>
          <p:cNvPr id="2458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125538"/>
            <a:ext cx="6624638" cy="4984750"/>
          </a:xfrm>
          <a:noFill/>
        </p:spPr>
      </p:pic>
      <p:cxnSp>
        <p:nvCxnSpPr>
          <p:cNvPr id="24582" name="AutoShape 4"/>
          <p:cNvCxnSpPr>
            <a:cxnSpLocks noChangeShapeType="1"/>
          </p:cNvCxnSpPr>
          <p:nvPr/>
        </p:nvCxnSpPr>
        <p:spPr bwMode="auto">
          <a:xfrm>
            <a:off x="4284663" y="1125538"/>
            <a:ext cx="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3" name="Line 6"/>
          <p:cNvSpPr>
            <a:spLocks noChangeShapeType="1"/>
          </p:cNvSpPr>
          <p:nvPr/>
        </p:nvSpPr>
        <p:spPr bwMode="auto">
          <a:xfrm>
            <a:off x="3132138" y="2205038"/>
            <a:ext cx="287337" cy="287337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1DF47-4935-4379-ACE8-D2B6E63869F9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6633"/>
                </a:solidFill>
              </a:rPr>
              <a:t>Figure 10 FIFO Results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84313"/>
            <a:ext cx="8610600" cy="4419600"/>
          </a:xfrm>
          <a:noFill/>
        </p:spPr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At loads below 80% capacity, there is </a:t>
            </a:r>
            <a:r>
              <a:rPr lang="en-US" smtClean="0">
                <a:solidFill>
                  <a:schemeClr val="accent2"/>
                </a:solidFill>
              </a:rPr>
              <a:t>no significant change </a:t>
            </a:r>
            <a:r>
              <a:rPr lang="en-US" smtClean="0"/>
              <a:t>in response time as a function of  load.</a:t>
            </a:r>
          </a:p>
          <a:p>
            <a:r>
              <a:rPr lang="en-US" smtClean="0"/>
              <a:t>Response time </a:t>
            </a:r>
            <a:r>
              <a:rPr lang="en-US" smtClean="0">
                <a:solidFill>
                  <a:schemeClr val="accent2"/>
                </a:solidFill>
              </a:rPr>
              <a:t>degrades sharply</a:t>
            </a:r>
            <a:r>
              <a:rPr lang="en-US" smtClean="0"/>
              <a:t> when offered load exceeds link capacity.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B6DB0-7F6B-4719-9380-E0F1D77AD7E5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</a:rPr>
              <a:t>RED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990000"/>
                </a:solidFill>
              </a:rPr>
              <a:t>Experimental Goals</a:t>
            </a:r>
          </a:p>
        </p:txBody>
      </p:sp>
      <p:sp>
        <p:nvSpPr>
          <p:cNvPr id="2662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8001000" cy="4114800"/>
          </a:xfrm>
          <a:noFill/>
        </p:spPr>
        <p:txBody>
          <a:bodyPr/>
          <a:lstStyle/>
          <a:p>
            <a:r>
              <a:rPr lang="en-US" sz="2800" b="1" i="1" smtClean="0">
                <a:solidFill>
                  <a:srgbClr val="990000"/>
                </a:solidFill>
              </a:rPr>
              <a:t>Determine the RED parameter settings that provide good performance for Web traffic.</a:t>
            </a:r>
          </a:p>
          <a:p>
            <a:pPr lvl="1"/>
            <a:r>
              <a:rPr lang="en-US" sz="2400" b="1" i="1" smtClean="0">
                <a:solidFill>
                  <a:srgbClr val="990000"/>
                </a:solidFill>
              </a:rPr>
              <a:t>Additionally review the RED parameter guidelines.</a:t>
            </a:r>
          </a:p>
          <a:p>
            <a:r>
              <a:rPr lang="en-US" sz="2800" smtClean="0"/>
              <a:t>Another objective is to examine the tradeoffs in </a:t>
            </a:r>
            <a:r>
              <a:rPr lang="en-US" sz="2800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z="2800" smtClean="0"/>
              <a:t> tuning parameter choices.</a:t>
            </a:r>
          </a:p>
          <a:p>
            <a:r>
              <a:rPr lang="en-US" sz="2800" smtClean="0"/>
              <a:t>The </a:t>
            </a:r>
            <a:r>
              <a:rPr lang="en-US" sz="2800" smtClean="0">
                <a:solidFill>
                  <a:srgbClr val="006600"/>
                </a:solidFill>
                <a:latin typeface="Comic Sans MS" pitchFamily="66" charset="0"/>
              </a:rPr>
              <a:t>FIFO</a:t>
            </a:r>
            <a:r>
              <a:rPr lang="en-US" sz="2800" smtClean="0"/>
              <a:t> results show complex tradeoffs between response times for short responses and response times for longer responses.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C98FC-5F1E-4DAC-9CAE-D7671BC23AA0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960437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0000"/>
                </a:solidFill>
              </a:rPr>
              <a:t>RED Results</a:t>
            </a:r>
          </a:p>
        </p:txBody>
      </p:sp>
      <p:pic>
        <p:nvPicPr>
          <p:cNvPr id="2765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998538"/>
            <a:ext cx="6767512" cy="5167312"/>
          </a:xfrm>
          <a:noFill/>
        </p:spPr>
      </p:pic>
      <p:sp>
        <p:nvSpPr>
          <p:cNvPr id="27654" name="Line 7"/>
          <p:cNvSpPr>
            <a:spLocks noChangeShapeType="1"/>
          </p:cNvSpPr>
          <p:nvPr/>
        </p:nvSpPr>
        <p:spPr bwMode="auto">
          <a:xfrm flipV="1">
            <a:off x="2501900" y="2997200"/>
            <a:ext cx="4086225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7004C4-C609-4DAC-8164-19AF759420D0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0000"/>
                </a:solidFill>
              </a:rPr>
              <a:t>Figure 11</a:t>
            </a:r>
            <a:r>
              <a:rPr lang="en-US" smtClean="0">
                <a:solidFill>
                  <a:srgbClr val="A50021"/>
                </a:solidFill>
              </a:rPr>
              <a:t> RED</a:t>
            </a:r>
            <a:r>
              <a:rPr lang="en-US" smtClean="0"/>
              <a:t>  </a:t>
            </a:r>
            <a:r>
              <a:rPr lang="en-US" smtClean="0">
                <a:solidFill>
                  <a:srgbClr val="990000"/>
                </a:solidFill>
              </a:rPr>
              <a:t>Results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2800" smtClean="0"/>
              <a:t>The queue size was set to 480 to eliminate physical queue length (</a:t>
            </a:r>
            <a:r>
              <a:rPr lang="en-US" sz="2800" i="1" smtClean="0"/>
              <a:t>qlen</a:t>
            </a:r>
            <a:r>
              <a:rPr lang="en-US" sz="2800" smtClean="0"/>
              <a:t>) as a factor.</a:t>
            </a:r>
          </a:p>
          <a:p>
            <a:pPr>
              <a:buFontTx/>
              <a:buNone/>
            </a:pPr>
            <a:r>
              <a:rPr lang="en-US" sz="2800" smtClean="0"/>
              <a:t>The figure shows the effect of varying loads on response time distributions.</a:t>
            </a:r>
          </a:p>
          <a:p>
            <a:r>
              <a:rPr lang="en-US" sz="2800" smtClean="0"/>
              <a:t>(</a:t>
            </a:r>
            <a:r>
              <a:rPr lang="en-US" sz="2800" i="1" smtClean="0"/>
              <a:t>min</a:t>
            </a:r>
            <a:r>
              <a:rPr lang="en-US" i="1" baseline="-25000" smtClean="0"/>
              <a:t>th</a:t>
            </a:r>
            <a:r>
              <a:rPr lang="en-US" sz="2800" i="1" smtClean="0"/>
              <a:t> , max</a:t>
            </a:r>
            <a:r>
              <a:rPr lang="en-US" i="1" baseline="-25000" smtClean="0"/>
              <a:t>th</a:t>
            </a:r>
            <a:r>
              <a:rPr lang="en-US" sz="2800" i="1" smtClean="0"/>
              <a:t>) </a:t>
            </a:r>
            <a:r>
              <a:rPr lang="en-US" sz="2800" smtClean="0"/>
              <a:t>set to (30, 90)</a:t>
            </a:r>
          </a:p>
          <a:p>
            <a:r>
              <a:rPr lang="en-US" sz="2800" smtClean="0"/>
              <a:t>The interesting range for  varying </a:t>
            </a:r>
            <a:r>
              <a:rPr lang="en-US" sz="2800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z="2800" smtClean="0"/>
              <a:t> parameters for optimization is between </a:t>
            </a:r>
            <a:r>
              <a:rPr lang="en-US" sz="2800" b="1" smtClean="0">
                <a:solidFill>
                  <a:schemeClr val="accent2"/>
                </a:solidFill>
              </a:rPr>
              <a:t>90-110%</a:t>
            </a:r>
            <a:r>
              <a:rPr lang="en-US" sz="2800" smtClean="0"/>
              <a:t> load levels where performance decreases significantly.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F6706-DF9C-49DB-B864-3145CCDD1920}" type="slidenum">
              <a:rPr lang="en-US"/>
              <a:pPr>
                <a:defRPr/>
              </a:pPr>
              <a:t>28</a:t>
            </a:fld>
            <a:endParaRPr lang="en-US"/>
          </a:p>
        </p:txBody>
      </p:sp>
      <p:pic>
        <p:nvPicPr>
          <p:cNvPr id="29700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844675"/>
            <a:ext cx="4572000" cy="3459163"/>
          </a:xfrm>
          <a:noFill/>
        </p:spPr>
      </p:pic>
      <p:pic>
        <p:nvPicPr>
          <p:cNvPr id="29701" name="Picture 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44675"/>
            <a:ext cx="4572000" cy="3514725"/>
          </a:xfrm>
          <a:noFill/>
        </p:spPr>
      </p:pic>
      <p:sp>
        <p:nvSpPr>
          <p:cNvPr id="86030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0000"/>
                </a:solidFill>
              </a:rPr>
              <a:t>RED Results</a:t>
            </a:r>
          </a:p>
        </p:txBody>
      </p:sp>
      <p:sp>
        <p:nvSpPr>
          <p:cNvPr id="29703" name="Line 15"/>
          <p:cNvSpPr>
            <a:spLocks noChangeShapeType="1"/>
          </p:cNvSpPr>
          <p:nvPr/>
        </p:nvSpPr>
        <p:spPr bwMode="auto">
          <a:xfrm flipV="1">
            <a:off x="7235825" y="3213100"/>
            <a:ext cx="0" cy="64770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Rectangle 16"/>
          <p:cNvSpPr>
            <a:spLocks noChangeArrowheads="1"/>
          </p:cNvSpPr>
          <p:nvPr/>
        </p:nvSpPr>
        <p:spPr bwMode="auto">
          <a:xfrm>
            <a:off x="6154738" y="3716338"/>
            <a:ext cx="1225550" cy="215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990000"/>
                </a:solidFill>
              </a:rPr>
              <a:t>bad choice</a:t>
            </a:r>
            <a:endParaRPr 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1940F-9A5B-452D-B3D4-F8877454ED5B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0000"/>
                </a:solidFill>
              </a:rPr>
              <a:t>Figure 12 RED  Results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319587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The goal is to study </a:t>
            </a:r>
            <a:r>
              <a:rPr lang="en-US" i="1" smtClean="0"/>
              <a:t>min</a:t>
            </a:r>
            <a:r>
              <a:rPr lang="en-US" i="1" baseline="-25000" smtClean="0"/>
              <a:t>th</a:t>
            </a:r>
            <a:r>
              <a:rPr lang="en-US" i="1" smtClean="0"/>
              <a:t> , max</a:t>
            </a:r>
            <a:r>
              <a:rPr lang="en-US" i="1" baseline="-25000" smtClean="0"/>
              <a:t>th</a:t>
            </a:r>
            <a:r>
              <a:rPr lang="en-US" i="1" smtClean="0"/>
              <a:t> </a:t>
            </a:r>
            <a:r>
              <a:rPr lang="en-US" smtClean="0"/>
              <a:t>choices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The Floyd recommended choice </a:t>
            </a:r>
            <a:r>
              <a:rPr lang="en-US" b="1" smtClean="0">
                <a:solidFill>
                  <a:srgbClr val="990000"/>
                </a:solidFill>
              </a:rPr>
              <a:t>(5, 15)</a:t>
            </a:r>
            <a:r>
              <a:rPr lang="en-US" smtClean="0"/>
              <a:t> yields bad performance at 90% load and poor performance at 98% load.</a:t>
            </a:r>
          </a:p>
          <a:p>
            <a:pPr>
              <a:lnSpc>
                <a:spcPct val="90000"/>
              </a:lnSpc>
            </a:pPr>
            <a:r>
              <a:rPr lang="en-US" smtClean="0"/>
              <a:t>(30, 90) or (60, 180) are the best choices!</a:t>
            </a:r>
          </a:p>
          <a:p>
            <a:pPr>
              <a:lnSpc>
                <a:spcPct val="90000"/>
              </a:lnSpc>
            </a:pPr>
            <a:r>
              <a:rPr lang="en-US" smtClean="0"/>
              <a:t>The authors prefer </a:t>
            </a:r>
            <a:r>
              <a:rPr lang="en-US" b="1" smtClean="0">
                <a:solidFill>
                  <a:schemeClr val="accent2"/>
                </a:solidFill>
              </a:rPr>
              <a:t>(30, 90)</a:t>
            </a:r>
            <a:r>
              <a:rPr lang="en-US" smtClean="0"/>
              <a:t> at 98% load.</a:t>
            </a:r>
          </a:p>
          <a:p>
            <a:pPr>
              <a:lnSpc>
                <a:spcPct val="90000"/>
              </a:lnSpc>
            </a:pPr>
            <a:r>
              <a:rPr lang="en-US" smtClean="0"/>
              <a:t>After Figure 13, authors conclude that </a:t>
            </a:r>
            <a:r>
              <a:rPr lang="en-US" b="1" smtClean="0">
                <a:solidFill>
                  <a:schemeClr val="accent2"/>
                </a:solidFill>
              </a:rPr>
              <a:t>(30, 90)</a:t>
            </a:r>
            <a:r>
              <a:rPr lang="en-US" smtClean="0"/>
              <a:t> provides the best ‘balance’ for response time performance.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0DA17-C38A-4CEE-81DC-F2C1558F270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82000" cy="4114800"/>
          </a:xfrm>
          <a:noFill/>
        </p:spPr>
        <p:txBody>
          <a:bodyPr/>
          <a:lstStyle/>
          <a:p>
            <a:r>
              <a:rPr lang="en-US" sz="2800" smtClean="0"/>
              <a:t>RFC2309 recommends </a:t>
            </a:r>
            <a:r>
              <a:rPr lang="en-US" sz="2800" smtClean="0">
                <a:solidFill>
                  <a:srgbClr val="006600"/>
                </a:solidFill>
                <a:latin typeface="Comic Sans MS" pitchFamily="66" charset="0"/>
              </a:rPr>
              <a:t>Active</a:t>
            </a:r>
            <a:r>
              <a:rPr lang="en-US" sz="2800" i="1" smtClean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en-US" sz="2800" smtClean="0">
                <a:solidFill>
                  <a:srgbClr val="006600"/>
                </a:solidFill>
                <a:latin typeface="Comic Sans MS" pitchFamily="66" charset="0"/>
              </a:rPr>
              <a:t>Queue Management [AQM]</a:t>
            </a:r>
            <a:r>
              <a:rPr lang="en-US" sz="2800" smtClean="0"/>
              <a:t> for Internet congestion avoidance.</a:t>
            </a:r>
          </a:p>
          <a:p>
            <a:r>
              <a:rPr lang="en-US" sz="2800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z="2800" smtClean="0"/>
              <a:t>, the best known AQM technique, has not been studied much for </a:t>
            </a:r>
            <a:r>
              <a:rPr lang="en-US" sz="2800" smtClean="0">
                <a:solidFill>
                  <a:schemeClr val="accent2"/>
                </a:solidFill>
                <a:latin typeface="Comic Sans MS" pitchFamily="66" charset="0"/>
              </a:rPr>
              <a:t>Web traffic</a:t>
            </a:r>
            <a:r>
              <a:rPr lang="en-US" sz="2800" smtClean="0"/>
              <a:t>, the dominant subset of TCP connections on the Internet in 2000.</a:t>
            </a:r>
          </a:p>
          <a:p>
            <a:r>
              <a:rPr lang="en-US" sz="2800" smtClean="0"/>
              <a:t>The authors use </a:t>
            </a:r>
            <a:r>
              <a:rPr lang="en-US" sz="2800" smtClean="0">
                <a:solidFill>
                  <a:schemeClr val="accent2"/>
                </a:solidFill>
                <a:latin typeface="Comic Sans MS" pitchFamily="66" charset="0"/>
              </a:rPr>
              <a:t>response time</a:t>
            </a:r>
            <a:r>
              <a:rPr lang="en-US" sz="2800" smtClean="0"/>
              <a:t>, a user-centric performance metric, to study short-lived TCP connections that model HTTP 1.0.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ED6508-DFCE-4557-8071-2275568F3D37}" type="slidenum">
              <a:rPr lang="en-US"/>
              <a:pPr>
                <a:defRPr/>
              </a:pPr>
              <a:t>30</a:t>
            </a:fld>
            <a:endParaRPr lang="en-US"/>
          </a:p>
        </p:txBody>
      </p:sp>
      <p:pic>
        <p:nvPicPr>
          <p:cNvPr id="317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836613"/>
            <a:ext cx="7056438" cy="5230812"/>
          </a:xfrm>
          <a:noFill/>
        </p:spPr>
      </p:pic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685800" y="29845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Simplified Arabic Fixed" pitchFamily="49" charset="-78"/>
              </a:rPr>
              <a:t>RED Results</a:t>
            </a:r>
          </a:p>
        </p:txBody>
      </p:sp>
      <p:sp>
        <p:nvSpPr>
          <p:cNvPr id="31750" name="Rectangle 8"/>
          <p:cNvSpPr>
            <a:spLocks noChangeArrowheads="1"/>
          </p:cNvSpPr>
          <p:nvPr/>
        </p:nvSpPr>
        <p:spPr bwMode="auto">
          <a:xfrm>
            <a:off x="6910388" y="1916113"/>
            <a:ext cx="2233612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rtl="1">
              <a:spcBef>
                <a:spcPct val="20000"/>
              </a:spcBef>
            </a:pPr>
            <a:r>
              <a:rPr lang="en-US" b="1" i="1">
                <a:solidFill>
                  <a:srgbClr val="990000"/>
                </a:solidFill>
              </a:rPr>
              <a:t>The effect of varying min</a:t>
            </a:r>
            <a:r>
              <a:rPr lang="en-US" b="1" i="1" baseline="-25000">
                <a:solidFill>
                  <a:srgbClr val="990000"/>
                </a:solidFill>
              </a:rPr>
              <a:t>th</a:t>
            </a:r>
            <a:r>
              <a:rPr lang="en-US" b="1" i="1">
                <a:solidFill>
                  <a:srgbClr val="990000"/>
                </a:solidFill>
              </a:rPr>
              <a:t> is small at 90% load</a:t>
            </a:r>
            <a:r>
              <a:rPr lang="en-US" sz="3200" b="1" i="1">
                <a:solidFill>
                  <a:srgbClr val="99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6B659B-3849-40DA-85D3-84C99E8C406C}" type="slidenum">
              <a:rPr lang="en-US"/>
              <a:pPr>
                <a:defRPr/>
              </a:pPr>
              <a:t>31</a:t>
            </a:fld>
            <a:endParaRPr lang="en-US"/>
          </a:p>
        </p:txBody>
      </p:sp>
      <p:pic>
        <p:nvPicPr>
          <p:cNvPr id="3277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836613"/>
            <a:ext cx="6840538" cy="5284787"/>
          </a:xfrm>
          <a:noFill/>
        </p:spPr>
      </p:pic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611188" y="115888"/>
            <a:ext cx="77724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Simplified Arabic Fixed" pitchFamily="49" charset="-78"/>
              </a:rPr>
              <a:t>RED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44830-3FB6-4098-86BF-09A5D6EBCDBE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0000"/>
                </a:solidFill>
              </a:rPr>
              <a:t>Figure 14 RED  Results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114800"/>
          </a:xfrm>
          <a:noFill/>
        </p:spPr>
        <p:txBody>
          <a:bodyPr/>
          <a:lstStyle/>
          <a:p>
            <a:r>
              <a:rPr lang="en-US" i="1" smtClean="0"/>
              <a:t>max</a:t>
            </a:r>
            <a:r>
              <a:rPr lang="en-US" i="1" baseline="-25000" smtClean="0"/>
              <a:t>p</a:t>
            </a:r>
            <a:r>
              <a:rPr lang="en-US" smtClean="0"/>
              <a:t> = 0.25 has 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negative impact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smtClean="0"/>
              <a:t>on performance – too many packets are dropped. Generally, changes in </a:t>
            </a:r>
            <a:r>
              <a:rPr lang="en-US" i="1" smtClean="0"/>
              <a:t>w</a:t>
            </a:r>
            <a:r>
              <a:rPr lang="en-US" i="1" baseline="-25000" smtClean="0"/>
              <a:t>q</a:t>
            </a:r>
            <a:r>
              <a:rPr lang="en-US" i="1" smtClean="0"/>
              <a:t> </a:t>
            </a:r>
            <a:r>
              <a:rPr lang="en-US" smtClean="0"/>
              <a:t>and max</a:t>
            </a:r>
            <a:r>
              <a:rPr lang="en-US" baseline="-25000" smtClean="0"/>
              <a:t>p</a:t>
            </a:r>
            <a:r>
              <a:rPr lang="en-US" smtClean="0"/>
              <a:t> mainly impact </a:t>
            </a:r>
            <a:r>
              <a:rPr lang="en-US" b="1" i="1" smtClean="0">
                <a:solidFill>
                  <a:srgbClr val="CC3300"/>
                </a:solidFill>
              </a:rPr>
              <a:t>longer flows (the back part of the CDF)</a:t>
            </a:r>
            <a:r>
              <a:rPr lang="en-US" b="1" i="1" smtClean="0"/>
              <a:t>.</a:t>
            </a:r>
          </a:p>
          <a:p>
            <a:r>
              <a:rPr lang="en-US" smtClean="0"/>
              <a:t>There is no evidence to use values other than recommended </a:t>
            </a:r>
            <a:r>
              <a:rPr lang="en-US" i="1" smtClean="0"/>
              <a:t>w</a:t>
            </a:r>
            <a:r>
              <a:rPr lang="en-US" i="1" baseline="-25000" smtClean="0"/>
              <a:t>q </a:t>
            </a:r>
            <a:r>
              <a:rPr lang="en-US" i="1" smtClean="0"/>
              <a:t>= 1/512 and </a:t>
            </a:r>
            <a:r>
              <a:rPr lang="en-US" smtClean="0"/>
              <a:t>max</a:t>
            </a:r>
            <a:r>
              <a:rPr lang="en-US" baseline="-25000" smtClean="0"/>
              <a:t>p</a:t>
            </a:r>
            <a:r>
              <a:rPr lang="en-US" i="1" smtClean="0"/>
              <a:t> = 0.10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2FA82-CAC0-476F-80BA-C647A2F67D71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0000"/>
                </a:solidFill>
              </a:rPr>
              <a:t>RED Results</a:t>
            </a:r>
          </a:p>
        </p:txBody>
      </p:sp>
      <p:pic>
        <p:nvPicPr>
          <p:cNvPr id="3482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773238"/>
            <a:ext cx="8128000" cy="3157537"/>
          </a:xfrm>
          <a:noFill/>
        </p:spPr>
      </p:pic>
      <p:sp>
        <p:nvSpPr>
          <p:cNvPr id="34822" name="Rectangle 7"/>
          <p:cNvSpPr>
            <a:spLocks noChangeArrowheads="1"/>
          </p:cNvSpPr>
          <p:nvPr/>
        </p:nvSpPr>
        <p:spPr bwMode="auto">
          <a:xfrm>
            <a:off x="1906588" y="5084763"/>
            <a:ext cx="5257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990000"/>
                </a:solidFill>
              </a:rPr>
              <a:t>120</a:t>
            </a:r>
            <a:r>
              <a:rPr lang="en-US">
                <a:solidFill>
                  <a:srgbClr val="990000"/>
                </a:solidFill>
              </a:rPr>
              <a:t> is a good choice for queue length at 90%  and 110% load.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778DA-8153-4E24-BD64-FC46C0D45CFC}" type="slidenum">
              <a:rPr lang="en-US"/>
              <a:pPr>
                <a:defRPr/>
              </a:pPr>
              <a:t>34</a:t>
            </a:fld>
            <a:endParaRPr lang="en-US"/>
          </a:p>
        </p:txBody>
      </p:sp>
      <p:pic>
        <p:nvPicPr>
          <p:cNvPr id="35844" name="Picture 2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412875"/>
            <a:ext cx="3810000" cy="4114800"/>
          </a:xfrm>
        </p:spPr>
      </p:pic>
      <p:pic>
        <p:nvPicPr>
          <p:cNvPr id="3584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9788" y="1412875"/>
            <a:ext cx="3810000" cy="4114800"/>
          </a:xfrm>
        </p:spPr>
      </p:pic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0000"/>
                </a:solidFill>
              </a:rPr>
              <a:t>RED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830A3-DF71-493A-8018-916E66AD50FA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solidFill>
                  <a:srgbClr val="990000"/>
                </a:solidFill>
              </a:rPr>
              <a:t>Best RED Parameter Summary</a:t>
            </a:r>
          </a:p>
        </p:txBody>
      </p:sp>
      <p:pic>
        <p:nvPicPr>
          <p:cNvPr id="3686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557338"/>
            <a:ext cx="8640762" cy="41100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6E3CA-9A5A-4C20-8B58-E6584CB2F00A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0000"/>
                </a:solidFill>
              </a:rPr>
              <a:t>RED Results</a:t>
            </a:r>
          </a:p>
        </p:txBody>
      </p:sp>
      <p:pic>
        <p:nvPicPr>
          <p:cNvPr id="37893" name="Picture 5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557338"/>
            <a:ext cx="3810000" cy="4114800"/>
          </a:xfrm>
        </p:spPr>
      </p:pic>
      <p:pic>
        <p:nvPicPr>
          <p:cNvPr id="37894" name="Picture 6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2813" y="1557338"/>
            <a:ext cx="38100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DF1EF-9C7B-4987-985D-C31A8BDDD328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0000"/>
                </a:solidFill>
              </a:rPr>
              <a:t>Figures 15 and 16 RED  Results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60575"/>
            <a:ext cx="7772400" cy="3827463"/>
          </a:xfrm>
          <a:noFill/>
        </p:spPr>
        <p:txBody>
          <a:bodyPr/>
          <a:lstStyle/>
          <a:p>
            <a:r>
              <a:rPr lang="en-US" smtClean="0"/>
              <a:t>RED can be tuned to yield “best settings” for a given load percentage.</a:t>
            </a:r>
          </a:p>
          <a:p>
            <a:r>
              <a:rPr lang="en-US" smtClean="0"/>
              <a:t>At high loads, near saturation, there is a</a:t>
            </a:r>
            <a:r>
              <a:rPr lang="en-US" smtClean="0">
                <a:solidFill>
                  <a:srgbClr val="A50021"/>
                </a:solidFill>
              </a:rPr>
              <a:t> 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significant downside potential</a:t>
            </a:r>
            <a:r>
              <a:rPr lang="en-US" smtClean="0">
                <a:solidFill>
                  <a:srgbClr val="A50021"/>
                </a:solidFill>
              </a:rPr>
              <a:t> </a:t>
            </a:r>
            <a:r>
              <a:rPr lang="en-US" smtClean="0"/>
              <a:t>for choosing “bad” parameter settings</a:t>
            </a:r>
          </a:p>
          <a:p>
            <a:pPr algn="ctr">
              <a:buFontTx/>
              <a:buNone/>
            </a:pPr>
            <a:r>
              <a:rPr lang="en-US" smtClean="0">
                <a:solidFill>
                  <a:srgbClr val="990000"/>
                </a:solidFill>
              </a:rPr>
              <a:t>bottom line result- </a:t>
            </a:r>
            <a:r>
              <a:rPr lang="en-US" smtClean="0">
                <a:solidFill>
                  <a:srgbClr val="990000"/>
                </a:solidFill>
                <a:latin typeface="Comic Sans MS" pitchFamily="66" charset="0"/>
              </a:rPr>
              <a:t>RED </a:t>
            </a:r>
            <a:r>
              <a:rPr lang="en-US" smtClean="0">
                <a:solidFill>
                  <a:srgbClr val="990000"/>
                </a:solidFill>
              </a:rPr>
              <a:t>tuning is not easy!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E74F5-2C0B-46B9-A025-7973439746FA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0000"/>
                </a:solidFill>
              </a:rPr>
              <a:t>RED</a:t>
            </a:r>
            <a:r>
              <a:rPr lang="en-US" smtClean="0"/>
              <a:t> Response Time Analysis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section added when paper went to journal.</a:t>
            </a:r>
          </a:p>
          <a:p>
            <a:r>
              <a:rPr lang="en-US" smtClean="0"/>
              <a:t>Detailed analysis of retransmission patterns for various TCP segments (e.g., SYN, FIN)</a:t>
            </a:r>
          </a:p>
          <a:p>
            <a:r>
              <a:rPr lang="en-US" smtClean="0"/>
              <a:t>This section reinforces the complexity of understanding the effects of </a:t>
            </a:r>
            <a:r>
              <a:rPr lang="en-US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mtClean="0"/>
              <a:t> for HTTP traffic.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574E7-B0DB-456B-B04C-67614CF35D16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989887" cy="97472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0000"/>
                </a:solidFill>
              </a:rPr>
              <a:t>RED</a:t>
            </a:r>
            <a:r>
              <a:rPr lang="en-US" smtClean="0"/>
              <a:t> Response Time Analysis</a:t>
            </a:r>
          </a:p>
        </p:txBody>
      </p:sp>
      <p:pic>
        <p:nvPicPr>
          <p:cNvPr id="4096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1543050"/>
            <a:ext cx="6624637" cy="45497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78F99-2848-4DA9-9ED3-D3DB76CDAAA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  <a:noFill/>
        </p:spPr>
        <p:txBody>
          <a:bodyPr/>
          <a:lstStyle/>
          <a:p>
            <a:r>
              <a:rPr lang="en-US" sz="2800" smtClean="0"/>
              <a:t>They model HTTP request-response pairs in a lab environment that simulates a large collection of </a:t>
            </a:r>
            <a:r>
              <a:rPr lang="en-US" sz="2800" smtClean="0">
                <a:solidFill>
                  <a:schemeClr val="accent2"/>
                </a:solidFill>
                <a:latin typeface="Comic Sans MS" pitchFamily="66" charset="0"/>
              </a:rPr>
              <a:t>browsing users</a:t>
            </a:r>
            <a:r>
              <a:rPr lang="en-US" sz="2800" smtClean="0"/>
              <a:t>.</a:t>
            </a:r>
          </a:p>
          <a:p>
            <a:r>
              <a:rPr lang="en-US" sz="2800" smtClean="0"/>
              <a:t>Artificial delays are added to a small lab testbed to approximate coast-to-coast US round trip times (RTT’s).</a:t>
            </a:r>
          </a:p>
          <a:p>
            <a:r>
              <a:rPr lang="en-US" sz="2800" smtClean="0"/>
              <a:t>The paper focuses on studying </a:t>
            </a:r>
            <a:r>
              <a:rPr lang="en-US" sz="2800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z="2800" smtClean="0">
                <a:solidFill>
                  <a:srgbClr val="CC3300"/>
                </a:solidFill>
                <a:latin typeface="Comic Sans MS" pitchFamily="66" charset="0"/>
              </a:rPr>
              <a:t> </a:t>
            </a:r>
            <a:r>
              <a:rPr lang="en-US" sz="2800" smtClean="0">
                <a:solidFill>
                  <a:srgbClr val="990000"/>
                </a:solidFill>
                <a:latin typeface="Comic Sans MS" pitchFamily="66" charset="0"/>
              </a:rPr>
              <a:t>tuning parameters</a:t>
            </a:r>
            <a:r>
              <a:rPr lang="en-US" sz="2800" smtClean="0">
                <a:solidFill>
                  <a:srgbClr val="990000"/>
                </a:solidFill>
              </a:rPr>
              <a:t>.</a:t>
            </a:r>
          </a:p>
          <a:p>
            <a:r>
              <a:rPr lang="en-US" sz="2800" smtClean="0"/>
              <a:t>The basis of comparison is the effect of </a:t>
            </a:r>
            <a:r>
              <a:rPr lang="en-US" sz="2800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z="2800" smtClean="0">
                <a:solidFill>
                  <a:srgbClr val="CC3300"/>
                </a:solidFill>
              </a:rPr>
              <a:t> </a:t>
            </a:r>
            <a:r>
              <a:rPr lang="en-US" sz="2800" smtClean="0"/>
              <a:t>vs. </a:t>
            </a:r>
            <a:r>
              <a:rPr lang="en-US" sz="2800" smtClean="0">
                <a:solidFill>
                  <a:srgbClr val="006633"/>
                </a:solidFill>
                <a:latin typeface="Comic Sans MS" pitchFamily="66" charset="0"/>
              </a:rPr>
              <a:t>Drop Tail FIFO</a:t>
            </a:r>
            <a:r>
              <a:rPr lang="en-US" sz="2800" smtClean="0"/>
              <a:t> on response time for HTTP 1.0.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CE320-D0AE-42A3-AC5F-524B1A26B940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-100013"/>
            <a:ext cx="7772400" cy="731838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solidFill>
                  <a:srgbClr val="006633"/>
                </a:solidFill>
              </a:rPr>
              <a:t>FIFO</a:t>
            </a:r>
            <a:r>
              <a:rPr lang="en-US" sz="4000" smtClean="0"/>
              <a:t> versus </a:t>
            </a:r>
            <a:r>
              <a:rPr lang="en-US" sz="4000" smtClean="0">
                <a:solidFill>
                  <a:srgbClr val="990000"/>
                </a:solidFill>
              </a:rPr>
              <a:t>RED</a:t>
            </a:r>
          </a:p>
        </p:txBody>
      </p:sp>
      <p:pic>
        <p:nvPicPr>
          <p:cNvPr id="41989" name="Picture 6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3324225"/>
            <a:ext cx="3671888" cy="2984500"/>
          </a:xfrm>
        </p:spPr>
      </p:pic>
      <p:pic>
        <p:nvPicPr>
          <p:cNvPr id="41990" name="Picture 7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492125"/>
            <a:ext cx="8675687" cy="2865438"/>
          </a:xfrm>
          <a:noFill/>
        </p:spPr>
      </p:pic>
      <p:sp>
        <p:nvSpPr>
          <p:cNvPr id="41991" name="Rectangle 8"/>
          <p:cNvSpPr>
            <a:spLocks noChangeArrowheads="1"/>
          </p:cNvSpPr>
          <p:nvPr/>
        </p:nvSpPr>
        <p:spPr bwMode="auto">
          <a:xfrm>
            <a:off x="-252536" y="3838016"/>
            <a:ext cx="5040560" cy="1751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/>
              <a:t>   </a:t>
            </a:r>
            <a:r>
              <a:rPr lang="en-US" b="1" i="1" dirty="0"/>
              <a:t>The only </a:t>
            </a:r>
            <a:r>
              <a:rPr lang="en-US" b="1" i="1" dirty="0" smtClean="0"/>
              <a:t>‘distinct’ improvement </a:t>
            </a:r>
            <a:r>
              <a:rPr lang="en-US" b="1" i="1" dirty="0"/>
              <a:t>for </a:t>
            </a:r>
            <a:r>
              <a:rPr lang="en-US" b="1" i="1" dirty="0">
                <a:solidFill>
                  <a:srgbClr val="A50021"/>
                </a:solidFill>
              </a:rPr>
              <a:t>RED</a:t>
            </a:r>
            <a:r>
              <a:rPr lang="en-US" b="1" i="1" dirty="0"/>
              <a:t> is at 98% load where careful tuning improves response times for shorter responses.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55480" y="783450"/>
            <a:ext cx="928688" cy="1997478"/>
          </a:xfrm>
          <a:prstGeom prst="ellipse">
            <a:avLst/>
          </a:prstGeom>
          <a:noFill/>
          <a:ln w="22225" algn="ctr">
            <a:solidFill>
              <a:srgbClr val="99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D7F567-F77C-48B1-B0C8-3FF440053CB4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smtClean="0"/>
              <a:t>Conclusions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4800600"/>
          </a:xfrm>
          <a:noFill/>
        </p:spPr>
        <p:txBody>
          <a:bodyPr/>
          <a:lstStyle/>
          <a:p>
            <a:r>
              <a:rPr lang="en-US" sz="2800" smtClean="0"/>
              <a:t>Contrary to expectations, there is little improvement in response times for </a:t>
            </a:r>
            <a:r>
              <a:rPr lang="en-US" sz="2800" smtClean="0">
                <a:solidFill>
                  <a:srgbClr val="A50021"/>
                </a:solidFill>
                <a:latin typeface="Comic Sans MS" pitchFamily="66" charset="0"/>
              </a:rPr>
              <a:t>RED</a:t>
            </a:r>
            <a:r>
              <a:rPr lang="en-US" sz="2800" smtClean="0">
                <a:solidFill>
                  <a:srgbClr val="A50021"/>
                </a:solidFill>
              </a:rPr>
              <a:t> </a:t>
            </a:r>
            <a:r>
              <a:rPr lang="en-US" sz="2800" smtClean="0"/>
              <a:t>for offered loads up to 90%.</a:t>
            </a:r>
          </a:p>
          <a:p>
            <a:r>
              <a:rPr lang="en-US" sz="2800" smtClean="0"/>
              <a:t>At loads approaching link saturation, </a:t>
            </a:r>
            <a:r>
              <a:rPr lang="en-US" sz="2800" smtClean="0">
                <a:solidFill>
                  <a:srgbClr val="A50021"/>
                </a:solidFill>
                <a:latin typeface="Comic Sans MS" pitchFamily="66" charset="0"/>
              </a:rPr>
              <a:t>RED</a:t>
            </a:r>
            <a:r>
              <a:rPr lang="en-US" sz="2800" smtClean="0">
                <a:solidFill>
                  <a:srgbClr val="A50021"/>
                </a:solidFill>
              </a:rPr>
              <a:t> </a:t>
            </a:r>
            <a:r>
              <a:rPr lang="en-US" sz="2800" smtClean="0"/>
              <a:t>can be </a:t>
            </a:r>
            <a:r>
              <a:rPr lang="en-US" sz="2800" smtClean="0">
                <a:solidFill>
                  <a:schemeClr val="accent2"/>
                </a:solidFill>
              </a:rPr>
              <a:t>carefully </a:t>
            </a:r>
            <a:r>
              <a:rPr lang="en-US" sz="2800" smtClean="0"/>
              <a:t>tuned to provide better response times.</a:t>
            </a:r>
          </a:p>
          <a:p>
            <a:r>
              <a:rPr lang="en-US" sz="2800" smtClean="0"/>
              <a:t>Above 90%, load response times are </a:t>
            </a:r>
            <a:r>
              <a:rPr lang="en-US" sz="2800" smtClean="0">
                <a:solidFill>
                  <a:schemeClr val="accent2"/>
                </a:solidFill>
              </a:rPr>
              <a:t>more sensitive </a:t>
            </a:r>
            <a:r>
              <a:rPr lang="en-US" sz="2800" smtClean="0"/>
              <a:t>to </a:t>
            </a:r>
            <a:r>
              <a:rPr lang="en-US" sz="2800" smtClean="0">
                <a:solidFill>
                  <a:srgbClr val="A50021"/>
                </a:solidFill>
                <a:latin typeface="Comic Sans MS" pitchFamily="66" charset="0"/>
              </a:rPr>
              <a:t>RED</a:t>
            </a:r>
            <a:r>
              <a:rPr lang="en-US" sz="2800" smtClean="0">
                <a:solidFill>
                  <a:srgbClr val="A50021"/>
                </a:solidFill>
              </a:rPr>
              <a:t> </a:t>
            </a:r>
            <a:r>
              <a:rPr lang="en-US" sz="2800" smtClean="0"/>
              <a:t>settings with a greater downside potential of choosing </a:t>
            </a:r>
            <a:r>
              <a:rPr lang="en-US" sz="2800" smtClean="0">
                <a:solidFill>
                  <a:srgbClr val="006600"/>
                </a:solidFill>
                <a:latin typeface="Comic Sans MS" pitchFamily="66" charset="0"/>
              </a:rPr>
              <a:t>bad parameter settings</a:t>
            </a:r>
            <a:r>
              <a:rPr lang="en-US" sz="2800" smtClean="0">
                <a:solidFill>
                  <a:schemeClr val="accent1"/>
                </a:solidFill>
              </a:rPr>
              <a:t>.</a:t>
            </a:r>
          </a:p>
          <a:p>
            <a:pPr>
              <a:buClr>
                <a:srgbClr val="990000"/>
              </a:buClr>
              <a:buFontTx/>
              <a:buChar char="*"/>
            </a:pPr>
            <a:r>
              <a:rPr lang="en-US" sz="2800" smtClean="0"/>
              <a:t>There seems to be </a:t>
            </a:r>
            <a:r>
              <a:rPr lang="en-US" sz="2800" smtClean="0">
                <a:solidFill>
                  <a:schemeClr val="accent2"/>
                </a:solidFill>
                <a:latin typeface="Comic Sans MS" pitchFamily="66" charset="0"/>
              </a:rPr>
              <a:t>no advantage</a:t>
            </a:r>
            <a:r>
              <a:rPr lang="en-US" sz="2800" smtClean="0"/>
              <a:t> to deploying </a:t>
            </a:r>
            <a:r>
              <a:rPr lang="en-US" sz="2800" smtClean="0">
                <a:solidFill>
                  <a:srgbClr val="A50021"/>
                </a:solidFill>
                <a:latin typeface="Comic Sans MS" pitchFamily="66" charset="0"/>
              </a:rPr>
              <a:t>RED</a:t>
            </a:r>
            <a:r>
              <a:rPr lang="en-US" sz="2800" smtClean="0"/>
              <a:t> on links carrying only Web traffic.</a:t>
            </a:r>
          </a:p>
          <a:p>
            <a:pPr algn="ctr"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Question: Why these results for these experiments?</a:t>
            </a:r>
            <a:endParaRPr lang="en-US" sz="280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2EFFA-A3F1-47BF-B239-883D49F5F20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974725"/>
          </a:xfrm>
        </p:spPr>
        <p:txBody>
          <a:bodyPr/>
          <a:lstStyle/>
          <a:p>
            <a:pPr>
              <a:defRPr/>
            </a:pPr>
            <a:r>
              <a:rPr lang="en-US" sz="4000" smtClean="0"/>
              <a:t>Background and Related Work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578850" cy="467995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smtClean="0"/>
              <a:t>The authors review </a:t>
            </a:r>
            <a:r>
              <a:rPr lang="en-US" sz="2400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z="2400" smtClean="0"/>
              <a:t> parameters ( </a:t>
            </a:r>
            <a:r>
              <a:rPr lang="en-US" sz="2400" i="1" smtClean="0"/>
              <a:t>avg, qlen, min</a:t>
            </a:r>
            <a:r>
              <a:rPr lang="en-US" sz="2400" i="1" baseline="-25000" smtClean="0"/>
              <a:t>th</a:t>
            </a:r>
            <a:r>
              <a:rPr lang="en-US" sz="2400" i="1" smtClean="0"/>
              <a:t>, max</a:t>
            </a:r>
            <a:r>
              <a:rPr lang="en-US" sz="2400" i="1" baseline="-25000" smtClean="0"/>
              <a:t>th</a:t>
            </a:r>
            <a:r>
              <a:rPr lang="en-US" sz="2400" i="1" smtClean="0"/>
              <a:t>, w</a:t>
            </a:r>
            <a:r>
              <a:rPr lang="en-US" sz="2400" i="1" baseline="-25000" smtClean="0"/>
              <a:t>q</a:t>
            </a:r>
            <a:r>
              <a:rPr lang="en-US" sz="2400" i="1" smtClean="0"/>
              <a:t> , max</a:t>
            </a:r>
            <a:r>
              <a:rPr lang="en-US" sz="2400" i="1" baseline="-25000" smtClean="0"/>
              <a:t>p</a:t>
            </a:r>
            <a:r>
              <a:rPr lang="en-US" sz="2400" i="1" smtClean="0"/>
              <a:t>) </a:t>
            </a:r>
            <a:r>
              <a:rPr lang="en-US" sz="2400" smtClean="0"/>
              <a:t>and point to Sally Floyd’s </a:t>
            </a:r>
            <a:r>
              <a:rPr lang="en-US" sz="2400" smtClean="0">
                <a:solidFill>
                  <a:srgbClr val="990000"/>
                </a:solidFill>
                <a:latin typeface="Comic Sans MS" pitchFamily="66" charset="0"/>
              </a:rPr>
              <a:t>modified</a:t>
            </a:r>
            <a:r>
              <a:rPr lang="en-US" sz="2400" smtClean="0"/>
              <a:t> guidelines.</a:t>
            </a: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z="2400" smtClean="0">
                <a:solidFill>
                  <a:srgbClr val="CC3300"/>
                </a:solidFill>
              </a:rPr>
              <a:t> </a:t>
            </a:r>
            <a:r>
              <a:rPr lang="en-US" sz="2400" smtClean="0"/>
              <a:t>is effective in preventing congestion collapse when TCP windows are configured to exceed network storage capacity.</a:t>
            </a:r>
          </a:p>
          <a:p>
            <a:pPr>
              <a:lnSpc>
                <a:spcPct val="90000"/>
              </a:lnSpc>
              <a:defRPr/>
            </a:pPr>
            <a:r>
              <a:rPr lang="en-US" sz="2400" smtClean="0"/>
              <a:t>Claim by Villamizar and Song:</a:t>
            </a:r>
            <a:r>
              <a:rPr lang="en-US" sz="2400" smtClean="0">
                <a:solidFill>
                  <a:schemeClr val="accent2"/>
                </a:solidFill>
              </a:rPr>
              <a:t> </a:t>
            </a:r>
            <a:r>
              <a:rPr lang="en-US" sz="2400" smtClean="0">
                <a:solidFill>
                  <a:schemeClr val="accent2"/>
                </a:solidFill>
                <a:latin typeface="Comic Sans MS" pitchFamily="66" charset="0"/>
              </a:rPr>
              <a:t>The bottleneck router</a:t>
            </a:r>
            <a:r>
              <a:rPr lang="en-US" sz="2400" smtClean="0">
                <a:latin typeface="Comic Sans MS" pitchFamily="66" charset="0"/>
              </a:rPr>
              <a:t> </a:t>
            </a:r>
            <a:r>
              <a:rPr lang="en-US" sz="2400" smtClean="0">
                <a:solidFill>
                  <a:schemeClr val="accent2"/>
                </a:solidFill>
                <a:latin typeface="Comic Sans MS" pitchFamily="66" charset="0"/>
              </a:rPr>
              <a:t>queue size should be 1-2 times the bandwidth-delay product.</a:t>
            </a:r>
          </a:p>
          <a:p>
            <a:pPr>
              <a:lnSpc>
                <a:spcPct val="90000"/>
              </a:lnSpc>
              <a:defRPr/>
            </a:pPr>
            <a:r>
              <a:rPr lang="en-US" sz="2400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z="2400" smtClean="0">
                <a:solidFill>
                  <a:srgbClr val="CC3300"/>
                </a:solidFill>
              </a:rPr>
              <a:t> </a:t>
            </a:r>
            <a:r>
              <a:rPr lang="en-US" sz="2400" smtClean="0"/>
              <a:t>issues (shortcomings) were studied through alternatives: BLUE, Adaptive RED, BRED, FRED, SRED, and Cisco’s WRED.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smtClean="0"/>
              <a:t>e.g. </a:t>
            </a:r>
            <a:r>
              <a:rPr lang="en-US" sz="2400" smtClean="0">
                <a:solidFill>
                  <a:srgbClr val="00C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FRED</a:t>
            </a:r>
            <a:r>
              <a:rPr lang="en-US" sz="2400" smtClean="0"/>
              <a:t> shows that </a:t>
            </a:r>
            <a:r>
              <a:rPr lang="en-US" sz="2400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z="2400" smtClean="0"/>
              <a:t> does not promote fair sharing of link bandwidth between TCP flows with long RTTs or small windows and </a:t>
            </a:r>
            <a:r>
              <a:rPr lang="en-US" sz="2400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z="2400" smtClean="0">
                <a:solidFill>
                  <a:srgbClr val="990000"/>
                </a:solidFill>
              </a:rPr>
              <a:t> </a:t>
            </a:r>
            <a:r>
              <a:rPr lang="en-US" sz="2400" smtClean="0"/>
              <a:t>does not provide protection from non-adaptive flows (e.g, UDP flows).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89A09-250D-4801-B908-568E71582C77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Background and Related Work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153400" cy="41148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>
                <a:solidFill>
                  <a:srgbClr val="CC3300"/>
                </a:solidFill>
                <a:latin typeface="Comic Sans MS" pitchFamily="66" charset="0"/>
              </a:rPr>
              <a:t>ECN</a:t>
            </a:r>
            <a:r>
              <a:rPr lang="en-US" sz="2800" smtClean="0"/>
              <a:t> was not considered in this paper.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chemeClr val="accent2"/>
                </a:solidFill>
                <a:latin typeface="Comic Sans MS" pitchFamily="66" charset="0"/>
              </a:rPr>
              <a:t>The big deal -</a:t>
            </a:r>
            <a:r>
              <a:rPr lang="en-US" sz="2800" smtClean="0">
                <a:solidFill>
                  <a:schemeClr val="accent2"/>
                </a:solidFill>
              </a:rPr>
              <a:t> Most of the previous studies used small number of sources except the </a:t>
            </a:r>
            <a:r>
              <a:rPr lang="en-US" sz="2800" b="1" smtClean="0">
                <a:solidFill>
                  <a:schemeClr val="accent2"/>
                </a:solidFill>
                <a:latin typeface="Comic Sans MS" pitchFamily="66" charset="0"/>
              </a:rPr>
              <a:t>BLUE</a:t>
            </a:r>
            <a:r>
              <a:rPr lang="en-US" sz="2800" smtClean="0">
                <a:solidFill>
                  <a:schemeClr val="accent2"/>
                </a:solidFill>
              </a:rPr>
              <a:t> paper with 1000-4000 Parento on-off sources (but </a:t>
            </a:r>
            <a:r>
              <a:rPr lang="en-US" sz="2800" b="1" smtClean="0">
                <a:solidFill>
                  <a:schemeClr val="accent2"/>
                </a:solidFill>
                <a:latin typeface="Comic Sans MS" pitchFamily="66" charset="0"/>
              </a:rPr>
              <a:t>BLUE</a:t>
            </a:r>
            <a:r>
              <a:rPr lang="en-US" sz="2800" smtClean="0">
                <a:solidFill>
                  <a:schemeClr val="accent2"/>
                </a:solidFill>
              </a:rPr>
              <a:t> uses ECN).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Previous </a:t>
            </a:r>
            <a:r>
              <a:rPr lang="en-US" sz="2800" smtClean="0">
                <a:solidFill>
                  <a:srgbClr val="006600"/>
                </a:solidFill>
                <a:latin typeface="Comic Sans MS" pitchFamily="66" charset="0"/>
              </a:rPr>
              <a:t>tuning</a:t>
            </a:r>
            <a:r>
              <a:rPr lang="en-US" sz="2800" smtClean="0"/>
              <a:t> results include: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 optimal </a:t>
            </a:r>
            <a:r>
              <a:rPr lang="en-US" i="1" smtClean="0"/>
              <a:t>max</a:t>
            </a:r>
            <a:r>
              <a:rPr lang="en-US" i="1" baseline="-25000" smtClean="0"/>
              <a:t>p</a:t>
            </a:r>
            <a:r>
              <a:rPr lang="en-US" smtClean="0"/>
              <a:t> is dependent on the number of flows.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router queue length stabilizes around </a:t>
            </a:r>
            <a:r>
              <a:rPr lang="en-US" i="1" smtClean="0"/>
              <a:t>max</a:t>
            </a:r>
            <a:r>
              <a:rPr lang="en-US" sz="2400" i="1" baseline="-25000" smtClean="0"/>
              <a:t>th</a:t>
            </a:r>
            <a:r>
              <a:rPr lang="en-US" smtClean="0"/>
              <a:t> for a large number of flows.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D5C6E-F8E1-4D6F-82EC-FCBCDE61B30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4000" smtClean="0"/>
              <a:t>Background and Related Work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495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Previous analytic and simulation modeling at INRIA results: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 </a:t>
            </a:r>
            <a:r>
              <a:rPr lang="en-US" sz="2400" smtClean="0">
                <a:solidFill>
                  <a:schemeClr val="accent2"/>
                </a:solidFill>
                <a:latin typeface="Comic Sans MS" pitchFamily="66" charset="0"/>
              </a:rPr>
              <a:t>TCP goodput</a:t>
            </a:r>
            <a:r>
              <a:rPr lang="en-US" sz="2400" smtClean="0"/>
              <a:t> </a:t>
            </a:r>
            <a:r>
              <a:rPr lang="en-US" sz="2400" b="1" smtClean="0"/>
              <a:t>does not</a:t>
            </a:r>
            <a:r>
              <a:rPr lang="en-US" sz="2400" smtClean="0"/>
              <a:t> improve significantly with </a:t>
            </a:r>
            <a:r>
              <a:rPr lang="en-US" sz="2400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z="2400" smtClean="0"/>
              <a:t> and this effect is independent of the number of flows.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z="2400" smtClean="0"/>
              <a:t> has lower mean queueing delay but much higher delay variance.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Conclusion – research pieces missing include: </a:t>
            </a:r>
            <a:r>
              <a:rPr lang="en-US" sz="2800" smtClean="0">
                <a:solidFill>
                  <a:srgbClr val="006600"/>
                </a:solidFill>
                <a:latin typeface="Comic Sans MS" pitchFamily="66" charset="0"/>
              </a:rPr>
              <a:t>Web-like traffic</a:t>
            </a:r>
            <a:r>
              <a:rPr lang="en-US" sz="2800" smtClean="0"/>
              <a:t> and worst-case studies where there are </a:t>
            </a:r>
            <a:r>
              <a:rPr lang="en-US" sz="2800" smtClean="0">
                <a:solidFill>
                  <a:srgbClr val="006600"/>
                </a:solidFill>
                <a:latin typeface="Comic Sans MS" pitchFamily="66" charset="0"/>
              </a:rPr>
              <a:t>dynamically changing number of TCP flows</a:t>
            </a:r>
            <a:r>
              <a:rPr lang="en-US" sz="2800" smtClean="0"/>
              <a:t> with highly variable lifetimes.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FD369-C945-4404-9F61-D6D60BE67E9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Experimental Methodology</a:t>
            </a:r>
          </a:p>
        </p:txBody>
      </p:sp>
      <p:pic>
        <p:nvPicPr>
          <p:cNvPr id="922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438" y="1970088"/>
            <a:ext cx="8964612" cy="37369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 Tuning Paper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25FFB-93C5-4063-8794-10E9EA3CD0EF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en-US" smtClean="0"/>
              <a:t>Experimental Methodology</a:t>
            </a:r>
          </a:p>
        </p:txBody>
      </p:sp>
      <p:sp>
        <p:nvSpPr>
          <p:cNvPr id="1024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382000" cy="4419600"/>
          </a:xfrm>
          <a:noFill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6633"/>
                </a:solidFill>
                <a:latin typeface="Comic Sans MS" pitchFamily="66" charset="0"/>
              </a:rPr>
              <a:t>{These researchers used careful, meticulous, experimental techniques that are excellent.}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They use FreeBSD 2.2.8, ALTQ version 1.2 extensions, and </a:t>
            </a:r>
            <a:r>
              <a:rPr lang="en-US" sz="2400" smtClean="0">
                <a:solidFill>
                  <a:schemeClr val="accent2"/>
                </a:solidFill>
                <a:latin typeface="Comic Sans MS" pitchFamily="66" charset="0"/>
              </a:rPr>
              <a:t>dummynet</a:t>
            </a:r>
            <a:r>
              <a:rPr lang="en-US" sz="2400" smtClean="0"/>
              <a:t> to build a lab configuration that emulates full-duplex Web traffic through two routers separating Web request generators {</a:t>
            </a:r>
            <a:r>
              <a:rPr lang="en-US" sz="2400" i="1" smtClean="0"/>
              <a:t>browser machines</a:t>
            </a:r>
            <a:r>
              <a:rPr lang="en-US" sz="2400" smtClean="0"/>
              <a:t>}</a:t>
            </a:r>
            <a:r>
              <a:rPr lang="en-US" sz="2400" i="1" smtClean="0"/>
              <a:t> </a:t>
            </a:r>
            <a:r>
              <a:rPr lang="en-US" sz="2400" smtClean="0"/>
              <a:t>from Web servers.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They emulate RTT’s uniformly selected from 7-137 ms. range derived from measured data (mean 79 ms.).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FreeBSD default TCP window size of 16KB was used.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 modified version of </a:t>
            </a:r>
            <a:r>
              <a:rPr lang="en-US" sz="2400" smtClean="0">
                <a:solidFill>
                  <a:schemeClr val="accent2"/>
                </a:solidFill>
                <a:latin typeface="Comic Sans MS" pitchFamily="66" charset="0"/>
              </a:rPr>
              <a:t>tcpdump</a:t>
            </a:r>
            <a:r>
              <a:rPr lang="en-US" sz="2400" i="1" smtClean="0"/>
              <a:t> </a:t>
            </a:r>
            <a:r>
              <a:rPr lang="en-US" sz="2400" smtClean="0"/>
              <a:t>is used to collect TCP/IP headers.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Simplified Arabic Fixed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2974</TotalTime>
  <Words>2159</Words>
  <Application>Microsoft Office PowerPoint</Application>
  <PresentationFormat>On-screen Show (4:3)</PresentationFormat>
  <Paragraphs>241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Default Design</vt:lpstr>
      <vt:lpstr>Tuning RED for Web Traffic</vt:lpstr>
      <vt:lpstr>Tuning RED Outline</vt:lpstr>
      <vt:lpstr>Introduction</vt:lpstr>
      <vt:lpstr>Introduction</vt:lpstr>
      <vt:lpstr>Background and Related Work</vt:lpstr>
      <vt:lpstr>Background and Related Work</vt:lpstr>
      <vt:lpstr>Background and Related Work</vt:lpstr>
      <vt:lpstr>Experimental Methodology</vt:lpstr>
      <vt:lpstr>Experimental Methodology</vt:lpstr>
      <vt:lpstr>Web-like Traffic Generation</vt:lpstr>
      <vt:lpstr>Web-like Traffic Generation</vt:lpstr>
      <vt:lpstr>Experiment Calibrations and Procedures</vt:lpstr>
      <vt:lpstr>Experimental Methodology</vt:lpstr>
      <vt:lpstr>Experimental Calibrations and Procedures</vt:lpstr>
      <vt:lpstr>Experimental Calibrations and Procedures</vt:lpstr>
      <vt:lpstr>Experimental Procedures</vt:lpstr>
      <vt:lpstr>Experiment Calibrations and Procedures</vt:lpstr>
      <vt:lpstr>Experimental Procedures</vt:lpstr>
      <vt:lpstr>FIFO Results [Drop Tail]</vt:lpstr>
      <vt:lpstr>FIFO Results</vt:lpstr>
      <vt:lpstr>Appendix B</vt:lpstr>
      <vt:lpstr>FIFO Results</vt:lpstr>
      <vt:lpstr>FIFO Results</vt:lpstr>
      <vt:lpstr>Figure 10 FIFO Results</vt:lpstr>
      <vt:lpstr>RED  Experimental Goals</vt:lpstr>
      <vt:lpstr>RED Results</vt:lpstr>
      <vt:lpstr>Figure 11 RED  Results</vt:lpstr>
      <vt:lpstr>RED Results</vt:lpstr>
      <vt:lpstr>Figure 12 RED  Results</vt:lpstr>
      <vt:lpstr>PowerPoint Presentation</vt:lpstr>
      <vt:lpstr>PowerPoint Presentation</vt:lpstr>
      <vt:lpstr>Figure 14 RED  Results</vt:lpstr>
      <vt:lpstr>RED Results</vt:lpstr>
      <vt:lpstr>RED Results</vt:lpstr>
      <vt:lpstr>Best RED Parameter Summary</vt:lpstr>
      <vt:lpstr>RED Results</vt:lpstr>
      <vt:lpstr>Figures 15 and 16 RED  Results</vt:lpstr>
      <vt:lpstr>RED Response Time Analysis</vt:lpstr>
      <vt:lpstr>RED Response Time Analysis</vt:lpstr>
      <vt:lpstr>FIFO versus RED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Tuning RED for Web Traffic</dc:title>
  <dc:creator>Robert Edward Kinicki</dc:creator>
  <cp:lastModifiedBy>Prof. Kinicki</cp:lastModifiedBy>
  <cp:revision>76</cp:revision>
  <cp:lastPrinted>2001-02-13T15:50:31Z</cp:lastPrinted>
  <dcterms:created xsi:type="dcterms:W3CDTF">2001-02-11T22:24:35Z</dcterms:created>
  <dcterms:modified xsi:type="dcterms:W3CDTF">2011-09-19T01:53:12Z</dcterms:modified>
</cp:coreProperties>
</file>