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257" r:id="rId3"/>
    <p:sldId id="325" r:id="rId4"/>
    <p:sldId id="389" r:id="rId5"/>
    <p:sldId id="390" r:id="rId6"/>
    <p:sldId id="391" r:id="rId7"/>
    <p:sldId id="393" r:id="rId8"/>
    <p:sldId id="394" r:id="rId9"/>
    <p:sldId id="396"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376" r:id="rId26"/>
    <p:sldId id="414" r:id="rId27"/>
    <p:sldId id="415" r:id="rId28"/>
    <p:sldId id="416" r:id="rId29"/>
    <p:sldId id="417" r:id="rId30"/>
    <p:sldId id="418" r:id="rId31"/>
    <p:sldId id="419" r:id="rId32"/>
    <p:sldId id="420" r:id="rId33"/>
    <p:sldId id="421" r:id="rId34"/>
    <p:sldId id="422" r:id="rId35"/>
    <p:sldId id="423" r:id="rId36"/>
    <p:sldId id="373" r:id="rId37"/>
    <p:sldId id="424" r:id="rId38"/>
    <p:sldId id="374" r:id="rId39"/>
    <p:sldId id="388"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2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FF9966"/>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368" autoAdjust="0"/>
    <p:restoredTop sz="94624" autoAdjust="0"/>
  </p:normalViewPr>
  <p:slideViewPr>
    <p:cSldViewPr>
      <p:cViewPr varScale="1">
        <p:scale>
          <a:sx n="65" d="100"/>
          <a:sy n="65" d="100"/>
        </p:scale>
        <p:origin x="-1445" y="-82"/>
      </p:cViewPr>
      <p:guideLst>
        <p:guide orient="horz" pos="2296"/>
        <p:guide pos="2880"/>
      </p:guideLst>
    </p:cSldViewPr>
  </p:slideViewPr>
  <p:outlineViewPr>
    <p:cViewPr>
      <p:scale>
        <a:sx n="33" d="100"/>
        <a:sy n="33" d="100"/>
      </p:scale>
      <p:origin x="0" y="744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cs typeface="+mn-cs"/>
              </a:defRPr>
            </a:lvl1pPr>
          </a:lstStyle>
          <a:p>
            <a:pPr>
              <a:defRPr/>
            </a:pPr>
            <a:endParaRPr lang="en-US"/>
          </a:p>
        </p:txBody>
      </p:sp>
      <p:sp>
        <p:nvSpPr>
          <p:cNvPr id="798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cs typeface="+mn-cs"/>
              </a:defRPr>
            </a:lvl1pPr>
          </a:lstStyle>
          <a:p>
            <a:pPr>
              <a:defRPr/>
            </a:pPr>
            <a:endParaRPr lang="en-US"/>
          </a:p>
        </p:txBody>
      </p:sp>
      <p:sp>
        <p:nvSpPr>
          <p:cNvPr id="798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cs typeface="+mn-cs"/>
              </a:defRPr>
            </a:lvl1pPr>
          </a:lstStyle>
          <a:p>
            <a:pPr>
              <a:defRPr/>
            </a:pPr>
            <a:endParaRPr lang="en-US"/>
          </a:p>
        </p:txBody>
      </p:sp>
      <p:sp>
        <p:nvSpPr>
          <p:cNvPr id="798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cs typeface="+mn-cs"/>
              </a:defRPr>
            </a:lvl1pPr>
          </a:lstStyle>
          <a:p>
            <a:pPr>
              <a:defRPr/>
            </a:pPr>
            <a:fld id="{7EF8DB02-9F95-443B-A522-7FCB888C5030}" type="slidenum">
              <a:rPr lang="en-US"/>
              <a:pPr>
                <a:defRPr/>
              </a:pPr>
              <a:t>‹#›</a:t>
            </a:fld>
            <a:endParaRPr lang="en-US"/>
          </a:p>
        </p:txBody>
      </p:sp>
    </p:spTree>
    <p:extLst>
      <p:ext uri="{BB962C8B-B14F-4D97-AF65-F5344CB8AC3E}">
        <p14:creationId xmlns:p14="http://schemas.microsoft.com/office/powerpoint/2010/main" val="20230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cs typeface="+mn-cs"/>
              </a:defRPr>
            </a:lvl1pPr>
          </a:lstStyle>
          <a:p>
            <a:pPr>
              <a:defRPr/>
            </a:pPr>
            <a:endParaRPr lang="en-US"/>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cs typeface="+mn-cs"/>
              </a:defRPr>
            </a:lvl1pPr>
          </a:lstStyle>
          <a:p>
            <a:pPr>
              <a:defRPr/>
            </a:pPr>
            <a:endParaRPr lang="en-US"/>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cs typeface="+mn-cs"/>
              </a:defRPr>
            </a:lvl1pPr>
          </a:lstStyle>
          <a:p>
            <a:pPr>
              <a:defRPr/>
            </a:pPr>
            <a:fld id="{62BAE95E-6887-401C-9445-FADD0C127E14}" type="slidenum">
              <a:rPr lang="en-US"/>
              <a:pPr>
                <a:defRPr/>
              </a:pPr>
              <a:t>‹#›</a:t>
            </a:fld>
            <a:endParaRPr lang="en-US"/>
          </a:p>
        </p:txBody>
      </p:sp>
    </p:spTree>
    <p:extLst>
      <p:ext uri="{BB962C8B-B14F-4D97-AF65-F5344CB8AC3E}">
        <p14:creationId xmlns:p14="http://schemas.microsoft.com/office/powerpoint/2010/main" val="4060738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3</a:t>
            </a:fld>
            <a:endParaRPr lang="en-US"/>
          </a:p>
        </p:txBody>
      </p:sp>
    </p:spTree>
    <p:extLst>
      <p:ext uri="{BB962C8B-B14F-4D97-AF65-F5344CB8AC3E}">
        <p14:creationId xmlns:p14="http://schemas.microsoft.com/office/powerpoint/2010/main" val="143878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12</a:t>
            </a:fld>
            <a:endParaRPr lang="en-US"/>
          </a:p>
        </p:txBody>
      </p:sp>
    </p:spTree>
    <p:extLst>
      <p:ext uri="{BB962C8B-B14F-4D97-AF65-F5344CB8AC3E}">
        <p14:creationId xmlns:p14="http://schemas.microsoft.com/office/powerpoint/2010/main" val="358810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13</a:t>
            </a:fld>
            <a:endParaRPr lang="en-US"/>
          </a:p>
        </p:txBody>
      </p:sp>
    </p:spTree>
    <p:extLst>
      <p:ext uri="{BB962C8B-B14F-4D97-AF65-F5344CB8AC3E}">
        <p14:creationId xmlns:p14="http://schemas.microsoft.com/office/powerpoint/2010/main" val="185452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14</a:t>
            </a:fld>
            <a:endParaRPr lang="en-US"/>
          </a:p>
        </p:txBody>
      </p:sp>
    </p:spTree>
    <p:extLst>
      <p:ext uri="{BB962C8B-B14F-4D97-AF65-F5344CB8AC3E}">
        <p14:creationId xmlns:p14="http://schemas.microsoft.com/office/powerpoint/2010/main" val="237176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15</a:t>
            </a:fld>
            <a:endParaRPr lang="en-US"/>
          </a:p>
        </p:txBody>
      </p:sp>
    </p:spTree>
    <p:extLst>
      <p:ext uri="{BB962C8B-B14F-4D97-AF65-F5344CB8AC3E}">
        <p14:creationId xmlns:p14="http://schemas.microsoft.com/office/powerpoint/2010/main" val="111016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16</a:t>
            </a:fld>
            <a:endParaRPr lang="en-US"/>
          </a:p>
        </p:txBody>
      </p:sp>
    </p:spTree>
    <p:extLst>
      <p:ext uri="{BB962C8B-B14F-4D97-AF65-F5344CB8AC3E}">
        <p14:creationId xmlns:p14="http://schemas.microsoft.com/office/powerpoint/2010/main" val="99120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17</a:t>
            </a:fld>
            <a:endParaRPr lang="en-US"/>
          </a:p>
        </p:txBody>
      </p:sp>
    </p:spTree>
    <p:extLst>
      <p:ext uri="{BB962C8B-B14F-4D97-AF65-F5344CB8AC3E}">
        <p14:creationId xmlns:p14="http://schemas.microsoft.com/office/powerpoint/2010/main" val="236189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18</a:t>
            </a:fld>
            <a:endParaRPr lang="en-US"/>
          </a:p>
        </p:txBody>
      </p:sp>
    </p:spTree>
    <p:extLst>
      <p:ext uri="{BB962C8B-B14F-4D97-AF65-F5344CB8AC3E}">
        <p14:creationId xmlns:p14="http://schemas.microsoft.com/office/powerpoint/2010/main" val="133899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19</a:t>
            </a:fld>
            <a:endParaRPr lang="en-US"/>
          </a:p>
        </p:txBody>
      </p:sp>
    </p:spTree>
    <p:extLst>
      <p:ext uri="{BB962C8B-B14F-4D97-AF65-F5344CB8AC3E}">
        <p14:creationId xmlns:p14="http://schemas.microsoft.com/office/powerpoint/2010/main" val="164497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20</a:t>
            </a:fld>
            <a:endParaRPr lang="en-US"/>
          </a:p>
        </p:txBody>
      </p:sp>
    </p:spTree>
    <p:extLst>
      <p:ext uri="{BB962C8B-B14F-4D97-AF65-F5344CB8AC3E}">
        <p14:creationId xmlns:p14="http://schemas.microsoft.com/office/powerpoint/2010/main" val="3974792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21</a:t>
            </a:fld>
            <a:endParaRPr lang="en-US"/>
          </a:p>
        </p:txBody>
      </p:sp>
    </p:spTree>
    <p:extLst>
      <p:ext uri="{BB962C8B-B14F-4D97-AF65-F5344CB8AC3E}">
        <p14:creationId xmlns:p14="http://schemas.microsoft.com/office/powerpoint/2010/main" val="274094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4</a:t>
            </a:fld>
            <a:endParaRPr lang="en-US"/>
          </a:p>
        </p:txBody>
      </p:sp>
    </p:spTree>
    <p:extLst>
      <p:ext uri="{BB962C8B-B14F-4D97-AF65-F5344CB8AC3E}">
        <p14:creationId xmlns:p14="http://schemas.microsoft.com/office/powerpoint/2010/main" val="1740540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22</a:t>
            </a:fld>
            <a:endParaRPr lang="en-US"/>
          </a:p>
        </p:txBody>
      </p:sp>
    </p:spTree>
    <p:extLst>
      <p:ext uri="{BB962C8B-B14F-4D97-AF65-F5344CB8AC3E}">
        <p14:creationId xmlns:p14="http://schemas.microsoft.com/office/powerpoint/2010/main" val="413232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23</a:t>
            </a:fld>
            <a:endParaRPr lang="en-US"/>
          </a:p>
        </p:txBody>
      </p:sp>
    </p:spTree>
    <p:extLst>
      <p:ext uri="{BB962C8B-B14F-4D97-AF65-F5344CB8AC3E}">
        <p14:creationId xmlns:p14="http://schemas.microsoft.com/office/powerpoint/2010/main" val="3859148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24</a:t>
            </a:fld>
            <a:endParaRPr lang="en-US"/>
          </a:p>
        </p:txBody>
      </p:sp>
    </p:spTree>
    <p:extLst>
      <p:ext uri="{BB962C8B-B14F-4D97-AF65-F5344CB8AC3E}">
        <p14:creationId xmlns:p14="http://schemas.microsoft.com/office/powerpoint/2010/main" val="25160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5</a:t>
            </a:fld>
            <a:endParaRPr lang="en-US"/>
          </a:p>
        </p:txBody>
      </p:sp>
    </p:spTree>
    <p:extLst>
      <p:ext uri="{BB962C8B-B14F-4D97-AF65-F5344CB8AC3E}">
        <p14:creationId xmlns:p14="http://schemas.microsoft.com/office/powerpoint/2010/main" val="360695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6</a:t>
            </a:fld>
            <a:endParaRPr lang="en-US"/>
          </a:p>
        </p:txBody>
      </p:sp>
    </p:spTree>
    <p:extLst>
      <p:ext uri="{BB962C8B-B14F-4D97-AF65-F5344CB8AC3E}">
        <p14:creationId xmlns:p14="http://schemas.microsoft.com/office/powerpoint/2010/main" val="10932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7</a:t>
            </a:fld>
            <a:endParaRPr lang="en-US"/>
          </a:p>
        </p:txBody>
      </p:sp>
    </p:spTree>
    <p:extLst>
      <p:ext uri="{BB962C8B-B14F-4D97-AF65-F5344CB8AC3E}">
        <p14:creationId xmlns:p14="http://schemas.microsoft.com/office/powerpoint/2010/main" val="165222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8</a:t>
            </a:fld>
            <a:endParaRPr lang="en-US"/>
          </a:p>
        </p:txBody>
      </p:sp>
    </p:spTree>
    <p:extLst>
      <p:ext uri="{BB962C8B-B14F-4D97-AF65-F5344CB8AC3E}">
        <p14:creationId xmlns:p14="http://schemas.microsoft.com/office/powerpoint/2010/main" val="51752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9</a:t>
            </a:fld>
            <a:endParaRPr lang="en-US"/>
          </a:p>
        </p:txBody>
      </p:sp>
    </p:spTree>
    <p:extLst>
      <p:ext uri="{BB962C8B-B14F-4D97-AF65-F5344CB8AC3E}">
        <p14:creationId xmlns:p14="http://schemas.microsoft.com/office/powerpoint/2010/main" val="405624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10</a:t>
            </a:fld>
            <a:endParaRPr lang="en-US"/>
          </a:p>
        </p:txBody>
      </p:sp>
    </p:spTree>
    <p:extLst>
      <p:ext uri="{BB962C8B-B14F-4D97-AF65-F5344CB8AC3E}">
        <p14:creationId xmlns:p14="http://schemas.microsoft.com/office/powerpoint/2010/main" val="392392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BAE95E-6887-401C-9445-FADD0C127E14}" type="slidenum">
              <a:rPr lang="en-US" smtClean="0"/>
              <a:pPr>
                <a:defRPr/>
              </a:pPr>
              <a:t>11</a:t>
            </a:fld>
            <a:endParaRPr lang="en-US"/>
          </a:p>
        </p:txBody>
      </p:sp>
    </p:spTree>
    <p:extLst>
      <p:ext uri="{BB962C8B-B14F-4D97-AF65-F5344CB8AC3E}">
        <p14:creationId xmlns:p14="http://schemas.microsoft.com/office/powerpoint/2010/main" val="414166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a:defRPr/>
              </a:pPr>
              <a:endParaRPr lang="en-US">
                <a:effectLst>
                  <a:outerShdw blurRad="38100" dist="38100" dir="2700000" algn="tl">
                    <a:srgbClr val="000000">
                      <a:alpha val="43137"/>
                    </a:srgbClr>
                  </a:outerShdw>
                </a:effectLst>
                <a:cs typeface="+mn-cs"/>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b="0">
                <a:effectLst/>
                <a:latin typeface="Times New Roman" pitchFamily="18" charset="0"/>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p:spPr>
        <p:txBody>
          <a:bodyPr/>
          <a:lstStyle>
            <a:lvl1pPr>
              <a:defRPr b="0">
                <a:effectLst/>
                <a:latin typeface="Times New Roman" pitchFamily="18" charset="0"/>
              </a:defRPr>
            </a:lvl1pPr>
          </a:lstStyle>
          <a:p>
            <a:pPr>
              <a:defRPr/>
            </a:pPr>
            <a:fld id="{5699C5EC-EEF1-44D1-8B62-5D19F2CCE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6" name="Rectangle 9"/>
          <p:cNvSpPr>
            <a:spLocks noGrp="1" noChangeArrowheads="1"/>
          </p:cNvSpPr>
          <p:nvPr>
            <p:ph type="sldNum" sz="quarter" idx="12"/>
          </p:nvPr>
        </p:nvSpPr>
        <p:spPr>
          <a:ln/>
        </p:spPr>
        <p:txBody>
          <a:bodyPr/>
          <a:lstStyle>
            <a:lvl1pPr>
              <a:defRPr/>
            </a:lvl1pPr>
          </a:lstStyle>
          <a:p>
            <a:pPr>
              <a:defRPr/>
            </a:pPr>
            <a:fld id="{2B8D27DD-0AD2-4A8C-93A6-04947BBDBD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6" name="Rectangle 9"/>
          <p:cNvSpPr>
            <a:spLocks noGrp="1" noChangeArrowheads="1"/>
          </p:cNvSpPr>
          <p:nvPr>
            <p:ph type="sldNum" sz="quarter" idx="12"/>
          </p:nvPr>
        </p:nvSpPr>
        <p:spPr>
          <a:ln/>
        </p:spPr>
        <p:txBody>
          <a:bodyPr/>
          <a:lstStyle>
            <a:lvl1pPr>
              <a:defRPr/>
            </a:lvl1pPr>
          </a:lstStyle>
          <a:p>
            <a:pPr>
              <a:defRPr/>
            </a:pPr>
            <a:fld id="{AF5D2048-76AA-4C4E-AAB9-E423429148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8" name="Rectangle 9"/>
          <p:cNvSpPr>
            <a:spLocks noGrp="1" noChangeArrowheads="1"/>
          </p:cNvSpPr>
          <p:nvPr>
            <p:ph type="sldNum" sz="quarter" idx="12"/>
          </p:nvPr>
        </p:nvSpPr>
        <p:spPr>
          <a:ln/>
        </p:spPr>
        <p:txBody>
          <a:bodyPr/>
          <a:lstStyle>
            <a:lvl1pPr>
              <a:defRPr/>
            </a:lvl1pPr>
          </a:lstStyle>
          <a:p>
            <a:pPr>
              <a:defRPr/>
            </a:pPr>
            <a:fld id="{2367B57A-3E80-4DB8-9040-831828A8EA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6" name="Rectangle 9"/>
          <p:cNvSpPr>
            <a:spLocks noGrp="1" noChangeArrowheads="1"/>
          </p:cNvSpPr>
          <p:nvPr>
            <p:ph type="sldNum" sz="quarter" idx="12"/>
          </p:nvPr>
        </p:nvSpPr>
        <p:spPr>
          <a:ln/>
        </p:spPr>
        <p:txBody>
          <a:bodyPr/>
          <a:lstStyle>
            <a:lvl1pPr>
              <a:defRPr/>
            </a:lvl1pPr>
          </a:lstStyle>
          <a:p>
            <a:pPr>
              <a:defRPr/>
            </a:pPr>
            <a:fld id="{62AD039D-2812-4E6E-96EC-BE3124312C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6" name="Rectangle 9"/>
          <p:cNvSpPr>
            <a:spLocks noGrp="1" noChangeArrowheads="1"/>
          </p:cNvSpPr>
          <p:nvPr>
            <p:ph type="sldNum" sz="quarter" idx="12"/>
          </p:nvPr>
        </p:nvSpPr>
        <p:spPr>
          <a:ln/>
        </p:spPr>
        <p:txBody>
          <a:bodyPr/>
          <a:lstStyle>
            <a:lvl1pPr>
              <a:defRPr/>
            </a:lvl1pPr>
          </a:lstStyle>
          <a:p>
            <a:pPr>
              <a:defRPr/>
            </a:pPr>
            <a:fld id="{DF9DAC3A-04B5-4E5F-91E9-EFD71D6799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7" name="Rectangle 9"/>
          <p:cNvSpPr>
            <a:spLocks noGrp="1" noChangeArrowheads="1"/>
          </p:cNvSpPr>
          <p:nvPr>
            <p:ph type="sldNum" sz="quarter" idx="12"/>
          </p:nvPr>
        </p:nvSpPr>
        <p:spPr>
          <a:ln/>
        </p:spPr>
        <p:txBody>
          <a:bodyPr/>
          <a:lstStyle>
            <a:lvl1pPr>
              <a:defRPr/>
            </a:lvl1pPr>
          </a:lstStyle>
          <a:p>
            <a:pPr>
              <a:defRPr/>
            </a:pPr>
            <a:fld id="{88F37095-86AE-4518-9207-CE8352C3FC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9" name="Rectangle 9"/>
          <p:cNvSpPr>
            <a:spLocks noGrp="1" noChangeArrowheads="1"/>
          </p:cNvSpPr>
          <p:nvPr>
            <p:ph type="sldNum" sz="quarter" idx="12"/>
          </p:nvPr>
        </p:nvSpPr>
        <p:spPr>
          <a:ln/>
        </p:spPr>
        <p:txBody>
          <a:bodyPr/>
          <a:lstStyle>
            <a:lvl1pPr>
              <a:defRPr/>
            </a:lvl1pPr>
          </a:lstStyle>
          <a:p>
            <a:pPr>
              <a:defRPr/>
            </a:pPr>
            <a:fld id="{1864940A-6098-4C54-8FBB-DBA9A9FD40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5" name="Rectangle 9"/>
          <p:cNvSpPr>
            <a:spLocks noGrp="1" noChangeArrowheads="1"/>
          </p:cNvSpPr>
          <p:nvPr>
            <p:ph type="sldNum" sz="quarter" idx="12"/>
          </p:nvPr>
        </p:nvSpPr>
        <p:spPr>
          <a:ln/>
        </p:spPr>
        <p:txBody>
          <a:bodyPr/>
          <a:lstStyle>
            <a:lvl1pPr>
              <a:defRPr/>
            </a:lvl1pPr>
          </a:lstStyle>
          <a:p>
            <a:pPr>
              <a:defRPr/>
            </a:pPr>
            <a:fld id="{B9977F6E-EFB0-4FCA-BE9A-CFD1E255A8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4" name="Rectangle 9"/>
          <p:cNvSpPr>
            <a:spLocks noGrp="1" noChangeArrowheads="1"/>
          </p:cNvSpPr>
          <p:nvPr>
            <p:ph type="sldNum" sz="quarter" idx="12"/>
          </p:nvPr>
        </p:nvSpPr>
        <p:spPr>
          <a:ln/>
        </p:spPr>
        <p:txBody>
          <a:bodyPr/>
          <a:lstStyle>
            <a:lvl1pPr>
              <a:defRPr/>
            </a:lvl1pPr>
          </a:lstStyle>
          <a:p>
            <a:pPr>
              <a:defRPr/>
            </a:pPr>
            <a:fld id="{E170DD0A-7E18-4C8E-929E-03D621B38B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7" name="Rectangle 9"/>
          <p:cNvSpPr>
            <a:spLocks noGrp="1" noChangeArrowheads="1"/>
          </p:cNvSpPr>
          <p:nvPr>
            <p:ph type="sldNum" sz="quarter" idx="12"/>
          </p:nvPr>
        </p:nvSpPr>
        <p:spPr>
          <a:ln/>
        </p:spPr>
        <p:txBody>
          <a:bodyPr/>
          <a:lstStyle>
            <a:lvl1pPr>
              <a:defRPr/>
            </a:lvl1pPr>
          </a:lstStyle>
          <a:p>
            <a:pPr>
              <a:defRPr/>
            </a:pPr>
            <a:fld id="{1593AB63-CDEE-4B49-BC13-F33A40AD7D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Advanced Computer Networks:  CSFQ Paper</a:t>
            </a:r>
          </a:p>
        </p:txBody>
      </p:sp>
      <p:sp>
        <p:nvSpPr>
          <p:cNvPr id="7" name="Rectangle 9"/>
          <p:cNvSpPr>
            <a:spLocks noGrp="1" noChangeArrowheads="1"/>
          </p:cNvSpPr>
          <p:nvPr>
            <p:ph type="sldNum" sz="quarter" idx="12"/>
          </p:nvPr>
        </p:nvSpPr>
        <p:spPr>
          <a:ln/>
        </p:spPr>
        <p:txBody>
          <a:bodyPr/>
          <a:lstStyle>
            <a:lvl1pPr>
              <a:defRPr/>
            </a:lvl1pPr>
          </a:lstStyle>
          <a:p>
            <a:pPr>
              <a:defRPr/>
            </a:pPr>
            <a:fld id="{B727BCC4-DBC2-4476-860A-E0908CA765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a:defRPr/>
              </a:pPr>
              <a:endParaRPr lang="en-US">
                <a:effectLst>
                  <a:outerShdw blurRad="38100" dist="38100" dir="2700000" algn="tl">
                    <a:srgbClr val="000000">
                      <a:alpha val="43137"/>
                    </a:srgbClr>
                  </a:outerShdw>
                </a:effectLst>
                <a:cs typeface="+mn-cs"/>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2053" name="Rectangle 5"/>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effectLst/>
                <a:cs typeface="+mn-cs"/>
              </a:defRPr>
            </a:lvl1pPr>
          </a:lstStyle>
          <a:p>
            <a:pPr>
              <a:defRPr/>
            </a:pPr>
            <a:endParaRPr lang="en-US"/>
          </a:p>
        </p:txBody>
      </p:sp>
      <p:sp>
        <p:nvSpPr>
          <p:cNvPr id="2056" name="Rectangle 8"/>
          <p:cNvSpPr>
            <a:spLocks noGrp="1" noChangeArrowheads="1"/>
          </p:cNvSpPr>
          <p:nvPr>
            <p:ph type="ftr" sz="quarter" idx="3"/>
          </p:nvPr>
        </p:nvSpPr>
        <p:spPr bwMode="auto">
          <a:xfrm>
            <a:off x="2268538" y="6308725"/>
            <a:ext cx="4465637" cy="3603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1">
                <a:effectLst>
                  <a:outerShdw blurRad="38100" dist="38100" dir="2700000" algn="tl">
                    <a:srgbClr val="000000"/>
                  </a:outerShdw>
                </a:effectLst>
                <a:latin typeface="+mj-lt"/>
                <a:cs typeface="+mn-cs"/>
              </a:defRPr>
            </a:lvl1pPr>
          </a:lstStyle>
          <a:p>
            <a:pPr>
              <a:defRPr/>
            </a:pPr>
            <a:r>
              <a:rPr lang="en-US"/>
              <a:t>Advanced Computer Networks:  CSFQ Paper</a:t>
            </a:r>
          </a:p>
        </p:txBody>
      </p:sp>
      <p:sp>
        <p:nvSpPr>
          <p:cNvPr id="2057" name="Rectangle 9"/>
          <p:cNvSpPr>
            <a:spLocks noGrp="1" noChangeArrowheads="1"/>
          </p:cNvSpPr>
          <p:nvPr>
            <p:ph type="sldNum" sz="quarter" idx="4"/>
          </p:nvPr>
        </p:nvSpPr>
        <p:spPr bwMode="auto">
          <a:xfrm>
            <a:off x="7527925" y="6237288"/>
            <a:ext cx="1365250" cy="468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b="1">
                <a:effectLst>
                  <a:outerShdw blurRad="38100" dist="38100" dir="2700000" algn="tl">
                    <a:srgbClr val="000000"/>
                  </a:outerShdw>
                </a:effectLst>
                <a:latin typeface="+mj-lt"/>
                <a:cs typeface="+mn-cs"/>
              </a:defRPr>
            </a:lvl1pPr>
          </a:lstStyle>
          <a:p>
            <a:pPr>
              <a:defRPr/>
            </a:pPr>
            <a:fld id="{C1C8743B-2A35-462E-A83F-749E8149B88C}" type="slidenum">
              <a:rPr lang="en-US"/>
              <a:pPr>
                <a:defRPr/>
              </a:pPr>
              <a:t>‹#›</a:t>
            </a:fld>
            <a:endParaRPr lang="en-US"/>
          </a:p>
        </p:txBody>
      </p:sp>
      <p:sp>
        <p:nvSpPr>
          <p:cNvPr id="2059" name="Rectangle 11"/>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2" descr="WPI - Worcester Polytechnic Institute"/>
          <p:cNvPicPr>
            <a:picLocks noChangeAspect="1" noChangeArrowheads="1"/>
          </p:cNvPicPr>
          <p:nvPr userDrawn="1"/>
        </p:nvPicPr>
        <p:blipFill>
          <a:blip r:embed="rId14"/>
          <a:srcRect/>
          <a:stretch>
            <a:fillRect/>
          </a:stretch>
        </p:blipFill>
        <p:spPr bwMode="auto">
          <a:xfrm>
            <a:off x="34925" y="6054725"/>
            <a:ext cx="1619250" cy="7588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hf hdr="0" dt="0"/>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52400" y="332656"/>
            <a:ext cx="8839200" cy="2592288"/>
          </a:xfrm>
        </p:spPr>
        <p:txBody>
          <a:bodyPr/>
          <a:lstStyle/>
          <a:p>
            <a:pPr eaLnBrk="1" hangingPunct="1">
              <a:defRPr/>
            </a:pPr>
            <a:r>
              <a:rPr lang="en-US" sz="3600" dirty="0" smtClean="0"/>
              <a:t> </a:t>
            </a:r>
            <a:r>
              <a:rPr lang="en-US" sz="4000" dirty="0"/>
              <a:t>Containing </a:t>
            </a:r>
            <a:r>
              <a:rPr lang="en-US" sz="4000" dirty="0" smtClean="0"/>
              <a:t>DoS Attacks </a:t>
            </a:r>
            <a:r>
              <a:rPr lang="en-US" sz="4000" dirty="0"/>
              <a:t>in </a:t>
            </a:r>
            <a:r>
              <a:rPr lang="en-US" sz="4000" dirty="0" smtClean="0"/>
              <a:t>Broadcast Authentication </a:t>
            </a:r>
            <a:r>
              <a:rPr lang="en-US" sz="4000" dirty="0"/>
              <a:t>in </a:t>
            </a:r>
            <a:r>
              <a:rPr lang="en-US" sz="4000" dirty="0" smtClean="0"/>
              <a:t>Sensor Networks</a:t>
            </a:r>
            <a:r>
              <a:rPr lang="en-US" sz="3600" dirty="0" smtClean="0"/>
              <a:t/>
            </a:r>
            <a:br>
              <a:rPr lang="en-US" sz="3600" dirty="0" smtClean="0"/>
            </a:br>
            <a:r>
              <a:rPr lang="en-US" sz="3600" b="1" dirty="0" smtClean="0"/>
              <a:t> </a:t>
            </a:r>
            <a:r>
              <a:rPr lang="en-US" sz="1800" b="1" dirty="0"/>
              <a:t>(</a:t>
            </a:r>
            <a:r>
              <a:rPr lang="en-US" sz="1800" b="1" dirty="0" err="1"/>
              <a:t>Ronghua</a:t>
            </a:r>
            <a:r>
              <a:rPr lang="en-US" sz="1800" b="1" dirty="0"/>
              <a:t> Wang, </a:t>
            </a:r>
            <a:r>
              <a:rPr lang="en-US" sz="1800" b="1" dirty="0" err="1"/>
              <a:t>Wenliang</a:t>
            </a:r>
            <a:r>
              <a:rPr lang="en-US" sz="1800" b="1" dirty="0"/>
              <a:t> Du, </a:t>
            </a:r>
            <a:r>
              <a:rPr lang="en-US" sz="1800" b="1" dirty="0" err="1"/>
              <a:t>Peng</a:t>
            </a:r>
            <a:r>
              <a:rPr lang="en-US" sz="1800" b="1" dirty="0"/>
              <a:t> </a:t>
            </a:r>
            <a:r>
              <a:rPr lang="en-US" sz="1800" b="1" dirty="0" err="1"/>
              <a:t>Ning</a:t>
            </a:r>
            <a:r>
              <a:rPr lang="en-US" sz="1800" b="1" dirty="0" smtClean="0"/>
              <a:t>)</a:t>
            </a:r>
            <a:endParaRPr lang="en-US" sz="2800" dirty="0" smtClean="0"/>
          </a:p>
        </p:txBody>
      </p:sp>
      <p:sp>
        <p:nvSpPr>
          <p:cNvPr id="28677" name="Rectangle 5"/>
          <p:cNvSpPr>
            <a:spLocks noGrp="1" noChangeArrowheads="1"/>
          </p:cNvSpPr>
          <p:nvPr>
            <p:ph type="subTitle" idx="1"/>
          </p:nvPr>
        </p:nvSpPr>
        <p:spPr>
          <a:xfrm>
            <a:off x="755650" y="3573463"/>
            <a:ext cx="7620000" cy="2833687"/>
          </a:xfrm>
        </p:spPr>
        <p:txBody>
          <a:bodyPr/>
          <a:lstStyle/>
          <a:p>
            <a:pPr eaLnBrk="1" hangingPunct="1">
              <a:lnSpc>
                <a:spcPct val="80000"/>
              </a:lnSpc>
              <a:defRPr/>
            </a:pPr>
            <a:r>
              <a:rPr lang="en-US" sz="2400" b="1" dirty="0" smtClean="0"/>
              <a:t>Advanced Computer Networks </a:t>
            </a:r>
          </a:p>
          <a:p>
            <a:pPr eaLnBrk="1" hangingPunct="1">
              <a:lnSpc>
                <a:spcPct val="80000"/>
              </a:lnSpc>
              <a:defRPr/>
            </a:pPr>
            <a:r>
              <a:rPr lang="en-US" sz="2400" b="1" dirty="0" smtClean="0"/>
              <a:t> CS577 – Fall 2013</a:t>
            </a:r>
          </a:p>
          <a:p>
            <a:pPr eaLnBrk="1" hangingPunct="1">
              <a:lnSpc>
                <a:spcPct val="80000"/>
              </a:lnSpc>
              <a:defRPr/>
            </a:pPr>
            <a:r>
              <a:rPr lang="en-US" sz="2400" b="1" dirty="0" smtClean="0"/>
              <a:t>WPI, Worcester.</a:t>
            </a:r>
          </a:p>
          <a:p>
            <a:pPr eaLnBrk="1" hangingPunct="1">
              <a:lnSpc>
                <a:spcPct val="80000"/>
              </a:lnSpc>
              <a:defRPr/>
            </a:pPr>
            <a:endParaRPr lang="en-US" sz="2800" b="1" dirty="0" smtClean="0"/>
          </a:p>
          <a:p>
            <a:pPr eaLnBrk="1" hangingPunct="1">
              <a:lnSpc>
                <a:spcPct val="80000"/>
              </a:lnSpc>
              <a:defRPr/>
            </a:pPr>
            <a:r>
              <a:rPr lang="en-US" sz="2400" b="1" dirty="0" smtClean="0">
                <a:solidFill>
                  <a:schemeClr val="folHlink"/>
                </a:solidFill>
                <a:latin typeface="Comic Sans MS" pitchFamily="66" charset="0"/>
              </a:rPr>
              <a:t>Presented by </a:t>
            </a:r>
            <a:r>
              <a:rPr lang="en-US" sz="2400" b="1" dirty="0" err="1" smtClean="0">
                <a:solidFill>
                  <a:schemeClr val="folHlink"/>
                </a:solidFill>
                <a:latin typeface="Comic Sans MS" pitchFamily="66" charset="0"/>
              </a:rPr>
              <a:t>Pankaj</a:t>
            </a:r>
            <a:r>
              <a:rPr lang="en-US" sz="2400" b="1" dirty="0" smtClean="0">
                <a:solidFill>
                  <a:schemeClr val="folHlink"/>
                </a:solidFill>
                <a:latin typeface="Comic Sans MS" pitchFamily="66" charset="0"/>
              </a:rPr>
              <a:t> </a:t>
            </a:r>
            <a:r>
              <a:rPr lang="en-US" sz="2400" b="1" dirty="0" err="1" smtClean="0">
                <a:solidFill>
                  <a:schemeClr val="folHlink"/>
                </a:solidFill>
                <a:latin typeface="Comic Sans MS" pitchFamily="66" charset="0"/>
              </a:rPr>
              <a:t>Didwania</a:t>
            </a:r>
            <a:endParaRPr lang="en-US" sz="2400" b="1" dirty="0" smtClean="0">
              <a:solidFill>
                <a:schemeClr val="folHlink"/>
              </a:solidFill>
              <a:latin typeface="Comic Sans MS" pitchFamily="66" charset="0"/>
            </a:endParaRPr>
          </a:p>
          <a:p>
            <a:pPr eaLnBrk="1" hangingPunct="1">
              <a:lnSpc>
                <a:spcPct val="80000"/>
              </a:lnSpc>
              <a:defRPr/>
            </a:pPr>
            <a:r>
              <a:rPr lang="en-US" sz="2400" b="1" dirty="0" smtClean="0">
                <a:solidFill>
                  <a:schemeClr val="folHlink"/>
                </a:solidFill>
                <a:latin typeface="Comic Sans MS" pitchFamily="66" charset="0"/>
              </a:rPr>
              <a:t>Dec.10</a:t>
            </a:r>
            <a:r>
              <a:rPr lang="en-US" sz="2400" b="1" baseline="30000" dirty="0" smtClean="0">
                <a:solidFill>
                  <a:schemeClr val="folHlink"/>
                </a:solidFill>
                <a:latin typeface="Comic Sans MS" pitchFamily="66" charset="0"/>
              </a:rPr>
              <a:t>th</a:t>
            </a:r>
            <a:r>
              <a:rPr lang="en-US" sz="2400" b="1" dirty="0" smtClean="0">
                <a:solidFill>
                  <a:schemeClr val="folHlink"/>
                </a:solidFill>
                <a:latin typeface="Comic Sans MS" pitchFamily="66" charset="0"/>
              </a:rPr>
              <a:t>, 2013</a:t>
            </a:r>
          </a:p>
          <a:p>
            <a:pPr eaLnBrk="1" hangingPunct="1">
              <a:lnSpc>
                <a:spcPct val="80000"/>
              </a:lnSpc>
              <a:defRPr/>
            </a:pPr>
            <a:endParaRPr lang="en-US" sz="2400" b="1" dirty="0" smtClean="0">
              <a:solidFill>
                <a:schemeClr val="folHlink"/>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10</a:t>
            </a:fld>
            <a:endParaRPr lang="en-US"/>
          </a:p>
        </p:txBody>
      </p:sp>
      <p:sp>
        <p:nvSpPr>
          <p:cNvPr id="29698" name="Rectangle 2"/>
          <p:cNvSpPr>
            <a:spLocks noGrp="1" noChangeArrowheads="1"/>
          </p:cNvSpPr>
          <p:nvPr>
            <p:ph type="title"/>
          </p:nvPr>
        </p:nvSpPr>
        <p:spPr>
          <a:xfrm>
            <a:off x="539552" y="260350"/>
            <a:ext cx="7906428" cy="720378"/>
          </a:xfrm>
        </p:spPr>
        <p:txBody>
          <a:bodyPr/>
          <a:lstStyle/>
          <a:p>
            <a:pPr eaLnBrk="1" hangingPunct="1">
              <a:defRPr/>
            </a:pPr>
            <a:r>
              <a:rPr lang="en-US" sz="3700" dirty="0"/>
              <a:t>A </a:t>
            </a:r>
            <a:r>
              <a:rPr lang="en-US" sz="3700" dirty="0" smtClean="0"/>
              <a:t>DYNAMIC WINDOW SCHEME…</a:t>
            </a:r>
          </a:p>
        </p:txBody>
      </p:sp>
      <p:sp>
        <p:nvSpPr>
          <p:cNvPr id="29699" name="Rectangle 3"/>
          <p:cNvSpPr>
            <a:spLocks noGrp="1" noChangeArrowheads="1"/>
          </p:cNvSpPr>
          <p:nvPr>
            <p:ph type="body" idx="1"/>
          </p:nvPr>
        </p:nvSpPr>
        <p:spPr>
          <a:xfrm>
            <a:off x="685800" y="980728"/>
            <a:ext cx="7772400" cy="4536504"/>
          </a:xfrm>
        </p:spPr>
        <p:txBody>
          <a:bodyPr/>
          <a:lstStyle/>
          <a:p>
            <a:pPr algn="just" eaLnBrk="1" hangingPunct="1">
              <a:lnSpc>
                <a:spcPct val="90000"/>
              </a:lnSpc>
              <a:defRPr/>
            </a:pPr>
            <a:r>
              <a:rPr lang="en-US" sz="2800" dirty="0" smtClean="0"/>
              <a:t>Sensor </a:t>
            </a:r>
            <a:r>
              <a:rPr lang="en-US" sz="2800" dirty="0"/>
              <a:t>nodes need to drop faked messages as early as </a:t>
            </a:r>
            <a:r>
              <a:rPr lang="en-US" sz="2800" dirty="0" smtClean="0"/>
              <a:t>possible. </a:t>
            </a:r>
            <a:endParaRPr lang="en-US" sz="2800" dirty="0"/>
          </a:p>
          <a:p>
            <a:pPr algn="just" eaLnBrk="1" hangingPunct="1">
              <a:lnSpc>
                <a:spcPct val="90000"/>
              </a:lnSpc>
              <a:defRPr/>
            </a:pPr>
            <a:r>
              <a:rPr lang="en-US" sz="2800" dirty="0"/>
              <a:t>Need a mechanism to </a:t>
            </a:r>
            <a:r>
              <a:rPr lang="en-US" sz="2800" dirty="0" smtClean="0"/>
              <a:t>single </a:t>
            </a:r>
            <a:r>
              <a:rPr lang="en-US" sz="2800" dirty="0"/>
              <a:t>out the malicious node(s</a:t>
            </a:r>
            <a:r>
              <a:rPr lang="en-US" sz="2800" dirty="0" smtClean="0"/>
              <a:t>). </a:t>
            </a:r>
            <a:endParaRPr lang="en-US" sz="2800" dirty="0"/>
          </a:p>
          <a:p>
            <a:pPr algn="just" eaLnBrk="1" hangingPunct="1">
              <a:lnSpc>
                <a:spcPct val="90000"/>
              </a:lnSpc>
              <a:defRPr/>
            </a:pPr>
            <a:r>
              <a:rPr lang="en-US" sz="2800" dirty="0"/>
              <a:t>Drop faked packets from those malicious nodes.</a:t>
            </a:r>
          </a:p>
          <a:p>
            <a:pPr algn="just" eaLnBrk="1" hangingPunct="1">
              <a:lnSpc>
                <a:spcPct val="90000"/>
              </a:lnSpc>
              <a:defRPr/>
            </a:pPr>
            <a:r>
              <a:rPr lang="en-US" sz="2800" dirty="0" smtClean="0"/>
              <a:t>Authentication-first </a:t>
            </a:r>
            <a:r>
              <a:rPr lang="en-US" sz="2800" dirty="0"/>
              <a:t>not the best choice as it causes delays.</a:t>
            </a:r>
          </a:p>
          <a:p>
            <a:pPr algn="just" eaLnBrk="1" hangingPunct="1">
              <a:lnSpc>
                <a:spcPct val="90000"/>
              </a:lnSpc>
              <a:defRPr/>
            </a:pPr>
            <a:r>
              <a:rPr lang="en-US" sz="2800" dirty="0"/>
              <a:t>Messages from these nodes be verified before being forwarded.</a:t>
            </a:r>
          </a:p>
          <a:p>
            <a:pPr algn="just" eaLnBrk="1" hangingPunct="1">
              <a:lnSpc>
                <a:spcPct val="90000"/>
              </a:lnSpc>
              <a:defRPr/>
            </a:pPr>
            <a:r>
              <a:rPr lang="en-US" sz="2800" dirty="0"/>
              <a:t>Messages from other sources be forwarded </a:t>
            </a:r>
            <a:r>
              <a:rPr lang="en-US" sz="2800" dirty="0" smtClean="0"/>
              <a:t>before being </a:t>
            </a:r>
            <a:r>
              <a:rPr lang="en-US" sz="2800" dirty="0"/>
              <a:t>verified.</a:t>
            </a:r>
          </a:p>
        </p:txBody>
      </p:sp>
    </p:spTree>
    <p:extLst>
      <p:ext uri="{BB962C8B-B14F-4D97-AF65-F5344CB8AC3E}">
        <p14:creationId xmlns:p14="http://schemas.microsoft.com/office/powerpoint/2010/main" val="188277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11</a:t>
            </a:fld>
            <a:endParaRPr lang="en-US"/>
          </a:p>
        </p:txBody>
      </p:sp>
      <p:sp>
        <p:nvSpPr>
          <p:cNvPr id="29698" name="Rectangle 2"/>
          <p:cNvSpPr>
            <a:spLocks noGrp="1" noChangeArrowheads="1"/>
          </p:cNvSpPr>
          <p:nvPr>
            <p:ph type="title"/>
          </p:nvPr>
        </p:nvSpPr>
        <p:spPr>
          <a:xfrm>
            <a:off x="673580" y="260350"/>
            <a:ext cx="7772400" cy="1224434"/>
          </a:xfrm>
        </p:spPr>
        <p:txBody>
          <a:bodyPr/>
          <a:lstStyle/>
          <a:p>
            <a:pPr eaLnBrk="1" hangingPunct="1">
              <a:defRPr/>
            </a:pPr>
            <a:r>
              <a:rPr lang="en-US" dirty="0"/>
              <a:t>A </a:t>
            </a:r>
            <a:r>
              <a:rPr lang="en-US" sz="3600" dirty="0" smtClean="0"/>
              <a:t>DYNAMIC WINDOW SCHEME…</a:t>
            </a:r>
          </a:p>
        </p:txBody>
      </p:sp>
      <p:sp>
        <p:nvSpPr>
          <p:cNvPr id="29699" name="Rectangle 3"/>
          <p:cNvSpPr>
            <a:spLocks noGrp="1" noChangeArrowheads="1"/>
          </p:cNvSpPr>
          <p:nvPr>
            <p:ph type="body" idx="1"/>
          </p:nvPr>
        </p:nvSpPr>
        <p:spPr>
          <a:xfrm>
            <a:off x="685800" y="1700808"/>
            <a:ext cx="7772400" cy="4032448"/>
          </a:xfrm>
        </p:spPr>
        <p:txBody>
          <a:bodyPr/>
          <a:lstStyle/>
          <a:p>
            <a:pPr algn="just" eaLnBrk="1" hangingPunct="1">
              <a:lnSpc>
                <a:spcPct val="90000"/>
              </a:lnSpc>
              <a:defRPr/>
            </a:pPr>
            <a:r>
              <a:rPr lang="en-US" sz="2800" dirty="0"/>
              <a:t>Malicious nodes always pretend to be forwarding messages instead of initiating new </a:t>
            </a:r>
            <a:r>
              <a:rPr lang="en-US" sz="2800" dirty="0" smtClean="0"/>
              <a:t>ones.</a:t>
            </a:r>
            <a:endParaRPr lang="en-US" sz="2800" dirty="0"/>
          </a:p>
          <a:p>
            <a:pPr algn="just" eaLnBrk="1" hangingPunct="1">
              <a:lnSpc>
                <a:spcPct val="90000"/>
              </a:lnSpc>
              <a:defRPr/>
            </a:pPr>
            <a:r>
              <a:rPr lang="en-US" sz="2800" dirty="0"/>
              <a:t>Honest nodes can't determine they are the first-hop victims of malicious nodes</a:t>
            </a:r>
            <a:r>
              <a:rPr lang="en-US" sz="2800" dirty="0" smtClean="0"/>
              <a:t>.</a:t>
            </a:r>
          </a:p>
          <a:p>
            <a:pPr algn="just" eaLnBrk="1" hangingPunct="1">
              <a:lnSpc>
                <a:spcPct val="90000"/>
              </a:lnSpc>
              <a:defRPr/>
            </a:pPr>
            <a:r>
              <a:rPr lang="en-US" sz="2800" dirty="0"/>
              <a:t>Question: Is it possible that sensors gradually shift toward authentication-first mode in a way such that eventually, only the first-hop victims of the attackers stay in authentication-first mode?</a:t>
            </a:r>
            <a:endParaRPr lang="en-US" sz="2800" dirty="0" smtClean="0"/>
          </a:p>
          <a:p>
            <a:pPr algn="just" eaLnBrk="1" hangingPunct="1">
              <a:lnSpc>
                <a:spcPct val="90000"/>
              </a:lnSpc>
              <a:defRPr/>
            </a:pPr>
            <a:endParaRPr lang="en-US" sz="2800" dirty="0"/>
          </a:p>
        </p:txBody>
      </p:sp>
    </p:spTree>
    <p:extLst>
      <p:ext uri="{BB962C8B-B14F-4D97-AF65-F5344CB8AC3E}">
        <p14:creationId xmlns:p14="http://schemas.microsoft.com/office/powerpoint/2010/main" val="2061645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12</a:t>
            </a:fld>
            <a:endParaRPr lang="en-US"/>
          </a:p>
        </p:txBody>
      </p:sp>
      <p:sp>
        <p:nvSpPr>
          <p:cNvPr id="29698" name="Rectangle 2"/>
          <p:cNvSpPr>
            <a:spLocks noGrp="1" noChangeArrowheads="1"/>
          </p:cNvSpPr>
          <p:nvPr>
            <p:ph type="title"/>
          </p:nvPr>
        </p:nvSpPr>
        <p:spPr>
          <a:xfrm>
            <a:off x="673580" y="260350"/>
            <a:ext cx="7772400" cy="1224434"/>
          </a:xfrm>
        </p:spPr>
        <p:txBody>
          <a:bodyPr/>
          <a:lstStyle/>
          <a:p>
            <a:pPr eaLnBrk="1" hangingPunct="1">
              <a:defRPr/>
            </a:pPr>
            <a:r>
              <a:rPr lang="en-US" dirty="0"/>
              <a:t>A </a:t>
            </a:r>
            <a:r>
              <a:rPr lang="en-US" sz="3600" dirty="0" smtClean="0"/>
              <a:t>DYNAMIC WINDOW SCHEME…</a:t>
            </a:r>
          </a:p>
        </p:txBody>
      </p:sp>
      <p:sp>
        <p:nvSpPr>
          <p:cNvPr id="29699" name="Rectangle 3"/>
          <p:cNvSpPr>
            <a:spLocks noGrp="1" noChangeArrowheads="1"/>
          </p:cNvSpPr>
          <p:nvPr>
            <p:ph type="body" idx="1"/>
          </p:nvPr>
        </p:nvSpPr>
        <p:spPr>
          <a:xfrm>
            <a:off x="685800" y="1340768"/>
            <a:ext cx="7772400" cy="4392488"/>
          </a:xfrm>
        </p:spPr>
        <p:txBody>
          <a:bodyPr/>
          <a:lstStyle/>
          <a:p>
            <a:pPr algn="just" eaLnBrk="1" hangingPunct="1">
              <a:lnSpc>
                <a:spcPct val="90000"/>
              </a:lnSpc>
              <a:defRPr/>
            </a:pPr>
            <a:r>
              <a:rPr lang="en-US" sz="2200" dirty="0" smtClean="0"/>
              <a:t>In </a:t>
            </a:r>
            <a:r>
              <a:rPr lang="en-US" sz="2200" dirty="0"/>
              <a:t>DWS, each sensor node s maintains a new </a:t>
            </a:r>
            <a:r>
              <a:rPr lang="en-US" sz="2200" dirty="0" smtClean="0"/>
              <a:t>parameter ‘authentication </a:t>
            </a:r>
            <a:r>
              <a:rPr lang="en-US" sz="2200" dirty="0"/>
              <a:t>window </a:t>
            </a:r>
            <a:r>
              <a:rPr lang="en-US" sz="2200" dirty="0" smtClean="0"/>
              <a:t>size’ (w). This </a:t>
            </a:r>
            <a:r>
              <a:rPr lang="en-US" sz="2200" dirty="0"/>
              <a:t>parameter specifies the largest number of hops an incoming message can be forwarded without being verified. i.e. a cutoff </a:t>
            </a:r>
            <a:r>
              <a:rPr lang="en-US" sz="2200" dirty="0" smtClean="0"/>
              <a:t>number.</a:t>
            </a:r>
          </a:p>
          <a:p>
            <a:pPr algn="just" eaLnBrk="1" hangingPunct="1">
              <a:lnSpc>
                <a:spcPct val="90000"/>
              </a:lnSpc>
              <a:defRPr/>
            </a:pPr>
            <a:r>
              <a:rPr lang="en-US" sz="2200" dirty="0" smtClean="0"/>
              <a:t>Each </a:t>
            </a:r>
            <a:r>
              <a:rPr lang="en-US" sz="2200" dirty="0"/>
              <a:t>broadcast message m keeps record of distance (da) which is used to record the number of hops the message has passed since its last authentication.</a:t>
            </a:r>
          </a:p>
          <a:p>
            <a:pPr algn="just" eaLnBrk="1" hangingPunct="1">
              <a:lnSpc>
                <a:spcPct val="90000"/>
              </a:lnSpc>
              <a:defRPr/>
            </a:pPr>
            <a:r>
              <a:rPr lang="en-US" sz="2200" dirty="0" smtClean="0"/>
              <a:t>If </a:t>
            </a:r>
            <a:r>
              <a:rPr lang="en-US" sz="2200" dirty="0"/>
              <a:t>d &lt; w, s is in the forwarding-first </a:t>
            </a:r>
            <a:r>
              <a:rPr lang="en-US" sz="2200" dirty="0" smtClean="0"/>
              <a:t>mode, it </a:t>
            </a:r>
            <a:r>
              <a:rPr lang="en-US" sz="2200" dirty="0"/>
              <a:t>increases </a:t>
            </a:r>
            <a:r>
              <a:rPr lang="en-US" sz="2200" dirty="0" smtClean="0"/>
              <a:t>d </a:t>
            </a:r>
            <a:r>
              <a:rPr lang="en-US" sz="2200" dirty="0"/>
              <a:t>and forwards m without verification. </a:t>
            </a:r>
          </a:p>
          <a:p>
            <a:pPr algn="just" eaLnBrk="1" hangingPunct="1">
              <a:lnSpc>
                <a:spcPct val="90000"/>
              </a:lnSpc>
              <a:defRPr/>
            </a:pPr>
            <a:r>
              <a:rPr lang="en-US" sz="2200" dirty="0" smtClean="0"/>
              <a:t>If </a:t>
            </a:r>
            <a:r>
              <a:rPr lang="en-US" sz="2200" dirty="0"/>
              <a:t>d ≥ w, s is in the authentication-first </a:t>
            </a:r>
            <a:r>
              <a:rPr lang="en-US" sz="2200" dirty="0" smtClean="0"/>
              <a:t>mode </a:t>
            </a:r>
            <a:r>
              <a:rPr lang="en-US" sz="2200" dirty="0"/>
              <a:t>which authenticates m </a:t>
            </a:r>
            <a:r>
              <a:rPr lang="en-US" sz="2200" dirty="0" smtClean="0"/>
              <a:t>first. </a:t>
            </a:r>
            <a:endParaRPr lang="en-US" sz="2200" dirty="0"/>
          </a:p>
          <a:p>
            <a:pPr algn="just" eaLnBrk="1" hangingPunct="1">
              <a:lnSpc>
                <a:spcPct val="90000"/>
              </a:lnSpc>
              <a:defRPr/>
            </a:pPr>
            <a:r>
              <a:rPr lang="en-US" sz="2200" dirty="0"/>
              <a:t>if the authentication fails, s drops m; otherwise, s resets d to 0, and forwards m to its next hop neighbors.</a:t>
            </a:r>
          </a:p>
        </p:txBody>
      </p:sp>
    </p:spTree>
    <p:extLst>
      <p:ext uri="{BB962C8B-B14F-4D97-AF65-F5344CB8AC3E}">
        <p14:creationId xmlns:p14="http://schemas.microsoft.com/office/powerpoint/2010/main" val="216184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13</a:t>
            </a:fld>
            <a:endParaRPr lang="en-US"/>
          </a:p>
        </p:txBody>
      </p:sp>
      <p:sp>
        <p:nvSpPr>
          <p:cNvPr id="29698" name="Rectangle 2"/>
          <p:cNvSpPr>
            <a:spLocks noGrp="1" noChangeArrowheads="1"/>
          </p:cNvSpPr>
          <p:nvPr>
            <p:ph type="title"/>
          </p:nvPr>
        </p:nvSpPr>
        <p:spPr>
          <a:xfrm>
            <a:off x="673580" y="260350"/>
            <a:ext cx="7772400" cy="1224434"/>
          </a:xfrm>
        </p:spPr>
        <p:txBody>
          <a:bodyPr/>
          <a:lstStyle/>
          <a:p>
            <a:pPr eaLnBrk="1" hangingPunct="1">
              <a:defRPr/>
            </a:pPr>
            <a:r>
              <a:rPr lang="en-US" dirty="0"/>
              <a:t>A </a:t>
            </a:r>
            <a:r>
              <a:rPr lang="en-US" sz="3600" dirty="0" smtClean="0"/>
              <a:t>DYNAMIC WINDOW SCHEME…</a:t>
            </a:r>
          </a:p>
        </p:txBody>
      </p:sp>
      <p:pic>
        <p:nvPicPr>
          <p:cNvPr id="3" name="Picture 2"/>
          <p:cNvPicPr>
            <a:picLocks noChangeAspect="1"/>
          </p:cNvPicPr>
          <p:nvPr/>
        </p:nvPicPr>
        <p:blipFill>
          <a:blip r:embed="rId3"/>
          <a:stretch>
            <a:fillRect/>
          </a:stretch>
        </p:blipFill>
        <p:spPr>
          <a:xfrm>
            <a:off x="1868317" y="1772816"/>
            <a:ext cx="5768199" cy="3299048"/>
          </a:xfrm>
          <a:prstGeom prst="rect">
            <a:avLst/>
          </a:prstGeom>
        </p:spPr>
      </p:pic>
    </p:spTree>
    <p:extLst>
      <p:ext uri="{BB962C8B-B14F-4D97-AF65-F5344CB8AC3E}">
        <p14:creationId xmlns:p14="http://schemas.microsoft.com/office/powerpoint/2010/main" val="1528321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14</a:t>
            </a:fld>
            <a:endParaRPr lang="en-US"/>
          </a:p>
        </p:txBody>
      </p:sp>
      <p:sp>
        <p:nvSpPr>
          <p:cNvPr id="29698" name="Rectangle 2"/>
          <p:cNvSpPr>
            <a:spLocks noGrp="1" noChangeArrowheads="1"/>
          </p:cNvSpPr>
          <p:nvPr>
            <p:ph type="title"/>
          </p:nvPr>
        </p:nvSpPr>
        <p:spPr>
          <a:xfrm>
            <a:off x="673580" y="260350"/>
            <a:ext cx="7772400" cy="1224434"/>
          </a:xfrm>
        </p:spPr>
        <p:txBody>
          <a:bodyPr/>
          <a:lstStyle/>
          <a:p>
            <a:pPr eaLnBrk="1" hangingPunct="1">
              <a:defRPr/>
            </a:pPr>
            <a:r>
              <a:rPr lang="en-US" dirty="0"/>
              <a:t>A </a:t>
            </a:r>
            <a:r>
              <a:rPr lang="en-US" sz="3600" dirty="0" smtClean="0"/>
              <a:t>DYNAMIC WINDOW SCHEME…</a:t>
            </a:r>
          </a:p>
        </p:txBody>
      </p:sp>
      <p:pic>
        <p:nvPicPr>
          <p:cNvPr id="2" name="Picture 1"/>
          <p:cNvPicPr>
            <a:picLocks noChangeAspect="1"/>
          </p:cNvPicPr>
          <p:nvPr/>
        </p:nvPicPr>
        <p:blipFill>
          <a:blip r:embed="rId3"/>
          <a:stretch>
            <a:fillRect/>
          </a:stretch>
        </p:blipFill>
        <p:spPr>
          <a:xfrm>
            <a:off x="1710407" y="1772816"/>
            <a:ext cx="5817518" cy="3299048"/>
          </a:xfrm>
          <a:prstGeom prst="rect">
            <a:avLst/>
          </a:prstGeom>
        </p:spPr>
      </p:pic>
    </p:spTree>
    <p:extLst>
      <p:ext uri="{BB962C8B-B14F-4D97-AF65-F5344CB8AC3E}">
        <p14:creationId xmlns:p14="http://schemas.microsoft.com/office/powerpoint/2010/main" val="363090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15</a:t>
            </a:fld>
            <a:endParaRPr lang="en-US"/>
          </a:p>
        </p:txBody>
      </p:sp>
      <p:sp>
        <p:nvSpPr>
          <p:cNvPr id="29698" name="Rectangle 2"/>
          <p:cNvSpPr>
            <a:spLocks noGrp="1" noChangeArrowheads="1"/>
          </p:cNvSpPr>
          <p:nvPr>
            <p:ph type="title"/>
          </p:nvPr>
        </p:nvSpPr>
        <p:spPr>
          <a:xfrm>
            <a:off x="673580" y="404366"/>
            <a:ext cx="7772400" cy="1224434"/>
          </a:xfrm>
        </p:spPr>
        <p:txBody>
          <a:bodyPr/>
          <a:lstStyle/>
          <a:p>
            <a:pPr eaLnBrk="1" hangingPunct="1">
              <a:defRPr/>
            </a:pPr>
            <a:r>
              <a:rPr lang="en-US" sz="4000" dirty="0" smtClean="0"/>
              <a:t>DWS - Scheme overview</a:t>
            </a:r>
          </a:p>
        </p:txBody>
      </p:sp>
      <p:sp>
        <p:nvSpPr>
          <p:cNvPr id="29699" name="Rectangle 3"/>
          <p:cNvSpPr>
            <a:spLocks noGrp="1" noChangeArrowheads="1"/>
          </p:cNvSpPr>
          <p:nvPr>
            <p:ph type="body" idx="1"/>
          </p:nvPr>
        </p:nvSpPr>
        <p:spPr>
          <a:xfrm>
            <a:off x="685800" y="1916832"/>
            <a:ext cx="7772400" cy="3816424"/>
          </a:xfrm>
        </p:spPr>
        <p:txBody>
          <a:bodyPr/>
          <a:lstStyle/>
          <a:p>
            <a:pPr algn="just" eaLnBrk="1" hangingPunct="1">
              <a:lnSpc>
                <a:spcPct val="90000"/>
              </a:lnSpc>
              <a:defRPr/>
            </a:pPr>
            <a:r>
              <a:rPr lang="en-US" sz="2800" dirty="0"/>
              <a:t>System </a:t>
            </a:r>
            <a:r>
              <a:rPr lang="en-US" sz="2800" dirty="0" smtClean="0"/>
              <a:t>Initialization</a:t>
            </a:r>
            <a:endParaRPr lang="en-US" sz="2800" dirty="0"/>
          </a:p>
          <a:p>
            <a:pPr algn="just" eaLnBrk="1" hangingPunct="1">
              <a:lnSpc>
                <a:spcPct val="90000"/>
              </a:lnSpc>
              <a:defRPr/>
            </a:pPr>
            <a:r>
              <a:rPr lang="en-US" sz="2800" dirty="0"/>
              <a:t>Message Broadcast</a:t>
            </a:r>
          </a:p>
          <a:p>
            <a:pPr algn="just" eaLnBrk="1" hangingPunct="1">
              <a:lnSpc>
                <a:spcPct val="90000"/>
              </a:lnSpc>
              <a:defRPr/>
            </a:pPr>
            <a:r>
              <a:rPr lang="en-US" sz="2800" dirty="0"/>
              <a:t>Message forwarding and updating</a:t>
            </a:r>
          </a:p>
          <a:p>
            <a:pPr algn="just" eaLnBrk="1" hangingPunct="1">
              <a:lnSpc>
                <a:spcPct val="90000"/>
              </a:lnSpc>
              <a:defRPr/>
            </a:pPr>
            <a:r>
              <a:rPr lang="en-US" sz="2800" dirty="0"/>
              <a:t>Authentication window size updates</a:t>
            </a:r>
            <a:endParaRPr lang="en-US" sz="2800" dirty="0" smtClean="0"/>
          </a:p>
          <a:p>
            <a:pPr algn="just" eaLnBrk="1" hangingPunct="1">
              <a:lnSpc>
                <a:spcPct val="90000"/>
              </a:lnSpc>
              <a:defRPr/>
            </a:pPr>
            <a:endParaRPr lang="en-US" sz="2800" dirty="0"/>
          </a:p>
        </p:txBody>
      </p:sp>
    </p:spTree>
    <p:extLst>
      <p:ext uri="{BB962C8B-B14F-4D97-AF65-F5344CB8AC3E}">
        <p14:creationId xmlns:p14="http://schemas.microsoft.com/office/powerpoint/2010/main" val="1000867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16</a:t>
            </a:fld>
            <a:endParaRPr lang="en-US"/>
          </a:p>
        </p:txBody>
      </p:sp>
      <p:sp>
        <p:nvSpPr>
          <p:cNvPr id="29698" name="Rectangle 2"/>
          <p:cNvSpPr>
            <a:spLocks noGrp="1" noChangeArrowheads="1"/>
          </p:cNvSpPr>
          <p:nvPr>
            <p:ph type="title"/>
          </p:nvPr>
        </p:nvSpPr>
        <p:spPr>
          <a:xfrm>
            <a:off x="673580" y="476374"/>
            <a:ext cx="7772400" cy="1224434"/>
          </a:xfrm>
        </p:spPr>
        <p:txBody>
          <a:bodyPr/>
          <a:lstStyle/>
          <a:p>
            <a:pPr eaLnBrk="1" hangingPunct="1">
              <a:defRPr/>
            </a:pPr>
            <a:r>
              <a:rPr lang="en-US" sz="4000" dirty="0" smtClean="0"/>
              <a:t>DWS </a:t>
            </a:r>
            <a:r>
              <a:rPr lang="en-US" sz="4000" dirty="0"/>
              <a:t>- Properties of the basic scheme</a:t>
            </a:r>
            <a:endParaRPr lang="en-US" sz="4000" dirty="0" smtClean="0"/>
          </a:p>
        </p:txBody>
      </p:sp>
      <p:sp>
        <p:nvSpPr>
          <p:cNvPr id="29699" name="Rectangle 3"/>
          <p:cNvSpPr>
            <a:spLocks noGrp="1" noChangeArrowheads="1"/>
          </p:cNvSpPr>
          <p:nvPr>
            <p:ph type="body" idx="1"/>
          </p:nvPr>
        </p:nvSpPr>
        <p:spPr>
          <a:xfrm>
            <a:off x="685800" y="1916832"/>
            <a:ext cx="7772400" cy="3816424"/>
          </a:xfrm>
        </p:spPr>
        <p:txBody>
          <a:bodyPr/>
          <a:lstStyle/>
          <a:p>
            <a:pPr algn="just" eaLnBrk="1" hangingPunct="1">
              <a:lnSpc>
                <a:spcPct val="90000"/>
              </a:lnSpc>
              <a:defRPr/>
            </a:pPr>
            <a:r>
              <a:rPr lang="en-US" sz="2800" dirty="0"/>
              <a:t>Non-consecutive Authentic message Attack (NAA</a:t>
            </a:r>
            <a:r>
              <a:rPr lang="en-US" sz="2800" dirty="0" smtClean="0"/>
              <a:t>):</a:t>
            </a:r>
          </a:p>
          <a:p>
            <a:pPr marL="0" indent="0" algn="just" eaLnBrk="1" hangingPunct="1">
              <a:lnSpc>
                <a:spcPct val="90000"/>
              </a:lnSpc>
              <a:buNone/>
              <a:defRPr/>
            </a:pPr>
            <a:r>
              <a:rPr lang="en-US" sz="2800" dirty="0"/>
              <a:t>	Property </a:t>
            </a:r>
            <a:r>
              <a:rPr lang="en-US" sz="2800" dirty="0" smtClean="0"/>
              <a:t>#1: </a:t>
            </a:r>
            <a:r>
              <a:rPr lang="en-US" sz="2800" dirty="0"/>
              <a:t>If there are no consecutive authentic messages </a:t>
            </a:r>
            <a:r>
              <a:rPr lang="en-US" sz="2800" dirty="0" smtClean="0"/>
              <a:t>during </a:t>
            </a:r>
            <a:r>
              <a:rPr lang="en-US" sz="2800" dirty="0" err="1" smtClean="0"/>
              <a:t>DoS</a:t>
            </a:r>
            <a:r>
              <a:rPr lang="en-US" sz="2800" dirty="0" smtClean="0"/>
              <a:t> </a:t>
            </a:r>
            <a:r>
              <a:rPr lang="en-US" sz="2800" dirty="0"/>
              <a:t>attacks, faked messages will eventually be dropped by the first</a:t>
            </a:r>
          </a:p>
          <a:p>
            <a:pPr marL="0" indent="0" algn="just" eaLnBrk="1" hangingPunct="1">
              <a:lnSpc>
                <a:spcPct val="90000"/>
              </a:lnSpc>
              <a:buNone/>
              <a:defRPr/>
            </a:pPr>
            <a:r>
              <a:rPr lang="en-US" sz="2800" dirty="0"/>
              <a:t>two hops of the sensor nodes.</a:t>
            </a:r>
          </a:p>
        </p:txBody>
      </p:sp>
    </p:spTree>
    <p:extLst>
      <p:ext uri="{BB962C8B-B14F-4D97-AF65-F5344CB8AC3E}">
        <p14:creationId xmlns:p14="http://schemas.microsoft.com/office/powerpoint/2010/main" val="1799096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17</a:t>
            </a:fld>
            <a:endParaRPr lang="en-US"/>
          </a:p>
        </p:txBody>
      </p:sp>
      <p:sp>
        <p:nvSpPr>
          <p:cNvPr id="29698" name="Rectangle 2"/>
          <p:cNvSpPr>
            <a:spLocks noGrp="1" noChangeArrowheads="1"/>
          </p:cNvSpPr>
          <p:nvPr>
            <p:ph type="title"/>
          </p:nvPr>
        </p:nvSpPr>
        <p:spPr>
          <a:xfrm>
            <a:off x="673580" y="476374"/>
            <a:ext cx="7772400" cy="1224434"/>
          </a:xfrm>
        </p:spPr>
        <p:txBody>
          <a:bodyPr/>
          <a:lstStyle/>
          <a:p>
            <a:pPr eaLnBrk="1" hangingPunct="1">
              <a:defRPr/>
            </a:pPr>
            <a:r>
              <a:rPr lang="en-US" sz="4000" dirty="0" smtClean="0"/>
              <a:t>DWS </a:t>
            </a:r>
            <a:r>
              <a:rPr lang="en-US" sz="4000" dirty="0"/>
              <a:t>- Properties of the basic scheme</a:t>
            </a:r>
            <a:endParaRPr lang="en-US" sz="4000" dirty="0" smtClean="0"/>
          </a:p>
        </p:txBody>
      </p:sp>
      <p:sp>
        <p:nvSpPr>
          <p:cNvPr id="29699" name="Rectangle 3"/>
          <p:cNvSpPr>
            <a:spLocks noGrp="1" noChangeArrowheads="1"/>
          </p:cNvSpPr>
          <p:nvPr>
            <p:ph type="body" idx="1"/>
          </p:nvPr>
        </p:nvSpPr>
        <p:spPr>
          <a:xfrm>
            <a:off x="685800" y="1916832"/>
            <a:ext cx="7772400" cy="3816424"/>
          </a:xfrm>
        </p:spPr>
        <p:txBody>
          <a:bodyPr/>
          <a:lstStyle/>
          <a:p>
            <a:pPr algn="just" eaLnBrk="1" hangingPunct="1">
              <a:lnSpc>
                <a:spcPct val="90000"/>
              </a:lnSpc>
              <a:defRPr/>
            </a:pPr>
            <a:r>
              <a:rPr lang="en-US" sz="2800" dirty="0"/>
              <a:t>All-consecutive Authentic message Attack (AAA</a:t>
            </a:r>
            <a:r>
              <a:rPr lang="en-US" sz="2800" dirty="0" smtClean="0"/>
              <a:t>):</a:t>
            </a:r>
          </a:p>
          <a:p>
            <a:pPr marL="400050" lvl="1" indent="0" algn="just" eaLnBrk="1" hangingPunct="1">
              <a:lnSpc>
                <a:spcPct val="90000"/>
              </a:lnSpc>
              <a:buNone/>
              <a:defRPr/>
            </a:pPr>
            <a:r>
              <a:rPr lang="en-US" sz="2400" dirty="0"/>
              <a:t>	Property </a:t>
            </a:r>
            <a:r>
              <a:rPr lang="en-US" sz="2400" dirty="0" smtClean="0"/>
              <a:t>#2</a:t>
            </a:r>
            <a:r>
              <a:rPr lang="en-US" sz="2400" dirty="0"/>
              <a:t>: Given k authentic messages and </a:t>
            </a:r>
            <a:r>
              <a:rPr lang="en-US" sz="2400" dirty="0" smtClean="0"/>
              <a:t>k </a:t>
            </a:r>
            <a:r>
              <a:rPr lang="en-US" sz="2400" dirty="0"/>
              <a:t>faked ones, </a:t>
            </a:r>
            <a:r>
              <a:rPr lang="en-US" sz="2400" dirty="0" smtClean="0"/>
              <a:t>if the </a:t>
            </a:r>
            <a:r>
              <a:rPr lang="en-US" sz="2400" dirty="0"/>
              <a:t>k authentic messages are consecutive, faked ones will reach </a:t>
            </a:r>
            <a:r>
              <a:rPr lang="en-US" sz="2400" dirty="0" smtClean="0"/>
              <a:t>the most </a:t>
            </a:r>
            <a:r>
              <a:rPr lang="en-US" sz="2400" dirty="0"/>
              <a:t>sensor nodes. In this case, at least </a:t>
            </a:r>
            <a:r>
              <a:rPr lang="en-US" sz="2400" dirty="0" smtClean="0"/>
              <a:t>k </a:t>
            </a:r>
            <a:r>
              <a:rPr lang="en-US" sz="2400" dirty="0"/>
              <a:t>− ⌈log(k + 1)⌉ </a:t>
            </a:r>
            <a:r>
              <a:rPr lang="en-US" sz="2400" dirty="0" smtClean="0"/>
              <a:t>faked messages </a:t>
            </a:r>
            <a:r>
              <a:rPr lang="en-US" sz="2400" dirty="0"/>
              <a:t>are dropped by the one-hop nodes.</a:t>
            </a:r>
            <a:r>
              <a:rPr lang="en-US" sz="2800" dirty="0" smtClean="0"/>
              <a:t>.</a:t>
            </a:r>
            <a:endParaRPr lang="en-US" sz="2800" dirty="0"/>
          </a:p>
        </p:txBody>
      </p:sp>
    </p:spTree>
    <p:extLst>
      <p:ext uri="{BB962C8B-B14F-4D97-AF65-F5344CB8AC3E}">
        <p14:creationId xmlns:p14="http://schemas.microsoft.com/office/powerpoint/2010/main" val="2345330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18</a:t>
            </a:fld>
            <a:endParaRPr lang="en-US"/>
          </a:p>
        </p:txBody>
      </p:sp>
      <p:sp>
        <p:nvSpPr>
          <p:cNvPr id="29698" name="Rectangle 2"/>
          <p:cNvSpPr>
            <a:spLocks noGrp="1" noChangeArrowheads="1"/>
          </p:cNvSpPr>
          <p:nvPr>
            <p:ph type="title"/>
          </p:nvPr>
        </p:nvSpPr>
        <p:spPr>
          <a:xfrm>
            <a:off x="673580" y="476374"/>
            <a:ext cx="7772400" cy="1224434"/>
          </a:xfrm>
        </p:spPr>
        <p:txBody>
          <a:bodyPr/>
          <a:lstStyle/>
          <a:p>
            <a:pPr eaLnBrk="1" hangingPunct="1">
              <a:defRPr/>
            </a:pPr>
            <a:r>
              <a:rPr lang="en-US" sz="4000" dirty="0" smtClean="0"/>
              <a:t>DWS </a:t>
            </a:r>
            <a:r>
              <a:rPr lang="en-US" sz="4000" dirty="0"/>
              <a:t>- Properties of the basic scheme</a:t>
            </a:r>
            <a:endParaRPr lang="en-US" sz="4000" dirty="0" smtClean="0"/>
          </a:p>
        </p:txBody>
      </p:sp>
      <p:sp>
        <p:nvSpPr>
          <p:cNvPr id="29699" name="Rectangle 3"/>
          <p:cNvSpPr>
            <a:spLocks noGrp="1" noChangeArrowheads="1"/>
          </p:cNvSpPr>
          <p:nvPr>
            <p:ph type="body" idx="1"/>
          </p:nvPr>
        </p:nvSpPr>
        <p:spPr>
          <a:xfrm>
            <a:off x="685800" y="1916832"/>
            <a:ext cx="7772400" cy="576064"/>
          </a:xfrm>
        </p:spPr>
        <p:txBody>
          <a:bodyPr/>
          <a:lstStyle/>
          <a:p>
            <a:pPr algn="just" eaLnBrk="1" hangingPunct="1">
              <a:lnSpc>
                <a:spcPct val="90000"/>
              </a:lnSpc>
              <a:defRPr/>
            </a:pPr>
            <a:r>
              <a:rPr lang="en-US" sz="2800" dirty="0"/>
              <a:t>Mixed-Authentic Message attack (MAA):</a:t>
            </a:r>
            <a:endParaRPr lang="en-US" sz="2800" dirty="0" smtClean="0"/>
          </a:p>
          <a:p>
            <a:pPr marL="400050" lvl="1" indent="0" algn="just" eaLnBrk="1" hangingPunct="1">
              <a:lnSpc>
                <a:spcPct val="90000"/>
              </a:lnSpc>
              <a:buNone/>
              <a:defRPr/>
            </a:pPr>
            <a:r>
              <a:rPr lang="en-US" sz="2400" dirty="0"/>
              <a:t>	</a:t>
            </a:r>
            <a:endParaRPr lang="en-US" sz="2800" dirty="0"/>
          </a:p>
        </p:txBody>
      </p:sp>
      <p:pic>
        <p:nvPicPr>
          <p:cNvPr id="2" name="Picture 1"/>
          <p:cNvPicPr>
            <a:picLocks noChangeAspect="1"/>
          </p:cNvPicPr>
          <p:nvPr/>
        </p:nvPicPr>
        <p:blipFill>
          <a:blip r:embed="rId3"/>
          <a:stretch>
            <a:fillRect/>
          </a:stretch>
        </p:blipFill>
        <p:spPr>
          <a:xfrm>
            <a:off x="539552" y="3327829"/>
            <a:ext cx="8484493" cy="1262080"/>
          </a:xfrm>
          <a:prstGeom prst="rect">
            <a:avLst/>
          </a:prstGeom>
        </p:spPr>
      </p:pic>
    </p:spTree>
    <p:extLst>
      <p:ext uri="{BB962C8B-B14F-4D97-AF65-F5344CB8AC3E}">
        <p14:creationId xmlns:p14="http://schemas.microsoft.com/office/powerpoint/2010/main" val="1468249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19</a:t>
            </a:fld>
            <a:endParaRPr lang="en-US"/>
          </a:p>
        </p:txBody>
      </p:sp>
      <p:sp>
        <p:nvSpPr>
          <p:cNvPr id="29698" name="Rectangle 2"/>
          <p:cNvSpPr>
            <a:spLocks noGrp="1" noChangeArrowheads="1"/>
          </p:cNvSpPr>
          <p:nvPr>
            <p:ph type="title"/>
          </p:nvPr>
        </p:nvSpPr>
        <p:spPr>
          <a:xfrm>
            <a:off x="673580" y="476374"/>
            <a:ext cx="7772400" cy="1224434"/>
          </a:xfrm>
        </p:spPr>
        <p:txBody>
          <a:bodyPr/>
          <a:lstStyle/>
          <a:p>
            <a:pPr eaLnBrk="1" hangingPunct="1">
              <a:defRPr/>
            </a:pPr>
            <a:r>
              <a:rPr lang="en-US" sz="4000" dirty="0"/>
              <a:t>Energy saving in the presence of </a:t>
            </a:r>
            <a:r>
              <a:rPr lang="en-US" sz="4000" dirty="0" err="1"/>
              <a:t>DoS</a:t>
            </a:r>
            <a:r>
              <a:rPr lang="en-US" sz="4000" dirty="0"/>
              <a:t> attacks</a:t>
            </a:r>
            <a:endParaRPr lang="en-US" sz="4000" dirty="0" smtClean="0"/>
          </a:p>
        </p:txBody>
      </p:sp>
      <p:sp>
        <p:nvSpPr>
          <p:cNvPr id="29699" name="Rectangle 3"/>
          <p:cNvSpPr>
            <a:spLocks noGrp="1" noChangeArrowheads="1"/>
          </p:cNvSpPr>
          <p:nvPr>
            <p:ph type="body" idx="1"/>
          </p:nvPr>
        </p:nvSpPr>
        <p:spPr>
          <a:xfrm>
            <a:off x="685800" y="1916832"/>
            <a:ext cx="7772400" cy="3816424"/>
          </a:xfrm>
        </p:spPr>
        <p:txBody>
          <a:bodyPr/>
          <a:lstStyle/>
          <a:p>
            <a:pPr marL="0" indent="0" algn="just" eaLnBrk="1" hangingPunct="1">
              <a:lnSpc>
                <a:spcPct val="90000"/>
              </a:lnSpc>
              <a:buNone/>
              <a:defRPr/>
            </a:pPr>
            <a:r>
              <a:rPr lang="en-US" sz="2800" dirty="0"/>
              <a:t>THEOREM </a:t>
            </a:r>
            <a:r>
              <a:rPr lang="en-US" sz="2800" dirty="0" smtClean="0"/>
              <a:t>: </a:t>
            </a:r>
          </a:p>
          <a:p>
            <a:pPr algn="just" eaLnBrk="1" hangingPunct="1">
              <a:lnSpc>
                <a:spcPct val="90000"/>
              </a:lnSpc>
              <a:defRPr/>
            </a:pPr>
            <a:r>
              <a:rPr lang="en-US" sz="2800" dirty="0" smtClean="0"/>
              <a:t>In </a:t>
            </a:r>
            <a:r>
              <a:rPr lang="en-US" sz="2800" dirty="0"/>
              <a:t>NAA, sensor nodes two hops away from </a:t>
            </a:r>
            <a:r>
              <a:rPr lang="en-US" sz="2800" dirty="0" smtClean="0"/>
              <a:t>the attacker </a:t>
            </a:r>
            <a:r>
              <a:rPr lang="en-US" sz="2800" dirty="0"/>
              <a:t>are immune from the attack; </a:t>
            </a:r>
            <a:endParaRPr lang="en-US" sz="2800" dirty="0" smtClean="0"/>
          </a:p>
          <a:p>
            <a:pPr algn="just" eaLnBrk="1" hangingPunct="1">
              <a:lnSpc>
                <a:spcPct val="90000"/>
              </a:lnSpc>
              <a:defRPr/>
            </a:pPr>
            <a:r>
              <a:rPr lang="en-US" sz="2800" dirty="0" smtClean="0"/>
              <a:t>In </a:t>
            </a:r>
            <a:r>
              <a:rPr lang="en-US" sz="2800" dirty="0"/>
              <a:t>AAA, sensor nodes </a:t>
            </a:r>
            <a:r>
              <a:rPr lang="en-US" sz="2800" dirty="0" smtClean="0"/>
              <a:t>more than </a:t>
            </a:r>
            <a:r>
              <a:rPr lang="en-US" sz="2800" dirty="0"/>
              <a:t>two hops away from the malicious attacker will receive at </a:t>
            </a:r>
            <a:r>
              <a:rPr lang="en-US" sz="2800" dirty="0" smtClean="0"/>
              <a:t>most ⌈</a:t>
            </a:r>
            <a:r>
              <a:rPr lang="en-US" sz="2800" dirty="0"/>
              <a:t>log(k + 1)⌉ faked messages.</a:t>
            </a:r>
          </a:p>
        </p:txBody>
      </p:sp>
    </p:spTree>
    <p:extLst>
      <p:ext uri="{BB962C8B-B14F-4D97-AF65-F5344CB8AC3E}">
        <p14:creationId xmlns:p14="http://schemas.microsoft.com/office/powerpoint/2010/main" val="347671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smtClean="0">
                <a:cs typeface="Arial" charset="0"/>
              </a:rPr>
              <a:t>CS577: </a:t>
            </a:r>
            <a:r>
              <a:rPr lang="en-US" dirty="0">
                <a:cs typeface="Arial" charset="0"/>
              </a:rPr>
              <a:t>Sensor </a:t>
            </a:r>
            <a:r>
              <a:rPr lang="en-US" dirty="0" smtClean="0">
                <a:cs typeface="Arial" charset="0"/>
              </a:rPr>
              <a:t>Networks - Containing </a:t>
            </a:r>
            <a:r>
              <a:rPr lang="en-US" dirty="0">
                <a:cs typeface="Arial" charset="0"/>
              </a:rPr>
              <a:t>DoS </a:t>
            </a:r>
            <a:r>
              <a:rPr lang="en-US" dirty="0" smtClean="0">
                <a:cs typeface="Arial" charset="0"/>
              </a:rPr>
              <a:t>Attacks</a:t>
            </a:r>
          </a:p>
        </p:txBody>
      </p:sp>
      <p:sp>
        <p:nvSpPr>
          <p:cNvPr id="6" name="Slide Number Placeholder 5"/>
          <p:cNvSpPr>
            <a:spLocks noGrp="1"/>
          </p:cNvSpPr>
          <p:nvPr>
            <p:ph type="sldNum" sz="quarter" idx="12"/>
          </p:nvPr>
        </p:nvSpPr>
        <p:spPr/>
        <p:txBody>
          <a:bodyPr/>
          <a:lstStyle/>
          <a:p>
            <a:pPr>
              <a:defRPr/>
            </a:pPr>
            <a:fld id="{263873D7-E6FA-4F32-A21F-67240F1A7C28}" type="slidenum">
              <a:rPr lang="en-US"/>
              <a:pPr>
                <a:defRPr/>
              </a:pPr>
              <a:t>2</a:t>
            </a:fld>
            <a:endParaRPr lang="en-US"/>
          </a:p>
        </p:txBody>
      </p:sp>
      <p:sp>
        <p:nvSpPr>
          <p:cNvPr id="29698" name="Rectangle 2"/>
          <p:cNvSpPr>
            <a:spLocks noGrp="1" noChangeArrowheads="1"/>
          </p:cNvSpPr>
          <p:nvPr>
            <p:ph type="title"/>
          </p:nvPr>
        </p:nvSpPr>
        <p:spPr>
          <a:xfrm>
            <a:off x="685800" y="228600"/>
            <a:ext cx="7772400" cy="680120"/>
          </a:xfrm>
        </p:spPr>
        <p:txBody>
          <a:bodyPr/>
          <a:lstStyle/>
          <a:p>
            <a:pPr eaLnBrk="1" hangingPunct="1">
              <a:defRPr/>
            </a:pPr>
            <a:r>
              <a:rPr lang="en-US" dirty="0" smtClean="0"/>
              <a:t>Introduction</a:t>
            </a:r>
          </a:p>
        </p:txBody>
      </p:sp>
      <p:sp>
        <p:nvSpPr>
          <p:cNvPr id="29699" name="Rectangle 3"/>
          <p:cNvSpPr>
            <a:spLocks noGrp="1" noChangeArrowheads="1"/>
          </p:cNvSpPr>
          <p:nvPr>
            <p:ph type="body" idx="1"/>
          </p:nvPr>
        </p:nvSpPr>
        <p:spPr>
          <a:xfrm>
            <a:off x="467544" y="1159768"/>
            <a:ext cx="8425631" cy="4429472"/>
          </a:xfrm>
        </p:spPr>
        <p:txBody>
          <a:bodyPr/>
          <a:lstStyle/>
          <a:p>
            <a:pPr eaLnBrk="1" hangingPunct="1">
              <a:lnSpc>
                <a:spcPct val="90000"/>
              </a:lnSpc>
              <a:defRPr/>
            </a:pPr>
            <a:r>
              <a:rPr lang="en-US" sz="2800" dirty="0"/>
              <a:t>Sensor networks using Public Key </a:t>
            </a:r>
            <a:r>
              <a:rPr lang="en-US" sz="2800" dirty="0" smtClean="0"/>
              <a:t>Cryptography (PKC) </a:t>
            </a:r>
            <a:r>
              <a:rPr lang="en-US" sz="2800" dirty="0"/>
              <a:t>are susceptible to Denial of Service (DoS) attacks.</a:t>
            </a:r>
            <a:endParaRPr lang="en-US" sz="2800" dirty="0" smtClean="0"/>
          </a:p>
          <a:p>
            <a:pPr eaLnBrk="1" hangingPunct="1">
              <a:lnSpc>
                <a:spcPct val="90000"/>
              </a:lnSpc>
              <a:defRPr/>
            </a:pPr>
            <a:r>
              <a:rPr lang="en-US" sz="2800" dirty="0"/>
              <a:t>Attackers keep broadcasting bogus messages incurring extra costs, in an attempt </a:t>
            </a:r>
            <a:r>
              <a:rPr lang="en-US" sz="2800" dirty="0" smtClean="0"/>
              <a:t>to exhaust </a:t>
            </a:r>
            <a:r>
              <a:rPr lang="en-US" sz="2800" dirty="0"/>
              <a:t>the energy of the honest nodes</a:t>
            </a:r>
            <a:r>
              <a:rPr lang="en-US" sz="2800" dirty="0" smtClean="0"/>
              <a:t>.</a:t>
            </a:r>
          </a:p>
          <a:p>
            <a:pPr eaLnBrk="1" hangingPunct="1">
              <a:lnSpc>
                <a:spcPct val="90000"/>
              </a:lnSpc>
              <a:defRPr/>
            </a:pPr>
            <a:r>
              <a:rPr lang="en-US" sz="2800" dirty="0" smtClean="0"/>
              <a:t>The </a:t>
            </a:r>
            <a:r>
              <a:rPr lang="en-US" sz="2800" dirty="0"/>
              <a:t>long time to verify each message using PKC increases the response time </a:t>
            </a:r>
            <a:r>
              <a:rPr lang="en-US" sz="2800" dirty="0" smtClean="0"/>
              <a:t>of the </a:t>
            </a:r>
            <a:r>
              <a:rPr lang="en-US" sz="2800" dirty="0"/>
              <a:t>nodes</a:t>
            </a:r>
            <a:r>
              <a:rPr lang="en-US" sz="2800" dirty="0" smtClean="0"/>
              <a:t>.</a:t>
            </a:r>
            <a:endParaRPr lang="en-US" sz="2800" dirty="0"/>
          </a:p>
          <a:p>
            <a:pPr eaLnBrk="1" hangingPunct="1">
              <a:lnSpc>
                <a:spcPct val="90000"/>
              </a:lnSpc>
              <a:defRPr/>
            </a:pPr>
            <a:r>
              <a:rPr lang="en-US" sz="2800" dirty="0"/>
              <a:t>Impractical for the nodes to validate each </a:t>
            </a:r>
            <a:r>
              <a:rPr lang="en-US" sz="2800" dirty="0" smtClean="0"/>
              <a:t> incoming </a:t>
            </a:r>
            <a:r>
              <a:rPr lang="en-US" sz="2800" dirty="0"/>
              <a:t>message before forwarding it</a:t>
            </a:r>
            <a:r>
              <a:rPr lang="en-US" sz="2800" dirty="0" smtClean="0"/>
              <a:t>.</a:t>
            </a:r>
            <a:r>
              <a:rPr lang="en-US" sz="24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20</a:t>
            </a:fld>
            <a:endParaRPr lang="en-US"/>
          </a:p>
        </p:txBody>
      </p:sp>
      <p:sp>
        <p:nvSpPr>
          <p:cNvPr id="29698" name="Rectangle 2"/>
          <p:cNvSpPr>
            <a:spLocks noGrp="1" noChangeArrowheads="1"/>
          </p:cNvSpPr>
          <p:nvPr>
            <p:ph type="title"/>
          </p:nvPr>
        </p:nvSpPr>
        <p:spPr>
          <a:xfrm>
            <a:off x="673580" y="476374"/>
            <a:ext cx="7772400" cy="1224434"/>
          </a:xfrm>
        </p:spPr>
        <p:txBody>
          <a:bodyPr/>
          <a:lstStyle/>
          <a:p>
            <a:pPr eaLnBrk="1" hangingPunct="1">
              <a:defRPr/>
            </a:pPr>
            <a:r>
              <a:rPr lang="en-US" sz="4000" dirty="0"/>
              <a:t>Broadcast delay for authentic messages</a:t>
            </a:r>
            <a:endParaRPr lang="en-US" sz="4000" dirty="0" smtClean="0"/>
          </a:p>
        </p:txBody>
      </p:sp>
      <p:sp>
        <p:nvSpPr>
          <p:cNvPr id="29699" name="Rectangle 3"/>
          <p:cNvSpPr>
            <a:spLocks noGrp="1" noChangeArrowheads="1"/>
          </p:cNvSpPr>
          <p:nvPr>
            <p:ph type="body" idx="1"/>
          </p:nvPr>
        </p:nvSpPr>
        <p:spPr>
          <a:xfrm>
            <a:off x="685800" y="1916832"/>
            <a:ext cx="7772400" cy="1656184"/>
          </a:xfrm>
        </p:spPr>
        <p:txBody>
          <a:bodyPr/>
          <a:lstStyle/>
          <a:p>
            <a:pPr algn="just" eaLnBrk="1" hangingPunct="1">
              <a:lnSpc>
                <a:spcPct val="90000"/>
              </a:lnSpc>
              <a:defRPr/>
            </a:pPr>
            <a:r>
              <a:rPr lang="en-US" sz="2800" dirty="0" smtClean="0"/>
              <a:t>Observation </a:t>
            </a:r>
            <a:r>
              <a:rPr lang="en-US" sz="2800" dirty="0"/>
              <a:t>If v1, v2, · · · , vi are sorted (in increasing or </a:t>
            </a:r>
            <a:r>
              <a:rPr lang="en-US" sz="2800" dirty="0" smtClean="0"/>
              <a:t>decreasing </a:t>
            </a:r>
            <a:r>
              <a:rPr lang="en-US" sz="2800" dirty="0"/>
              <a:t>order), then the number of nodes that are in </a:t>
            </a:r>
            <a:r>
              <a:rPr lang="en-US" sz="2800" dirty="0" smtClean="0"/>
              <a:t>authentication -first </a:t>
            </a:r>
            <a:r>
              <a:rPr lang="en-US" sz="2800" dirty="0"/>
              <a:t>mode is at </a:t>
            </a:r>
            <a:r>
              <a:rPr lang="en-US" sz="2800" dirty="0" smtClean="0"/>
              <a:t>most :</a:t>
            </a:r>
          </a:p>
        </p:txBody>
      </p:sp>
      <p:pic>
        <p:nvPicPr>
          <p:cNvPr id="4" name="Picture 3"/>
          <p:cNvPicPr>
            <a:picLocks noChangeAspect="1"/>
          </p:cNvPicPr>
          <p:nvPr/>
        </p:nvPicPr>
        <p:blipFill>
          <a:blip r:embed="rId3"/>
          <a:stretch>
            <a:fillRect/>
          </a:stretch>
        </p:blipFill>
        <p:spPr>
          <a:xfrm>
            <a:off x="3491880" y="4169817"/>
            <a:ext cx="1733550" cy="533400"/>
          </a:xfrm>
          <a:prstGeom prst="rect">
            <a:avLst/>
          </a:prstGeom>
        </p:spPr>
      </p:pic>
    </p:spTree>
    <p:extLst>
      <p:ext uri="{BB962C8B-B14F-4D97-AF65-F5344CB8AC3E}">
        <p14:creationId xmlns:p14="http://schemas.microsoft.com/office/powerpoint/2010/main" val="2137852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21</a:t>
            </a:fld>
            <a:endParaRPr lang="en-US"/>
          </a:p>
        </p:txBody>
      </p:sp>
      <p:sp>
        <p:nvSpPr>
          <p:cNvPr id="29698" name="Rectangle 2"/>
          <p:cNvSpPr>
            <a:spLocks noGrp="1" noChangeArrowheads="1"/>
          </p:cNvSpPr>
          <p:nvPr>
            <p:ph type="title"/>
          </p:nvPr>
        </p:nvSpPr>
        <p:spPr>
          <a:xfrm>
            <a:off x="673580" y="260648"/>
            <a:ext cx="7772400" cy="1224434"/>
          </a:xfrm>
        </p:spPr>
        <p:txBody>
          <a:bodyPr/>
          <a:lstStyle/>
          <a:p>
            <a:pPr eaLnBrk="1" hangingPunct="1">
              <a:defRPr/>
            </a:pPr>
            <a:r>
              <a:rPr lang="en-US" sz="4000" dirty="0"/>
              <a:t>Extension of the Basic Scheme</a:t>
            </a:r>
            <a:endParaRPr lang="en-US" sz="4000" dirty="0" smtClean="0"/>
          </a:p>
        </p:txBody>
      </p:sp>
      <p:sp>
        <p:nvSpPr>
          <p:cNvPr id="29699" name="Rectangle 3"/>
          <p:cNvSpPr>
            <a:spLocks noGrp="1" noChangeArrowheads="1"/>
          </p:cNvSpPr>
          <p:nvPr>
            <p:ph type="body" idx="1"/>
          </p:nvPr>
        </p:nvSpPr>
        <p:spPr>
          <a:xfrm>
            <a:off x="685800" y="1484784"/>
            <a:ext cx="7772400" cy="4392488"/>
          </a:xfrm>
        </p:spPr>
        <p:txBody>
          <a:bodyPr/>
          <a:lstStyle/>
          <a:p>
            <a:pPr algn="just" eaLnBrk="1" hangingPunct="1">
              <a:lnSpc>
                <a:spcPct val="90000"/>
              </a:lnSpc>
              <a:defRPr/>
            </a:pPr>
            <a:r>
              <a:rPr lang="en-US" sz="2800" dirty="0"/>
              <a:t>Window size updating functions: For the scheme to be effective in containing </a:t>
            </a:r>
            <a:r>
              <a:rPr lang="en-US" sz="2800" dirty="0" err="1"/>
              <a:t>DoS</a:t>
            </a:r>
            <a:r>
              <a:rPr lang="en-US" sz="2800" dirty="0"/>
              <a:t> attacks, </a:t>
            </a:r>
            <a:r>
              <a:rPr lang="en-US" sz="2800" dirty="0" smtClean="0"/>
              <a:t>window size </a:t>
            </a:r>
            <a:r>
              <a:rPr lang="en-US" sz="2800" dirty="0"/>
              <a:t>updating functions should have the following </a:t>
            </a:r>
            <a:r>
              <a:rPr lang="en-US" sz="2800" dirty="0" smtClean="0"/>
              <a:t>properties.</a:t>
            </a:r>
          </a:p>
          <a:p>
            <a:pPr marL="0" indent="0" algn="just" eaLnBrk="1" hangingPunct="1">
              <a:lnSpc>
                <a:spcPct val="90000"/>
              </a:lnSpc>
              <a:buNone/>
              <a:defRPr/>
            </a:pPr>
            <a:r>
              <a:rPr lang="en-US" sz="2800" dirty="0" smtClean="0"/>
              <a:t>	</a:t>
            </a:r>
          </a:p>
          <a:p>
            <a:pPr marL="0" indent="0" algn="just" eaLnBrk="1" hangingPunct="1">
              <a:lnSpc>
                <a:spcPct val="90000"/>
              </a:lnSpc>
              <a:buNone/>
              <a:defRPr/>
            </a:pPr>
            <a:r>
              <a:rPr lang="en-US" sz="2800" dirty="0"/>
              <a:t>	</a:t>
            </a:r>
            <a:r>
              <a:rPr lang="en-US" sz="2800" dirty="0" smtClean="0"/>
              <a:t>(</a:t>
            </a:r>
            <a:r>
              <a:rPr lang="en-US" sz="2800" dirty="0"/>
              <a:t>1)Gradient </a:t>
            </a:r>
            <a:r>
              <a:rPr lang="en-US" sz="2800" dirty="0" smtClean="0"/>
              <a:t>distribution</a:t>
            </a:r>
            <a:endParaRPr lang="en-US" sz="2800" dirty="0"/>
          </a:p>
          <a:p>
            <a:pPr marL="0" indent="0" algn="just" eaLnBrk="1" hangingPunct="1">
              <a:lnSpc>
                <a:spcPct val="90000"/>
              </a:lnSpc>
              <a:buNone/>
              <a:defRPr/>
            </a:pPr>
            <a:r>
              <a:rPr lang="en-US" sz="2800" dirty="0" smtClean="0"/>
              <a:t>	(</a:t>
            </a:r>
            <a:r>
              <a:rPr lang="en-US" sz="2800" dirty="0"/>
              <a:t>2) Fast </a:t>
            </a:r>
            <a:r>
              <a:rPr lang="en-US" sz="2800" dirty="0" smtClean="0"/>
              <a:t>decrease</a:t>
            </a:r>
            <a:endParaRPr lang="en-US" sz="2800" dirty="0"/>
          </a:p>
          <a:p>
            <a:pPr marL="0" indent="0" algn="just" eaLnBrk="1" hangingPunct="1">
              <a:lnSpc>
                <a:spcPct val="90000"/>
              </a:lnSpc>
              <a:buNone/>
              <a:defRPr/>
            </a:pPr>
            <a:r>
              <a:rPr lang="en-US" sz="2800" dirty="0" smtClean="0"/>
              <a:t>	(</a:t>
            </a:r>
            <a:r>
              <a:rPr lang="en-US" sz="2800" dirty="0"/>
              <a:t>3) Slow </a:t>
            </a:r>
            <a:r>
              <a:rPr lang="en-US" sz="2800" dirty="0" smtClean="0"/>
              <a:t>increase</a:t>
            </a:r>
          </a:p>
        </p:txBody>
      </p:sp>
    </p:spTree>
    <p:extLst>
      <p:ext uri="{BB962C8B-B14F-4D97-AF65-F5344CB8AC3E}">
        <p14:creationId xmlns:p14="http://schemas.microsoft.com/office/powerpoint/2010/main" val="3193792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22</a:t>
            </a:fld>
            <a:endParaRPr lang="en-US"/>
          </a:p>
        </p:txBody>
      </p:sp>
      <p:sp>
        <p:nvSpPr>
          <p:cNvPr id="29698" name="Rectangle 2"/>
          <p:cNvSpPr>
            <a:spLocks noGrp="1" noChangeArrowheads="1"/>
          </p:cNvSpPr>
          <p:nvPr>
            <p:ph type="title"/>
          </p:nvPr>
        </p:nvSpPr>
        <p:spPr>
          <a:xfrm>
            <a:off x="673580" y="260648"/>
            <a:ext cx="7772400" cy="1224434"/>
          </a:xfrm>
        </p:spPr>
        <p:txBody>
          <a:bodyPr/>
          <a:lstStyle/>
          <a:p>
            <a:pPr eaLnBrk="1" hangingPunct="1">
              <a:defRPr/>
            </a:pPr>
            <a:r>
              <a:rPr lang="en-US" sz="4000" dirty="0"/>
              <a:t>Extension of the Basic Scheme</a:t>
            </a:r>
            <a:endParaRPr lang="en-US" sz="4000" dirty="0" smtClean="0"/>
          </a:p>
        </p:txBody>
      </p:sp>
      <p:sp>
        <p:nvSpPr>
          <p:cNvPr id="29699" name="Rectangle 3"/>
          <p:cNvSpPr>
            <a:spLocks noGrp="1" noChangeArrowheads="1"/>
          </p:cNvSpPr>
          <p:nvPr>
            <p:ph type="body" idx="1"/>
          </p:nvPr>
        </p:nvSpPr>
        <p:spPr>
          <a:xfrm>
            <a:off x="685800" y="1484784"/>
            <a:ext cx="7772400" cy="648072"/>
          </a:xfrm>
        </p:spPr>
        <p:txBody>
          <a:bodyPr/>
          <a:lstStyle/>
          <a:p>
            <a:pPr algn="just" eaLnBrk="1" hangingPunct="1">
              <a:lnSpc>
                <a:spcPct val="90000"/>
              </a:lnSpc>
              <a:defRPr/>
            </a:pPr>
            <a:r>
              <a:rPr lang="en-US" sz="2800" dirty="0"/>
              <a:t>General window size updating functions</a:t>
            </a:r>
          </a:p>
          <a:p>
            <a:pPr algn="just" eaLnBrk="1" hangingPunct="1">
              <a:lnSpc>
                <a:spcPct val="90000"/>
              </a:lnSpc>
              <a:defRPr/>
            </a:pPr>
            <a:endParaRPr lang="en-US" sz="2800" dirty="0" smtClean="0"/>
          </a:p>
        </p:txBody>
      </p:sp>
      <p:pic>
        <p:nvPicPr>
          <p:cNvPr id="2" name="Picture 1"/>
          <p:cNvPicPr>
            <a:picLocks noChangeAspect="1"/>
          </p:cNvPicPr>
          <p:nvPr/>
        </p:nvPicPr>
        <p:blipFill>
          <a:blip r:embed="rId3"/>
          <a:stretch>
            <a:fillRect/>
          </a:stretch>
        </p:blipFill>
        <p:spPr>
          <a:xfrm>
            <a:off x="957262" y="2652712"/>
            <a:ext cx="7229475" cy="1552575"/>
          </a:xfrm>
          <a:prstGeom prst="rect">
            <a:avLst/>
          </a:prstGeom>
        </p:spPr>
      </p:pic>
    </p:spTree>
    <p:extLst>
      <p:ext uri="{BB962C8B-B14F-4D97-AF65-F5344CB8AC3E}">
        <p14:creationId xmlns:p14="http://schemas.microsoft.com/office/powerpoint/2010/main" val="330181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23</a:t>
            </a:fld>
            <a:endParaRPr lang="en-US"/>
          </a:p>
        </p:txBody>
      </p:sp>
      <p:sp>
        <p:nvSpPr>
          <p:cNvPr id="29698" name="Rectangle 2"/>
          <p:cNvSpPr>
            <a:spLocks noGrp="1" noChangeArrowheads="1"/>
          </p:cNvSpPr>
          <p:nvPr>
            <p:ph type="title"/>
          </p:nvPr>
        </p:nvSpPr>
        <p:spPr>
          <a:xfrm>
            <a:off x="673580" y="260648"/>
            <a:ext cx="7772400" cy="832629"/>
          </a:xfrm>
        </p:spPr>
        <p:txBody>
          <a:bodyPr/>
          <a:lstStyle/>
          <a:p>
            <a:pPr eaLnBrk="1" hangingPunct="1">
              <a:defRPr/>
            </a:pPr>
            <a:r>
              <a:rPr lang="en-US" sz="4000" dirty="0"/>
              <a:t>Multi-source attacks</a:t>
            </a:r>
            <a:endParaRPr lang="en-US" sz="4000" dirty="0" smtClean="0"/>
          </a:p>
        </p:txBody>
      </p:sp>
      <p:sp>
        <p:nvSpPr>
          <p:cNvPr id="29699" name="Rectangle 3"/>
          <p:cNvSpPr>
            <a:spLocks noGrp="1" noChangeArrowheads="1"/>
          </p:cNvSpPr>
          <p:nvPr>
            <p:ph type="body" idx="1"/>
          </p:nvPr>
        </p:nvSpPr>
        <p:spPr>
          <a:xfrm>
            <a:off x="681085" y="980728"/>
            <a:ext cx="7772400" cy="648072"/>
          </a:xfrm>
        </p:spPr>
        <p:txBody>
          <a:bodyPr/>
          <a:lstStyle/>
          <a:p>
            <a:pPr algn="just" eaLnBrk="1" hangingPunct="1">
              <a:lnSpc>
                <a:spcPct val="90000"/>
              </a:lnSpc>
              <a:defRPr/>
            </a:pPr>
            <a:r>
              <a:rPr lang="en-US" sz="2800" dirty="0"/>
              <a:t>Two malicious nodes located at (10, 10) and (35, 35) keep broadcasting faked messages. </a:t>
            </a:r>
          </a:p>
          <a:p>
            <a:pPr algn="just" eaLnBrk="1" hangingPunct="1">
              <a:lnSpc>
                <a:spcPct val="90000"/>
              </a:lnSpc>
              <a:defRPr/>
            </a:pPr>
            <a:endParaRPr lang="en-US" sz="2800" dirty="0" smtClean="0"/>
          </a:p>
        </p:txBody>
      </p:sp>
      <p:pic>
        <p:nvPicPr>
          <p:cNvPr id="4" name="Picture 3"/>
          <p:cNvPicPr>
            <a:picLocks noChangeAspect="1"/>
          </p:cNvPicPr>
          <p:nvPr/>
        </p:nvPicPr>
        <p:blipFill>
          <a:blip r:embed="rId3"/>
          <a:stretch>
            <a:fillRect/>
          </a:stretch>
        </p:blipFill>
        <p:spPr>
          <a:xfrm>
            <a:off x="1248319" y="1916832"/>
            <a:ext cx="6852073" cy="3960440"/>
          </a:xfrm>
          <a:prstGeom prst="rect">
            <a:avLst/>
          </a:prstGeom>
        </p:spPr>
      </p:pic>
    </p:spTree>
    <p:extLst>
      <p:ext uri="{BB962C8B-B14F-4D97-AF65-F5344CB8AC3E}">
        <p14:creationId xmlns:p14="http://schemas.microsoft.com/office/powerpoint/2010/main" val="197188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24</a:t>
            </a:fld>
            <a:endParaRPr lang="en-US"/>
          </a:p>
        </p:txBody>
      </p:sp>
      <p:sp>
        <p:nvSpPr>
          <p:cNvPr id="29698" name="Rectangle 2"/>
          <p:cNvSpPr>
            <a:spLocks noGrp="1" noChangeArrowheads="1"/>
          </p:cNvSpPr>
          <p:nvPr>
            <p:ph type="title"/>
          </p:nvPr>
        </p:nvSpPr>
        <p:spPr>
          <a:xfrm>
            <a:off x="673580" y="260350"/>
            <a:ext cx="7772400" cy="792386"/>
          </a:xfrm>
        </p:spPr>
        <p:txBody>
          <a:bodyPr/>
          <a:lstStyle/>
          <a:p>
            <a:pPr eaLnBrk="1" hangingPunct="1">
              <a:defRPr/>
            </a:pPr>
            <a:r>
              <a:rPr lang="en-US" dirty="0"/>
              <a:t>Multi-source attacks</a:t>
            </a:r>
            <a:endParaRPr lang="en-US" sz="3600" dirty="0" smtClean="0"/>
          </a:p>
        </p:txBody>
      </p:sp>
      <p:sp>
        <p:nvSpPr>
          <p:cNvPr id="29699" name="Rectangle 3"/>
          <p:cNvSpPr>
            <a:spLocks noGrp="1" noChangeArrowheads="1"/>
          </p:cNvSpPr>
          <p:nvPr>
            <p:ph type="body" idx="1"/>
          </p:nvPr>
        </p:nvSpPr>
        <p:spPr>
          <a:xfrm>
            <a:off x="672836" y="1054561"/>
            <a:ext cx="7772400" cy="4392488"/>
          </a:xfrm>
        </p:spPr>
        <p:txBody>
          <a:bodyPr/>
          <a:lstStyle/>
          <a:p>
            <a:pPr algn="just" eaLnBrk="1" hangingPunct="1">
              <a:lnSpc>
                <a:spcPct val="90000"/>
              </a:lnSpc>
              <a:defRPr/>
            </a:pPr>
            <a:r>
              <a:rPr lang="en-US" sz="2600" dirty="0"/>
              <a:t>Sensor nodes close to them will be affected, but for nodes far away from both of them, the impact is quite </a:t>
            </a:r>
            <a:r>
              <a:rPr lang="en-US" sz="2600" dirty="0" smtClean="0"/>
              <a:t>limited. </a:t>
            </a:r>
            <a:endParaRPr lang="en-US" sz="2600" dirty="0"/>
          </a:p>
          <a:p>
            <a:pPr algn="just" eaLnBrk="1" hangingPunct="1">
              <a:lnSpc>
                <a:spcPct val="90000"/>
              </a:lnSpc>
              <a:defRPr/>
            </a:pPr>
            <a:r>
              <a:rPr lang="en-US" sz="2600" dirty="0"/>
              <a:t>Faked messages </a:t>
            </a:r>
            <a:r>
              <a:rPr lang="en-US" sz="2600" dirty="0" smtClean="0"/>
              <a:t>broadcast </a:t>
            </a:r>
            <a:r>
              <a:rPr lang="en-US" sz="2600" dirty="0"/>
              <a:t>from the malicious nodes are dropped by the intermediate nodes. </a:t>
            </a:r>
          </a:p>
          <a:p>
            <a:pPr algn="just" eaLnBrk="1" hangingPunct="1">
              <a:lnSpc>
                <a:spcPct val="90000"/>
              </a:lnSpc>
              <a:defRPr/>
            </a:pPr>
            <a:r>
              <a:rPr lang="en-US" sz="2600" dirty="0"/>
              <a:t>The multiple malicious nodes will divide the entire network into several smaller </a:t>
            </a:r>
            <a:r>
              <a:rPr lang="en-US" sz="2600" dirty="0" smtClean="0"/>
              <a:t>sub-areas</a:t>
            </a:r>
            <a:r>
              <a:rPr lang="en-US" sz="2600" dirty="0"/>
              <a:t>.</a:t>
            </a:r>
          </a:p>
          <a:p>
            <a:pPr algn="just" eaLnBrk="1" hangingPunct="1">
              <a:lnSpc>
                <a:spcPct val="90000"/>
              </a:lnSpc>
              <a:defRPr/>
            </a:pPr>
            <a:r>
              <a:rPr lang="en-US" sz="2600" dirty="0"/>
              <a:t>Sensor nodes close to the attackers will have smaller authentication window than nodes far away.</a:t>
            </a:r>
          </a:p>
          <a:p>
            <a:pPr algn="just" eaLnBrk="1" hangingPunct="1">
              <a:lnSpc>
                <a:spcPct val="90000"/>
              </a:lnSpc>
              <a:defRPr/>
            </a:pPr>
            <a:r>
              <a:rPr lang="en-US" sz="2600" dirty="0"/>
              <a:t>When a message arrives at these nodes, it is more likely that this message will be verified before being forwarded.</a:t>
            </a:r>
          </a:p>
        </p:txBody>
      </p:sp>
    </p:spTree>
    <p:extLst>
      <p:ext uri="{BB962C8B-B14F-4D97-AF65-F5344CB8AC3E}">
        <p14:creationId xmlns:p14="http://schemas.microsoft.com/office/powerpoint/2010/main" val="4184902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759846"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25</a:t>
            </a:fld>
            <a:endParaRPr lang="en-US"/>
          </a:p>
        </p:txBody>
      </p:sp>
      <p:sp>
        <p:nvSpPr>
          <p:cNvPr id="30722" name="Rectangle 2"/>
          <p:cNvSpPr>
            <a:spLocks noGrp="1" noChangeArrowheads="1"/>
          </p:cNvSpPr>
          <p:nvPr>
            <p:ph type="title"/>
          </p:nvPr>
        </p:nvSpPr>
        <p:spPr>
          <a:xfrm>
            <a:off x="684213" y="415875"/>
            <a:ext cx="7772400" cy="896144"/>
          </a:xfrm>
        </p:spPr>
        <p:txBody>
          <a:bodyPr/>
          <a:lstStyle/>
          <a:p>
            <a:pPr eaLnBrk="1" hangingPunct="1">
              <a:defRPr/>
            </a:pPr>
            <a:r>
              <a:rPr lang="en-US" sz="3600" dirty="0"/>
              <a:t>EVALUATION AND </a:t>
            </a:r>
            <a:r>
              <a:rPr lang="en-US" sz="3600" dirty="0" smtClean="0"/>
              <a:t>ANALYSIS</a:t>
            </a:r>
          </a:p>
        </p:txBody>
      </p:sp>
      <p:sp>
        <p:nvSpPr>
          <p:cNvPr id="30723" name="Rectangle 3"/>
          <p:cNvSpPr>
            <a:spLocks noGrp="1" noChangeArrowheads="1"/>
          </p:cNvSpPr>
          <p:nvPr>
            <p:ph type="body" idx="1"/>
          </p:nvPr>
        </p:nvSpPr>
        <p:spPr>
          <a:xfrm>
            <a:off x="569913" y="1312019"/>
            <a:ext cx="8001000" cy="4637261"/>
          </a:xfrm>
        </p:spPr>
        <p:txBody>
          <a:bodyPr/>
          <a:lstStyle/>
          <a:p>
            <a:pPr>
              <a:lnSpc>
                <a:spcPct val="90000"/>
              </a:lnSpc>
              <a:defRPr/>
            </a:pPr>
            <a:r>
              <a:rPr lang="en-US" sz="2400" dirty="0" err="1" smtClean="0"/>
              <a:t>Env</a:t>
            </a:r>
            <a:r>
              <a:rPr lang="en-US" sz="2400" dirty="0" smtClean="0"/>
              <a:t>. </a:t>
            </a:r>
            <a:r>
              <a:rPr lang="en-US" sz="2400" dirty="0"/>
              <a:t>setup </a:t>
            </a:r>
            <a:r>
              <a:rPr lang="en-US" sz="2400" dirty="0" smtClean="0"/>
              <a:t>: 5000 </a:t>
            </a:r>
            <a:r>
              <a:rPr lang="en-US" sz="2400" dirty="0"/>
              <a:t>sensor nodes randomly deployed</a:t>
            </a:r>
          </a:p>
          <a:p>
            <a:pPr>
              <a:lnSpc>
                <a:spcPct val="90000"/>
              </a:lnSpc>
              <a:defRPr/>
            </a:pPr>
            <a:r>
              <a:rPr lang="en-US" sz="2400" dirty="0" smtClean="0"/>
              <a:t>Area = 200m×200m.</a:t>
            </a:r>
            <a:endParaRPr lang="en-US" sz="2400" dirty="0"/>
          </a:p>
          <a:p>
            <a:pPr>
              <a:lnSpc>
                <a:spcPct val="90000"/>
              </a:lnSpc>
              <a:defRPr/>
            </a:pPr>
            <a:r>
              <a:rPr lang="en-US" sz="2400" dirty="0" smtClean="0"/>
              <a:t>Transmission </a:t>
            </a:r>
            <a:r>
              <a:rPr lang="en-US" sz="2400" dirty="0"/>
              <a:t>range of sensor nodes </a:t>
            </a:r>
            <a:r>
              <a:rPr lang="en-US" sz="2400" dirty="0" smtClean="0"/>
              <a:t>= </a:t>
            </a:r>
            <a:r>
              <a:rPr lang="en-US" sz="2400" dirty="0"/>
              <a:t>6m. </a:t>
            </a:r>
          </a:p>
          <a:p>
            <a:pPr>
              <a:lnSpc>
                <a:spcPct val="90000"/>
              </a:lnSpc>
              <a:defRPr/>
            </a:pPr>
            <a:r>
              <a:rPr lang="en-US" sz="2400" dirty="0"/>
              <a:t>Assumption : </a:t>
            </a:r>
            <a:r>
              <a:rPr lang="en-US" sz="2400" dirty="0" err="1"/>
              <a:t>Msg</a:t>
            </a:r>
            <a:r>
              <a:rPr lang="en-US" sz="2400" dirty="0"/>
              <a:t> Authentication Duration = 2 sec.</a:t>
            </a:r>
          </a:p>
          <a:p>
            <a:pPr>
              <a:lnSpc>
                <a:spcPct val="90000"/>
              </a:lnSpc>
              <a:defRPr/>
            </a:pPr>
            <a:r>
              <a:rPr lang="en-US" sz="2400" dirty="0"/>
              <a:t>Base stations &amp; attackers are at fixed locations. </a:t>
            </a:r>
          </a:p>
          <a:p>
            <a:pPr>
              <a:lnSpc>
                <a:spcPct val="90000"/>
              </a:lnSpc>
              <a:defRPr/>
            </a:pPr>
            <a:r>
              <a:rPr lang="en-US" sz="2400" dirty="0"/>
              <a:t>Simulate the Mixed-Authentic Message </a:t>
            </a:r>
            <a:r>
              <a:rPr lang="en-US" sz="2400" dirty="0" smtClean="0"/>
              <a:t>Attacks </a:t>
            </a:r>
            <a:r>
              <a:rPr lang="en-US" sz="2400" dirty="0"/>
              <a:t>(more realistic)</a:t>
            </a:r>
          </a:p>
          <a:p>
            <a:pPr>
              <a:lnSpc>
                <a:spcPct val="90000"/>
              </a:lnSpc>
              <a:defRPr/>
            </a:pPr>
            <a:r>
              <a:rPr lang="en-US" sz="2400" dirty="0"/>
              <a:t>Malicious nodes keep sending faked messages.</a:t>
            </a:r>
          </a:p>
          <a:p>
            <a:pPr>
              <a:lnSpc>
                <a:spcPct val="90000"/>
              </a:lnSpc>
              <a:defRPr/>
            </a:pPr>
            <a:r>
              <a:rPr lang="en-US" sz="2400" dirty="0"/>
              <a:t>They may also forward authentic messages </a:t>
            </a:r>
            <a:r>
              <a:rPr lang="en-US" sz="2400" dirty="0" smtClean="0"/>
              <a:t>intermittently.</a:t>
            </a:r>
            <a:endParaRPr lang="en-US" sz="2400" dirty="0"/>
          </a:p>
          <a:p>
            <a:pPr>
              <a:lnSpc>
                <a:spcPct val="90000"/>
              </a:lnSpc>
              <a:defRPr/>
            </a:pPr>
            <a:r>
              <a:rPr lang="en-US" sz="2400" dirty="0"/>
              <a:t>Initially, the </a:t>
            </a:r>
            <a:r>
              <a:rPr lang="en-US" sz="2400" dirty="0" smtClean="0"/>
              <a:t>auth. </a:t>
            </a:r>
            <a:r>
              <a:rPr lang="en-US" sz="2400" dirty="0"/>
              <a:t>window size on each sensor node </a:t>
            </a:r>
            <a:r>
              <a:rPr lang="en-US" sz="2400" dirty="0" smtClean="0"/>
              <a:t> 	 	= 64 (</a:t>
            </a:r>
            <a:r>
              <a:rPr lang="en-US" sz="2400" dirty="0" err="1"/>
              <a:t>Wmax</a:t>
            </a:r>
            <a:r>
              <a:rPr lang="en-US" sz="2400" dirty="0" smtClean="0"/>
              <a:t>).</a:t>
            </a:r>
            <a:endParaRPr lang="en-US" sz="2000" dirty="0" smtClean="0"/>
          </a:p>
        </p:txBody>
      </p:sp>
    </p:spTree>
    <p:extLst>
      <p:ext uri="{BB962C8B-B14F-4D97-AF65-F5344CB8AC3E}">
        <p14:creationId xmlns:p14="http://schemas.microsoft.com/office/powerpoint/2010/main" val="3385597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471814"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26</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Intensity of </a:t>
            </a:r>
            <a:r>
              <a:rPr lang="en-US" sz="2400" dirty="0" err="1"/>
              <a:t>DoS</a:t>
            </a:r>
            <a:r>
              <a:rPr lang="en-US" sz="2400" dirty="0"/>
              <a:t> </a:t>
            </a:r>
            <a:r>
              <a:rPr lang="en-US" sz="2400" dirty="0" smtClean="0"/>
              <a:t>attacks</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1746932" y="1245717"/>
            <a:ext cx="5508848" cy="4652094"/>
          </a:xfrm>
          <a:prstGeom prst="rect">
            <a:avLst/>
          </a:prstGeom>
        </p:spPr>
      </p:pic>
    </p:spTree>
    <p:extLst>
      <p:ext uri="{BB962C8B-B14F-4D97-AF65-F5344CB8AC3E}">
        <p14:creationId xmlns:p14="http://schemas.microsoft.com/office/powerpoint/2010/main" val="2092222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289340"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27</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Intensity of </a:t>
            </a:r>
            <a:r>
              <a:rPr lang="en-US" sz="2400" dirty="0" err="1"/>
              <a:t>DoS</a:t>
            </a:r>
            <a:r>
              <a:rPr lang="en-US" sz="2400" dirty="0"/>
              <a:t> </a:t>
            </a:r>
            <a:r>
              <a:rPr lang="en-US" sz="2400" dirty="0" smtClean="0"/>
              <a:t>attacks</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3" name="Picture 2"/>
          <p:cNvPicPr>
            <a:picLocks noChangeAspect="1"/>
          </p:cNvPicPr>
          <p:nvPr/>
        </p:nvPicPr>
        <p:blipFill>
          <a:blip r:embed="rId2"/>
          <a:stretch>
            <a:fillRect/>
          </a:stretch>
        </p:blipFill>
        <p:spPr>
          <a:xfrm>
            <a:off x="1605474" y="1266610"/>
            <a:ext cx="5952404" cy="4723577"/>
          </a:xfrm>
          <a:prstGeom prst="rect">
            <a:avLst/>
          </a:prstGeom>
        </p:spPr>
      </p:pic>
    </p:spTree>
    <p:extLst>
      <p:ext uri="{BB962C8B-B14F-4D97-AF65-F5344CB8AC3E}">
        <p14:creationId xmlns:p14="http://schemas.microsoft.com/office/powerpoint/2010/main" val="64186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831854"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28</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smtClean="0"/>
              <a:t>Packet </a:t>
            </a:r>
            <a:r>
              <a:rPr lang="en-US" sz="2400" dirty="0"/>
              <a:t>loss rate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3" name="Picture 2"/>
          <p:cNvPicPr>
            <a:picLocks noChangeAspect="1"/>
          </p:cNvPicPr>
          <p:nvPr/>
        </p:nvPicPr>
        <p:blipFill>
          <a:blip r:embed="rId2"/>
          <a:stretch>
            <a:fillRect/>
          </a:stretch>
        </p:blipFill>
        <p:spPr>
          <a:xfrm>
            <a:off x="1574811" y="1186893"/>
            <a:ext cx="5661485" cy="4805679"/>
          </a:xfrm>
          <a:prstGeom prst="rect">
            <a:avLst/>
          </a:prstGeom>
        </p:spPr>
      </p:pic>
    </p:spTree>
    <p:extLst>
      <p:ext uri="{BB962C8B-B14F-4D97-AF65-F5344CB8AC3E}">
        <p14:creationId xmlns:p14="http://schemas.microsoft.com/office/powerpoint/2010/main" val="1800514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399806"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29</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smtClean="0"/>
              <a:t>Multiple </a:t>
            </a:r>
            <a:r>
              <a:rPr lang="en-US" sz="2400" dirty="0"/>
              <a:t>malicious attackers</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971600" y="1245717"/>
            <a:ext cx="7293300" cy="4717829"/>
          </a:xfrm>
          <a:prstGeom prst="rect">
            <a:avLst/>
          </a:prstGeom>
        </p:spPr>
      </p:pic>
    </p:spTree>
    <p:extLst>
      <p:ext uri="{BB962C8B-B14F-4D97-AF65-F5344CB8AC3E}">
        <p14:creationId xmlns:p14="http://schemas.microsoft.com/office/powerpoint/2010/main" val="428694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3</a:t>
            </a:fld>
            <a:endParaRPr lang="en-US"/>
          </a:p>
        </p:txBody>
      </p:sp>
      <p:sp>
        <p:nvSpPr>
          <p:cNvPr id="29698" name="Rectangle 2"/>
          <p:cNvSpPr>
            <a:spLocks noGrp="1" noChangeArrowheads="1"/>
          </p:cNvSpPr>
          <p:nvPr>
            <p:ph type="title"/>
          </p:nvPr>
        </p:nvSpPr>
        <p:spPr>
          <a:xfrm>
            <a:off x="684213" y="260350"/>
            <a:ext cx="7772400" cy="792386"/>
          </a:xfrm>
        </p:spPr>
        <p:txBody>
          <a:bodyPr/>
          <a:lstStyle/>
          <a:p>
            <a:pPr eaLnBrk="1" hangingPunct="1">
              <a:defRPr/>
            </a:pPr>
            <a:r>
              <a:rPr lang="en-US" dirty="0" smtClean="0"/>
              <a:t>Intro…</a:t>
            </a:r>
          </a:p>
        </p:txBody>
      </p:sp>
      <p:sp>
        <p:nvSpPr>
          <p:cNvPr id="29699" name="Rectangle 3"/>
          <p:cNvSpPr>
            <a:spLocks noGrp="1" noChangeArrowheads="1"/>
          </p:cNvSpPr>
          <p:nvPr>
            <p:ph type="body" idx="1"/>
          </p:nvPr>
        </p:nvSpPr>
        <p:spPr>
          <a:xfrm>
            <a:off x="685800" y="980728"/>
            <a:ext cx="7772400" cy="5112568"/>
          </a:xfrm>
        </p:spPr>
        <p:txBody>
          <a:bodyPr/>
          <a:lstStyle/>
          <a:p>
            <a:pPr marL="0" indent="0" eaLnBrk="1" hangingPunct="1">
              <a:lnSpc>
                <a:spcPct val="90000"/>
              </a:lnSpc>
              <a:buNone/>
              <a:defRPr/>
            </a:pPr>
            <a:r>
              <a:rPr lang="en-US" sz="2800" dirty="0"/>
              <a:t>This paper </a:t>
            </a:r>
            <a:endParaRPr lang="en-US" sz="2800" dirty="0" smtClean="0"/>
          </a:p>
          <a:p>
            <a:pPr eaLnBrk="1" hangingPunct="1">
              <a:lnSpc>
                <a:spcPct val="90000"/>
              </a:lnSpc>
              <a:defRPr/>
            </a:pPr>
            <a:r>
              <a:rPr lang="en-US" sz="2800" dirty="0" smtClean="0"/>
              <a:t>Discusses the </a:t>
            </a:r>
            <a:r>
              <a:rPr lang="en-US" sz="2800" dirty="0"/>
              <a:t>DoS attacks attempting to drain node </a:t>
            </a:r>
            <a:r>
              <a:rPr lang="en-US" sz="2800" dirty="0" smtClean="0"/>
              <a:t>energy.</a:t>
            </a:r>
          </a:p>
          <a:p>
            <a:pPr eaLnBrk="1" hangingPunct="1">
              <a:lnSpc>
                <a:spcPct val="90000"/>
              </a:lnSpc>
              <a:defRPr/>
            </a:pPr>
            <a:r>
              <a:rPr lang="en-US" sz="2800" dirty="0" smtClean="0"/>
              <a:t>Increase </a:t>
            </a:r>
            <a:r>
              <a:rPr lang="en-US" sz="2800" dirty="0"/>
              <a:t>response time to broadcast message </a:t>
            </a:r>
            <a:r>
              <a:rPr lang="en-US" sz="2800" dirty="0" smtClean="0"/>
              <a:t>degrade </a:t>
            </a:r>
            <a:r>
              <a:rPr lang="en-US" sz="2800" dirty="0"/>
              <a:t>overall </a:t>
            </a:r>
            <a:r>
              <a:rPr lang="en-US" sz="2800" dirty="0" smtClean="0"/>
              <a:t>performance.</a:t>
            </a:r>
          </a:p>
          <a:p>
            <a:pPr eaLnBrk="1" hangingPunct="1">
              <a:lnSpc>
                <a:spcPct val="90000"/>
              </a:lnSpc>
              <a:defRPr/>
            </a:pPr>
            <a:r>
              <a:rPr lang="en-US" sz="2800" dirty="0" smtClean="0"/>
              <a:t>Presents </a:t>
            </a:r>
            <a:r>
              <a:rPr lang="en-US" sz="2800" dirty="0"/>
              <a:t>a dynamic window scheme, where sensor nodes </a:t>
            </a:r>
            <a:r>
              <a:rPr lang="en-US" sz="2800" dirty="0" smtClean="0"/>
              <a:t>determine whether </a:t>
            </a:r>
            <a:r>
              <a:rPr lang="en-US" sz="2800" dirty="0"/>
              <a:t>first to verify a message or first to forward the </a:t>
            </a:r>
            <a:r>
              <a:rPr lang="en-US" sz="2800" dirty="0" smtClean="0"/>
              <a:t>message.</a:t>
            </a:r>
          </a:p>
          <a:p>
            <a:pPr eaLnBrk="1" hangingPunct="1">
              <a:lnSpc>
                <a:spcPct val="90000"/>
              </a:lnSpc>
              <a:defRPr/>
            </a:pPr>
            <a:r>
              <a:rPr lang="en-US" sz="2800" dirty="0" smtClean="0"/>
              <a:t>Accomplishes </a:t>
            </a:r>
            <a:r>
              <a:rPr lang="en-US" sz="2800" dirty="0"/>
              <a:t>this by analyzing the distance of the malicious attacker </a:t>
            </a:r>
            <a:r>
              <a:rPr lang="en-US" sz="2800" dirty="0" smtClean="0"/>
              <a:t>node. </a:t>
            </a:r>
          </a:p>
          <a:p>
            <a:pPr eaLnBrk="1" hangingPunct="1">
              <a:lnSpc>
                <a:spcPct val="90000"/>
              </a:lnSpc>
              <a:defRPr/>
            </a:pPr>
            <a:r>
              <a:rPr lang="en-US" sz="2800" dirty="0" smtClean="0"/>
              <a:t>And </a:t>
            </a:r>
            <a:r>
              <a:rPr lang="en-US" sz="2800" dirty="0"/>
              <a:t>how many hops the message has travelled. </a:t>
            </a:r>
            <a:r>
              <a:rPr lang="en-US" sz="28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471814"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30</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smtClean="0"/>
              <a:t>Multiple </a:t>
            </a:r>
            <a:r>
              <a:rPr lang="en-US" sz="2400" dirty="0"/>
              <a:t>malicious attackers</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3" name="Picture 2"/>
          <p:cNvPicPr>
            <a:picLocks noChangeAspect="1"/>
          </p:cNvPicPr>
          <p:nvPr/>
        </p:nvPicPr>
        <p:blipFill>
          <a:blip r:embed="rId2"/>
          <a:stretch>
            <a:fillRect/>
          </a:stretch>
        </p:blipFill>
        <p:spPr>
          <a:xfrm>
            <a:off x="971600" y="1340768"/>
            <a:ext cx="7239342" cy="4635651"/>
          </a:xfrm>
          <a:prstGeom prst="rect">
            <a:avLst/>
          </a:prstGeom>
        </p:spPr>
      </p:pic>
    </p:spTree>
    <p:extLst>
      <p:ext uri="{BB962C8B-B14F-4D97-AF65-F5344CB8AC3E}">
        <p14:creationId xmlns:p14="http://schemas.microsoft.com/office/powerpoint/2010/main" val="3577396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183782"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 </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31</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Effects of various ways to update window size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1371600" y="1223417"/>
            <a:ext cx="5864696" cy="4660339"/>
          </a:xfrm>
          <a:prstGeom prst="rect">
            <a:avLst/>
          </a:prstGeom>
        </p:spPr>
      </p:pic>
    </p:spTree>
    <p:extLst>
      <p:ext uri="{BB962C8B-B14F-4D97-AF65-F5344CB8AC3E}">
        <p14:creationId xmlns:p14="http://schemas.microsoft.com/office/powerpoint/2010/main" val="383124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615830"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32</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Effects of various ways to update window size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1547664" y="1484907"/>
            <a:ext cx="5355335" cy="4342805"/>
          </a:xfrm>
          <a:prstGeom prst="rect">
            <a:avLst/>
          </a:prstGeom>
        </p:spPr>
      </p:pic>
    </p:spTree>
    <p:extLst>
      <p:ext uri="{BB962C8B-B14F-4D97-AF65-F5344CB8AC3E}">
        <p14:creationId xmlns:p14="http://schemas.microsoft.com/office/powerpoint/2010/main" val="3553591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543822"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33</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Effects of various ways to update window size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1547664" y="1245717"/>
            <a:ext cx="5595475" cy="4730279"/>
          </a:xfrm>
          <a:prstGeom prst="rect">
            <a:avLst/>
          </a:prstGeom>
        </p:spPr>
      </p:pic>
    </p:spTree>
    <p:extLst>
      <p:ext uri="{BB962C8B-B14F-4D97-AF65-F5344CB8AC3E}">
        <p14:creationId xmlns:p14="http://schemas.microsoft.com/office/powerpoint/2010/main" val="2326857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111774"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34</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Handling attacks that change da value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3" name="Picture 2"/>
          <p:cNvPicPr>
            <a:picLocks noChangeAspect="1"/>
          </p:cNvPicPr>
          <p:nvPr/>
        </p:nvPicPr>
        <p:blipFill>
          <a:blip r:embed="rId2"/>
          <a:stretch>
            <a:fillRect/>
          </a:stretch>
        </p:blipFill>
        <p:spPr>
          <a:xfrm>
            <a:off x="899592" y="1307208"/>
            <a:ext cx="7126879" cy="4565776"/>
          </a:xfrm>
          <a:prstGeom prst="rect">
            <a:avLst/>
          </a:prstGeom>
        </p:spPr>
      </p:pic>
    </p:spTree>
    <p:extLst>
      <p:ext uri="{BB962C8B-B14F-4D97-AF65-F5344CB8AC3E}">
        <p14:creationId xmlns:p14="http://schemas.microsoft.com/office/powerpoint/2010/main" val="3342442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340546" y="6308725"/>
            <a:ext cx="5183782"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35</a:t>
            </a:fld>
            <a:endParaRPr lang="en-US"/>
          </a:p>
        </p:txBody>
      </p:sp>
      <p:sp>
        <p:nvSpPr>
          <p:cNvPr id="30722" name="Rectangle 2"/>
          <p:cNvSpPr>
            <a:spLocks noGrp="1" noChangeArrowheads="1"/>
          </p:cNvSpPr>
          <p:nvPr>
            <p:ph type="title"/>
          </p:nvPr>
        </p:nvSpPr>
        <p:spPr>
          <a:xfrm>
            <a:off x="684213" y="188640"/>
            <a:ext cx="7772400" cy="576064"/>
          </a:xfrm>
        </p:spPr>
        <p:txBody>
          <a:bodyPr/>
          <a:lstStyle/>
          <a:p>
            <a:pPr eaLnBrk="1" hangingPunct="1">
              <a:defRPr/>
            </a:pPr>
            <a:r>
              <a:rPr lang="en-US" sz="3600" dirty="0"/>
              <a:t>Simulations and results</a:t>
            </a:r>
            <a:endParaRPr lang="en-US" sz="3600" dirty="0" smtClean="0"/>
          </a:p>
        </p:txBody>
      </p:sp>
      <p:sp>
        <p:nvSpPr>
          <p:cNvPr id="30723" name="Rectangle 3"/>
          <p:cNvSpPr>
            <a:spLocks noGrp="1" noChangeArrowheads="1"/>
          </p:cNvSpPr>
          <p:nvPr>
            <p:ph type="body" idx="1"/>
          </p:nvPr>
        </p:nvSpPr>
        <p:spPr>
          <a:xfrm>
            <a:off x="611560" y="784920"/>
            <a:ext cx="8001000" cy="460797"/>
          </a:xfrm>
        </p:spPr>
        <p:txBody>
          <a:bodyPr/>
          <a:lstStyle/>
          <a:p>
            <a:pPr>
              <a:lnSpc>
                <a:spcPct val="90000"/>
              </a:lnSpc>
              <a:defRPr/>
            </a:pPr>
            <a:r>
              <a:rPr lang="en-US" sz="2400" dirty="0"/>
              <a:t>Handling attacks that change da value</a:t>
            </a:r>
            <a:endParaRPr lang="en-US" sz="2000" dirty="0" smtClean="0"/>
          </a:p>
          <a:p>
            <a:pPr marL="0" indent="0">
              <a:lnSpc>
                <a:spcPct val="90000"/>
              </a:lnSpc>
              <a:buNone/>
              <a:defRPr/>
            </a:pPr>
            <a:endParaRPr lang="en-US" sz="2000" dirty="0"/>
          </a:p>
          <a:p>
            <a:pPr marL="0" indent="0">
              <a:lnSpc>
                <a:spcPct val="90000"/>
              </a:lnSpc>
              <a:buNone/>
              <a:defRPr/>
            </a:pPr>
            <a:endParaRPr lang="en-US" sz="2000" dirty="0" smtClean="0"/>
          </a:p>
          <a:p>
            <a:pPr marL="0" indent="0">
              <a:lnSpc>
                <a:spcPct val="90000"/>
              </a:lnSpc>
              <a:buNone/>
              <a:defRPr/>
            </a:pPr>
            <a:endParaRPr lang="en-US" sz="2000" dirty="0" smtClean="0"/>
          </a:p>
        </p:txBody>
      </p:sp>
      <p:pic>
        <p:nvPicPr>
          <p:cNvPr id="2" name="Picture 1"/>
          <p:cNvPicPr>
            <a:picLocks noChangeAspect="1"/>
          </p:cNvPicPr>
          <p:nvPr/>
        </p:nvPicPr>
        <p:blipFill>
          <a:blip r:embed="rId2"/>
          <a:stretch>
            <a:fillRect/>
          </a:stretch>
        </p:blipFill>
        <p:spPr>
          <a:xfrm>
            <a:off x="766165" y="1245717"/>
            <a:ext cx="7444385" cy="4734471"/>
          </a:xfrm>
          <a:prstGeom prst="rect">
            <a:avLst/>
          </a:prstGeom>
        </p:spPr>
      </p:pic>
    </p:spTree>
    <p:extLst>
      <p:ext uri="{BB962C8B-B14F-4D97-AF65-F5344CB8AC3E}">
        <p14:creationId xmlns:p14="http://schemas.microsoft.com/office/powerpoint/2010/main" val="1823927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259387"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36</a:t>
            </a:fld>
            <a:endParaRPr lang="en-US"/>
          </a:p>
        </p:txBody>
      </p:sp>
      <p:sp>
        <p:nvSpPr>
          <p:cNvPr id="30722" name="Rectangle 2"/>
          <p:cNvSpPr>
            <a:spLocks noGrp="1" noChangeArrowheads="1"/>
          </p:cNvSpPr>
          <p:nvPr>
            <p:ph type="title"/>
          </p:nvPr>
        </p:nvSpPr>
        <p:spPr>
          <a:xfrm>
            <a:off x="685800" y="228600"/>
            <a:ext cx="7772400" cy="896144"/>
          </a:xfrm>
        </p:spPr>
        <p:txBody>
          <a:bodyPr/>
          <a:lstStyle/>
          <a:p>
            <a:pPr eaLnBrk="1" hangingPunct="1">
              <a:defRPr/>
            </a:pPr>
            <a:r>
              <a:rPr lang="en-US" dirty="0" smtClean="0"/>
              <a:t>Conclusion</a:t>
            </a:r>
          </a:p>
        </p:txBody>
      </p:sp>
      <p:sp>
        <p:nvSpPr>
          <p:cNvPr id="30723" name="Rectangle 3"/>
          <p:cNvSpPr>
            <a:spLocks noGrp="1" noChangeArrowheads="1"/>
          </p:cNvSpPr>
          <p:nvPr>
            <p:ph type="body" idx="1"/>
          </p:nvPr>
        </p:nvSpPr>
        <p:spPr>
          <a:xfrm>
            <a:off x="179512" y="1268760"/>
            <a:ext cx="8713663" cy="4258915"/>
          </a:xfrm>
        </p:spPr>
        <p:txBody>
          <a:bodyPr/>
          <a:lstStyle/>
          <a:p>
            <a:pPr>
              <a:lnSpc>
                <a:spcPct val="90000"/>
              </a:lnSpc>
              <a:defRPr/>
            </a:pPr>
            <a:r>
              <a:rPr lang="en-US" sz="2800" dirty="0" smtClean="0"/>
              <a:t>Denial </a:t>
            </a:r>
            <a:r>
              <a:rPr lang="en-US" sz="2800" dirty="0"/>
              <a:t>of Service attacks are very difficult to prevent in sensor networks.</a:t>
            </a:r>
          </a:p>
          <a:p>
            <a:pPr>
              <a:lnSpc>
                <a:spcPct val="90000"/>
              </a:lnSpc>
              <a:defRPr/>
            </a:pPr>
            <a:r>
              <a:rPr lang="en-US" sz="2800" dirty="0"/>
              <a:t>Classify </a:t>
            </a:r>
            <a:r>
              <a:rPr lang="en-US" sz="2800" dirty="0" err="1"/>
              <a:t>DoS</a:t>
            </a:r>
            <a:r>
              <a:rPr lang="en-US" sz="2800" dirty="0"/>
              <a:t> attacks and their different attacking patterns</a:t>
            </a:r>
          </a:p>
          <a:p>
            <a:pPr>
              <a:lnSpc>
                <a:spcPct val="90000"/>
              </a:lnSpc>
              <a:defRPr/>
            </a:pPr>
            <a:r>
              <a:rPr lang="en-US" sz="2800" dirty="0"/>
              <a:t>Presented a dynamic window scheme that can effectively contain the damage of </a:t>
            </a:r>
            <a:r>
              <a:rPr lang="en-US" sz="2800" dirty="0" err="1"/>
              <a:t>DoS</a:t>
            </a:r>
            <a:r>
              <a:rPr lang="en-US" sz="2800" dirty="0"/>
              <a:t> attacks to a small portion of the nodes.</a:t>
            </a:r>
          </a:p>
          <a:p>
            <a:pPr>
              <a:lnSpc>
                <a:spcPct val="90000"/>
              </a:lnSpc>
              <a:defRPr/>
            </a:pPr>
            <a:r>
              <a:rPr lang="en-US" sz="2800" dirty="0" smtClean="0"/>
              <a:t>The scheme </a:t>
            </a:r>
            <a:r>
              <a:rPr lang="en-US" sz="2800" dirty="0"/>
              <a:t>allows each individual node to make its own decision on whether to forward a message first or verify it first</a:t>
            </a:r>
            <a:r>
              <a:rPr lang="en-US" sz="2800" dirty="0" smtClean="0"/>
              <a:t>.</a:t>
            </a:r>
            <a:endParaRPr lang="en-US" sz="2800" dirty="0"/>
          </a:p>
        </p:txBody>
      </p:sp>
    </p:spTree>
    <p:extLst>
      <p:ext uri="{BB962C8B-B14F-4D97-AF65-F5344CB8AC3E}">
        <p14:creationId xmlns:p14="http://schemas.microsoft.com/office/powerpoint/2010/main" val="3072937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95736" y="6308725"/>
            <a:ext cx="5399806"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37</a:t>
            </a:fld>
            <a:endParaRPr lang="en-US"/>
          </a:p>
        </p:txBody>
      </p:sp>
      <p:sp>
        <p:nvSpPr>
          <p:cNvPr id="30722" name="Rectangle 2"/>
          <p:cNvSpPr>
            <a:spLocks noGrp="1" noChangeArrowheads="1"/>
          </p:cNvSpPr>
          <p:nvPr>
            <p:ph type="title"/>
          </p:nvPr>
        </p:nvSpPr>
        <p:spPr>
          <a:xfrm>
            <a:off x="685800" y="228600"/>
            <a:ext cx="7772400" cy="896144"/>
          </a:xfrm>
        </p:spPr>
        <p:txBody>
          <a:bodyPr/>
          <a:lstStyle/>
          <a:p>
            <a:pPr eaLnBrk="1" hangingPunct="1">
              <a:defRPr/>
            </a:pPr>
            <a:r>
              <a:rPr lang="en-US" dirty="0" smtClean="0"/>
              <a:t>Conclusion…</a:t>
            </a:r>
          </a:p>
        </p:txBody>
      </p:sp>
      <p:sp>
        <p:nvSpPr>
          <p:cNvPr id="30723" name="Rectangle 3"/>
          <p:cNvSpPr>
            <a:spLocks noGrp="1" noChangeArrowheads="1"/>
          </p:cNvSpPr>
          <p:nvPr>
            <p:ph type="body" idx="1"/>
          </p:nvPr>
        </p:nvSpPr>
        <p:spPr>
          <a:xfrm>
            <a:off x="179512" y="1268760"/>
            <a:ext cx="8713663" cy="4258915"/>
          </a:xfrm>
        </p:spPr>
        <p:txBody>
          <a:bodyPr/>
          <a:lstStyle/>
          <a:p>
            <a:pPr>
              <a:lnSpc>
                <a:spcPct val="90000"/>
              </a:lnSpc>
              <a:defRPr/>
            </a:pPr>
            <a:r>
              <a:rPr lang="en-US" sz="2800" dirty="0"/>
              <a:t>Even though sensors have no idea where the malicious attackers are, they can effectively locate the attackers and contain the damage caused by them.</a:t>
            </a:r>
          </a:p>
          <a:p>
            <a:pPr>
              <a:lnSpc>
                <a:spcPct val="90000"/>
              </a:lnSpc>
              <a:defRPr/>
            </a:pPr>
            <a:r>
              <a:rPr lang="en-US" sz="2800" dirty="0"/>
              <a:t>The scheme is efficient, and does not introduce too much broadcast delay.</a:t>
            </a:r>
          </a:p>
          <a:p>
            <a:pPr>
              <a:lnSpc>
                <a:spcPct val="90000"/>
              </a:lnSpc>
              <a:defRPr/>
            </a:pPr>
            <a:r>
              <a:rPr lang="en-US" sz="2800" dirty="0"/>
              <a:t>It is flexible: the parameters of the scheme can be configured such that the different needs of the various applications are met</a:t>
            </a:r>
            <a:r>
              <a:rPr lang="en-US" sz="2800" dirty="0" smtClean="0"/>
              <a:t>.</a:t>
            </a:r>
            <a:endParaRPr lang="en-US" sz="2800" dirty="0"/>
          </a:p>
        </p:txBody>
      </p:sp>
    </p:spTree>
    <p:extLst>
      <p:ext uri="{BB962C8B-B14F-4D97-AF65-F5344CB8AC3E}">
        <p14:creationId xmlns:p14="http://schemas.microsoft.com/office/powerpoint/2010/main" val="668266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259387"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38</a:t>
            </a:fld>
            <a:endParaRPr lang="en-US"/>
          </a:p>
        </p:txBody>
      </p:sp>
      <p:sp>
        <p:nvSpPr>
          <p:cNvPr id="30722" name="Rectangle 2"/>
          <p:cNvSpPr>
            <a:spLocks noGrp="1" noChangeArrowheads="1"/>
          </p:cNvSpPr>
          <p:nvPr>
            <p:ph type="title"/>
          </p:nvPr>
        </p:nvSpPr>
        <p:spPr>
          <a:xfrm>
            <a:off x="685800" y="228600"/>
            <a:ext cx="7772400" cy="896144"/>
          </a:xfrm>
        </p:spPr>
        <p:txBody>
          <a:bodyPr/>
          <a:lstStyle/>
          <a:p>
            <a:pPr eaLnBrk="1" hangingPunct="1">
              <a:defRPr/>
            </a:pPr>
            <a:r>
              <a:rPr lang="en-US" dirty="0" smtClean="0"/>
              <a:t>References</a:t>
            </a:r>
          </a:p>
        </p:txBody>
      </p:sp>
      <p:sp>
        <p:nvSpPr>
          <p:cNvPr id="30723" name="Rectangle 3"/>
          <p:cNvSpPr>
            <a:spLocks noGrp="1" noChangeArrowheads="1"/>
          </p:cNvSpPr>
          <p:nvPr>
            <p:ph type="body" idx="1"/>
          </p:nvPr>
        </p:nvSpPr>
        <p:spPr>
          <a:xfrm>
            <a:off x="684213" y="1124744"/>
            <a:ext cx="8001000" cy="4402931"/>
          </a:xfrm>
        </p:spPr>
        <p:txBody>
          <a:bodyPr/>
          <a:lstStyle/>
          <a:p>
            <a:pPr>
              <a:lnSpc>
                <a:spcPct val="90000"/>
              </a:lnSpc>
              <a:defRPr/>
            </a:pPr>
            <a:r>
              <a:rPr lang="en-US" sz="3000" dirty="0"/>
              <a:t>Paper: Containing denial-of-service attacks in broadcast authentication in sensor </a:t>
            </a:r>
            <a:r>
              <a:rPr lang="en-US" sz="3000" dirty="0" smtClean="0"/>
              <a:t>networks. by</a:t>
            </a:r>
            <a:r>
              <a:rPr lang="en-US" sz="3000" dirty="0"/>
              <a:t>: </a:t>
            </a:r>
            <a:r>
              <a:rPr lang="en-US" sz="3000" dirty="0" err="1"/>
              <a:t>Ronghua</a:t>
            </a:r>
            <a:r>
              <a:rPr lang="en-US" sz="3000" dirty="0"/>
              <a:t> Wang and team.</a:t>
            </a:r>
            <a:endParaRPr lang="en-US" sz="3000" dirty="0" smtClean="0"/>
          </a:p>
          <a:p>
            <a:pPr>
              <a:lnSpc>
                <a:spcPct val="90000"/>
              </a:lnSpc>
              <a:defRPr/>
            </a:pPr>
            <a:r>
              <a:rPr lang="en-US" sz="3000" dirty="0" smtClean="0"/>
              <a:t>Prof. </a:t>
            </a:r>
            <a:r>
              <a:rPr lang="en-US" sz="3000" dirty="0" err="1" smtClean="0"/>
              <a:t>Kinicki’s</a:t>
            </a:r>
            <a:r>
              <a:rPr lang="en-US" sz="3000" dirty="0" smtClean="0"/>
              <a:t> presentation from previous year at WPI.</a:t>
            </a:r>
          </a:p>
        </p:txBody>
      </p:sp>
    </p:spTree>
    <p:extLst>
      <p:ext uri="{BB962C8B-B14F-4D97-AF65-F5344CB8AC3E}">
        <p14:creationId xmlns:p14="http://schemas.microsoft.com/office/powerpoint/2010/main" val="22994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5259387" cy="360363"/>
          </a:xfrm>
        </p:spPr>
        <p:txBody>
          <a:bodyPr/>
          <a:lstStyle/>
          <a:p>
            <a:pPr>
              <a:defRPr/>
            </a:pPr>
            <a:r>
              <a:rPr lang="en-US" dirty="0">
                <a:cs typeface="Arial" charset="0"/>
              </a:rPr>
              <a:t>CS577: Sensor Networks - Containing </a:t>
            </a:r>
            <a:r>
              <a:rPr lang="en-US" dirty="0" err="1">
                <a:cs typeface="Arial" charset="0"/>
              </a:rPr>
              <a:t>DoS</a:t>
            </a:r>
            <a:r>
              <a:rPr lang="en-US" dirty="0">
                <a:cs typeface="Arial" charset="0"/>
              </a:rPr>
              <a:t>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AE14FBA-86FF-45DA-91B9-D32F0DBA489E}" type="slidenum">
              <a:rPr lang="en-US"/>
              <a:pPr>
                <a:defRPr/>
              </a:pPr>
              <a:t>39</a:t>
            </a:fld>
            <a:endParaRPr lang="en-US"/>
          </a:p>
        </p:txBody>
      </p:sp>
      <p:sp>
        <p:nvSpPr>
          <p:cNvPr id="30722" name="Rectangle 2"/>
          <p:cNvSpPr>
            <a:spLocks noGrp="1" noChangeArrowheads="1"/>
          </p:cNvSpPr>
          <p:nvPr>
            <p:ph type="title"/>
          </p:nvPr>
        </p:nvSpPr>
        <p:spPr>
          <a:xfrm>
            <a:off x="685800" y="228600"/>
            <a:ext cx="7772400" cy="896144"/>
          </a:xfrm>
        </p:spPr>
        <p:txBody>
          <a:bodyPr/>
          <a:lstStyle/>
          <a:p>
            <a:pPr eaLnBrk="1" hangingPunct="1">
              <a:defRPr/>
            </a:pPr>
            <a:r>
              <a:rPr lang="en-US" dirty="0" smtClean="0"/>
              <a:t>Questions</a:t>
            </a:r>
          </a:p>
        </p:txBody>
      </p:sp>
      <p:sp>
        <p:nvSpPr>
          <p:cNvPr id="30723" name="Rectangle 3"/>
          <p:cNvSpPr>
            <a:spLocks noGrp="1" noChangeArrowheads="1"/>
          </p:cNvSpPr>
          <p:nvPr>
            <p:ph type="body" idx="1"/>
          </p:nvPr>
        </p:nvSpPr>
        <p:spPr>
          <a:xfrm>
            <a:off x="684213" y="1124744"/>
            <a:ext cx="8001000" cy="4402931"/>
          </a:xfrm>
        </p:spPr>
        <p:txBody>
          <a:bodyPr/>
          <a:lstStyle/>
          <a:p>
            <a:pPr>
              <a:lnSpc>
                <a:spcPct val="90000"/>
              </a:lnSpc>
              <a:defRPr/>
            </a:pPr>
            <a:endParaRPr lang="en-US" sz="3000" dirty="0" smtClean="0"/>
          </a:p>
        </p:txBody>
      </p:sp>
    </p:spTree>
    <p:extLst>
      <p:ext uri="{BB962C8B-B14F-4D97-AF65-F5344CB8AC3E}">
        <p14:creationId xmlns:p14="http://schemas.microsoft.com/office/powerpoint/2010/main" val="16810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4</a:t>
            </a:fld>
            <a:endParaRPr lang="en-US"/>
          </a:p>
        </p:txBody>
      </p:sp>
      <p:sp>
        <p:nvSpPr>
          <p:cNvPr id="29698" name="Rectangle 2"/>
          <p:cNvSpPr>
            <a:spLocks noGrp="1" noChangeArrowheads="1"/>
          </p:cNvSpPr>
          <p:nvPr>
            <p:ph type="title"/>
          </p:nvPr>
        </p:nvSpPr>
        <p:spPr>
          <a:xfrm>
            <a:off x="684213" y="260350"/>
            <a:ext cx="7772400" cy="792386"/>
          </a:xfrm>
        </p:spPr>
        <p:txBody>
          <a:bodyPr/>
          <a:lstStyle/>
          <a:p>
            <a:pPr eaLnBrk="1" hangingPunct="1">
              <a:defRPr/>
            </a:pPr>
            <a:r>
              <a:rPr lang="en-US" dirty="0" smtClean="0"/>
              <a:t>Intro…</a:t>
            </a:r>
          </a:p>
        </p:txBody>
      </p:sp>
      <p:sp>
        <p:nvSpPr>
          <p:cNvPr id="29699" name="Rectangle 3"/>
          <p:cNvSpPr>
            <a:spLocks noGrp="1" noChangeArrowheads="1"/>
          </p:cNvSpPr>
          <p:nvPr>
            <p:ph type="body" idx="1"/>
          </p:nvPr>
        </p:nvSpPr>
        <p:spPr>
          <a:xfrm>
            <a:off x="685800" y="1052736"/>
            <a:ext cx="7772400" cy="4824536"/>
          </a:xfrm>
        </p:spPr>
        <p:txBody>
          <a:bodyPr/>
          <a:lstStyle/>
          <a:p>
            <a:pPr eaLnBrk="1" hangingPunct="1">
              <a:lnSpc>
                <a:spcPct val="90000"/>
              </a:lnSpc>
              <a:defRPr/>
            </a:pPr>
            <a:r>
              <a:rPr lang="en-US" sz="2800" dirty="0" smtClean="0"/>
              <a:t>Forwarding </a:t>
            </a:r>
            <a:r>
              <a:rPr lang="en-US" sz="2800" dirty="0"/>
              <a:t>First </a:t>
            </a:r>
            <a:r>
              <a:rPr lang="en-US" sz="2800" dirty="0" smtClean="0"/>
              <a:t>Method : </a:t>
            </a:r>
            <a:r>
              <a:rPr lang="en-US" sz="2800" dirty="0"/>
              <a:t>Upon receiving these faked messages, sensor nodes forward them to their neighbors before they authenticate</a:t>
            </a:r>
            <a:r>
              <a:rPr lang="en-US" sz="2800" dirty="0" smtClean="0"/>
              <a:t>.</a:t>
            </a:r>
          </a:p>
          <a:p>
            <a:pPr marL="400050" lvl="1" indent="0" eaLnBrk="1" hangingPunct="1">
              <a:lnSpc>
                <a:spcPct val="90000"/>
              </a:lnSpc>
              <a:buNone/>
              <a:defRPr/>
            </a:pPr>
            <a:r>
              <a:rPr lang="en-US" sz="2000" dirty="0" smtClean="0"/>
              <a:t>-Sensors </a:t>
            </a:r>
            <a:r>
              <a:rPr lang="en-US" sz="2000" dirty="0"/>
              <a:t>eventually drop the faked messages after the verification fails, </a:t>
            </a:r>
            <a:r>
              <a:rPr lang="en-US" sz="2000" dirty="0" smtClean="0"/>
              <a:t>but the </a:t>
            </a:r>
            <a:r>
              <a:rPr lang="en-US" sz="2000" dirty="0"/>
              <a:t>damage has already been made.</a:t>
            </a:r>
            <a:endParaRPr lang="en-US" sz="2000" dirty="0" smtClean="0"/>
          </a:p>
          <a:p>
            <a:pPr eaLnBrk="1" hangingPunct="1">
              <a:lnSpc>
                <a:spcPct val="90000"/>
              </a:lnSpc>
              <a:defRPr/>
            </a:pPr>
            <a:r>
              <a:rPr lang="en-US" sz="2800" dirty="0"/>
              <a:t>Authentication-first method : </a:t>
            </a:r>
            <a:r>
              <a:rPr lang="en-US" sz="2800" dirty="0" smtClean="0"/>
              <a:t>Verify </a:t>
            </a:r>
            <a:r>
              <a:rPr lang="en-US" sz="2800" dirty="0"/>
              <a:t>each message before forwarding it</a:t>
            </a:r>
            <a:r>
              <a:rPr lang="en-US" sz="2800" dirty="0" smtClean="0"/>
              <a:t>. </a:t>
            </a:r>
          </a:p>
          <a:p>
            <a:pPr marL="400050" lvl="1" indent="0" algn="just" eaLnBrk="1" hangingPunct="1">
              <a:lnSpc>
                <a:spcPct val="90000"/>
              </a:lnSpc>
              <a:buNone/>
              <a:defRPr/>
            </a:pPr>
            <a:r>
              <a:rPr lang="en-US" sz="2000" dirty="0" smtClean="0"/>
              <a:t>-Faked </a:t>
            </a:r>
            <a:r>
              <a:rPr lang="en-US" sz="2000" dirty="0"/>
              <a:t>messages </a:t>
            </a:r>
            <a:r>
              <a:rPr lang="en-US" sz="2000" dirty="0" smtClean="0"/>
              <a:t>get </a:t>
            </a:r>
            <a:r>
              <a:rPr lang="en-US" sz="2000" dirty="0"/>
              <a:t>dropped at the first-hop neighbors of the malicious nodes, so nodes beyond them will not be affected. Although this is preferable when dealing with faked messages, it has significant penalty on legitimate broadcast messages, because it takes time for sensor nodes to conduct message authentication.</a:t>
            </a:r>
            <a:endParaRPr lang="en-US" sz="2000" dirty="0" smtClean="0"/>
          </a:p>
        </p:txBody>
      </p:sp>
    </p:spTree>
    <p:extLst>
      <p:ext uri="{BB962C8B-B14F-4D97-AF65-F5344CB8AC3E}">
        <p14:creationId xmlns:p14="http://schemas.microsoft.com/office/powerpoint/2010/main" val="61440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5</a:t>
            </a:fld>
            <a:endParaRPr lang="en-US"/>
          </a:p>
        </p:txBody>
      </p:sp>
      <p:sp>
        <p:nvSpPr>
          <p:cNvPr id="29698" name="Rectangle 2"/>
          <p:cNvSpPr>
            <a:spLocks noGrp="1" noChangeArrowheads="1"/>
          </p:cNvSpPr>
          <p:nvPr>
            <p:ph type="title"/>
          </p:nvPr>
        </p:nvSpPr>
        <p:spPr>
          <a:xfrm>
            <a:off x="684213" y="260350"/>
            <a:ext cx="7772400" cy="792386"/>
          </a:xfrm>
        </p:spPr>
        <p:txBody>
          <a:bodyPr/>
          <a:lstStyle/>
          <a:p>
            <a:pPr eaLnBrk="1" hangingPunct="1">
              <a:defRPr/>
            </a:pPr>
            <a:r>
              <a:rPr lang="en-US" dirty="0" smtClean="0"/>
              <a:t>Proposed Scheme</a:t>
            </a:r>
          </a:p>
        </p:txBody>
      </p:sp>
      <p:sp>
        <p:nvSpPr>
          <p:cNvPr id="29699" name="Rectangle 3"/>
          <p:cNvSpPr>
            <a:spLocks noGrp="1" noChangeArrowheads="1"/>
          </p:cNvSpPr>
          <p:nvPr>
            <p:ph type="body" idx="1"/>
          </p:nvPr>
        </p:nvSpPr>
        <p:spPr>
          <a:xfrm>
            <a:off x="685800" y="980728"/>
            <a:ext cx="7772400" cy="5112568"/>
          </a:xfrm>
        </p:spPr>
        <p:txBody>
          <a:bodyPr/>
          <a:lstStyle/>
          <a:p>
            <a:pPr algn="just" eaLnBrk="1" hangingPunct="1">
              <a:lnSpc>
                <a:spcPct val="90000"/>
              </a:lnSpc>
              <a:defRPr/>
            </a:pPr>
            <a:r>
              <a:rPr lang="en-US" sz="2700" dirty="0"/>
              <a:t>Dynamic Window Scheme: Combination of the authentication-first and the forwarding-first scheme, which can achieve a good trade-off between the broadcast delay for authentic messages and energy savings for faked messages</a:t>
            </a:r>
            <a:r>
              <a:rPr lang="en-US" sz="2700" dirty="0" smtClean="0"/>
              <a:t>.</a:t>
            </a:r>
          </a:p>
          <a:p>
            <a:pPr algn="just" eaLnBrk="1" hangingPunct="1">
              <a:lnSpc>
                <a:spcPct val="90000"/>
              </a:lnSpc>
              <a:defRPr/>
            </a:pPr>
            <a:r>
              <a:rPr lang="en-US" sz="2700" dirty="0"/>
              <a:t>Sensor nodes gradually shift to </a:t>
            </a:r>
            <a:r>
              <a:rPr lang="en-US" sz="2700" dirty="0" err="1" smtClean="0"/>
              <a:t>auth</a:t>
            </a:r>
            <a:r>
              <a:rPr lang="en-US" sz="2700" dirty="0" smtClean="0"/>
              <a:t>-first </a:t>
            </a:r>
            <a:r>
              <a:rPr lang="en-US" sz="2700" dirty="0"/>
              <a:t>scheme if they start receiving many </a:t>
            </a:r>
            <a:r>
              <a:rPr lang="en-US" sz="2700" dirty="0" smtClean="0"/>
              <a:t>faked messages</a:t>
            </a:r>
            <a:r>
              <a:rPr lang="en-US" sz="2700" dirty="0"/>
              <a:t>, but will remain in forwarding-first mode if the majority of the messages they receive are authentic. The decision is based on the validity of the incoming broadcast messages they receive.</a:t>
            </a:r>
            <a:endParaRPr lang="en-US" sz="2700" dirty="0" smtClean="0"/>
          </a:p>
        </p:txBody>
      </p:sp>
    </p:spTree>
    <p:extLst>
      <p:ext uri="{BB962C8B-B14F-4D97-AF65-F5344CB8AC3E}">
        <p14:creationId xmlns:p14="http://schemas.microsoft.com/office/powerpoint/2010/main" val="179300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6</a:t>
            </a:fld>
            <a:endParaRPr lang="en-US"/>
          </a:p>
        </p:txBody>
      </p:sp>
      <p:sp>
        <p:nvSpPr>
          <p:cNvPr id="29698" name="Rectangle 2"/>
          <p:cNvSpPr>
            <a:spLocks noGrp="1" noChangeArrowheads="1"/>
          </p:cNvSpPr>
          <p:nvPr>
            <p:ph type="title"/>
          </p:nvPr>
        </p:nvSpPr>
        <p:spPr>
          <a:xfrm>
            <a:off x="684213" y="260350"/>
            <a:ext cx="7772400" cy="576386"/>
          </a:xfrm>
        </p:spPr>
        <p:txBody>
          <a:bodyPr/>
          <a:lstStyle/>
          <a:p>
            <a:pPr eaLnBrk="1" hangingPunct="1">
              <a:defRPr/>
            </a:pPr>
            <a:r>
              <a:rPr lang="en-US" dirty="0" smtClean="0"/>
              <a:t>Design &amp; Analysis</a:t>
            </a:r>
          </a:p>
        </p:txBody>
      </p:sp>
      <p:sp>
        <p:nvSpPr>
          <p:cNvPr id="29699" name="Rectangle 3"/>
          <p:cNvSpPr>
            <a:spLocks noGrp="1" noChangeArrowheads="1"/>
          </p:cNvSpPr>
          <p:nvPr>
            <p:ph type="body" idx="1"/>
          </p:nvPr>
        </p:nvSpPr>
        <p:spPr>
          <a:xfrm>
            <a:off x="685800" y="836712"/>
            <a:ext cx="7772400" cy="5112568"/>
          </a:xfrm>
        </p:spPr>
        <p:txBody>
          <a:bodyPr/>
          <a:lstStyle/>
          <a:p>
            <a:pPr algn="just" eaLnBrk="1" hangingPunct="1">
              <a:lnSpc>
                <a:spcPct val="90000"/>
              </a:lnSpc>
              <a:defRPr/>
            </a:pPr>
            <a:r>
              <a:rPr lang="en-US" sz="2600" dirty="0"/>
              <a:t>AIMD - </a:t>
            </a:r>
            <a:r>
              <a:rPr lang="en-US" sz="2600" dirty="0" smtClean="0"/>
              <a:t>An </a:t>
            </a:r>
            <a:r>
              <a:rPr lang="en-US" sz="2600" dirty="0"/>
              <a:t>old </a:t>
            </a:r>
            <a:r>
              <a:rPr lang="en-US" sz="2600" dirty="0" smtClean="0"/>
              <a:t>concept, now </a:t>
            </a:r>
            <a:r>
              <a:rPr lang="en-US" sz="2600" dirty="0"/>
              <a:t>being applied to Network Sensors</a:t>
            </a:r>
            <a:r>
              <a:rPr lang="en-US" sz="2600" dirty="0" smtClean="0"/>
              <a:t>.</a:t>
            </a:r>
            <a:r>
              <a:rPr lang="en-US" sz="1300" dirty="0"/>
              <a:t>[Additive Increase Multiplicative Decrease]</a:t>
            </a:r>
          </a:p>
          <a:p>
            <a:pPr algn="just" eaLnBrk="1" hangingPunct="1">
              <a:lnSpc>
                <a:spcPct val="90000"/>
              </a:lnSpc>
              <a:defRPr/>
            </a:pPr>
            <a:r>
              <a:rPr lang="en-US" sz="2600" dirty="0" smtClean="0"/>
              <a:t>Sensor Nodes </a:t>
            </a:r>
            <a:r>
              <a:rPr lang="en-US" sz="2600" dirty="0"/>
              <a:t>have no idea on who is malicious and who is not.</a:t>
            </a:r>
          </a:p>
          <a:p>
            <a:pPr algn="just" eaLnBrk="1" hangingPunct="1">
              <a:lnSpc>
                <a:spcPct val="90000"/>
              </a:lnSpc>
              <a:defRPr/>
            </a:pPr>
            <a:r>
              <a:rPr lang="en-US" sz="2600" dirty="0" smtClean="0"/>
              <a:t>Sensor </a:t>
            </a:r>
            <a:r>
              <a:rPr lang="en-US" sz="2600" dirty="0"/>
              <a:t>nodes are extremely resource-constrained.</a:t>
            </a:r>
          </a:p>
          <a:p>
            <a:pPr algn="just" eaLnBrk="1" hangingPunct="1">
              <a:lnSpc>
                <a:spcPct val="90000"/>
              </a:lnSpc>
              <a:defRPr/>
            </a:pPr>
            <a:r>
              <a:rPr lang="en-US" sz="2600" dirty="0"/>
              <a:t>They should not be carried away by the overwhelming attacks from the adversaries</a:t>
            </a:r>
            <a:r>
              <a:rPr lang="en-US" sz="2600" dirty="0" smtClean="0"/>
              <a:t>.</a:t>
            </a:r>
          </a:p>
          <a:p>
            <a:pPr algn="just" eaLnBrk="1" hangingPunct="1">
              <a:lnSpc>
                <a:spcPct val="90000"/>
              </a:lnSpc>
              <a:defRPr/>
            </a:pPr>
            <a:r>
              <a:rPr lang="en-US" sz="2600" dirty="0" smtClean="0"/>
              <a:t>This DoS resistant scheme is the key contribution of this paper.</a:t>
            </a:r>
          </a:p>
          <a:p>
            <a:pPr eaLnBrk="1" hangingPunct="1">
              <a:lnSpc>
                <a:spcPct val="90000"/>
              </a:lnSpc>
              <a:defRPr/>
            </a:pPr>
            <a:r>
              <a:rPr lang="en-US" sz="2600" dirty="0"/>
              <a:t>Analyze the various patterns of DoS attacks the adversaries may </a:t>
            </a:r>
            <a:r>
              <a:rPr lang="en-US" sz="2600" dirty="0" smtClean="0"/>
              <a:t>implement; evaluate performance under </a:t>
            </a:r>
            <a:r>
              <a:rPr lang="en-US" sz="2600" dirty="0"/>
              <a:t>these attacks.</a:t>
            </a:r>
          </a:p>
          <a:p>
            <a:pPr algn="just" eaLnBrk="1" hangingPunct="1">
              <a:lnSpc>
                <a:spcPct val="90000"/>
              </a:lnSpc>
              <a:defRPr/>
            </a:pPr>
            <a:endParaRPr lang="en-US" sz="2800" dirty="0"/>
          </a:p>
        </p:txBody>
      </p:sp>
    </p:spTree>
    <p:extLst>
      <p:ext uri="{BB962C8B-B14F-4D97-AF65-F5344CB8AC3E}">
        <p14:creationId xmlns:p14="http://schemas.microsoft.com/office/powerpoint/2010/main" val="1185845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7</a:t>
            </a:fld>
            <a:endParaRPr lang="en-US"/>
          </a:p>
        </p:txBody>
      </p:sp>
      <p:sp>
        <p:nvSpPr>
          <p:cNvPr id="29698" name="Rectangle 2"/>
          <p:cNvSpPr>
            <a:spLocks noGrp="1" noChangeArrowheads="1"/>
          </p:cNvSpPr>
          <p:nvPr>
            <p:ph type="title"/>
          </p:nvPr>
        </p:nvSpPr>
        <p:spPr>
          <a:xfrm>
            <a:off x="684213" y="260350"/>
            <a:ext cx="7772400" cy="576386"/>
          </a:xfrm>
        </p:spPr>
        <p:txBody>
          <a:bodyPr/>
          <a:lstStyle/>
          <a:p>
            <a:pPr eaLnBrk="1" hangingPunct="1">
              <a:defRPr/>
            </a:pPr>
            <a:r>
              <a:rPr lang="en-US" dirty="0" smtClean="0"/>
              <a:t>System Model</a:t>
            </a:r>
          </a:p>
        </p:txBody>
      </p:sp>
      <p:sp>
        <p:nvSpPr>
          <p:cNvPr id="29699" name="Rectangle 3"/>
          <p:cNvSpPr>
            <a:spLocks noGrp="1" noChangeArrowheads="1"/>
          </p:cNvSpPr>
          <p:nvPr>
            <p:ph type="body" idx="1"/>
          </p:nvPr>
        </p:nvSpPr>
        <p:spPr>
          <a:xfrm>
            <a:off x="685800" y="836712"/>
            <a:ext cx="7772400" cy="5112568"/>
          </a:xfrm>
        </p:spPr>
        <p:txBody>
          <a:bodyPr/>
          <a:lstStyle/>
          <a:p>
            <a:pPr algn="just" eaLnBrk="1" hangingPunct="1">
              <a:lnSpc>
                <a:spcPct val="90000"/>
              </a:lnSpc>
              <a:defRPr/>
            </a:pPr>
            <a:r>
              <a:rPr lang="en-US" sz="2800" dirty="0" smtClean="0"/>
              <a:t>Attacking Model: </a:t>
            </a:r>
          </a:p>
          <a:p>
            <a:pPr marL="400050" lvl="1" indent="0" algn="just" eaLnBrk="1" hangingPunct="1">
              <a:lnSpc>
                <a:spcPct val="90000"/>
              </a:lnSpc>
              <a:buNone/>
              <a:defRPr/>
            </a:pPr>
            <a:r>
              <a:rPr lang="en-US" sz="2400" dirty="0" smtClean="0"/>
              <a:t>- The </a:t>
            </a:r>
            <a:r>
              <a:rPr lang="en-US" sz="2400" dirty="0"/>
              <a:t>goal of the attackers is to exhaust the energy of the sensor nodes.</a:t>
            </a:r>
          </a:p>
          <a:p>
            <a:pPr marL="400050" lvl="1" indent="0" algn="just" eaLnBrk="1" hangingPunct="1">
              <a:lnSpc>
                <a:spcPct val="90000"/>
              </a:lnSpc>
              <a:buNone/>
              <a:defRPr/>
            </a:pPr>
            <a:r>
              <a:rPr lang="en-US" sz="2400" dirty="0" smtClean="0"/>
              <a:t>- And to </a:t>
            </a:r>
            <a:r>
              <a:rPr lang="en-US" sz="2400" dirty="0"/>
              <a:t>increase the response time of the sensor nodes to the authentic broadcast messages</a:t>
            </a:r>
            <a:r>
              <a:rPr lang="en-US" sz="2400" dirty="0" smtClean="0"/>
              <a:t>.</a:t>
            </a:r>
            <a:endParaRPr lang="en-US" sz="2400" dirty="0"/>
          </a:p>
          <a:p>
            <a:pPr algn="just" eaLnBrk="1" hangingPunct="1">
              <a:lnSpc>
                <a:spcPct val="90000"/>
              </a:lnSpc>
              <a:defRPr/>
            </a:pPr>
            <a:r>
              <a:rPr lang="en-US" sz="2800" dirty="0"/>
              <a:t>Primary attacking method of the adversaries is to broadcast large number of faked </a:t>
            </a:r>
            <a:r>
              <a:rPr lang="en-US" sz="2800" dirty="0" smtClean="0"/>
              <a:t>messages.</a:t>
            </a:r>
          </a:p>
          <a:p>
            <a:pPr algn="just" eaLnBrk="1" hangingPunct="1">
              <a:lnSpc>
                <a:spcPct val="90000"/>
              </a:lnSpc>
              <a:defRPr/>
            </a:pPr>
            <a:r>
              <a:rPr lang="en-US" sz="2800" dirty="0"/>
              <a:t>Attackers may forward authentic messages from time to time to fool honest nodes</a:t>
            </a:r>
            <a:r>
              <a:rPr lang="en-US" sz="2800" dirty="0" smtClean="0"/>
              <a:t>.</a:t>
            </a:r>
          </a:p>
          <a:p>
            <a:pPr algn="just" eaLnBrk="1" hangingPunct="1">
              <a:lnSpc>
                <a:spcPct val="90000"/>
              </a:lnSpc>
              <a:defRPr/>
            </a:pPr>
            <a:r>
              <a:rPr lang="en-US" sz="2800" dirty="0"/>
              <a:t>Adversaries deploy malicious sensors or compromise honest </a:t>
            </a:r>
            <a:r>
              <a:rPr lang="en-US" sz="2800" dirty="0" smtClean="0"/>
              <a:t>nodes.</a:t>
            </a:r>
            <a:endParaRPr lang="en-US" sz="2800" dirty="0"/>
          </a:p>
        </p:txBody>
      </p:sp>
    </p:spTree>
    <p:extLst>
      <p:ext uri="{BB962C8B-B14F-4D97-AF65-F5344CB8AC3E}">
        <p14:creationId xmlns:p14="http://schemas.microsoft.com/office/powerpoint/2010/main" val="417373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8</a:t>
            </a:fld>
            <a:endParaRPr lang="en-US"/>
          </a:p>
        </p:txBody>
      </p:sp>
      <p:sp>
        <p:nvSpPr>
          <p:cNvPr id="29698" name="Rectangle 2"/>
          <p:cNvSpPr>
            <a:spLocks noGrp="1" noChangeArrowheads="1"/>
          </p:cNvSpPr>
          <p:nvPr>
            <p:ph type="title"/>
          </p:nvPr>
        </p:nvSpPr>
        <p:spPr>
          <a:xfrm>
            <a:off x="684213" y="260350"/>
            <a:ext cx="7772400" cy="576386"/>
          </a:xfrm>
        </p:spPr>
        <p:txBody>
          <a:bodyPr/>
          <a:lstStyle/>
          <a:p>
            <a:pPr eaLnBrk="1" hangingPunct="1">
              <a:defRPr/>
            </a:pPr>
            <a:r>
              <a:rPr lang="en-US" dirty="0" smtClean="0"/>
              <a:t>System Model - Assumptions</a:t>
            </a:r>
          </a:p>
        </p:txBody>
      </p:sp>
      <p:sp>
        <p:nvSpPr>
          <p:cNvPr id="29699" name="Rectangle 3"/>
          <p:cNvSpPr>
            <a:spLocks noGrp="1" noChangeArrowheads="1"/>
          </p:cNvSpPr>
          <p:nvPr>
            <p:ph type="body" idx="1"/>
          </p:nvPr>
        </p:nvSpPr>
        <p:spPr>
          <a:xfrm>
            <a:off x="685800" y="1052736"/>
            <a:ext cx="7772400" cy="4320480"/>
          </a:xfrm>
        </p:spPr>
        <p:txBody>
          <a:bodyPr/>
          <a:lstStyle/>
          <a:p>
            <a:pPr algn="just" eaLnBrk="1" hangingPunct="1">
              <a:lnSpc>
                <a:spcPct val="90000"/>
              </a:lnSpc>
              <a:defRPr/>
            </a:pPr>
            <a:r>
              <a:rPr lang="en-US" sz="2800" dirty="0" smtClean="0"/>
              <a:t>Attacks </a:t>
            </a:r>
            <a:r>
              <a:rPr lang="en-US" sz="2800" dirty="0"/>
              <a:t>are </a:t>
            </a:r>
            <a:r>
              <a:rPr lang="en-US" sz="2800" dirty="0" smtClean="0"/>
              <a:t>static. </a:t>
            </a:r>
          </a:p>
          <a:p>
            <a:pPr algn="just" eaLnBrk="1" hangingPunct="1">
              <a:lnSpc>
                <a:spcPct val="90000"/>
              </a:lnSpc>
              <a:defRPr/>
            </a:pPr>
            <a:r>
              <a:rPr lang="en-US" sz="2800" dirty="0" smtClean="0"/>
              <a:t>Adversaries</a:t>
            </a:r>
            <a:r>
              <a:rPr lang="en-US" sz="2800" dirty="0"/>
              <a:t>, Sensor Nodes and Base Stations  stay in fixed locations throughout the </a:t>
            </a:r>
            <a:r>
              <a:rPr lang="en-US" sz="2800" dirty="0" smtClean="0"/>
              <a:t>attack.</a:t>
            </a:r>
          </a:p>
          <a:p>
            <a:pPr algn="just" eaLnBrk="1" hangingPunct="1">
              <a:lnSpc>
                <a:spcPct val="90000"/>
              </a:lnSpc>
              <a:defRPr/>
            </a:pPr>
            <a:r>
              <a:rPr lang="en-US" sz="2800" dirty="0" smtClean="0"/>
              <a:t> </a:t>
            </a:r>
            <a:r>
              <a:rPr lang="en-US" sz="2800" dirty="0"/>
              <a:t>Topology of the network is fixed. </a:t>
            </a:r>
          </a:p>
          <a:p>
            <a:pPr algn="just" eaLnBrk="1" hangingPunct="1">
              <a:lnSpc>
                <a:spcPct val="90000"/>
              </a:lnSpc>
              <a:defRPr/>
            </a:pPr>
            <a:r>
              <a:rPr lang="en-US" sz="2800" dirty="0"/>
              <a:t>Attackers can choose their </a:t>
            </a:r>
            <a:r>
              <a:rPr lang="en-US" sz="2800" dirty="0" smtClean="0"/>
              <a:t>locations </a:t>
            </a:r>
            <a:r>
              <a:rPr lang="en-US" sz="2800" dirty="0"/>
              <a:t>or take multiple identities, but they cannot move during the attack</a:t>
            </a:r>
            <a:r>
              <a:rPr lang="en-US" sz="2800" dirty="0" smtClean="0"/>
              <a:t>.</a:t>
            </a:r>
            <a:endParaRPr lang="en-US" sz="2800" dirty="0"/>
          </a:p>
          <a:p>
            <a:pPr algn="just" eaLnBrk="1" hangingPunct="1">
              <a:lnSpc>
                <a:spcPct val="90000"/>
              </a:lnSpc>
              <a:defRPr/>
            </a:pPr>
            <a:endParaRPr lang="en-US" sz="2800" dirty="0"/>
          </a:p>
        </p:txBody>
      </p:sp>
    </p:spTree>
    <p:extLst>
      <p:ext uri="{BB962C8B-B14F-4D97-AF65-F5344CB8AC3E}">
        <p14:creationId xmlns:p14="http://schemas.microsoft.com/office/powerpoint/2010/main" val="343079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68538" y="6308725"/>
            <a:ext cx="4967758" cy="360363"/>
          </a:xfrm>
        </p:spPr>
        <p:txBody>
          <a:bodyPr/>
          <a:lstStyle/>
          <a:p>
            <a:pPr>
              <a:defRPr/>
            </a:pPr>
            <a:r>
              <a:rPr lang="en-US" dirty="0">
                <a:cs typeface="Arial" charset="0"/>
              </a:rPr>
              <a:t>CS577: Sensor Networks - Containing DoS Attacks</a:t>
            </a:r>
            <a:endParaRPr lang="en-US" dirty="0" smtClean="0">
              <a:cs typeface="Arial" charset="0"/>
            </a:endParaRPr>
          </a:p>
        </p:txBody>
      </p:sp>
      <p:sp>
        <p:nvSpPr>
          <p:cNvPr id="6" name="Slide Number Placeholder 5"/>
          <p:cNvSpPr>
            <a:spLocks noGrp="1"/>
          </p:cNvSpPr>
          <p:nvPr>
            <p:ph type="sldNum" sz="quarter" idx="12"/>
          </p:nvPr>
        </p:nvSpPr>
        <p:spPr/>
        <p:txBody>
          <a:bodyPr/>
          <a:lstStyle/>
          <a:p>
            <a:pPr>
              <a:defRPr/>
            </a:pPr>
            <a:fld id="{596842D7-D624-44CA-AF1A-22FDBAE85009}" type="slidenum">
              <a:rPr lang="en-US"/>
              <a:pPr>
                <a:defRPr/>
              </a:pPr>
              <a:t>9</a:t>
            </a:fld>
            <a:endParaRPr lang="en-US"/>
          </a:p>
        </p:txBody>
      </p:sp>
      <p:sp>
        <p:nvSpPr>
          <p:cNvPr id="29698" name="Rectangle 2"/>
          <p:cNvSpPr>
            <a:spLocks noGrp="1" noChangeArrowheads="1"/>
          </p:cNvSpPr>
          <p:nvPr>
            <p:ph type="title"/>
          </p:nvPr>
        </p:nvSpPr>
        <p:spPr>
          <a:xfrm>
            <a:off x="684213" y="404342"/>
            <a:ext cx="7772400" cy="576386"/>
          </a:xfrm>
        </p:spPr>
        <p:txBody>
          <a:bodyPr/>
          <a:lstStyle/>
          <a:p>
            <a:pPr eaLnBrk="1" hangingPunct="1">
              <a:defRPr/>
            </a:pPr>
            <a:r>
              <a:rPr lang="en-US" dirty="0" smtClean="0"/>
              <a:t>Design Goals</a:t>
            </a:r>
          </a:p>
        </p:txBody>
      </p:sp>
      <p:sp>
        <p:nvSpPr>
          <p:cNvPr id="29699" name="Rectangle 3"/>
          <p:cNvSpPr>
            <a:spLocks noGrp="1" noChangeArrowheads="1"/>
          </p:cNvSpPr>
          <p:nvPr>
            <p:ph type="body" idx="1"/>
          </p:nvPr>
        </p:nvSpPr>
        <p:spPr>
          <a:xfrm>
            <a:off x="685800" y="1412776"/>
            <a:ext cx="7772400" cy="4320480"/>
          </a:xfrm>
        </p:spPr>
        <p:txBody>
          <a:bodyPr/>
          <a:lstStyle/>
          <a:p>
            <a:pPr algn="just" eaLnBrk="1" hangingPunct="1">
              <a:lnSpc>
                <a:spcPct val="90000"/>
              </a:lnSpc>
              <a:defRPr/>
            </a:pPr>
            <a:r>
              <a:rPr lang="en-US" sz="2800" dirty="0"/>
              <a:t>Defend sensor networks against </a:t>
            </a:r>
            <a:r>
              <a:rPr lang="en-US" sz="2800" dirty="0" err="1"/>
              <a:t>DoS</a:t>
            </a:r>
            <a:r>
              <a:rPr lang="en-US" sz="2800" dirty="0"/>
              <a:t> </a:t>
            </a:r>
            <a:r>
              <a:rPr lang="en-US" sz="2800" dirty="0" smtClean="0"/>
              <a:t>attacks. </a:t>
            </a:r>
            <a:endParaRPr lang="en-US" sz="2800" dirty="0"/>
          </a:p>
          <a:p>
            <a:pPr algn="just" eaLnBrk="1" hangingPunct="1">
              <a:lnSpc>
                <a:spcPct val="90000"/>
              </a:lnSpc>
              <a:defRPr/>
            </a:pPr>
            <a:r>
              <a:rPr lang="en-US" sz="2800" dirty="0"/>
              <a:t>Especially ones that aim at exhausting the energy of sensor nodes. </a:t>
            </a:r>
          </a:p>
          <a:p>
            <a:pPr algn="just" eaLnBrk="1" hangingPunct="1">
              <a:lnSpc>
                <a:spcPct val="90000"/>
              </a:lnSpc>
              <a:defRPr/>
            </a:pPr>
            <a:r>
              <a:rPr lang="en-US" sz="2800" dirty="0"/>
              <a:t>Main goal is to reduce the damage of the attacks on the entire network.</a:t>
            </a:r>
          </a:p>
          <a:p>
            <a:pPr algn="just" eaLnBrk="1" hangingPunct="1">
              <a:lnSpc>
                <a:spcPct val="90000"/>
              </a:lnSpc>
              <a:defRPr/>
            </a:pPr>
            <a:r>
              <a:rPr lang="en-US" sz="2800" dirty="0"/>
              <a:t>Contain the damage of DoS attacks to a small portion of the sensor nodes</a:t>
            </a:r>
            <a:r>
              <a:rPr lang="en-US" sz="2800" dirty="0" smtClean="0"/>
              <a:t>.</a:t>
            </a:r>
          </a:p>
          <a:p>
            <a:pPr algn="just" eaLnBrk="1" hangingPunct="1">
              <a:lnSpc>
                <a:spcPct val="90000"/>
              </a:lnSpc>
              <a:defRPr/>
            </a:pPr>
            <a:r>
              <a:rPr lang="en-US" sz="2800" dirty="0" smtClean="0"/>
              <a:t>Effectiveness; Efficiency; Responsiveness; Flexibility;</a:t>
            </a:r>
            <a:endParaRPr lang="en-US" sz="2800" dirty="0"/>
          </a:p>
          <a:p>
            <a:pPr algn="just" eaLnBrk="1" hangingPunct="1">
              <a:lnSpc>
                <a:spcPct val="90000"/>
              </a:lnSpc>
              <a:defRPr/>
            </a:pPr>
            <a:endParaRPr lang="en-US" sz="2800" dirty="0"/>
          </a:p>
        </p:txBody>
      </p:sp>
    </p:spTree>
    <p:extLst>
      <p:ext uri="{BB962C8B-B14F-4D97-AF65-F5344CB8AC3E}">
        <p14:creationId xmlns:p14="http://schemas.microsoft.com/office/powerpoint/2010/main" val="236225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10819</TotalTime>
  <Words>1902</Words>
  <Application>Microsoft Office PowerPoint</Application>
  <PresentationFormat>On-screen Show (4:3)</PresentationFormat>
  <Paragraphs>259</Paragraphs>
  <Slides>39</Slides>
  <Notes>22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Soaring</vt:lpstr>
      <vt:lpstr> Containing DoS Attacks in Broadcast Authentication in Sensor Networks  (Ronghua Wang, Wenliang Du, Peng Ning)</vt:lpstr>
      <vt:lpstr>Introduction</vt:lpstr>
      <vt:lpstr>Intro…</vt:lpstr>
      <vt:lpstr>Intro…</vt:lpstr>
      <vt:lpstr>Proposed Scheme</vt:lpstr>
      <vt:lpstr>Design &amp; Analysis</vt:lpstr>
      <vt:lpstr>System Model</vt:lpstr>
      <vt:lpstr>System Model - Assumptions</vt:lpstr>
      <vt:lpstr>Design Goals</vt:lpstr>
      <vt:lpstr>A DYNAMIC WINDOW SCHEME…</vt:lpstr>
      <vt:lpstr>A DYNAMIC WINDOW SCHEME…</vt:lpstr>
      <vt:lpstr>A DYNAMIC WINDOW SCHEME…</vt:lpstr>
      <vt:lpstr>A DYNAMIC WINDOW SCHEME…</vt:lpstr>
      <vt:lpstr>A DYNAMIC WINDOW SCHEME…</vt:lpstr>
      <vt:lpstr>DWS - Scheme overview</vt:lpstr>
      <vt:lpstr>DWS - Properties of the basic scheme</vt:lpstr>
      <vt:lpstr>DWS - Properties of the basic scheme</vt:lpstr>
      <vt:lpstr>DWS - Properties of the basic scheme</vt:lpstr>
      <vt:lpstr>Energy saving in the presence of DoS attacks</vt:lpstr>
      <vt:lpstr>Broadcast delay for authentic messages</vt:lpstr>
      <vt:lpstr>Extension of the Basic Scheme</vt:lpstr>
      <vt:lpstr>Extension of the Basic Scheme</vt:lpstr>
      <vt:lpstr>Multi-source attacks</vt:lpstr>
      <vt:lpstr>Multi-source attacks</vt:lpstr>
      <vt:lpstr>EVALUATION AND ANALYSIS</vt:lpstr>
      <vt:lpstr>Simulations and results</vt:lpstr>
      <vt:lpstr>Simulations and results</vt:lpstr>
      <vt:lpstr>Simulations and results</vt:lpstr>
      <vt:lpstr>Simulations and results</vt:lpstr>
      <vt:lpstr>Simulations and results</vt:lpstr>
      <vt:lpstr>Simulations and results</vt:lpstr>
      <vt:lpstr>Simulations and results</vt:lpstr>
      <vt:lpstr>Simulations and results</vt:lpstr>
      <vt:lpstr>Simulations and results</vt:lpstr>
      <vt:lpstr>Simulations and results</vt:lpstr>
      <vt:lpstr>Conclusion</vt:lpstr>
      <vt:lpstr>Conclusion…</vt:lpstr>
      <vt:lpstr>References</vt:lpstr>
      <vt:lpstr>Questions</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Mice and Elephants Review</dc:title>
  <dc:creator>Didwania, Pankaj</dc:creator>
  <cp:lastModifiedBy>Professor Kinicki</cp:lastModifiedBy>
  <cp:revision>527</cp:revision>
  <cp:lastPrinted>1601-01-01T00:00:00Z</cp:lastPrinted>
  <dcterms:created xsi:type="dcterms:W3CDTF">2003-06-13T15:57:46Z</dcterms:created>
  <dcterms:modified xsi:type="dcterms:W3CDTF">2013-12-10T21:47:47Z</dcterms:modified>
</cp:coreProperties>
</file>