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6"/>
  </p:notesMasterIdLst>
  <p:handoutMasterIdLst>
    <p:handoutMasterId r:id="rId7"/>
  </p:handoutMasterIdLst>
  <p:sldIdLst>
    <p:sldId id="311" r:id="rId2"/>
    <p:sldId id="310" r:id="rId3"/>
    <p:sldId id="312" r:id="rId4"/>
    <p:sldId id="313" r:id="rId5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8000"/>
    <a:srgbClr val="FFFF00"/>
    <a:srgbClr val="0033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6" d="100"/>
          <a:sy n="66" d="100"/>
        </p:scale>
        <p:origin x="-1421" y="-62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fld id="{33ACFF4F-6A05-4CE4-BB68-F4A686D42AD9}" type="datetime1">
              <a:rPr lang="en-US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fld id="{EFAD5FA4-58B7-41FF-8F36-B8301AF8D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349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fld id="{EB256A77-D093-4B1A-8FA4-CD3D2A53BE9D}" type="datetime1">
              <a:rPr lang="en-US"/>
              <a:pPr>
                <a:defRPr/>
              </a:pPr>
              <a:t>7/15/2013</a:t>
            </a:fld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fld id="{018CD4E9-00B7-459E-9095-A00F0BA02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8288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effectLst/>
              <a:latin typeface="Trebuchet MS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4076700"/>
            <a:ext cx="4953000" cy="10255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Subtitle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984375"/>
            <a:ext cx="8066088" cy="1516063"/>
          </a:xfrm>
          <a:effectLst/>
        </p:spPr>
        <p:txBody>
          <a:bodyPr/>
          <a:lstStyle>
            <a:lvl1pPr algn="ctr"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6772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57D03-E74A-4E04-9E1E-BA9C54B2F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7038" y="0"/>
            <a:ext cx="2208212" cy="6357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72238" cy="6357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EF057-56E6-4B80-ADE9-4273916F6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5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1" dirty="0" smtClean="0"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Networks: </a:t>
            </a:r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224E6-E1F5-467A-808B-599E51433C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1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B13AD-CFC6-4C38-8573-A90FB0DD4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2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57338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650" y="1557338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B0DA6-7ED2-4AFA-9266-961D58B39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5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06786-685F-4542-8298-DB00DD23F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1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EA200-3362-4C33-822D-35199FF4B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8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C8754-5CD2-4238-9BCE-3EF1BB068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9B6E1-8EE8-4743-9FC6-52C8B215E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40BF6-0523-4BB0-BFF4-20D9E53C1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92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0"/>
            <a:ext cx="9155113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79613" y="6432550"/>
            <a:ext cx="510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Networks: Course Objectives</a:t>
            </a: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Courier New" pitchFamily="49" charset="0"/>
              </a:defRPr>
            </a:lvl1pPr>
          </a:lstStyle>
          <a:p>
            <a:pPr>
              <a:defRPr/>
            </a:pPr>
            <a:fld id="{40BC79DE-EB33-467A-89D9-107C71869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57338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52400" y="0"/>
            <a:ext cx="874077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dt="0"/>
  <p:txStyles>
    <p:title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628800"/>
            <a:ext cx="7994650" cy="337026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CS577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/ 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EE537</a:t>
            </a: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67744" y="5725938"/>
            <a:ext cx="5824736" cy="94342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Professor </a:t>
            </a:r>
            <a:r>
              <a:rPr lang="en-US" dirty="0" smtClean="0"/>
              <a:t>Bob </a:t>
            </a:r>
            <a:r>
              <a:rPr lang="en-US" dirty="0" smtClean="0"/>
              <a:t>Kinicki</a:t>
            </a:r>
          </a:p>
          <a:p>
            <a:pPr>
              <a:defRPr/>
            </a:pPr>
            <a:r>
              <a:rPr lang="en-US" dirty="0"/>
              <a:t>Fall </a:t>
            </a:r>
            <a:r>
              <a:rPr lang="en-US" dirty="0" smtClean="0"/>
              <a:t>2013</a:t>
            </a:r>
            <a:endParaRPr lang="en-US" dirty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2420938"/>
            <a:ext cx="8001000" cy="1514475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Course Objectives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67744" y="5725938"/>
            <a:ext cx="5824736" cy="94342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CS577 / ECE537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Advanced Computer Networks</a:t>
            </a:r>
            <a:endParaRPr lang="en-US" dirty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835696" y="6432550"/>
            <a:ext cx="5328592" cy="381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</a:t>
            </a:r>
            <a:r>
              <a:rPr lang="en-US" dirty="0" smtClean="0">
                <a:solidFill>
                  <a:schemeClr val="tx1"/>
                </a:solidFill>
              </a:rPr>
              <a:t>Networks  </a:t>
            </a:r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119D9A-5B64-4163-8D6D-2E1747C8C5C6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979488"/>
          </a:xfrm>
        </p:spPr>
        <p:txBody>
          <a:bodyPr/>
          <a:lstStyle/>
          <a:p>
            <a:pPr algn="ctr">
              <a:defRPr/>
            </a:pPr>
            <a:r>
              <a:rPr lang="en-US" sz="3600" smtClean="0"/>
              <a:t>Course Objectives</a:t>
            </a:r>
            <a:endParaRPr lang="en-US" smtClean="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12875"/>
            <a:ext cx="8077200" cy="43434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defRPr/>
            </a:pPr>
            <a:r>
              <a:rPr lang="en-US" dirty="0" smtClean="0"/>
              <a:t>To </a:t>
            </a:r>
            <a:r>
              <a:rPr lang="en-US" dirty="0" smtClean="0"/>
              <a:t>introduce</a:t>
            </a:r>
            <a:r>
              <a:rPr lang="en-US" dirty="0" smtClean="0"/>
              <a:t> </a:t>
            </a:r>
            <a:r>
              <a:rPr lang="en-US" dirty="0" smtClean="0"/>
              <a:t>the </a:t>
            </a:r>
            <a:r>
              <a:rPr lang="en-US" b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current directions</a:t>
            </a:r>
            <a:r>
              <a:rPr lang="en-US" dirty="0" smtClean="0"/>
              <a:t> of computer networks research.</a:t>
            </a:r>
          </a:p>
          <a:p>
            <a:pPr marL="342900" indent="-342900">
              <a:lnSpc>
                <a:spcPct val="90000"/>
              </a:lnSpc>
              <a:defRPr/>
            </a:pPr>
            <a:r>
              <a:rPr lang="en-US" dirty="0" smtClean="0"/>
              <a:t>To provide in-depth coverage of three or four research areas </a:t>
            </a: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{a limited breath goal}.</a:t>
            </a:r>
            <a:endParaRPr lang="en-US" dirty="0" smtClean="0">
              <a:solidFill>
                <a:srgbClr val="800000"/>
              </a:solidFill>
            </a:endParaRPr>
          </a:p>
          <a:p>
            <a:pPr marL="342900" indent="-342900">
              <a:lnSpc>
                <a:spcPct val="90000"/>
              </a:lnSpc>
              <a:defRPr/>
            </a:pPr>
            <a:r>
              <a:rPr lang="en-US" dirty="0" smtClean="0"/>
              <a:t>To fill gaps in students’ networking knowledge.</a:t>
            </a:r>
          </a:p>
          <a:p>
            <a:pPr marL="342900" indent="-342900">
              <a:lnSpc>
                <a:spcPct val="90000"/>
              </a:lnSpc>
              <a:defRPr/>
            </a:pPr>
            <a:r>
              <a:rPr lang="en-US" dirty="0" smtClean="0"/>
              <a:t>To prepare students to conduct research.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D2C227B-5811-4455-8E91-FE36D18E737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66788"/>
          </a:xfrm>
        </p:spPr>
        <p:txBody>
          <a:bodyPr/>
          <a:lstStyle/>
          <a:p>
            <a:pPr algn="ctr">
              <a:defRPr/>
            </a:pPr>
            <a:r>
              <a:rPr lang="en-US" sz="3600" smtClean="0"/>
              <a:t>Course Objectives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8413"/>
            <a:ext cx="8229600" cy="47529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en-US" dirty="0" smtClean="0"/>
              <a:t>To refine research skills: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dirty="0" smtClean="0">
                <a:latin typeface="Comic Sans MS" pitchFamily="66" charset="0"/>
              </a:rPr>
              <a:t>To develop literature searching and literature review techniques.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dirty="0" smtClean="0">
                <a:latin typeface="Comic Sans MS" pitchFamily="66" charset="0"/>
              </a:rPr>
              <a:t>To analyze and evaluate published results.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dirty="0" smtClean="0">
                <a:latin typeface="Comic Sans MS" pitchFamily="66" charset="0"/>
              </a:rPr>
              <a:t>To improve oral and written communications skills.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dirty="0" smtClean="0">
                <a:latin typeface="Comic Sans MS" pitchFamily="66" charset="0"/>
              </a:rPr>
              <a:t>To better understand experimental methodology.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en-US" dirty="0" smtClean="0">
                <a:latin typeface="Comic Sans MS" pitchFamily="66" charset="0"/>
              </a:rPr>
              <a:t>To appreciate </a:t>
            </a:r>
            <a:r>
              <a:rPr lang="en-US" dirty="0" smtClean="0">
                <a:latin typeface="Comic Sans MS" pitchFamily="66" charset="0"/>
              </a:rPr>
              <a:t>network performance </a:t>
            </a:r>
            <a:r>
              <a:rPr lang="en-US" dirty="0" smtClean="0">
                <a:latin typeface="Comic Sans MS" pitchFamily="66" charset="0"/>
              </a:rPr>
              <a:t>evaluation issues.  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835696" y="6432550"/>
            <a:ext cx="5328592" cy="381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</a:t>
            </a:r>
            <a:r>
              <a:rPr lang="en-US" dirty="0" smtClean="0">
                <a:solidFill>
                  <a:schemeClr val="tx1"/>
                </a:solidFill>
              </a:rPr>
              <a:t>Networks  </a:t>
            </a:r>
            <a:r>
              <a:rPr lang="en-US" dirty="0" smtClean="0"/>
              <a:t>Course 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" pitchFamily="18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1976</TotalTime>
  <Words>116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Revised_Master</vt:lpstr>
      <vt:lpstr>CS577 / EE537 Advanced Computer Networks</vt:lpstr>
      <vt:lpstr>Course Objectives</vt:lpstr>
      <vt:lpstr>Course Objectives</vt:lpstr>
      <vt:lpstr>Course Objectives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86</cp:revision>
  <dcterms:created xsi:type="dcterms:W3CDTF">2004-01-21T20:05:10Z</dcterms:created>
  <dcterms:modified xsi:type="dcterms:W3CDTF">2013-07-15T16:20:07Z</dcterms:modified>
</cp:coreProperties>
</file>