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4"/>
  </p:notesMasterIdLst>
  <p:sldIdLst>
    <p:sldId id="256" r:id="rId2"/>
    <p:sldId id="257" r:id="rId3"/>
    <p:sldId id="258" r:id="rId4"/>
    <p:sldId id="265" r:id="rId5"/>
    <p:sldId id="259" r:id="rId6"/>
    <p:sldId id="260" r:id="rId7"/>
    <p:sldId id="261" r:id="rId8"/>
    <p:sldId id="262" r:id="rId9"/>
    <p:sldId id="264"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2" r:id="rId29"/>
    <p:sldId id="283" r:id="rId30"/>
    <p:sldId id="306" r:id="rId31"/>
    <p:sldId id="285" r:id="rId32"/>
    <p:sldId id="287" r:id="rId33"/>
    <p:sldId id="288" r:id="rId34"/>
    <p:sldId id="286" r:id="rId35"/>
    <p:sldId id="289" r:id="rId36"/>
    <p:sldId id="290" r:id="rId37"/>
    <p:sldId id="291" r:id="rId38"/>
    <p:sldId id="293" r:id="rId39"/>
    <p:sldId id="292" r:id="rId40"/>
    <p:sldId id="294" r:id="rId41"/>
    <p:sldId id="307" r:id="rId42"/>
    <p:sldId id="308"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2" autoAdjust="0"/>
    <p:restoredTop sz="94660"/>
  </p:normalViewPr>
  <p:slideViewPr>
    <p:cSldViewPr snapToGrid="0">
      <p:cViewPr varScale="1">
        <p:scale>
          <a:sx n="65" d="100"/>
          <a:sy n="65" d="100"/>
        </p:scale>
        <p:origin x="-821"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C4984A-1595-4333-BF01-AA87AA124409}" type="datetimeFigureOut">
              <a:rPr lang="en-US" smtClean="0"/>
              <a:t>11/5/2013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A42AED-80F0-4478-9EAA-0A5E56CC5858}" type="slidenum">
              <a:rPr lang="en-US" smtClean="0"/>
              <a:t>‹#›</a:t>
            </a:fld>
            <a:endParaRPr lang="en-US"/>
          </a:p>
        </p:txBody>
      </p:sp>
    </p:spTree>
    <p:extLst>
      <p:ext uri="{BB962C8B-B14F-4D97-AF65-F5344CB8AC3E}">
        <p14:creationId xmlns:p14="http://schemas.microsoft.com/office/powerpoint/2010/main" val="1321339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efense.net/index.php/ddos-in-depth/ddos-timelin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A42AED-80F0-4478-9EAA-0A5E56CC5858}" type="slidenum">
              <a:rPr lang="en-US" smtClean="0"/>
              <a:t>2</a:t>
            </a:fld>
            <a:endParaRPr lang="en-US"/>
          </a:p>
        </p:txBody>
      </p:sp>
    </p:spTree>
    <p:extLst>
      <p:ext uri="{BB962C8B-B14F-4D97-AF65-F5344CB8AC3E}">
        <p14:creationId xmlns:p14="http://schemas.microsoft.com/office/powerpoint/2010/main" val="265020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Got this from website</a:t>
            </a:r>
            <a:r>
              <a:rPr lang="en-US" baseline="0" dirty="0" smtClean="0"/>
              <a:t> </a:t>
            </a:r>
            <a:r>
              <a:rPr lang="en-US" dirty="0" smtClean="0">
                <a:hlinkClick r:id="rId3"/>
              </a:rPr>
              <a:t>http://www.defense.net/index.php/ddos-in-depth/ddos-timeline/</a:t>
            </a:r>
            <a:endParaRPr lang="en-US" dirty="0"/>
          </a:p>
        </p:txBody>
      </p:sp>
      <p:sp>
        <p:nvSpPr>
          <p:cNvPr id="4" name="Slide Number Placeholder 3"/>
          <p:cNvSpPr>
            <a:spLocks noGrp="1"/>
          </p:cNvSpPr>
          <p:nvPr>
            <p:ph type="sldNum" sz="quarter" idx="10"/>
          </p:nvPr>
        </p:nvSpPr>
        <p:spPr/>
        <p:txBody>
          <a:bodyPr/>
          <a:lstStyle/>
          <a:p>
            <a:fld id="{E9A42AED-80F0-4478-9EAA-0A5E56CC5858}" type="slidenum">
              <a:rPr lang="en-US" smtClean="0"/>
              <a:t>8</a:t>
            </a:fld>
            <a:endParaRPr lang="en-US"/>
          </a:p>
        </p:txBody>
      </p:sp>
    </p:spTree>
    <p:extLst>
      <p:ext uri="{BB962C8B-B14F-4D97-AF65-F5344CB8AC3E}">
        <p14:creationId xmlns:p14="http://schemas.microsoft.com/office/powerpoint/2010/main" val="1599103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81E3947-37D9-42EA-B0C2-AC160AD7AA52}" type="datetime1">
              <a:rPr lang="en-US" smtClean="0"/>
              <a:t>11/5/2013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BE485-D907-4D8A-8C32-E11A14645E01}" type="datetime1">
              <a:rPr lang="en-US" smtClean="0"/>
              <a:t>11/5/2013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C6A4A-9A27-479B-A341-47D7FECCFBC5}" type="datetime1">
              <a:rPr lang="en-US" smtClean="0"/>
              <a:t>11/5/2013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D723B-F6E3-459B-AB5D-8D11F3C64569}" type="datetime1">
              <a:rPr lang="en-US" smtClean="0"/>
              <a:t>11/5/2013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8BADD-2DF2-4876-9154-6B6DAE980699}" type="datetime1">
              <a:rPr lang="en-US" smtClean="0"/>
              <a:t>11/5/2013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D8ED01F-244E-4775-8D2D-858EA4A9FE31}" type="datetime1">
              <a:rPr lang="en-US" smtClean="0"/>
              <a:t>11/5/2013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56B7A05-CD69-4E06-A90B-37F0DD8A540B}" type="datetime1">
              <a:rPr lang="en-US" smtClean="0"/>
              <a:t>11/5/2013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7B2EF5E-C20E-4149-9DDB-F654C03700E5}" type="datetime1">
              <a:rPr lang="en-US" smtClean="0"/>
              <a:t>11/5/2013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B1D3082-FAE0-4B38-B237-EF0BCAFB73F4}" type="datetime1">
              <a:rPr lang="en-US" smtClean="0"/>
              <a:t>11/5/2013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D195A2-0839-4DF1-A970-84191F567539}" type="datetime1">
              <a:rPr lang="en-US" smtClean="0"/>
              <a:t>11/5/2013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F380B3-1BF8-4C22-90BF-68F700D25E84}" type="datetime1">
              <a:rPr lang="en-US" smtClean="0"/>
              <a:t>11/5/2013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677520-BEDE-4DFC-9A6C-3A12CF026BB3}" type="datetime1">
              <a:rPr lang="en-US" smtClean="0"/>
              <a:t>11/5/2013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69AFDA-DC09-4665-90FC-3924D0E17503}" type="datetime1">
              <a:rPr lang="en-US" smtClean="0"/>
              <a:t>11/5/2013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979D91-CE6A-4B80-902C-03BDCFDD2993}" type="datetime1">
              <a:rPr lang="en-US" smtClean="0"/>
              <a:t>11/5/2013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60806-FAF4-41C6-B085-AC8C1EC215FE}" type="datetime1">
              <a:rPr lang="en-US" smtClean="0"/>
              <a:t>11/5/2013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ADB7F-4BEB-4138-99EB-B49F8FFED246}" type="datetime1">
              <a:rPr lang="en-US" smtClean="0"/>
              <a:t>11/5/2013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A65FD-09E2-43C5-859E-940212505E9D}" type="datetime1">
              <a:rPr lang="en-US" smtClean="0"/>
              <a:t>11/5/2013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EFD11C7-A2FB-43BD-B21F-4DD03BAAD11F}" type="datetime1">
              <a:rPr lang="en-US" smtClean="0"/>
              <a:t>11/5/2013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Defending against Flooding-based Distributed Denial-of-Service Attacks: A Tutorial</a:t>
            </a:r>
            <a:endParaRPr lang="en-US" dirty="0"/>
          </a:p>
        </p:txBody>
      </p:sp>
      <p:sp>
        <p:nvSpPr>
          <p:cNvPr id="3" name="Subtitle 2"/>
          <p:cNvSpPr>
            <a:spLocks noGrp="1"/>
          </p:cNvSpPr>
          <p:nvPr>
            <p:ph type="subTitle" idx="1"/>
          </p:nvPr>
        </p:nvSpPr>
        <p:spPr/>
        <p:txBody>
          <a:bodyPr/>
          <a:lstStyle/>
          <a:p>
            <a:r>
              <a:rPr lang="en-US" dirty="0" smtClean="0"/>
              <a:t>Author Rocky K. C. Chang, The Hong Kong Polytechnic University</a:t>
            </a:r>
          </a:p>
          <a:p>
            <a:r>
              <a:rPr lang="en-US" dirty="0" smtClean="0"/>
              <a:t>Presented by Chung Tran </a:t>
            </a:r>
            <a:endParaRPr lang="en-US" dirty="0"/>
          </a:p>
        </p:txBody>
      </p:sp>
    </p:spTree>
    <p:extLst>
      <p:ext uri="{BB962C8B-B14F-4D97-AF65-F5344CB8AC3E}">
        <p14:creationId xmlns:p14="http://schemas.microsoft.com/office/powerpoint/2010/main" val="3891515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DDoS type of Attacks</a:t>
            </a:r>
            <a:endParaRPr lang="en-US" dirty="0"/>
          </a:p>
        </p:txBody>
      </p:sp>
      <p:pic>
        <p:nvPicPr>
          <p:cNvPr id="5" name="Content Placeholder 4"/>
          <p:cNvPicPr>
            <a:picLocks noGrp="1" noChangeAspect="1"/>
          </p:cNvPicPr>
          <p:nvPr>
            <p:ph idx="1"/>
          </p:nvPr>
        </p:nvPicPr>
        <p:blipFill>
          <a:blip r:embed="rId2"/>
          <a:stretch>
            <a:fillRect/>
          </a:stretch>
        </p:blipFill>
        <p:spPr>
          <a:xfrm>
            <a:off x="207912" y="2164080"/>
            <a:ext cx="11715826" cy="4693919"/>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462716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attack</a:t>
            </a:r>
            <a:endParaRPr lang="en-US" dirty="0"/>
          </a:p>
        </p:txBody>
      </p:sp>
      <p:sp>
        <p:nvSpPr>
          <p:cNvPr id="3" name="Content Placeholder 2"/>
          <p:cNvSpPr>
            <a:spLocks noGrp="1"/>
          </p:cNvSpPr>
          <p:nvPr>
            <p:ph idx="1"/>
          </p:nvPr>
        </p:nvSpPr>
        <p:spPr/>
        <p:txBody>
          <a:bodyPr>
            <a:normAutofit/>
          </a:bodyPr>
          <a:lstStyle/>
          <a:p>
            <a:r>
              <a:rPr lang="en-US" sz="2400" dirty="0" smtClean="0"/>
              <a:t>As the diagram show the advisory send packets to the victim directly using TCP, UDP, and ICMP</a:t>
            </a:r>
          </a:p>
          <a:p>
            <a:r>
              <a:rPr lang="en-US" sz="2400" dirty="0" smtClean="0"/>
              <a:t>A router and server is not part of the attack</a:t>
            </a:r>
          </a:p>
          <a:p>
            <a:r>
              <a:rPr lang="en-US" sz="2400" dirty="0" smtClean="0"/>
              <a:t>This can often be call peer-to-peer attack</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274286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Reflector Attacks</a:t>
            </a:r>
            <a:endParaRPr lang="en-US" dirty="0"/>
          </a:p>
        </p:txBody>
      </p:sp>
      <p:sp>
        <p:nvSpPr>
          <p:cNvPr id="3" name="Content Placeholder 2"/>
          <p:cNvSpPr>
            <a:spLocks noGrp="1"/>
          </p:cNvSpPr>
          <p:nvPr>
            <p:ph idx="1"/>
          </p:nvPr>
        </p:nvSpPr>
        <p:spPr/>
        <p:txBody>
          <a:bodyPr>
            <a:normAutofit/>
          </a:bodyPr>
          <a:lstStyle/>
          <a:p>
            <a:r>
              <a:rPr lang="en-US" sz="2400" dirty="0" smtClean="0"/>
              <a:t>The advisory set it up and place the DDoS attacks on the routers and server for victim to visit and get attack from it</a:t>
            </a:r>
          </a:p>
          <a:p>
            <a:r>
              <a:rPr lang="en-US" sz="2400" dirty="0" smtClean="0"/>
              <a:t>This build up until there is large enough reflectors from routers and server for a flood to happen causing the victim systems compromise</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688035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Architectures for Direct attack</a:t>
            </a:r>
            <a:endParaRPr lang="en-US" dirty="0"/>
          </a:p>
        </p:txBody>
      </p:sp>
      <p:pic>
        <p:nvPicPr>
          <p:cNvPr id="5" name="Content Placeholder 4"/>
          <p:cNvPicPr>
            <a:picLocks noGrp="1" noChangeAspect="1"/>
          </p:cNvPicPr>
          <p:nvPr>
            <p:ph idx="1"/>
          </p:nvPr>
        </p:nvPicPr>
        <p:blipFill>
          <a:blip r:embed="rId2"/>
          <a:stretch>
            <a:fillRect/>
          </a:stretch>
        </p:blipFill>
        <p:spPr>
          <a:xfrm>
            <a:off x="3215640" y="2329180"/>
            <a:ext cx="6050280" cy="429780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985914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 of Direct Attack </a:t>
            </a:r>
            <a:endParaRPr lang="en-US" dirty="0"/>
          </a:p>
        </p:txBody>
      </p:sp>
      <p:sp>
        <p:nvSpPr>
          <p:cNvPr id="3" name="Content Placeholder 2"/>
          <p:cNvSpPr>
            <a:spLocks noGrp="1"/>
          </p:cNvSpPr>
          <p:nvPr>
            <p:ph idx="1"/>
          </p:nvPr>
        </p:nvSpPr>
        <p:spPr/>
        <p:txBody>
          <a:bodyPr>
            <a:normAutofit/>
          </a:bodyPr>
          <a:lstStyle/>
          <a:p>
            <a:r>
              <a:rPr lang="en-US" sz="2400" dirty="0" smtClean="0"/>
              <a:t>The Attacker setup many other hosts these are call daemons or zombies</a:t>
            </a:r>
          </a:p>
          <a:p>
            <a:r>
              <a:rPr lang="en-US" sz="2400" dirty="0" smtClean="0"/>
              <a:t>As the victim system become compromise the victim can and often become a new daemon or zombie and attack the next victim</a:t>
            </a:r>
          </a:p>
          <a:p>
            <a:r>
              <a:rPr lang="en-US" sz="2400" dirty="0" smtClean="0"/>
              <a:t>As more computers are network this effect can grow very fast this is why we having over </a:t>
            </a:r>
            <a:r>
              <a:rPr lang="en-US" sz="2400" dirty="0" err="1" smtClean="0"/>
              <a:t>Gbps</a:t>
            </a:r>
            <a:r>
              <a:rPr lang="en-US" sz="2400" dirty="0" smtClean="0"/>
              <a:t> recorded attack</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4031047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 of Reflectors Attack</a:t>
            </a:r>
            <a:endParaRPr lang="en-US" dirty="0"/>
          </a:p>
        </p:txBody>
      </p:sp>
      <p:pic>
        <p:nvPicPr>
          <p:cNvPr id="5" name="Content Placeholder 4"/>
          <p:cNvPicPr>
            <a:picLocks noGrp="1" noChangeAspect="1"/>
          </p:cNvPicPr>
          <p:nvPr>
            <p:ph idx="1"/>
          </p:nvPr>
        </p:nvPicPr>
        <p:blipFill>
          <a:blip r:embed="rId2"/>
          <a:stretch>
            <a:fillRect/>
          </a:stretch>
        </p:blipFill>
        <p:spPr>
          <a:xfrm>
            <a:off x="2667000" y="2603500"/>
            <a:ext cx="6416039" cy="4261992"/>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805686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 of Reflectors Attack</a:t>
            </a:r>
          </a:p>
        </p:txBody>
      </p:sp>
      <p:sp>
        <p:nvSpPr>
          <p:cNvPr id="3" name="Content Placeholder 2"/>
          <p:cNvSpPr>
            <a:spLocks noGrp="1"/>
          </p:cNvSpPr>
          <p:nvPr>
            <p:ph idx="1"/>
          </p:nvPr>
        </p:nvSpPr>
        <p:spPr/>
        <p:txBody>
          <a:bodyPr>
            <a:normAutofit/>
          </a:bodyPr>
          <a:lstStyle/>
          <a:p>
            <a:r>
              <a:rPr lang="en-US" sz="2400" dirty="0" smtClean="0"/>
              <a:t>Not much different but the zombies and daemons send the attack packets to routers or servers before it attack the victim</a:t>
            </a:r>
          </a:p>
          <a:p>
            <a:r>
              <a:rPr lang="en-US" sz="2400" dirty="0" smtClean="0"/>
              <a:t>The most important part to remember is that the routers and servers are often innocently uses as part of the attack</a:t>
            </a:r>
          </a:p>
          <a:p>
            <a:r>
              <a:rPr lang="en-US" sz="2400" dirty="0" smtClean="0"/>
              <a:t>The attackers set the inscribed source destination to the victim destinations</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938889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Reflectors attack</a:t>
            </a:r>
            <a:endParaRPr lang="en-US" dirty="0"/>
          </a:p>
        </p:txBody>
      </p:sp>
      <p:pic>
        <p:nvPicPr>
          <p:cNvPr id="5" name="Content Placeholder 4"/>
          <p:cNvPicPr>
            <a:picLocks noGrp="1" noChangeAspect="1"/>
          </p:cNvPicPr>
          <p:nvPr>
            <p:ph idx="1"/>
          </p:nvPr>
        </p:nvPicPr>
        <p:blipFill>
          <a:blip r:embed="rId2"/>
          <a:stretch>
            <a:fillRect/>
          </a:stretch>
        </p:blipFill>
        <p:spPr>
          <a:xfrm>
            <a:off x="487680" y="2346960"/>
            <a:ext cx="11231880" cy="4373880"/>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649663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 Flooding </a:t>
            </a:r>
            <a:endParaRPr lang="en-US" dirty="0"/>
          </a:p>
        </p:txBody>
      </p:sp>
      <p:sp>
        <p:nvSpPr>
          <p:cNvPr id="3" name="Content Placeholder 2"/>
          <p:cNvSpPr>
            <a:spLocks noGrp="1"/>
          </p:cNvSpPr>
          <p:nvPr>
            <p:ph idx="1"/>
          </p:nvPr>
        </p:nvSpPr>
        <p:spPr/>
        <p:txBody>
          <a:bodyPr>
            <a:normAutofit/>
          </a:bodyPr>
          <a:lstStyle/>
          <a:p>
            <a:r>
              <a:rPr lang="en-US" sz="2400" dirty="0" smtClean="0"/>
              <a:t>There is a three-way handshake for TCP</a:t>
            </a:r>
          </a:p>
          <a:p>
            <a:r>
              <a:rPr lang="en-US" sz="2400" dirty="0" smtClean="0"/>
              <a:t>A SYN flood attack works by not responding to the server with the expected ACK code</a:t>
            </a:r>
          </a:p>
          <a:p>
            <a:r>
              <a:rPr lang="en-US" sz="2400" dirty="0" smtClean="0"/>
              <a:t>Not sending the excepted ACK, or by spoofing the source IP Address from the SYN</a:t>
            </a:r>
          </a:p>
          <a:p>
            <a:r>
              <a:rPr lang="en-US" sz="2400" dirty="0" smtClean="0"/>
              <a:t>This cause the server to send SYN-ACK to falsified IP address – which will not send an ACK because it “knows” that it never sent a SYN</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504669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 Flooding cont.</a:t>
            </a:r>
            <a:endParaRPr lang="en-US" dirty="0"/>
          </a:p>
        </p:txBody>
      </p:sp>
      <p:sp>
        <p:nvSpPr>
          <p:cNvPr id="3" name="Content Placeholder 2"/>
          <p:cNvSpPr>
            <a:spLocks noGrp="1"/>
          </p:cNvSpPr>
          <p:nvPr>
            <p:ph idx="1"/>
          </p:nvPr>
        </p:nvSpPr>
        <p:spPr/>
        <p:txBody>
          <a:bodyPr>
            <a:normAutofit/>
          </a:bodyPr>
          <a:lstStyle/>
          <a:p>
            <a:r>
              <a:rPr lang="en-US" sz="2400" dirty="0" smtClean="0"/>
              <a:t>The server will wait for the ACK for some time this wait due to a possible network congestion</a:t>
            </a:r>
          </a:p>
          <a:p>
            <a:r>
              <a:rPr lang="en-US" sz="2400" dirty="0" smtClean="0"/>
              <a:t>In an attack increasing large numbers of half-open connections will bind resources on the server until no new connection can be made, this cause Dos </a:t>
            </a:r>
          </a:p>
          <a:p>
            <a:r>
              <a:rPr lang="en-US" sz="2400" dirty="0" smtClean="0"/>
              <a:t>Here is a simple way to see it </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4102994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2400" dirty="0" smtClean="0"/>
              <a:t>Introduction</a:t>
            </a:r>
          </a:p>
          <a:p>
            <a:r>
              <a:rPr lang="en-US" sz="2400" dirty="0" smtClean="0"/>
              <a:t>DDoS history</a:t>
            </a:r>
          </a:p>
          <a:p>
            <a:r>
              <a:rPr lang="en-US" sz="2400" dirty="0" smtClean="0"/>
              <a:t>DDoS type of attacks</a:t>
            </a:r>
          </a:p>
          <a:p>
            <a:r>
              <a:rPr lang="en-US" sz="2400" dirty="0" smtClean="0"/>
              <a:t>Solutions</a:t>
            </a:r>
          </a:p>
          <a:p>
            <a:r>
              <a:rPr lang="en-US" sz="2400" dirty="0" smtClean="0"/>
              <a:t>Firewall</a:t>
            </a:r>
          </a:p>
          <a:p>
            <a:r>
              <a:rPr lang="en-US" sz="2400" dirty="0" smtClean="0"/>
              <a:t>Four detect and Filters approaches</a:t>
            </a:r>
          </a:p>
          <a:p>
            <a:r>
              <a:rPr lang="en-US" sz="2400" dirty="0" smtClean="0"/>
              <a:t>Conclusion</a:t>
            </a:r>
          </a:p>
          <a:p>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969185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 flooding queue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G/D/∞/N</a:t>
            </a:r>
          </a:p>
          <a:p>
            <a:r>
              <a:rPr lang="en-US" sz="2400" dirty="0" smtClean="0"/>
              <a:t>N – half open connection</a:t>
            </a:r>
          </a:p>
          <a:p>
            <a:r>
              <a:rPr lang="en-US" sz="2400" dirty="0" smtClean="0"/>
              <a:t>G – General arrival rate of the SYN Packets</a:t>
            </a:r>
          </a:p>
          <a:p>
            <a:r>
              <a:rPr lang="en-US" sz="2400" dirty="0" smtClean="0"/>
              <a:t>D – Deterministic lifetime of each half-connection from the three-way handshake</a:t>
            </a:r>
          </a:p>
          <a:p>
            <a:r>
              <a:rPr lang="en-US" sz="2400" dirty="0" smtClean="0"/>
              <a:t>It continue to uses up the resource available waiting for the complete three-way handshake that will not come in an attack so it keep expending the connections</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606489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a </a:t>
            </a:r>
            <a:r>
              <a:rPr lang="en-US" dirty="0" err="1" smtClean="0"/>
              <a:t>Syn</a:t>
            </a:r>
            <a:r>
              <a:rPr lang="en-US" dirty="0" smtClean="0"/>
              <a:t> Flooding</a:t>
            </a:r>
            <a:endParaRPr lang="en-US" dirty="0"/>
          </a:p>
        </p:txBody>
      </p:sp>
      <p:pic>
        <p:nvPicPr>
          <p:cNvPr id="5" name="Content Placeholder 4"/>
          <p:cNvPicPr>
            <a:picLocks noGrp="1" noChangeAspect="1"/>
          </p:cNvPicPr>
          <p:nvPr>
            <p:ph idx="1"/>
          </p:nvPr>
        </p:nvPicPr>
        <p:blipFill>
          <a:blip r:embed="rId2"/>
          <a:stretch>
            <a:fillRect/>
          </a:stretch>
        </p:blipFill>
        <p:spPr>
          <a:xfrm>
            <a:off x="548640" y="2345656"/>
            <a:ext cx="11140440" cy="434470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9266975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the Graph</a:t>
            </a:r>
            <a:endParaRPr lang="en-US" dirty="0"/>
          </a:p>
        </p:txBody>
      </p:sp>
      <p:sp>
        <p:nvSpPr>
          <p:cNvPr id="3" name="Content Placeholder 2"/>
          <p:cNvSpPr>
            <a:spLocks noGrp="1"/>
          </p:cNvSpPr>
          <p:nvPr>
            <p:ph idx="1"/>
          </p:nvPr>
        </p:nvSpPr>
        <p:spPr/>
        <p:txBody>
          <a:bodyPr>
            <a:normAutofit/>
          </a:bodyPr>
          <a:lstStyle/>
          <a:p>
            <a:r>
              <a:rPr lang="en-US" sz="2400" dirty="0" smtClean="0"/>
              <a:t>It show that in the graph that when N &lt;= 6000 both BSD and Linux will stall at 56 kb/s</a:t>
            </a:r>
          </a:p>
          <a:p>
            <a:r>
              <a:rPr lang="en-US" sz="2400" dirty="0" smtClean="0"/>
              <a:t>At 1Mbps N &lt;= 10000 for all 3 to stall</a:t>
            </a:r>
          </a:p>
          <a:p>
            <a:r>
              <a:rPr lang="en-US" sz="2400" dirty="0" smtClean="0"/>
              <a:t>Windows system does the best in SYN flooding attack </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117326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DDoS Problems</a:t>
            </a:r>
            <a:endParaRPr lang="en-US" dirty="0"/>
          </a:p>
        </p:txBody>
      </p:sp>
      <p:sp>
        <p:nvSpPr>
          <p:cNvPr id="3" name="Content Placeholder 2"/>
          <p:cNvSpPr>
            <a:spLocks noGrp="1"/>
          </p:cNvSpPr>
          <p:nvPr>
            <p:ph idx="1"/>
          </p:nvPr>
        </p:nvSpPr>
        <p:spPr/>
        <p:txBody>
          <a:bodyPr>
            <a:normAutofit/>
          </a:bodyPr>
          <a:lstStyle/>
          <a:p>
            <a:r>
              <a:rPr lang="en-US" sz="2400" dirty="0" smtClean="0"/>
              <a:t>Three lines of defense:</a:t>
            </a:r>
          </a:p>
          <a:p>
            <a:pPr lvl="1"/>
            <a:r>
              <a:rPr lang="en-US" sz="2200" dirty="0" smtClean="0"/>
              <a:t>Attack Prevention and Preemption (</a:t>
            </a:r>
            <a:r>
              <a:rPr lang="en-US" sz="2200" dirty="0"/>
              <a:t>b</a:t>
            </a:r>
            <a:r>
              <a:rPr lang="en-US" sz="2200" dirty="0" smtClean="0"/>
              <a:t>efore the attack)</a:t>
            </a:r>
          </a:p>
          <a:p>
            <a:pPr lvl="1"/>
            <a:r>
              <a:rPr lang="en-US" sz="2200" dirty="0" smtClean="0"/>
              <a:t>Attack Detection and Filtering (during the attack)</a:t>
            </a:r>
          </a:p>
          <a:p>
            <a:pPr lvl="1"/>
            <a:r>
              <a:rPr lang="en-US" sz="2200" dirty="0" smtClean="0"/>
              <a:t>Attack Source </a:t>
            </a:r>
            <a:r>
              <a:rPr lang="en-US" sz="2200" dirty="0" err="1" smtClean="0"/>
              <a:t>Traceback</a:t>
            </a:r>
            <a:r>
              <a:rPr lang="en-US" sz="2200" dirty="0" smtClean="0"/>
              <a:t> and Identification(during and after the attack)</a:t>
            </a:r>
          </a:p>
          <a:p>
            <a:pPr marL="457200" lvl="1" indent="0">
              <a:buNone/>
            </a:pPr>
            <a:r>
              <a:rPr lang="en-US" sz="2200" dirty="0" smtClean="0">
                <a:solidFill>
                  <a:srgbClr val="FF0000"/>
                </a:solidFill>
              </a:rPr>
              <a:t>Best is to uses all 3 in a system against DDoS type of attack</a:t>
            </a:r>
            <a:endParaRPr lang="en-US" sz="2200" dirty="0">
              <a:solidFill>
                <a:srgbClr val="FF000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208316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Prevention and Preemption</a:t>
            </a:r>
            <a:endParaRPr lang="en-US" dirty="0"/>
          </a:p>
        </p:txBody>
      </p:sp>
      <p:sp>
        <p:nvSpPr>
          <p:cNvPr id="3" name="Content Placeholder 2"/>
          <p:cNvSpPr>
            <a:spLocks noGrp="1"/>
          </p:cNvSpPr>
          <p:nvPr>
            <p:ph idx="1"/>
          </p:nvPr>
        </p:nvSpPr>
        <p:spPr>
          <a:xfrm>
            <a:off x="1154954" y="2603500"/>
            <a:ext cx="8825659" cy="3820160"/>
          </a:xfrm>
        </p:spPr>
        <p:txBody>
          <a:bodyPr>
            <a:normAutofit/>
          </a:bodyPr>
          <a:lstStyle/>
          <a:p>
            <a:r>
              <a:rPr lang="en-US" sz="2400" dirty="0" smtClean="0"/>
              <a:t>Passive side: protect hosts from master and agent implants by using signatures and scanning procedures to detect</a:t>
            </a:r>
          </a:p>
          <a:p>
            <a:r>
              <a:rPr lang="en-US" sz="2400" dirty="0" smtClean="0"/>
              <a:t>Monitor network traffic from known attack message sent between attackers and masters</a:t>
            </a:r>
          </a:p>
          <a:p>
            <a:r>
              <a:rPr lang="en-US" sz="2400" dirty="0" smtClean="0"/>
              <a:t>Active side: employ cyber-informants and cyber-spies to intercept attack plans( group of cooperating agents)</a:t>
            </a:r>
          </a:p>
          <a:p>
            <a:pPr marL="0" indent="0">
              <a:buNone/>
            </a:pPr>
            <a:r>
              <a:rPr lang="en-US" sz="2400" dirty="0"/>
              <a:t>	</a:t>
            </a:r>
            <a:r>
              <a:rPr lang="en-US" sz="2400" dirty="0" smtClean="0">
                <a:solidFill>
                  <a:srgbClr val="FF0000"/>
                </a:solidFill>
              </a:rPr>
              <a:t>By itself is not enough once an attack have happen this method cannot stop the attack</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542459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Traceback</a:t>
            </a:r>
            <a:r>
              <a:rPr lang="en-US" dirty="0" smtClean="0"/>
              <a:t> and Identification</a:t>
            </a:r>
            <a:endParaRPr lang="en-US" dirty="0"/>
          </a:p>
        </p:txBody>
      </p:sp>
      <p:sp>
        <p:nvSpPr>
          <p:cNvPr id="3" name="Content Placeholder 2"/>
          <p:cNvSpPr>
            <a:spLocks noGrp="1"/>
          </p:cNvSpPr>
          <p:nvPr>
            <p:ph idx="1"/>
          </p:nvPr>
        </p:nvSpPr>
        <p:spPr/>
        <p:txBody>
          <a:bodyPr>
            <a:normAutofit/>
          </a:bodyPr>
          <a:lstStyle/>
          <a:p>
            <a:r>
              <a:rPr lang="en-US" sz="2400" dirty="0" smtClean="0"/>
              <a:t>After an attack or during an attack</a:t>
            </a:r>
          </a:p>
          <a:p>
            <a:r>
              <a:rPr lang="en-US" sz="2400" dirty="0" smtClean="0"/>
              <a:t>IP </a:t>
            </a:r>
            <a:r>
              <a:rPr lang="en-US" sz="2400" dirty="0" err="1" smtClean="0"/>
              <a:t>traceback</a:t>
            </a:r>
            <a:r>
              <a:rPr lang="en-US" sz="2400" dirty="0" smtClean="0"/>
              <a:t>: Identifying actual source of packets relying on source information</a:t>
            </a:r>
          </a:p>
          <a:p>
            <a:pPr lvl="1"/>
            <a:r>
              <a:rPr lang="en-US" sz="2200" dirty="0" smtClean="0"/>
              <a:t>Routers can record information they have seen</a:t>
            </a:r>
          </a:p>
          <a:p>
            <a:pPr lvl="1"/>
            <a:r>
              <a:rPr lang="en-US" sz="2200" dirty="0" smtClean="0"/>
              <a:t>Routers send addition information to destination or on another channel, ICMP message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392512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Traceback</a:t>
            </a:r>
            <a:r>
              <a:rPr lang="en-US" dirty="0"/>
              <a:t> and Identification</a:t>
            </a:r>
          </a:p>
        </p:txBody>
      </p:sp>
      <p:sp>
        <p:nvSpPr>
          <p:cNvPr id="3" name="Content Placeholder 2"/>
          <p:cNvSpPr>
            <a:spLocks noGrp="1"/>
          </p:cNvSpPr>
          <p:nvPr>
            <p:ph idx="1"/>
          </p:nvPr>
        </p:nvSpPr>
        <p:spPr/>
        <p:txBody>
          <a:bodyPr>
            <a:normAutofit/>
          </a:bodyPr>
          <a:lstStyle/>
          <a:p>
            <a:r>
              <a:rPr lang="en-US" sz="2400" dirty="0" smtClean="0"/>
              <a:t>IP </a:t>
            </a:r>
            <a:r>
              <a:rPr lang="en-US" sz="2400" dirty="0" err="1" smtClean="0"/>
              <a:t>Traceback</a:t>
            </a:r>
            <a:r>
              <a:rPr lang="en-US" sz="2400" dirty="0" smtClean="0"/>
              <a:t> not always possible:</a:t>
            </a:r>
          </a:p>
          <a:p>
            <a:pPr lvl="1"/>
            <a:r>
              <a:rPr lang="en-US" sz="2200" dirty="0" smtClean="0"/>
              <a:t>Cannot always trace a packets to the origins(NATs and firewall)</a:t>
            </a:r>
          </a:p>
          <a:p>
            <a:pPr lvl="1"/>
            <a:r>
              <a:rPr lang="en-US" sz="2200" dirty="0" smtClean="0"/>
              <a:t>IP </a:t>
            </a:r>
            <a:r>
              <a:rPr lang="en-US" sz="2200" dirty="0" err="1" smtClean="0"/>
              <a:t>Traceback</a:t>
            </a:r>
            <a:r>
              <a:rPr lang="en-US" sz="2200" dirty="0" smtClean="0"/>
              <a:t> also ineffective in reflector attacks</a:t>
            </a:r>
          </a:p>
          <a:p>
            <a:pPr marL="457200" lvl="1" indent="0">
              <a:buNone/>
            </a:pPr>
            <a:endParaRPr lang="en-US" sz="2200" dirty="0"/>
          </a:p>
          <a:p>
            <a:pPr marL="457200" lvl="1" indent="0">
              <a:buNone/>
            </a:pPr>
            <a:r>
              <a:rPr lang="en-US" sz="2200" dirty="0" smtClean="0">
                <a:solidFill>
                  <a:srgbClr val="FF0000"/>
                </a:solidFill>
              </a:rPr>
              <a:t>If </a:t>
            </a:r>
            <a:r>
              <a:rPr lang="en-US" sz="2200" dirty="0" err="1" smtClean="0">
                <a:solidFill>
                  <a:srgbClr val="FF0000"/>
                </a:solidFill>
              </a:rPr>
              <a:t>traceback</a:t>
            </a:r>
            <a:r>
              <a:rPr lang="en-US" sz="2200" dirty="0" smtClean="0">
                <a:solidFill>
                  <a:srgbClr val="FF0000"/>
                </a:solidFill>
              </a:rPr>
              <a:t> was possible than those individual responsible can be put away </a:t>
            </a:r>
            <a:endParaRPr lang="en-US" sz="2200" dirty="0">
              <a:solidFill>
                <a:srgbClr val="FF000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41054288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Detection and Filtering</a:t>
            </a:r>
          </a:p>
        </p:txBody>
      </p:sp>
      <p:pic>
        <p:nvPicPr>
          <p:cNvPr id="5" name="Content Placeholder 4"/>
          <p:cNvPicPr>
            <a:picLocks noGrp="1" noChangeAspect="1"/>
          </p:cNvPicPr>
          <p:nvPr>
            <p:ph idx="1"/>
          </p:nvPr>
        </p:nvPicPr>
        <p:blipFill>
          <a:blip r:embed="rId2"/>
          <a:stretch>
            <a:fillRect/>
          </a:stretch>
        </p:blipFill>
        <p:spPr>
          <a:xfrm>
            <a:off x="504967" y="2374710"/>
            <a:ext cx="11204812" cy="4258102"/>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108765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 and Filtering</a:t>
            </a:r>
            <a:endParaRPr lang="en-US" dirty="0"/>
          </a:p>
        </p:txBody>
      </p:sp>
      <p:sp>
        <p:nvSpPr>
          <p:cNvPr id="3" name="Content Placeholder 2"/>
          <p:cNvSpPr>
            <a:spLocks noGrp="1"/>
          </p:cNvSpPr>
          <p:nvPr>
            <p:ph idx="1"/>
          </p:nvPr>
        </p:nvSpPr>
        <p:spPr>
          <a:xfrm>
            <a:off x="1154954" y="2603499"/>
            <a:ext cx="8825659" cy="4083903"/>
          </a:xfrm>
        </p:spPr>
        <p:txBody>
          <a:bodyPr>
            <a:normAutofit/>
          </a:bodyPr>
          <a:lstStyle/>
          <a:p>
            <a:r>
              <a:rPr lang="en-US" sz="2400" dirty="0" smtClean="0"/>
              <a:t>2 Parts</a:t>
            </a:r>
          </a:p>
          <a:p>
            <a:pPr lvl="1"/>
            <a:r>
              <a:rPr lang="en-US" sz="2000" dirty="0"/>
              <a:t>Detection: Identifying DDoS attack packets</a:t>
            </a:r>
          </a:p>
          <a:p>
            <a:pPr lvl="1"/>
            <a:r>
              <a:rPr lang="en-US" sz="2000" dirty="0" smtClean="0"/>
              <a:t>Filtering : Classifying packets and dropping them</a:t>
            </a:r>
          </a:p>
          <a:p>
            <a:endParaRPr lang="en-US" sz="2200" dirty="0" smtClean="0"/>
          </a:p>
          <a:p>
            <a:r>
              <a:rPr lang="en-US" sz="2200" dirty="0" smtClean="0"/>
              <a:t>Effectiveness of Detection</a:t>
            </a:r>
          </a:p>
          <a:p>
            <a:pPr lvl="1"/>
            <a:r>
              <a:rPr lang="en-US" sz="2000" dirty="0" smtClean="0"/>
              <a:t>FPR( False Positive Ration) # of false positive/Total # of confirmed normal</a:t>
            </a:r>
            <a:endParaRPr lang="en-US" sz="2000" dirty="0"/>
          </a:p>
          <a:p>
            <a:pPr lvl="1"/>
            <a:r>
              <a:rPr lang="en-US" sz="2200" dirty="0" smtClean="0"/>
              <a:t>FNR (False Negative Ratio) # of false negative/Total # of confirmed attack packets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29874900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 and Filtering cont.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Effectiveness of Filtering</a:t>
            </a:r>
          </a:p>
          <a:p>
            <a:pPr lvl="1"/>
            <a:r>
              <a:rPr lang="en-US" sz="2200" dirty="0" smtClean="0"/>
              <a:t>Referring to the level of normal service that can be maintained by the victim during a DDoS attack by filtering the attack packets</a:t>
            </a:r>
          </a:p>
          <a:p>
            <a:pPr lvl="1"/>
            <a:r>
              <a:rPr lang="en-US" sz="2200" dirty="0" smtClean="0"/>
              <a:t>Effective attack detection not always translate into effective packet filtering</a:t>
            </a:r>
          </a:p>
          <a:p>
            <a:pPr lvl="1"/>
            <a:r>
              <a:rPr lang="en-US" sz="2200" dirty="0" smtClean="0"/>
              <a:t>Can be measured by normal packet survival ratio(NPSR) How many normal packets make it to the victim during a DDoS attack</a:t>
            </a:r>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296316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In a typical DDoS attack, a large number of compromised hosts are amassed to send useless packets to jam a victim, or its internet connection, or both.</a:t>
            </a:r>
          </a:p>
          <a:p>
            <a:r>
              <a:rPr lang="en-US" sz="2400" dirty="0" smtClean="0"/>
              <a:t>ICMP Flood, Smurf attack, Ping flood, and Ping to death</a:t>
            </a:r>
          </a:p>
          <a:p>
            <a:r>
              <a:rPr lang="en-US" sz="2400" dirty="0" smtClean="0"/>
              <a:t>SYN Flood</a:t>
            </a:r>
          </a:p>
          <a:p>
            <a:r>
              <a:rPr lang="en-US" sz="2400" dirty="0" smtClean="0"/>
              <a:t>Teardrop Attack</a:t>
            </a:r>
          </a:p>
          <a:p>
            <a:r>
              <a:rPr lang="en-US" sz="2400" dirty="0" err="1" smtClean="0"/>
              <a:t>Etc</a:t>
            </a:r>
            <a:r>
              <a:rPr lang="en-US" sz="2400" dirty="0" smtClean="0"/>
              <a:t> etc.</a:t>
            </a:r>
          </a:p>
          <a:p>
            <a:endParaRPr lang="en-US" sz="2400"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7197913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Detection and Filtering</a:t>
            </a:r>
          </a:p>
        </p:txBody>
      </p:sp>
      <p:pic>
        <p:nvPicPr>
          <p:cNvPr id="5" name="Content Placeholder 4"/>
          <p:cNvPicPr>
            <a:picLocks noGrp="1" noChangeAspect="1"/>
          </p:cNvPicPr>
          <p:nvPr>
            <p:ph idx="1"/>
          </p:nvPr>
        </p:nvPicPr>
        <p:blipFill>
          <a:blip r:embed="rId2"/>
          <a:stretch>
            <a:fillRect/>
          </a:stretch>
        </p:blipFill>
        <p:spPr>
          <a:xfrm>
            <a:off x="504967" y="2374710"/>
            <a:ext cx="11204812" cy="4258102"/>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3624083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Network</a:t>
            </a:r>
            <a:endParaRPr lang="en-US" dirty="0"/>
          </a:p>
        </p:txBody>
      </p:sp>
      <p:sp>
        <p:nvSpPr>
          <p:cNvPr id="3" name="Content Placeholder 2"/>
          <p:cNvSpPr>
            <a:spLocks noGrp="1"/>
          </p:cNvSpPr>
          <p:nvPr>
            <p:ph idx="1"/>
          </p:nvPr>
        </p:nvSpPr>
        <p:spPr>
          <a:xfrm>
            <a:off x="1154954" y="2603500"/>
            <a:ext cx="8825659" cy="3701766"/>
          </a:xfrm>
        </p:spPr>
        <p:txBody>
          <a:bodyPr>
            <a:normAutofit lnSpcReduction="10000"/>
          </a:bodyPr>
          <a:lstStyle/>
          <a:p>
            <a:r>
              <a:rPr lang="en-US" sz="2400" dirty="0" smtClean="0"/>
              <a:t>Often cannot detect but can filter out attacking packets by checking spoofing IP address</a:t>
            </a:r>
          </a:p>
          <a:p>
            <a:r>
              <a:rPr lang="en-US" sz="2400" dirty="0" smtClean="0"/>
              <a:t>Direct attack easy to track reflector attacks much more difficult</a:t>
            </a:r>
          </a:p>
          <a:p>
            <a:r>
              <a:rPr lang="en-US" sz="2400" dirty="0" smtClean="0"/>
              <a:t>Make sure all ISP networks on the Internet, was impossible when paper came out</a:t>
            </a:r>
          </a:p>
          <a:p>
            <a:pPr marL="0" indent="0">
              <a:buNone/>
            </a:pPr>
            <a:r>
              <a:rPr lang="en-US" sz="2400" dirty="0"/>
              <a:t>	</a:t>
            </a:r>
            <a:r>
              <a:rPr lang="en-US" sz="2400" dirty="0" smtClean="0">
                <a:solidFill>
                  <a:srgbClr val="FF0000"/>
                </a:solidFill>
              </a:rPr>
              <a:t>Third points are being work on.  This is due to fact that such a high volume of attack have occur in the last few years 150 </a:t>
            </a:r>
            <a:r>
              <a:rPr lang="en-US" sz="2400" dirty="0" err="1" smtClean="0">
                <a:solidFill>
                  <a:srgbClr val="FF0000"/>
                </a:solidFill>
              </a:rPr>
              <a:t>Gbps</a:t>
            </a:r>
            <a:r>
              <a:rPr lang="en-US" sz="2400" dirty="0" smtClean="0">
                <a:solidFill>
                  <a:srgbClr val="FF0000"/>
                </a:solidFill>
              </a:rPr>
              <a:t> first half of 2013</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2961021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Victim’s Network</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Victim can detect a DDoS attack based on an unusually high volume of incoming traffic or degraded server and network performance</a:t>
            </a:r>
          </a:p>
          <a:p>
            <a:r>
              <a:rPr lang="en-US" sz="2400" dirty="0" smtClean="0"/>
              <a:t>Commercial products can be obtain for this purpose, EMERALD was mention in this paper when it came out</a:t>
            </a:r>
          </a:p>
          <a:p>
            <a:r>
              <a:rPr lang="en-US" sz="2400" dirty="0" smtClean="0"/>
              <a:t>Other defensive that does not uses detection and filter have been suggested i.e. IP hopping, moving target defense change of IP address so the attacker cannot keep using your spoof address to attack</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0475950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Victim’s Upstream ISP network</a:t>
            </a:r>
            <a:endParaRPr lang="en-US" dirty="0"/>
          </a:p>
        </p:txBody>
      </p:sp>
      <p:sp>
        <p:nvSpPr>
          <p:cNvPr id="3" name="Content Placeholder 2"/>
          <p:cNvSpPr>
            <a:spLocks noGrp="1"/>
          </p:cNvSpPr>
          <p:nvPr>
            <p:ph idx="1"/>
          </p:nvPr>
        </p:nvSpPr>
        <p:spPr/>
        <p:txBody>
          <a:bodyPr>
            <a:normAutofit/>
          </a:bodyPr>
          <a:lstStyle/>
          <a:p>
            <a:r>
              <a:rPr lang="en-US" sz="2400" dirty="0" smtClean="0"/>
              <a:t>Victim’s request filter packets</a:t>
            </a:r>
          </a:p>
          <a:p>
            <a:r>
              <a:rPr lang="en-US" sz="2400" dirty="0" smtClean="0"/>
              <a:t>Well design or else good packets can be drop</a:t>
            </a:r>
          </a:p>
          <a:p>
            <a:r>
              <a:rPr lang="en-US" sz="2400" dirty="0" smtClean="0"/>
              <a:t>Automated to detect intrusion in an alert systems</a:t>
            </a:r>
          </a:p>
          <a:p>
            <a:pPr lvl="1"/>
            <a:r>
              <a:rPr lang="en-US" sz="2200" dirty="0" smtClean="0"/>
              <a:t>Careful design in case of TCP, victim network will not receive acknowledgements in midst of an attack.</a:t>
            </a:r>
          </a:p>
          <a:p>
            <a:pPr lvl="1"/>
            <a:r>
              <a:rPr lang="en-US" sz="2200" dirty="0" smtClean="0"/>
              <a:t>Use strong authentication and encryption</a:t>
            </a:r>
          </a:p>
          <a:p>
            <a:pPr marL="457200" lvl="1" indent="0">
              <a:buNone/>
            </a:pPr>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41703336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upstream ISP network</a:t>
            </a:r>
            <a:endParaRPr lang="en-US" dirty="0"/>
          </a:p>
        </p:txBody>
      </p:sp>
      <p:sp>
        <p:nvSpPr>
          <p:cNvPr id="3" name="Content Placeholder 2"/>
          <p:cNvSpPr>
            <a:spLocks noGrp="1"/>
          </p:cNvSpPr>
          <p:nvPr>
            <p:ph idx="1"/>
          </p:nvPr>
        </p:nvSpPr>
        <p:spPr/>
        <p:txBody>
          <a:bodyPr>
            <a:normAutofit/>
          </a:bodyPr>
          <a:lstStyle/>
          <a:p>
            <a:r>
              <a:rPr lang="en-US" sz="2400" dirty="0" smtClean="0"/>
              <a:t>Extend all of the approached mention</a:t>
            </a:r>
          </a:p>
          <a:p>
            <a:r>
              <a:rPr lang="en-US" sz="2400" dirty="0" smtClean="0"/>
              <a:t>This require the victim’s network to detect DDoS attacks</a:t>
            </a:r>
          </a:p>
          <a:p>
            <a:r>
              <a:rPr lang="en-US" sz="2400" dirty="0" smtClean="0"/>
              <a:t>Once detected the upstream ISPs are notified to filter attack</a:t>
            </a:r>
          </a:p>
          <a:p>
            <a:pPr marL="0" indent="0">
              <a:buNone/>
            </a:pPr>
            <a:r>
              <a:rPr lang="en-US" sz="2400" dirty="0">
                <a:solidFill>
                  <a:srgbClr val="FF0000"/>
                </a:solidFill>
              </a:rPr>
              <a:t>	</a:t>
            </a:r>
            <a:r>
              <a:rPr lang="en-US" sz="2400" dirty="0" smtClean="0">
                <a:solidFill>
                  <a:srgbClr val="FF0000"/>
                </a:solidFill>
              </a:rPr>
              <a:t>I know this all sound like a lot of work but with so many attacks occurring and rising what choice do we have but to be conscious of it</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0041822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Firewall</a:t>
            </a:r>
            <a:endParaRPr lang="en-US" dirty="0"/>
          </a:p>
        </p:txBody>
      </p:sp>
      <p:sp>
        <p:nvSpPr>
          <p:cNvPr id="3" name="Content Placeholder 2"/>
          <p:cNvSpPr>
            <a:spLocks noGrp="1"/>
          </p:cNvSpPr>
          <p:nvPr>
            <p:ph idx="1"/>
          </p:nvPr>
        </p:nvSpPr>
        <p:spPr/>
        <p:txBody>
          <a:bodyPr>
            <a:normAutofit/>
          </a:bodyPr>
          <a:lstStyle/>
          <a:p>
            <a:r>
              <a:rPr lang="en-US" sz="2400" dirty="0" smtClean="0"/>
              <a:t>Propose an Internet firewall to protect the whole Internet was made</a:t>
            </a:r>
          </a:p>
          <a:p>
            <a:r>
              <a:rPr lang="en-US" sz="2400" dirty="0" smtClean="0"/>
              <a:t>Idea is to detect it on the internet and drop it before it can reach a victim network</a:t>
            </a:r>
          </a:p>
          <a:p>
            <a:r>
              <a:rPr lang="en-US" sz="2400" dirty="0" smtClean="0"/>
              <a:t>2 Approach:</a:t>
            </a:r>
          </a:p>
          <a:p>
            <a:pPr lvl="1"/>
            <a:r>
              <a:rPr lang="en-US" sz="2200" dirty="0" smtClean="0"/>
              <a:t> route-based packet filtering approach</a:t>
            </a:r>
          </a:p>
          <a:p>
            <a:pPr lvl="1"/>
            <a:r>
              <a:rPr lang="en-US" sz="2200" dirty="0" smtClean="0"/>
              <a:t>Distributed Attack detection Approach</a:t>
            </a:r>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974382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Route-Based Packet Filtering Approach(RPF)</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This idea was propose by Park and Lee</a:t>
            </a:r>
          </a:p>
          <a:p>
            <a:r>
              <a:rPr lang="en-US" sz="2400" dirty="0" smtClean="0"/>
              <a:t>Distribute packet </a:t>
            </a:r>
            <a:r>
              <a:rPr lang="en-US" sz="2400" dirty="0" err="1" smtClean="0"/>
              <a:t>filterings</a:t>
            </a:r>
            <a:r>
              <a:rPr lang="en-US" sz="2400" dirty="0" smtClean="0"/>
              <a:t> to examine whether each received packet come from a correct link base on source and destination address</a:t>
            </a:r>
          </a:p>
          <a:p>
            <a:r>
              <a:rPr lang="en-US" sz="2400" dirty="0" smtClean="0"/>
              <a:t>If received from an unexpected link it then dropped</a:t>
            </a:r>
          </a:p>
          <a:p>
            <a:r>
              <a:rPr lang="en-US" sz="2400" dirty="0" smtClean="0"/>
              <a:t>However, a packet might still be legitimate because there might have been a route change</a:t>
            </a:r>
          </a:p>
          <a:p>
            <a:r>
              <a:rPr lang="en-US" sz="2400" dirty="0" smtClean="0"/>
              <a:t>No good against Reflectors attacks</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24342014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Attack Detection(DAD)</a:t>
            </a:r>
            <a:endParaRPr lang="en-US" dirty="0"/>
          </a:p>
        </p:txBody>
      </p:sp>
      <p:sp>
        <p:nvSpPr>
          <p:cNvPr id="3" name="Content Placeholder 2"/>
          <p:cNvSpPr>
            <a:spLocks noGrp="1"/>
          </p:cNvSpPr>
          <p:nvPr>
            <p:ph idx="1"/>
          </p:nvPr>
        </p:nvSpPr>
        <p:spPr/>
        <p:txBody>
          <a:bodyPr>
            <a:normAutofit/>
          </a:bodyPr>
          <a:lstStyle/>
          <a:p>
            <a:r>
              <a:rPr lang="en-US" sz="2400" dirty="0" smtClean="0"/>
              <a:t>Second Internet firewall Approach</a:t>
            </a:r>
          </a:p>
          <a:p>
            <a:r>
              <a:rPr lang="en-US" sz="2400" dirty="0" smtClean="0"/>
              <a:t>DAD approach detects DDoS attacks based on network anomalies and misuses observed from a set of distributed detection system(DSs)</a:t>
            </a:r>
          </a:p>
          <a:p>
            <a:r>
              <a:rPr lang="en-US" sz="2400" dirty="0" smtClean="0"/>
              <a:t>Detect normal traffic pattern versus “significantly” deviate from the normal ones.</a:t>
            </a:r>
          </a:p>
          <a:p>
            <a:r>
              <a:rPr lang="en-US" sz="2400" dirty="0" smtClean="0"/>
              <a:t>Base on known attack pattern</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15544466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 Design consideration</a:t>
            </a:r>
            <a:endParaRPr lang="en-US" dirty="0"/>
          </a:p>
        </p:txBody>
      </p:sp>
      <p:pic>
        <p:nvPicPr>
          <p:cNvPr id="5" name="Content Placeholder 4"/>
          <p:cNvPicPr>
            <a:picLocks noGrp="1" noChangeAspect="1"/>
          </p:cNvPicPr>
          <p:nvPr>
            <p:ph idx="1"/>
          </p:nvPr>
        </p:nvPicPr>
        <p:blipFill>
          <a:blip r:embed="rId2"/>
          <a:stretch>
            <a:fillRect/>
          </a:stretch>
        </p:blipFill>
        <p:spPr>
          <a:xfrm>
            <a:off x="2374711" y="2292576"/>
            <a:ext cx="7301552" cy="452301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39839983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 design consideration</a:t>
            </a:r>
            <a:endParaRPr lang="en-US" dirty="0"/>
          </a:p>
        </p:txBody>
      </p:sp>
      <p:sp>
        <p:nvSpPr>
          <p:cNvPr id="3" name="Content Placeholder 2"/>
          <p:cNvSpPr>
            <a:spLocks noGrp="1"/>
          </p:cNvSpPr>
          <p:nvPr>
            <p:ph idx="1"/>
          </p:nvPr>
        </p:nvSpPr>
        <p:spPr/>
        <p:txBody>
          <a:bodyPr>
            <a:normAutofit/>
          </a:bodyPr>
          <a:lstStyle/>
          <a:p>
            <a:r>
              <a:rPr lang="en-US" sz="2400" dirty="0" smtClean="0"/>
              <a:t>Need to process packets at very high speed as shown in the diagram before</a:t>
            </a:r>
          </a:p>
          <a:p>
            <a:r>
              <a:rPr lang="en-US" sz="2400" dirty="0" smtClean="0"/>
              <a:t>Each DS can only observe partial traffic anomaly</a:t>
            </a:r>
          </a:p>
          <a:p>
            <a:r>
              <a:rPr lang="en-US" sz="2400" dirty="0" smtClean="0"/>
              <a:t>This is where we have two levels: </a:t>
            </a:r>
            <a:r>
              <a:rPr lang="en-US" sz="2400" i="1" dirty="0" smtClean="0"/>
              <a:t>local detection </a:t>
            </a:r>
            <a:r>
              <a:rPr lang="en-US" sz="2400" dirty="0" smtClean="0"/>
              <a:t>and </a:t>
            </a:r>
            <a:r>
              <a:rPr lang="en-US" sz="2400" i="1" dirty="0" smtClean="0"/>
              <a:t>global detection</a:t>
            </a:r>
          </a:p>
          <a:p>
            <a:r>
              <a:rPr lang="en-US" sz="2400" dirty="0" smtClean="0"/>
              <a:t>H1 for presence of DDoS attack</a:t>
            </a:r>
          </a:p>
          <a:p>
            <a:r>
              <a:rPr lang="en-US" sz="2400" dirty="0" smtClean="0"/>
              <a:t>H0 a null hypotheses </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708582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p:txBody>
          <a:bodyPr>
            <a:normAutofit/>
          </a:bodyPr>
          <a:lstStyle/>
          <a:p>
            <a:r>
              <a:rPr lang="en-US" sz="2400" dirty="0" smtClean="0"/>
              <a:t>Can be accomplish by:</a:t>
            </a:r>
          </a:p>
          <a:p>
            <a:pPr lvl="1"/>
            <a:r>
              <a:rPr lang="en-US" sz="2200" dirty="0" smtClean="0"/>
              <a:t>By pinging to death</a:t>
            </a:r>
          </a:p>
          <a:p>
            <a:pPr lvl="1"/>
            <a:r>
              <a:rPr lang="en-US" sz="2200" dirty="0" smtClean="0"/>
              <a:t>Computational intensive tasks on the victim such as Encryption and Decryption of data</a:t>
            </a:r>
          </a:p>
          <a:p>
            <a:pPr lvl="1"/>
            <a:r>
              <a:rPr lang="en-US" sz="2200" dirty="0" smtClean="0"/>
              <a:t>Many differences flooding types of attack</a:t>
            </a:r>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2409629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Hypothesis</a:t>
            </a:r>
            <a:endParaRPr lang="en-US" dirty="0"/>
          </a:p>
        </p:txBody>
      </p:sp>
      <p:sp>
        <p:nvSpPr>
          <p:cNvPr id="3" name="Content Placeholder 2"/>
          <p:cNvSpPr>
            <a:spLocks noGrp="1"/>
          </p:cNvSpPr>
          <p:nvPr>
            <p:ph idx="1"/>
          </p:nvPr>
        </p:nvSpPr>
        <p:spPr/>
        <p:txBody>
          <a:bodyPr>
            <a:normAutofit fontScale="92500"/>
          </a:bodyPr>
          <a:lstStyle/>
          <a:p>
            <a:r>
              <a:rPr lang="en-US" sz="2400" dirty="0" smtClean="0"/>
              <a:t>Test a set of packet flows</a:t>
            </a:r>
          </a:p>
          <a:p>
            <a:pPr lvl="1"/>
            <a:r>
              <a:rPr lang="en-US" sz="2200" dirty="0" smtClean="0"/>
              <a:t>Share same destination IP address</a:t>
            </a:r>
          </a:p>
          <a:p>
            <a:pPr lvl="1"/>
            <a:r>
              <a:rPr lang="en-US" sz="2200" dirty="0" smtClean="0"/>
              <a:t>Packet types</a:t>
            </a:r>
          </a:p>
          <a:p>
            <a:pPr lvl="1"/>
            <a:r>
              <a:rPr lang="en-US" sz="2200" dirty="0" smtClean="0"/>
              <a:t>TCP flags</a:t>
            </a:r>
          </a:p>
          <a:p>
            <a:pPr lvl="1"/>
            <a:r>
              <a:rPr lang="en-US" sz="2200" dirty="0" smtClean="0"/>
              <a:t>Port number</a:t>
            </a:r>
          </a:p>
          <a:p>
            <a:pPr marL="457200" lvl="1" indent="0">
              <a:buNone/>
            </a:pPr>
            <a:r>
              <a:rPr lang="en-US" sz="2200" dirty="0" smtClean="0">
                <a:solidFill>
                  <a:srgbClr val="FF0000"/>
                </a:solidFill>
              </a:rPr>
              <a:t>Slow down network especially during an attack do suggest just install on known and confirm attack switches.  Running out of time so I must cut this short over 45 minutes of presentation already</a:t>
            </a:r>
            <a:endParaRPr lang="en-US" sz="2200" dirty="0">
              <a:solidFill>
                <a:srgbClr val="FF000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34555224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r>
              <a:rPr lang="en-US" sz="2400" dirty="0" smtClean="0"/>
              <a:t>With the very first attack occurring in 1989 DDoS have taking off and change over the years</a:t>
            </a:r>
          </a:p>
          <a:p>
            <a:r>
              <a:rPr lang="en-US" sz="2400" dirty="0" smtClean="0"/>
              <a:t>There been many suggested way to prevent attacks</a:t>
            </a:r>
          </a:p>
          <a:p>
            <a:r>
              <a:rPr lang="en-US" sz="2400" dirty="0" smtClean="0"/>
              <a:t>There are the Preemptive/Prevention approach, </a:t>
            </a:r>
            <a:r>
              <a:rPr lang="en-US" sz="2400" dirty="0" err="1" smtClean="0"/>
              <a:t>Traceback</a:t>
            </a:r>
            <a:r>
              <a:rPr lang="en-US" sz="2400" dirty="0" smtClean="0"/>
              <a:t>/identification, and Detection/Filtering most of this seems to have problem with Reflectors type of attack</a:t>
            </a:r>
          </a:p>
          <a:p>
            <a:r>
              <a:rPr lang="en-US" sz="2400" dirty="0" smtClean="0"/>
              <a:t>More research are in development for this problem</a:t>
            </a:r>
          </a:p>
          <a:p>
            <a:endParaRPr lang="en-US" sz="2400"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1957136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comments</a:t>
            </a:r>
            <a:endParaRPr lang="en-US" dirty="0"/>
          </a:p>
        </p:txBody>
      </p:sp>
      <p:sp>
        <p:nvSpPr>
          <p:cNvPr id="3" name="Content Placeholder 2"/>
          <p:cNvSpPr>
            <a:spLocks noGrp="1"/>
          </p:cNvSpPr>
          <p:nvPr>
            <p:ph idx="1"/>
          </p:nvPr>
        </p:nvSpPr>
        <p:spPr/>
        <p:txBody>
          <a:bodyPr>
            <a:normAutofit/>
          </a:bodyPr>
          <a:lstStyle/>
          <a:p>
            <a:r>
              <a:rPr lang="en-US" sz="2400" dirty="0" smtClean="0"/>
              <a:t>I know there a lot of research out there trying to stop DDoS, but seeing the number make me think that it a losing battle.  </a:t>
            </a:r>
          </a:p>
          <a:p>
            <a:r>
              <a:rPr lang="en-US" sz="2400" dirty="0" smtClean="0"/>
              <a:t>In the last decade alone there been report of attack on every accept of our infrastructure; financial, media, government, social, etc.</a:t>
            </a:r>
          </a:p>
          <a:p>
            <a:r>
              <a:rPr lang="en-US" sz="2400" dirty="0" smtClean="0"/>
              <a:t>Is this a losing battle for personal privacy?</a:t>
            </a:r>
          </a:p>
          <a:p>
            <a:r>
              <a:rPr lang="en-US" sz="2400" dirty="0" smtClean="0"/>
              <a:t>Comments?</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2395604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Part 1</a:t>
            </a:r>
            <a:endParaRPr lang="en-US" dirty="0"/>
          </a:p>
        </p:txBody>
      </p:sp>
      <p:sp>
        <p:nvSpPr>
          <p:cNvPr id="3" name="Content Placeholder 2"/>
          <p:cNvSpPr>
            <a:spLocks noGrp="1"/>
          </p:cNvSpPr>
          <p:nvPr>
            <p:ph idx="1"/>
          </p:nvPr>
        </p:nvSpPr>
        <p:spPr/>
        <p:txBody>
          <a:bodyPr>
            <a:normAutofit/>
          </a:bodyPr>
          <a:lstStyle/>
          <a:p>
            <a:r>
              <a:rPr lang="en-US" sz="2400" dirty="0" smtClean="0"/>
              <a:t>1989- First ICMP/Ping floods</a:t>
            </a:r>
          </a:p>
          <a:p>
            <a:pPr lvl="1"/>
            <a:r>
              <a:rPr lang="en-US" sz="2200" dirty="0" smtClean="0"/>
              <a:t>First occurrence of the –f(flood) of the </a:t>
            </a:r>
            <a:r>
              <a:rPr lang="en-US" sz="2200" dirty="0" err="1" smtClean="0"/>
              <a:t>ping.c</a:t>
            </a:r>
            <a:r>
              <a:rPr lang="en-US" sz="2200" dirty="0" smtClean="0"/>
              <a:t> source code</a:t>
            </a:r>
          </a:p>
          <a:p>
            <a:r>
              <a:rPr lang="en-US" sz="2400" dirty="0" smtClean="0"/>
              <a:t>1990-The first homeland of DDoS </a:t>
            </a:r>
            <a:endParaRPr lang="en-US" sz="2200" dirty="0"/>
          </a:p>
          <a:p>
            <a:r>
              <a:rPr lang="en-US" sz="2200" dirty="0" smtClean="0"/>
              <a:t>1996 September – First high profile DDoS attack </a:t>
            </a:r>
          </a:p>
          <a:p>
            <a:r>
              <a:rPr lang="en-US" sz="2200" dirty="0" smtClean="0"/>
              <a:t>1996 September – First CERT DDoS Advisory</a:t>
            </a:r>
          </a:p>
          <a:p>
            <a:r>
              <a:rPr lang="en-US" sz="2200" dirty="0" smtClean="0"/>
              <a:t>1997 – First Publicly Available DDoS Tool Released</a:t>
            </a:r>
          </a:p>
          <a:p>
            <a:r>
              <a:rPr lang="en-US" sz="2200" dirty="0" smtClean="0"/>
              <a:t>1997 – DDoS attacks morph</a:t>
            </a:r>
            <a:endParaRPr lang="en-US" sz="2400"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03029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Part 2</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1997 - ICMP / Ping floods grow</a:t>
            </a:r>
          </a:p>
          <a:p>
            <a:r>
              <a:rPr lang="en-US" sz="2400" dirty="0" smtClean="0"/>
              <a:t>1999 July – DDoS attacks expand</a:t>
            </a:r>
          </a:p>
          <a:p>
            <a:r>
              <a:rPr lang="en-US" sz="2400" dirty="0" smtClean="0"/>
              <a:t>1999 October – Industry expects combine to address DDoS threats</a:t>
            </a:r>
          </a:p>
          <a:p>
            <a:r>
              <a:rPr lang="en-US" sz="2400" dirty="0" smtClean="0"/>
              <a:t>1999 December - DDoS hit mainstream media</a:t>
            </a:r>
          </a:p>
          <a:p>
            <a:r>
              <a:rPr lang="en-US" sz="2400" dirty="0" smtClean="0"/>
              <a:t>1999 December – US Government takes note of DDoS</a:t>
            </a:r>
          </a:p>
          <a:p>
            <a:r>
              <a:rPr lang="en-US" sz="2400" dirty="0" smtClean="0"/>
              <a:t>2000 February – 15 year old boy shows how easy DDoS attack can be</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202992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Part 3</a:t>
            </a:r>
            <a:endParaRPr lang="en-US" dirty="0"/>
          </a:p>
        </p:txBody>
      </p:sp>
      <p:sp>
        <p:nvSpPr>
          <p:cNvPr id="3" name="Content Placeholder 2"/>
          <p:cNvSpPr>
            <a:spLocks noGrp="1"/>
          </p:cNvSpPr>
          <p:nvPr>
            <p:ph idx="1"/>
          </p:nvPr>
        </p:nvSpPr>
        <p:spPr/>
        <p:txBody>
          <a:bodyPr>
            <a:normAutofit/>
          </a:bodyPr>
          <a:lstStyle/>
          <a:p>
            <a:r>
              <a:rPr lang="en-US" sz="2400" dirty="0" smtClean="0"/>
              <a:t>2001 – CERT warns of trend in self-</a:t>
            </a:r>
            <a:r>
              <a:rPr lang="en-US" sz="2400" dirty="0" err="1" smtClean="0"/>
              <a:t>propogating</a:t>
            </a:r>
            <a:r>
              <a:rPr lang="en-US" sz="2400" dirty="0" smtClean="0"/>
              <a:t> worms</a:t>
            </a:r>
          </a:p>
          <a:p>
            <a:r>
              <a:rPr lang="en-US" sz="2400" dirty="0" smtClean="0"/>
              <a:t>2001 – Attacks grow from Mbps to </a:t>
            </a:r>
            <a:r>
              <a:rPr lang="en-US" sz="2400" dirty="0" err="1" smtClean="0"/>
              <a:t>Gbps</a:t>
            </a:r>
            <a:endParaRPr lang="en-US" sz="2400" dirty="0" smtClean="0"/>
          </a:p>
          <a:p>
            <a:r>
              <a:rPr lang="en-US" sz="2400" dirty="0" smtClean="0"/>
              <a:t>2002 – Scope of DDoS attacks expands</a:t>
            </a:r>
          </a:p>
          <a:p>
            <a:r>
              <a:rPr lang="en-US" sz="2400" dirty="0" smtClean="0"/>
              <a:t>2003 December – Barrett Lyon founds company to defend organizations against DDoS attacks</a:t>
            </a:r>
          </a:p>
          <a:p>
            <a:r>
              <a:rPr lang="en-US" sz="2400" dirty="0" smtClean="0"/>
              <a:t>2004 – Online payment systems attacked</a:t>
            </a:r>
          </a:p>
          <a:p>
            <a:r>
              <a:rPr lang="en-US" sz="2400" dirty="0" smtClean="0"/>
              <a:t>2005 December – Extortion schemes Expand</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985852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Part 4</a:t>
            </a:r>
            <a:endParaRPr lang="en-US" dirty="0"/>
          </a:p>
        </p:txBody>
      </p:sp>
      <p:sp>
        <p:nvSpPr>
          <p:cNvPr id="3" name="Content Placeholder 2"/>
          <p:cNvSpPr>
            <a:spLocks noGrp="1"/>
          </p:cNvSpPr>
          <p:nvPr>
            <p:ph idx="1"/>
          </p:nvPr>
        </p:nvSpPr>
        <p:spPr/>
        <p:txBody>
          <a:bodyPr>
            <a:normAutofit/>
          </a:bodyPr>
          <a:lstStyle/>
          <a:p>
            <a:r>
              <a:rPr lang="en-US" sz="2400" dirty="0" smtClean="0"/>
              <a:t>2006 December – Small scale DDoS attacks from </a:t>
            </a:r>
            <a:r>
              <a:rPr lang="en-US" sz="2400" dirty="0" err="1" smtClean="0"/>
              <a:t>religios</a:t>
            </a:r>
            <a:r>
              <a:rPr lang="en-US" sz="2400" dirty="0" smtClean="0"/>
              <a:t> groups</a:t>
            </a:r>
          </a:p>
          <a:p>
            <a:r>
              <a:rPr lang="en-US" sz="2400" dirty="0" smtClean="0"/>
              <a:t>2007 December – State sponsored DDoS attacks cripple a small nation</a:t>
            </a:r>
          </a:p>
          <a:p>
            <a:r>
              <a:rPr lang="en-US" sz="2400" dirty="0" smtClean="0"/>
              <a:t>2013 – DDoS attacks Exceed 150 </a:t>
            </a:r>
            <a:r>
              <a:rPr lang="en-US" sz="2400" dirty="0" err="1" smtClean="0"/>
              <a:t>Gbps</a:t>
            </a:r>
            <a:endParaRPr lang="en-US" sz="2400" dirty="0" smtClean="0"/>
          </a:p>
          <a:p>
            <a:pPr lvl="1"/>
            <a:r>
              <a:rPr lang="en-US" sz="2200" dirty="0" smtClean="0"/>
              <a:t>Largest recorded DDoS attack size reaches a new unprecedented level: Two high profile attacks recorded above 150 </a:t>
            </a:r>
            <a:r>
              <a:rPr lang="en-US" sz="2200" dirty="0" err="1" smtClean="0"/>
              <a:t>Gbps</a:t>
            </a:r>
            <a:r>
              <a:rPr lang="en-US" sz="2200" dirty="0" smtClean="0"/>
              <a:t> in the first half of the year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556237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DDoS attacks</a:t>
            </a:r>
            <a:endParaRPr lang="en-US" dirty="0"/>
          </a:p>
        </p:txBody>
      </p:sp>
      <p:sp>
        <p:nvSpPr>
          <p:cNvPr id="3" name="Content Placeholder 2"/>
          <p:cNvSpPr>
            <a:spLocks noGrp="1"/>
          </p:cNvSpPr>
          <p:nvPr>
            <p:ph idx="1"/>
          </p:nvPr>
        </p:nvSpPr>
        <p:spPr>
          <a:xfrm>
            <a:off x="1154954" y="2603500"/>
            <a:ext cx="8825659" cy="3934460"/>
          </a:xfrm>
        </p:spPr>
        <p:txBody>
          <a:bodyPr>
            <a:normAutofit/>
          </a:bodyPr>
          <a:lstStyle/>
          <a:p>
            <a:r>
              <a:rPr lang="en-US" sz="2400" dirty="0" smtClean="0"/>
              <a:t>There are many types of attacks as the years progress DDoS have become more complex</a:t>
            </a:r>
          </a:p>
          <a:p>
            <a:r>
              <a:rPr lang="en-US" sz="2400" dirty="0" smtClean="0"/>
              <a:t>This paper break it down into 2 type of attacks direct versus reflector</a:t>
            </a:r>
          </a:p>
          <a:p>
            <a:r>
              <a:rPr lang="en-US" sz="2400" dirty="0" smtClean="0"/>
              <a:t>Direct Attack: an attacker arranges to send out a large number of attack packets directly toward a victim</a:t>
            </a:r>
          </a:p>
          <a:p>
            <a:pPr lvl="1"/>
            <a:r>
              <a:rPr lang="en-US" sz="2200" dirty="0" smtClean="0"/>
              <a:t>Can be a combination of TCP, ICMP, and UDP</a:t>
            </a:r>
            <a:endParaRPr lang="en-US" sz="2200" dirty="0"/>
          </a:p>
          <a:p>
            <a:r>
              <a:rPr lang="en-US" sz="2400" dirty="0" smtClean="0"/>
              <a:t>Reflector attack: is indirect attack in the intermediary nodes routers and server</a:t>
            </a:r>
          </a:p>
          <a:p>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529085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195</TotalTime>
  <Words>1796</Words>
  <Application>Microsoft Office PowerPoint</Application>
  <PresentationFormat>Custom</PresentationFormat>
  <Paragraphs>236</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Ion Boardroom</vt:lpstr>
      <vt:lpstr>Defending against Flooding-based Distributed Denial-of-Service Attacks: A Tutorial</vt:lpstr>
      <vt:lpstr>Outline</vt:lpstr>
      <vt:lpstr>Introduction</vt:lpstr>
      <vt:lpstr>Introduction cont.</vt:lpstr>
      <vt:lpstr>History Part 1</vt:lpstr>
      <vt:lpstr>History Part 2</vt:lpstr>
      <vt:lpstr>History Part 3</vt:lpstr>
      <vt:lpstr>History Part 4</vt:lpstr>
      <vt:lpstr>DDoS attacks</vt:lpstr>
      <vt:lpstr>DDoS type of Attacks</vt:lpstr>
      <vt:lpstr>Direct attack</vt:lpstr>
      <vt:lpstr>Reflector Attacks</vt:lpstr>
      <vt:lpstr>Attack Architectures for Direct attack</vt:lpstr>
      <vt:lpstr>Architect of Direct Attack </vt:lpstr>
      <vt:lpstr>Architect of Reflectors Attack</vt:lpstr>
      <vt:lpstr>Architect of Reflectors Attack</vt:lpstr>
      <vt:lpstr>Some Reflectors attack</vt:lpstr>
      <vt:lpstr>SYN Flooding </vt:lpstr>
      <vt:lpstr>SYN Flooding cont.</vt:lpstr>
      <vt:lpstr>SYN flooding queue</vt:lpstr>
      <vt:lpstr>Graph of a Syn Flooding</vt:lpstr>
      <vt:lpstr>Analysis of the Graph</vt:lpstr>
      <vt:lpstr>Solution to DDoS Problems</vt:lpstr>
      <vt:lpstr>Attack Prevention and Preemption</vt:lpstr>
      <vt:lpstr>Traceback and Identification</vt:lpstr>
      <vt:lpstr>Traceback and Identification</vt:lpstr>
      <vt:lpstr>Detection and Filtering</vt:lpstr>
      <vt:lpstr>Detection and Filtering</vt:lpstr>
      <vt:lpstr>Detection and Filtering cont.</vt:lpstr>
      <vt:lpstr>Detection and Filtering</vt:lpstr>
      <vt:lpstr>Source Network</vt:lpstr>
      <vt:lpstr>Victim’s Network</vt:lpstr>
      <vt:lpstr>Victim’s Upstream ISP network</vt:lpstr>
      <vt:lpstr>Further upstream ISP network</vt:lpstr>
      <vt:lpstr>Internet Firewall</vt:lpstr>
      <vt:lpstr>Route-Based Packet Filtering Approach(RPF)</vt:lpstr>
      <vt:lpstr>Distribution Attack Detection(DAD)</vt:lpstr>
      <vt:lpstr>DS Design consideration</vt:lpstr>
      <vt:lpstr>DS design consideration</vt:lpstr>
      <vt:lpstr>Binary Hypothesis</vt:lpstr>
      <vt:lpstr>Conclusion </vt:lpstr>
      <vt:lpstr>Personal comments</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Defending against Flooding-based Distributed Denial-of-Service Attacks: A Tutorial</dc:title>
  <dc:creator>Chung</dc:creator>
  <cp:lastModifiedBy>Professor Kinicki</cp:lastModifiedBy>
  <cp:revision>22</cp:revision>
  <dcterms:created xsi:type="dcterms:W3CDTF">2013-11-05T18:06:59Z</dcterms:created>
  <dcterms:modified xsi:type="dcterms:W3CDTF">2013-11-05T21:55:16Z</dcterms:modified>
</cp:coreProperties>
</file>