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62" r:id="rId5"/>
    <p:sldId id="347" r:id="rId6"/>
    <p:sldId id="296" r:id="rId7"/>
    <p:sldId id="297" r:id="rId8"/>
    <p:sldId id="343" r:id="rId9"/>
    <p:sldId id="299" r:id="rId10"/>
    <p:sldId id="300" r:id="rId11"/>
    <p:sldId id="335" r:id="rId12"/>
    <p:sldId id="303" r:id="rId13"/>
    <p:sldId id="336" r:id="rId14"/>
    <p:sldId id="305" r:id="rId15"/>
    <p:sldId id="306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44" r:id="rId24"/>
    <p:sldId id="315" r:id="rId25"/>
    <p:sldId id="317" r:id="rId26"/>
    <p:sldId id="316" r:id="rId27"/>
    <p:sldId id="318" r:id="rId28"/>
    <p:sldId id="345" r:id="rId29"/>
    <p:sldId id="319" r:id="rId30"/>
    <p:sldId id="337" r:id="rId31"/>
    <p:sldId id="321" r:id="rId32"/>
    <p:sldId id="322" r:id="rId33"/>
    <p:sldId id="323" r:id="rId34"/>
    <p:sldId id="338" r:id="rId35"/>
    <p:sldId id="325" r:id="rId36"/>
    <p:sldId id="327" r:id="rId37"/>
    <p:sldId id="328" r:id="rId38"/>
    <p:sldId id="339" r:id="rId39"/>
    <p:sldId id="346" r:id="rId40"/>
    <p:sldId id="329" r:id="rId41"/>
    <p:sldId id="330" r:id="rId42"/>
    <p:sldId id="331" r:id="rId43"/>
    <p:sldId id="332" r:id="rId44"/>
    <p:sldId id="333" r:id="rId45"/>
    <p:sldId id="292" r:id="rId46"/>
    <p:sldId id="293" r:id="rId47"/>
    <p:sldId id="334" r:id="rId4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448" autoAdjust="0"/>
    <p:restoredTop sz="85863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A2E6-6659-49B8-B20D-1BE668E619F7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E3483-B8D6-4F70-B0EE-2AD5FF23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2ED9BB7-0F2C-4784-9EBD-8E57F1B8218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475E8E7-91AB-4760-B188-151E3C5F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flows (down link)</a:t>
            </a:r>
          </a:p>
          <a:p>
            <a:pPr lvl="1"/>
            <a:r>
              <a:rPr lang="en-US" dirty="0" smtClean="0"/>
              <a:t>Longer than 5 sec</a:t>
            </a:r>
          </a:p>
          <a:p>
            <a:pPr lvl="1"/>
            <a:r>
              <a:rPr lang="en-US" dirty="0" smtClean="0"/>
              <a:t>Larger than 1MB</a:t>
            </a:r>
          </a:p>
          <a:p>
            <a:pPr lvl="1"/>
            <a:r>
              <a:rPr lang="en-US" dirty="0" smtClean="0"/>
              <a:t>0.3% of flows</a:t>
            </a:r>
          </a:p>
          <a:p>
            <a:pPr lvl="1"/>
            <a:r>
              <a:rPr lang="en-US" dirty="0" smtClean="0"/>
              <a:t>47.7%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Bandwidth estimation ran on large TCP flows</a:t>
            </a:r>
          </a:p>
          <a:p>
            <a:pPr lvl="1"/>
            <a:r>
              <a:rPr lang="en-US" dirty="0" smtClean="0"/>
              <a:t>&gt; 5 seconds, &gt; 1 MB</a:t>
            </a:r>
          </a:p>
          <a:p>
            <a:pPr lvl="1"/>
            <a:r>
              <a:rPr lang="en-US" dirty="0" smtClean="0"/>
              <a:t>Flow split into 250ms windows</a:t>
            </a:r>
          </a:p>
          <a:p>
            <a:pPr lvl="1"/>
            <a:r>
              <a:rPr lang="en-US" dirty="0" smtClean="0"/>
              <a:t>1 bandwidth estimation per window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2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3CCB-7607-4CC7-8269-C957C5B171C8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C45-AA73-4989-A0CE-2E6AD36A66B6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7ED1BFD-79B9-4F5B-82D6-B7940E07D2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49EF-132D-43D6-9C28-E452FE7A45DD}" type="datetime1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B818-0796-4A1A-A034-5A30E015CEDD}" type="datetime1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A2A4-C6AB-4BC5-8AE9-F7EB1257F8E8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7432-795D-447C-A5CA-D6C140336103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1BFD-79B9-4F5B-82D6-B7940E07D2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53400" y="631853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WPI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In-depth Study of LTE: Effect of Network Protocol and Application Behavior on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Authors: </a:t>
            </a:r>
            <a:r>
              <a:rPr lang="en-US" dirty="0" err="1" smtClean="0"/>
              <a:t>Junxian</a:t>
            </a:r>
            <a:r>
              <a:rPr lang="en-US" dirty="0" smtClean="0"/>
              <a:t> Huang, </a:t>
            </a:r>
            <a:r>
              <a:rPr lang="en-US" dirty="0" err="1" smtClean="0"/>
              <a:t>Feng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r>
              <a:rPr lang="en-US" dirty="0" smtClean="0"/>
              <a:t>, </a:t>
            </a:r>
            <a:r>
              <a:rPr lang="en-US" dirty="0" err="1" smtClean="0"/>
              <a:t>Yihua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, </a:t>
            </a:r>
            <a:r>
              <a:rPr lang="en-US" dirty="0" err="1" smtClean="0"/>
              <a:t>Yuanyuan</a:t>
            </a:r>
            <a:r>
              <a:rPr lang="en-US" dirty="0" smtClean="0"/>
              <a:t> Zhou, </a:t>
            </a:r>
            <a:r>
              <a:rPr lang="en-US" dirty="0" err="1" smtClean="0"/>
              <a:t>Qiang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r>
              <a:rPr lang="en-US" dirty="0" smtClean="0"/>
              <a:t>, Z. Morley Mao, </a:t>
            </a:r>
            <a:r>
              <a:rPr lang="en-US" dirty="0" err="1" smtClean="0"/>
              <a:t>Subhabrata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en-US" dirty="0" smtClean="0"/>
              <a:t>, Oliver </a:t>
            </a:r>
            <a:r>
              <a:rPr lang="en-US" dirty="0" err="1" smtClean="0"/>
              <a:t>Spatscheck</a:t>
            </a:r>
            <a:endParaRPr lang="en-US" dirty="0" smtClean="0"/>
          </a:p>
          <a:p>
            <a:r>
              <a:rPr lang="en-US" dirty="0" smtClean="0"/>
              <a:t>CS577</a:t>
            </a:r>
          </a:p>
          <a:p>
            <a:r>
              <a:rPr lang="en-US" sz="2800" dirty="0" smtClean="0"/>
              <a:t>Brett </a:t>
            </a:r>
            <a:r>
              <a:rPr lang="en-US" sz="2800" dirty="0" err="1" smtClean="0"/>
              <a:t>Levasseur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 Size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4" r="955"/>
          <a:stretch/>
        </p:blipFill>
        <p:spPr>
          <a:xfrm>
            <a:off x="1295400" y="1600200"/>
            <a:ext cx="6324600" cy="41189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 Size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65096"/>
              </p:ext>
            </p:extLst>
          </p:nvPr>
        </p:nvGraphicFramePr>
        <p:xfrm>
          <a:off x="1676400" y="1676400"/>
          <a:ext cx="6096000" cy="4246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43000"/>
                <a:gridCol w="2667000"/>
                <a:gridCol w="2286000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en-US" b="1" dirty="0" smtClean="0"/>
                        <a:t>UL Flows</a:t>
                      </a:r>
                      <a:endParaRPr lang="en-U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90%, less</a:t>
                      </a:r>
                      <a:r>
                        <a:rPr lang="en-US" baseline="0" dirty="0" smtClean="0"/>
                        <a:t> than</a:t>
                      </a:r>
                      <a:r>
                        <a:rPr lang="en-US" dirty="0" smtClean="0"/>
                        <a:t> 2.9 KB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10.9% have no uplink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Top 0.1% (by payload) account for 63.9% of total bytes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73.6% of the top flows are images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US" b="1" dirty="0" smtClean="0"/>
                        <a:t>DL Flows</a:t>
                      </a:r>
                      <a:endParaRPr lang="en-U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90%,</a:t>
                      </a:r>
                      <a:r>
                        <a:rPr lang="en-US" baseline="0" dirty="0" smtClean="0"/>
                        <a:t> less than</a:t>
                      </a:r>
                      <a:r>
                        <a:rPr lang="en-US" dirty="0" smtClean="0"/>
                        <a:t> 35.9 KB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11.3% have no downlink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Top 0.6% (by payload) account for 61.7% of total bytes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Top 5%  (by payload size)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Payload &gt;= 85.9 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80.3% use HTTP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74.4% video or audio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 Duration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324062" cy="42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 Duration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59399"/>
              </p:ext>
            </p:extLst>
          </p:nvPr>
        </p:nvGraphicFramePr>
        <p:xfrm>
          <a:off x="1524000" y="1676400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&lt; 5 seconds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&gt;= 3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&gt;= 10 minutes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376"/>
              </p:ext>
            </p:extLst>
          </p:nvPr>
        </p:nvGraphicFramePr>
        <p:xfrm>
          <a:off x="1524000" y="3581400"/>
          <a:ext cx="60960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86.2%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FIN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RESET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SYN (did not connect properly)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419600"/>
            <a:ext cx="6454422" cy="1569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95400"/>
            <a:ext cx="4114800" cy="2741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1676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seconds between last transmission and the UE radio being turned off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029200" y="2276565"/>
            <a:ext cx="1447800" cy="8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572000"/>
            <a:ext cx="8077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Larger flows send faster than smaller flows</a:t>
            </a:r>
          </a:p>
          <a:p>
            <a:r>
              <a:rPr lang="en-US" dirty="0" smtClean="0"/>
              <a:t>Flow duration and rate are more negatively correlated than </a:t>
            </a:r>
            <a:r>
              <a:rPr lang="en-US" smtClean="0"/>
              <a:t>on Internet backbone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4645994" cy="29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2438400"/>
            <a:ext cx="166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flow rate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6553200" y="2057400"/>
            <a:ext cx="136506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82235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817" y="4724400"/>
            <a:ext cx="8153400" cy="1554163"/>
          </a:xfrm>
        </p:spPr>
        <p:txBody>
          <a:bodyPr/>
          <a:lstStyle/>
          <a:p>
            <a:r>
              <a:rPr lang="en-US" dirty="0" smtClean="0"/>
              <a:t>72.1% of the time there is only one active TCP flow</a:t>
            </a:r>
          </a:p>
          <a:p>
            <a:r>
              <a:rPr lang="en-US" dirty="0" smtClean="0"/>
              <a:t>Possibly higher for smartphones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689600" cy="2562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3962400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C-M = Client to monitor</a:t>
            </a:r>
          </a:p>
          <a:p>
            <a:r>
              <a:rPr lang="en-US" dirty="0" smtClean="0"/>
              <a:t>M-P = Monitor to PEP</a:t>
            </a:r>
          </a:p>
          <a:p>
            <a:r>
              <a:rPr lang="en-US" dirty="0" smtClean="0"/>
              <a:t>M-S = Monitor to server</a:t>
            </a:r>
          </a:p>
          <a:p>
            <a:r>
              <a:rPr lang="en-US" dirty="0" smtClean="0"/>
              <a:t>C-S = Client to server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RTT Monitor to server &gt; than client to monitor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Indicates wireless link is not largest delay factor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419600" cy="24854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620819" y="2193664"/>
            <a:ext cx="304800" cy="34444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87" y="1371600"/>
            <a:ext cx="767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</a:t>
            </a:r>
          </a:p>
          <a:p>
            <a:r>
              <a:rPr lang="en-US" dirty="0" smtClean="0"/>
              <a:t>RTT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796269" y="1600200"/>
            <a:ext cx="346731" cy="94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3981202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RTT to M-S &gt; C-M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477002" y="2193664"/>
            <a:ext cx="1521194" cy="1787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Promotion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to turn radio on</a:t>
            </a:r>
          </a:p>
          <a:p>
            <a:r>
              <a:rPr lang="en-US" dirty="0" smtClean="0"/>
              <a:t>G(TS</a:t>
            </a:r>
            <a:r>
              <a:rPr lang="en-US" baseline="-25000" dirty="0" smtClean="0"/>
              <a:t>b</a:t>
            </a:r>
            <a:r>
              <a:rPr lang="en-US" dirty="0" smtClean="0"/>
              <a:t> - TS</a:t>
            </a:r>
            <a:r>
              <a:rPr lang="en-US" baseline="-25000" dirty="0" smtClean="0"/>
              <a:t>a</a:t>
            </a:r>
            <a:r>
              <a:rPr lang="en-US" dirty="0" smtClean="0"/>
              <a:t>) = RTT seen by UE</a:t>
            </a:r>
          </a:p>
          <a:p>
            <a:r>
              <a:rPr lang="en-US" dirty="0" smtClean="0"/>
              <a:t>G – Inverse ticking frequency of UE’s clock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408" y="2133600"/>
            <a:ext cx="4333592" cy="304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53311"/>
              </p:ext>
            </p:extLst>
          </p:nvPr>
        </p:nvGraphicFramePr>
        <p:xfrm>
          <a:off x="1066800" y="4343400"/>
          <a:ext cx="3048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Promotion Delay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319ms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Delay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015962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038600"/>
            <a:ext cx="4710759" cy="2361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23" y="4038600"/>
            <a:ext cx="440787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LTE Data And Local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LTE Network Characteristics</a:t>
            </a:r>
          </a:p>
          <a:p>
            <a:r>
              <a:rPr lang="en-US" dirty="0" smtClean="0"/>
              <a:t>Abnormal TCP Behavior</a:t>
            </a:r>
          </a:p>
          <a:p>
            <a:r>
              <a:rPr lang="en-US" dirty="0" smtClean="0"/>
              <a:t>Bandwidth Estimation</a:t>
            </a:r>
          </a:p>
          <a:p>
            <a:r>
              <a:rPr lang="en-US" dirty="0" smtClean="0"/>
              <a:t>Network Applications in LTE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00" y="2438400"/>
            <a:ext cx="5108838" cy="2781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10% of large flows have &gt; 200 KB in-flight</a:t>
            </a:r>
          </a:p>
          <a:p>
            <a:r>
              <a:rPr lang="en-US" dirty="0" smtClean="0"/>
              <a:t>Leads to</a:t>
            </a:r>
          </a:p>
          <a:p>
            <a:pPr lvl="1"/>
            <a:r>
              <a:rPr lang="en-US" dirty="0" smtClean="0"/>
              <a:t>Queue delay</a:t>
            </a:r>
          </a:p>
          <a:p>
            <a:pPr lvl="1"/>
            <a:r>
              <a:rPr lang="en-US" dirty="0" smtClean="0"/>
              <a:t>Longer RTT</a:t>
            </a:r>
          </a:p>
          <a:p>
            <a:pPr lvl="1"/>
            <a:r>
              <a:rPr lang="en-US" dirty="0" smtClean="0"/>
              <a:t>Created by long flows but impacts short flows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Retransmission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38.1% of flows have no retransmission</a:t>
            </a:r>
          </a:p>
          <a:p>
            <a:r>
              <a:rPr lang="en-US" dirty="0" smtClean="0"/>
              <a:t>0.06% is the median of flows with retransmission</a:t>
            </a:r>
          </a:p>
          <a:p>
            <a:r>
              <a:rPr lang="en-US" dirty="0" smtClean="0"/>
              <a:t>Physical/MAC layer retransmission reduced transport layer retransmission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Study does not look at LTE RLC layer retransmissions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History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8000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419600"/>
            <a:ext cx="8229600" cy="2030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LTE outperforms 3G, </a:t>
            </a:r>
            <a:r>
              <a:rPr lang="en-US" dirty="0" err="1" smtClean="0"/>
              <a:t>WiMAX</a:t>
            </a:r>
            <a:r>
              <a:rPr lang="en-US" dirty="0" smtClean="0"/>
              <a:t> and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4GTest LTE is higher than measurements</a:t>
            </a:r>
          </a:p>
          <a:p>
            <a:pPr lvl="1"/>
            <a:r>
              <a:rPr lang="en-US" dirty="0" smtClean="0"/>
              <a:t>Possibly due to rate limiting at remote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Data And Local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Network Characteristics</a:t>
            </a:r>
          </a:p>
          <a:p>
            <a:r>
              <a:rPr lang="en-US" dirty="0" smtClean="0"/>
              <a:t>Abnormal TCP Behavior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Bandwidth Estimation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 Applications in LTE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68" y="2514600"/>
            <a:ext cx="4693932" cy="2558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Medians</a:t>
            </a:r>
          </a:p>
          <a:p>
            <a:pPr lvl="1"/>
            <a:r>
              <a:rPr lang="en-US" dirty="0" smtClean="0"/>
              <a:t>17 Dup ACKs</a:t>
            </a:r>
          </a:p>
          <a:p>
            <a:pPr lvl="1"/>
            <a:r>
              <a:rPr lang="en-US" dirty="0" smtClean="0"/>
              <a:t>2 out of order packets</a:t>
            </a:r>
          </a:p>
          <a:p>
            <a:r>
              <a:rPr lang="en-US" dirty="0" smtClean="0"/>
              <a:t>Over 29% of flows have &gt; 100 Dup ACKs</a:t>
            </a:r>
          </a:p>
          <a:p>
            <a:r>
              <a:rPr lang="en-US" dirty="0" smtClean="0"/>
              <a:t>Ratio Dup ACK / out of order</a:t>
            </a:r>
          </a:p>
          <a:p>
            <a:pPr lvl="1"/>
            <a:r>
              <a:rPr lang="en-US" dirty="0" smtClean="0"/>
              <a:t>24.7% of flows over 25</a:t>
            </a:r>
          </a:p>
          <a:p>
            <a:pPr lvl="1"/>
            <a:r>
              <a:rPr lang="en-US" dirty="0" smtClean="0"/>
              <a:t>Some up to 5,000</a:t>
            </a:r>
          </a:p>
          <a:p>
            <a:pPr lvl="1"/>
            <a:r>
              <a:rPr lang="en-US" dirty="0" smtClean="0"/>
              <a:t>1 out of order packet can cause many Dup ACKs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Undesired Slow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Undesired Slow Start – Large RTT triggers RTO</a:t>
            </a:r>
          </a:p>
          <a:p>
            <a:r>
              <a:rPr lang="en-US" dirty="0" smtClean="0"/>
              <a:t>Author’s measure undesired slow start with</a:t>
            </a:r>
          </a:p>
          <a:p>
            <a:endParaRPr lang="en-US" dirty="0"/>
          </a:p>
          <a:p>
            <a:r>
              <a:rPr lang="en-US" dirty="0" smtClean="0"/>
              <a:t>Where            is average downlink throughput from 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to 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after last Dup ACK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ss</a:t>
            </a:r>
            <a:r>
              <a:rPr lang="en-US" dirty="0" smtClean="0"/>
              <a:t> &gt; 1.5 in slow start </a:t>
            </a:r>
          </a:p>
          <a:p>
            <a:pPr lvl="1"/>
            <a:r>
              <a:rPr lang="en-US" dirty="0" smtClean="0"/>
              <a:t>20.1% of large flows have &gt;= 1 lost packet</a:t>
            </a:r>
          </a:p>
          <a:p>
            <a:pPr lvl="1"/>
            <a:r>
              <a:rPr lang="en-US" dirty="0" smtClean="0"/>
              <a:t>12.3% of all large flows have &gt;= 1 lost packet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32" y="2659714"/>
            <a:ext cx="2971800" cy="865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29000"/>
            <a:ext cx="1016000" cy="5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Undesired Slow Start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24984"/>
            <a:ext cx="4427682" cy="2563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07311"/>
            <a:ext cx="4191000" cy="2587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403860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ss</a:t>
            </a:r>
            <a:r>
              <a:rPr lang="en-US" sz="2400" dirty="0" smtClean="0"/>
              <a:t> = 1.0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331059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ss</a:t>
            </a:r>
            <a:r>
              <a:rPr lang="en-US" sz="2400" dirty="0" smtClean="0"/>
              <a:t> = 3.5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5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Mitigate Undesired 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Update RTO from duplicate ACKs with SACK</a:t>
            </a:r>
          </a:p>
          <a:p>
            <a:pPr lvl="1"/>
            <a:r>
              <a:rPr lang="en-US" dirty="0" smtClean="0"/>
              <a:t>Take difference between SACK window of two consecutive duplicate ACKs</a:t>
            </a:r>
          </a:p>
          <a:p>
            <a:pPr lvl="1"/>
            <a:r>
              <a:rPr lang="en-US" dirty="0" smtClean="0"/>
              <a:t>82.3% of flows used SACK in dataset</a:t>
            </a:r>
          </a:p>
          <a:p>
            <a:pPr lvl="1"/>
            <a:r>
              <a:rPr lang="en-US" dirty="0" smtClean="0"/>
              <a:t>&lt; 1% of flows had packet reordering</a:t>
            </a:r>
          </a:p>
          <a:p>
            <a:r>
              <a:rPr lang="en-US" dirty="0" smtClean="0"/>
              <a:t>Update RTO from duplicate ACKs without SACK</a:t>
            </a:r>
          </a:p>
          <a:p>
            <a:pPr lvl="1"/>
            <a:r>
              <a:rPr lang="en-US" dirty="0" smtClean="0"/>
              <a:t>Assume duplicate ACKs in response to data packets in order</a:t>
            </a:r>
          </a:p>
          <a:p>
            <a:r>
              <a:rPr lang="en-US" dirty="0" smtClean="0"/>
              <a:t>Prevent &gt; 95% of observed undesired slow starts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Data And Local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Network Characteristics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Abnormal TCP Behavior</a:t>
            </a:r>
          </a:p>
          <a:p>
            <a:r>
              <a:rPr lang="en-US" dirty="0" smtClean="0"/>
              <a:t>Bandwidth Estimation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 Applications in LTE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Transmission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545257" cy="3514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09800"/>
            <a:ext cx="24765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810000"/>
            <a:ext cx="2425700" cy="96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1676400"/>
            <a:ext cx="274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Sending Rate from Monitor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505200"/>
            <a:ext cx="194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 Rate at 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Previously observed LTE network characteristics</a:t>
            </a:r>
          </a:p>
          <a:p>
            <a:pPr lvl="1"/>
            <a:r>
              <a:rPr lang="en-US" dirty="0" smtClean="0"/>
              <a:t>Higher bandwidths</a:t>
            </a:r>
          </a:p>
          <a:p>
            <a:pPr lvl="1"/>
            <a:r>
              <a:rPr lang="en-US" dirty="0" smtClean="0"/>
              <a:t>Lower RTT</a:t>
            </a:r>
          </a:p>
          <a:p>
            <a:pPr lvl="1"/>
            <a:r>
              <a:rPr lang="en-US" dirty="0" smtClean="0"/>
              <a:t>TCP underutilizes links</a:t>
            </a:r>
          </a:p>
          <a:p>
            <a:r>
              <a:rPr lang="en-US" dirty="0" smtClean="0"/>
              <a:t>This work examines</a:t>
            </a:r>
          </a:p>
          <a:p>
            <a:pPr lvl="1"/>
            <a:r>
              <a:rPr lang="en-US" dirty="0" smtClean="0"/>
              <a:t>Measurements from real LTE network</a:t>
            </a:r>
          </a:p>
          <a:p>
            <a:pPr lvl="1"/>
            <a:r>
              <a:rPr lang="en-US" dirty="0" smtClean="0"/>
              <a:t>TCP bandwidth estimation algorithm</a:t>
            </a:r>
          </a:p>
          <a:p>
            <a:pPr lvl="1"/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Replace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5</a:t>
            </a:r>
            <a:r>
              <a:rPr lang="en-US" dirty="0" smtClean="0"/>
              <a:t> with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6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6</a:t>
            </a:r>
            <a:r>
              <a:rPr lang="en-US" dirty="0" smtClean="0"/>
              <a:t> originate at UE</a:t>
            </a:r>
          </a:p>
          <a:p>
            <a:r>
              <a:rPr lang="en-US" dirty="0" smtClean="0"/>
              <a:t>Replace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6</a:t>
            </a:r>
            <a:r>
              <a:rPr lang="en-US" dirty="0" smtClean="0"/>
              <a:t> with TCP Timestamps</a:t>
            </a:r>
          </a:p>
          <a:p>
            <a:r>
              <a:rPr lang="en-US" dirty="0" smtClean="0"/>
              <a:t>Infer 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52600"/>
            <a:ext cx="2463800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124200"/>
            <a:ext cx="3149600" cy="88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495800"/>
            <a:ext cx="2374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accurate G</a:t>
            </a:r>
          </a:p>
          <a:p>
            <a:pPr marL="457200" lvl="1" indent="0"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7</a:t>
            </a:r>
            <a:r>
              <a:rPr lang="en-US" dirty="0" smtClean="0"/>
              <a:t> – t</a:t>
            </a:r>
            <a:r>
              <a:rPr lang="en-US" baseline="-25000" dirty="0" smtClean="0"/>
              <a:t>3</a:t>
            </a:r>
            <a:r>
              <a:rPr lang="en-US" dirty="0" smtClean="0"/>
              <a:t> &gt;</a:t>
            </a:r>
          </a:p>
          <a:p>
            <a:r>
              <a:rPr lang="en-US" dirty="0" smtClean="0"/>
              <a:t>Error rate of G drops as         	grows </a:t>
            </a:r>
          </a:p>
          <a:p>
            <a:r>
              <a:rPr lang="en-US" dirty="0" smtClean="0"/>
              <a:t>At         = 3 seconds error rate &lt; 0.1%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62200"/>
            <a:ext cx="4503561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32" y="2097368"/>
            <a:ext cx="512689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1" y="2958951"/>
            <a:ext cx="512689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79651"/>
            <a:ext cx="512689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        = 3 seconds the error rate of inferred G &lt; 0.1% for the majority of flows</a:t>
            </a:r>
          </a:p>
          <a:p>
            <a:r>
              <a:rPr lang="en-US" dirty="0" smtClean="0"/>
              <a:t>If G is unknown it is estimated from its formula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038600"/>
            <a:ext cx="512689" cy="5207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28567"/>
              </p:ext>
            </p:extLst>
          </p:nvPr>
        </p:nvGraphicFramePr>
        <p:xfrm>
          <a:off x="3048000" y="1752600"/>
          <a:ext cx="3048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57.3%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1ms/tick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ms/tick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100ms/tick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7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is known or inferred</a:t>
            </a:r>
          </a:p>
          <a:p>
            <a:r>
              <a:rPr lang="en-US" dirty="0" smtClean="0"/>
              <a:t>Calculate R</a:t>
            </a:r>
            <a:r>
              <a:rPr lang="en-US" baseline="-25000" dirty="0" smtClean="0"/>
              <a:t>snd</a:t>
            </a:r>
          </a:p>
          <a:p>
            <a:r>
              <a:rPr lang="en-US" dirty="0"/>
              <a:t>If </a:t>
            </a:r>
            <a:r>
              <a:rPr lang="en-US" dirty="0" smtClean="0"/>
              <a:t>R</a:t>
            </a:r>
            <a:r>
              <a:rPr lang="en-US" baseline="-25000" dirty="0" smtClean="0"/>
              <a:t>snd</a:t>
            </a:r>
            <a:r>
              <a:rPr lang="en-US" dirty="0" smtClean="0"/>
              <a:t> &gt;= C AND packets in order AND no duplicates AND last packet is not delayed ACK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rcv</a:t>
            </a:r>
            <a:r>
              <a:rPr lang="en-US" dirty="0" smtClean="0"/>
              <a:t> calculated</a:t>
            </a:r>
          </a:p>
          <a:p>
            <a:r>
              <a:rPr lang="en-US" dirty="0" smtClean="0"/>
              <a:t>If C too small – underestimate</a:t>
            </a:r>
          </a:p>
          <a:p>
            <a:r>
              <a:rPr lang="en-US" dirty="0" smtClean="0"/>
              <a:t>If C too large – not enough samples</a:t>
            </a:r>
          </a:p>
          <a:p>
            <a:r>
              <a:rPr lang="en-US" dirty="0" smtClean="0"/>
              <a:t>C = 30Mbps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540789" cy="3027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9600"/>
            <a:ext cx="7924800" cy="2087563"/>
          </a:xfrm>
        </p:spPr>
        <p:txBody>
          <a:bodyPr>
            <a:normAutofit/>
          </a:bodyPr>
          <a:lstStyle/>
          <a:p>
            <a:r>
              <a:rPr lang="en-US" dirty="0" smtClean="0"/>
              <a:t>Compare server side estimate and UE trace</a:t>
            </a:r>
          </a:p>
          <a:p>
            <a:r>
              <a:rPr lang="en-US" dirty="0" smtClean="0"/>
              <a:t>1 sec sample window average error rate is 7.9%</a:t>
            </a:r>
          </a:p>
          <a:p>
            <a:r>
              <a:rPr lang="en-US" dirty="0" smtClean="0"/>
              <a:t>0.1 sec sample window average error rate has higher variation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701" y="2209800"/>
            <a:ext cx="5395823" cy="2961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Actual throughput is UE perceived throughput</a:t>
            </a:r>
          </a:p>
          <a:p>
            <a:r>
              <a:rPr lang="en-US" dirty="0" smtClean="0"/>
              <a:t>Used 1 sec sample window</a:t>
            </a:r>
          </a:p>
          <a:p>
            <a:r>
              <a:rPr lang="en-US" dirty="0" smtClean="0"/>
              <a:t>Actual throughput varies around 10Mbps</a:t>
            </a:r>
          </a:p>
          <a:p>
            <a:r>
              <a:rPr lang="en-US" dirty="0" smtClean="0"/>
              <a:t>Error varies by +- 1 Mbps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Flow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Median ratio 19.8%</a:t>
            </a:r>
          </a:p>
          <a:p>
            <a:r>
              <a:rPr lang="en-US" dirty="0" smtClean="0"/>
              <a:t>71.3% of large flows &lt; 50% utilization</a:t>
            </a:r>
          </a:p>
          <a:p>
            <a:r>
              <a:rPr lang="en-US" dirty="0" smtClean="0"/>
              <a:t>6.4% use more bandwidth than estimated</a:t>
            </a:r>
          </a:p>
          <a:p>
            <a:r>
              <a:rPr lang="en-US" dirty="0" smtClean="0"/>
              <a:t>Average ratio 34.6%</a:t>
            </a:r>
            <a:endParaRPr lang="en-US" dirty="0"/>
          </a:p>
          <a:p>
            <a:r>
              <a:rPr lang="en-US" dirty="0" smtClean="0"/>
              <a:t>Low utilization, flows last longer</a:t>
            </a:r>
          </a:p>
          <a:p>
            <a:pPr lvl="1"/>
            <a:r>
              <a:rPr lang="en-US" dirty="0" smtClean="0"/>
              <a:t>Higher radio usage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66" y="2514600"/>
            <a:ext cx="5150034" cy="2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38" y="2286000"/>
            <a:ext cx="5136487" cy="2750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Bandwidth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large flows</a:t>
            </a:r>
          </a:p>
          <a:p>
            <a:pPr lvl="1"/>
            <a:r>
              <a:rPr lang="en-US" dirty="0" smtClean="0"/>
              <a:t>Two different users</a:t>
            </a:r>
          </a:p>
          <a:p>
            <a:pPr lvl="1"/>
            <a:r>
              <a:rPr lang="en-US" dirty="0" smtClean="0"/>
              <a:t>Two different times</a:t>
            </a:r>
          </a:p>
          <a:p>
            <a:r>
              <a:rPr lang="en-US" dirty="0" smtClean="0"/>
              <a:t>Bandwidth varies over time</a:t>
            </a:r>
          </a:p>
          <a:p>
            <a:pPr lvl="1"/>
            <a:r>
              <a:rPr lang="en-US" dirty="0" smtClean="0"/>
              <a:t>Condition of the wireless link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Resource scheduling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 &amp;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with modifiable RTT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iptables</a:t>
            </a:r>
            <a:r>
              <a:rPr lang="en-US" dirty="0" smtClean="0"/>
              <a:t> to redirect packets to scheduler</a:t>
            </a:r>
          </a:p>
          <a:p>
            <a:pPr lvl="1"/>
            <a:r>
              <a:rPr lang="en-US" dirty="0" smtClean="0"/>
              <a:t>Scheduler changes available bandwidth similar to observed LTE</a:t>
            </a:r>
          </a:p>
          <a:p>
            <a:pPr lvl="1"/>
            <a:r>
              <a:rPr lang="en-US" dirty="0" smtClean="0"/>
              <a:t>Scheduler injects delays to impact RTT</a:t>
            </a:r>
          </a:p>
          <a:p>
            <a:r>
              <a:rPr lang="en-US" dirty="0" smtClean="0"/>
              <a:t>Under </a:t>
            </a:r>
            <a:r>
              <a:rPr lang="en-US" dirty="0"/>
              <a:t>small RTT TCP utilizes 95% of the bandwidth</a:t>
            </a:r>
          </a:p>
          <a:p>
            <a:r>
              <a:rPr lang="en-US" dirty="0"/>
              <a:t>RTT &gt; 400ms utilization drops below 50%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Data And Local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Network Characteristics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Abnormal TCP Behavior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Bandwidth Estimation</a:t>
            </a:r>
          </a:p>
          <a:p>
            <a:r>
              <a:rPr lang="en-US" dirty="0" smtClean="0"/>
              <a:t>Network Applications in LTE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Network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UE – User Equipment</a:t>
            </a:r>
          </a:p>
          <a:p>
            <a:r>
              <a:rPr lang="en-US" dirty="0" smtClean="0"/>
              <a:t>RAN – Radio Access Network</a:t>
            </a:r>
          </a:p>
          <a:p>
            <a:r>
              <a:rPr lang="en-US" dirty="0" smtClean="0"/>
              <a:t>CN – Core Network</a:t>
            </a:r>
          </a:p>
          <a:p>
            <a:r>
              <a:rPr lang="en-US" dirty="0" smtClean="0"/>
              <a:t>Monitor – Author’s data collection point</a:t>
            </a:r>
          </a:p>
          <a:p>
            <a:r>
              <a:rPr lang="en-US" dirty="0" smtClean="0"/>
              <a:t>PEP – Performance Enhancing Proxy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093" r="-3093"/>
          <a:stretch/>
        </p:blipFill>
        <p:spPr>
          <a:xfrm>
            <a:off x="4495800" y="2514600"/>
            <a:ext cx="4535814" cy="2392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dirty="0" smtClean="0"/>
              <a:t>12.9% of video content is octet-streams generated mostly by </a:t>
            </a:r>
            <a:r>
              <a:rPr lang="en-US" smtClean="0"/>
              <a:t>video players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51301"/>
              </p:ext>
            </p:extLst>
          </p:nvPr>
        </p:nvGraphicFramePr>
        <p:xfrm>
          <a:off x="2743200" y="1447800"/>
          <a:ext cx="37338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6864"/>
                <a:gridCol w="2146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traffic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04" y="2644583"/>
            <a:ext cx="5263096" cy="2841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Receive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Shazam</a:t>
            </a:r>
            <a:r>
              <a:rPr lang="en-US" dirty="0" smtClean="0"/>
              <a:t> app on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30s, 1 MB audio</a:t>
            </a:r>
          </a:p>
          <a:p>
            <a:r>
              <a:rPr lang="en-US" dirty="0" smtClean="0"/>
              <a:t>0s – 2s 3Mbps</a:t>
            </a:r>
          </a:p>
          <a:p>
            <a:r>
              <a:rPr lang="en-US" dirty="0" err="1" smtClean="0"/>
              <a:t>Recv</a:t>
            </a:r>
            <a:r>
              <a:rPr lang="en-US" dirty="0" smtClean="0"/>
              <a:t> window full</a:t>
            </a:r>
          </a:p>
          <a:p>
            <a:r>
              <a:rPr lang="en-US" dirty="0" smtClean="0"/>
              <a:t>2s – 9s &lt; 300 Kbps</a:t>
            </a:r>
          </a:p>
          <a:p>
            <a:r>
              <a:rPr lang="en-US" dirty="0" smtClean="0"/>
              <a:t>Download could have been done in 2.5s</a:t>
            </a:r>
          </a:p>
          <a:p>
            <a:r>
              <a:rPr lang="en-US" dirty="0" smtClean="0"/>
              <a:t>Connection not closed until 30s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904076"/>
            <a:ext cx="314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receive window did not fill up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5791200" y="2273408"/>
            <a:ext cx="962433" cy="54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Receive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Receive Window around 131,712 +- 600 bytes</a:t>
            </a:r>
          </a:p>
          <a:p>
            <a:pPr lvl="1"/>
            <a:r>
              <a:rPr lang="en-US" dirty="0" smtClean="0"/>
              <a:t>True for &gt; 90% of </a:t>
            </a:r>
            <a:r>
              <a:rPr lang="en-US" dirty="0" err="1" smtClean="0"/>
              <a:t>iOS</a:t>
            </a:r>
            <a:r>
              <a:rPr lang="en-US" dirty="0" smtClean="0"/>
              <a:t>, Android and Windows Phone flows</a:t>
            </a:r>
          </a:p>
          <a:p>
            <a:r>
              <a:rPr lang="en-US" dirty="0" smtClean="0"/>
              <a:t>Applications not reading from receive buffer quickly enough</a:t>
            </a:r>
          </a:p>
          <a:p>
            <a:r>
              <a:rPr lang="en-US" dirty="0" smtClean="0"/>
              <a:t>52.6% of downlink TCP flows experience full receive window</a:t>
            </a:r>
          </a:p>
          <a:p>
            <a:pPr lvl="1"/>
            <a:r>
              <a:rPr lang="en-US" dirty="0" smtClean="0"/>
              <a:t>91.2% of these bottleneck happens in initial 10% of the flow duration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Netflix on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Multiple HTTP byte-range requests</a:t>
            </a:r>
          </a:p>
          <a:p>
            <a:r>
              <a:rPr lang="en-US" dirty="0" smtClean="0"/>
              <a:t>Many short HTTP responses</a:t>
            </a:r>
            <a:endParaRPr lang="en-US" dirty="0"/>
          </a:p>
          <a:p>
            <a:pPr lvl="1"/>
            <a:r>
              <a:rPr lang="en-US" dirty="0" smtClean="0"/>
              <a:t>&lt; 1s</a:t>
            </a:r>
          </a:p>
          <a:p>
            <a:pPr lvl="1"/>
            <a:r>
              <a:rPr lang="en-US" dirty="0" smtClean="0"/>
              <a:t>1 – 4MB</a:t>
            </a:r>
          </a:p>
          <a:p>
            <a:r>
              <a:rPr lang="en-US" dirty="0" smtClean="0"/>
              <a:t>Periodic requests leaves radio idle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62200"/>
            <a:ext cx="4876800" cy="26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Manufactures reduce TCP receive window</a:t>
            </a:r>
          </a:p>
          <a:p>
            <a:pPr lvl="1"/>
            <a:r>
              <a:rPr lang="en-US" dirty="0" smtClean="0"/>
              <a:t>Decreases buffer bloat</a:t>
            </a:r>
          </a:p>
          <a:p>
            <a:pPr lvl="1"/>
            <a:r>
              <a:rPr lang="en-US" dirty="0" smtClean="0"/>
              <a:t>Underutilizes network</a:t>
            </a:r>
          </a:p>
          <a:p>
            <a:r>
              <a:rPr lang="en-US" dirty="0" smtClean="0"/>
              <a:t>Use application buffers</a:t>
            </a:r>
          </a:p>
          <a:p>
            <a:pPr lvl="1"/>
            <a:r>
              <a:rPr lang="en-US" dirty="0" smtClean="0"/>
              <a:t>Relieves TCP buffers</a:t>
            </a:r>
          </a:p>
          <a:p>
            <a:pPr lvl="1"/>
            <a:r>
              <a:rPr lang="en-US" dirty="0" smtClean="0"/>
              <a:t>Allows radio interface to close sooner</a:t>
            </a:r>
          </a:p>
          <a:p>
            <a:r>
              <a:rPr lang="en-US" dirty="0" smtClean="0"/>
              <a:t>Increase amount downloaded per request, decrease number of requests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updating RTT from Dup ACKs causes performance issues</a:t>
            </a:r>
            <a:r>
              <a:rPr lang="en-US" dirty="0"/>
              <a:t> </a:t>
            </a:r>
            <a:r>
              <a:rPr lang="en-US" dirty="0" smtClean="0"/>
              <a:t>with single packet loss</a:t>
            </a:r>
          </a:p>
          <a:p>
            <a:r>
              <a:rPr lang="en-US" dirty="0" smtClean="0"/>
              <a:t>Bandwidth estimation algorithm</a:t>
            </a:r>
          </a:p>
          <a:p>
            <a:pPr lvl="1"/>
            <a:r>
              <a:rPr lang="en-US" dirty="0" smtClean="0"/>
              <a:t>71.3% of large flows have &lt; 50% utilization</a:t>
            </a:r>
          </a:p>
          <a:p>
            <a:pPr lvl="1"/>
            <a:r>
              <a:rPr lang="en-US" dirty="0" smtClean="0"/>
              <a:t>High variation of network bandwidth</a:t>
            </a:r>
          </a:p>
          <a:p>
            <a:pPr lvl="1"/>
            <a:r>
              <a:rPr lang="en-US" dirty="0" err="1" smtClean="0"/>
              <a:t>cwnd</a:t>
            </a:r>
            <a:r>
              <a:rPr lang="en-US" dirty="0" smtClean="0"/>
              <a:t> too slow to adjust</a:t>
            </a:r>
          </a:p>
          <a:p>
            <a:r>
              <a:rPr lang="en-US" dirty="0" smtClean="0"/>
              <a:t>TCP receive window throttles 52.6% of downlink flows</a:t>
            </a:r>
          </a:p>
          <a:p>
            <a:r>
              <a:rPr lang="en-US" dirty="0" smtClean="0"/>
              <a:t>App design underutilizes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Huan</a:t>
            </a:r>
            <a:r>
              <a:rPr lang="en-US" dirty="0" smtClean="0"/>
              <a:t> J. et all, An In-depth Study of LTE: Effect of Network Protocol and Application Behavior on Performance. SIGCOMM 2013.</a:t>
            </a:r>
          </a:p>
          <a:p>
            <a:r>
              <a:rPr lang="en-US" dirty="0" err="1" smtClean="0"/>
              <a:t>Dahlman</a:t>
            </a:r>
            <a:r>
              <a:rPr lang="en-US" dirty="0" smtClean="0"/>
              <a:t> E. et all, 4G LTE/LTE-Advanced for Mobile Broadband. Academic Press, 2011.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PEP – Not part of normal CN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Intercepts TCP traffic on ports 80 and </a:t>
            </a:r>
            <a:r>
              <a:rPr lang="en-US" dirty="0" smtClean="0"/>
              <a:t>8080</a:t>
            </a:r>
          </a:p>
          <a:p>
            <a:r>
              <a:rPr lang="en-US" dirty="0" smtClean="0"/>
              <a:t>Splits end to end TCP connection to two</a:t>
            </a:r>
          </a:p>
          <a:p>
            <a:pPr lvl="1"/>
            <a:r>
              <a:rPr lang="en-US" dirty="0" smtClean="0"/>
              <a:t>UE to PEP</a:t>
            </a:r>
          </a:p>
          <a:p>
            <a:pPr lvl="1"/>
            <a:r>
              <a:rPr lang="en-US" dirty="0" smtClean="0"/>
              <a:t>PEP to server</a:t>
            </a:r>
          </a:p>
          <a:p>
            <a:r>
              <a:rPr lang="en-US" dirty="0" smtClean="0"/>
              <a:t>Performs compression and caching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5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638800" y="1561652"/>
            <a:ext cx="2209800" cy="1219200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638800" y="5181600"/>
            <a:ext cx="22098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39000" y="3200400"/>
            <a:ext cx="9906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PGW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39000" y="4191000"/>
            <a:ext cx="9906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4191000"/>
            <a:ext cx="9906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MME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3200400"/>
            <a:ext cx="9906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HSS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1"/>
            <a:endCxn id="9" idx="0"/>
          </p:cNvCxnSpPr>
          <p:nvPr/>
        </p:nvCxnSpPr>
        <p:spPr>
          <a:xfrm>
            <a:off x="6743700" y="2779554"/>
            <a:ext cx="990600" cy="4208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2"/>
            <a:endCxn id="10" idx="0"/>
          </p:cNvCxnSpPr>
          <p:nvPr/>
        </p:nvCxnSpPr>
        <p:spPr>
          <a:xfrm>
            <a:off x="7734300" y="3733800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8" idx="3"/>
          </p:cNvCxnSpPr>
          <p:nvPr/>
        </p:nvCxnSpPr>
        <p:spPr>
          <a:xfrm flipH="1">
            <a:off x="6743700" y="4724400"/>
            <a:ext cx="990600" cy="5269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>
          <a:xfrm>
            <a:off x="6324600" y="4457700"/>
            <a:ext cx="914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1" idx="0"/>
          </p:cNvCxnSpPr>
          <p:nvPr/>
        </p:nvCxnSpPr>
        <p:spPr>
          <a:xfrm>
            <a:off x="5829300" y="3733800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525488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Dahlman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22 </a:t>
            </a:r>
            <a:r>
              <a:rPr lang="en-US" dirty="0" err="1" smtClean="0"/>
              <a:t>eNBs</a:t>
            </a:r>
            <a:r>
              <a:rPr lang="en-US" dirty="0" smtClean="0"/>
              <a:t> in a US city</a:t>
            </a:r>
          </a:p>
          <a:p>
            <a:r>
              <a:rPr lang="en-US" dirty="0" smtClean="0"/>
              <a:t>Collection from 10/12/2012 - 10/22/2012</a:t>
            </a:r>
          </a:p>
          <a:p>
            <a:r>
              <a:rPr lang="en-US" dirty="0" smtClean="0"/>
              <a:t>Collected</a:t>
            </a:r>
          </a:p>
          <a:p>
            <a:pPr lvl="1"/>
            <a:r>
              <a:rPr lang="en-US" dirty="0" smtClean="0"/>
              <a:t>IP and transport headers</a:t>
            </a:r>
          </a:p>
          <a:p>
            <a:pPr lvl="1"/>
            <a:r>
              <a:rPr lang="en-US" dirty="0" smtClean="0"/>
              <a:t>64 bit timestamps per packet</a:t>
            </a:r>
          </a:p>
          <a:p>
            <a:pPr lvl="1"/>
            <a:r>
              <a:rPr lang="en-US" dirty="0" smtClean="0"/>
              <a:t>HTTP headers</a:t>
            </a:r>
          </a:p>
          <a:p>
            <a:pPr lvl="1"/>
            <a:r>
              <a:rPr lang="en-US" dirty="0" smtClean="0"/>
              <a:t>3.8 billion packets</a:t>
            </a:r>
          </a:p>
          <a:p>
            <a:pPr lvl="1"/>
            <a:r>
              <a:rPr lang="en-US" dirty="0" smtClean="0"/>
              <a:t>2.9 TB of traffic (324 GB of headers)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Test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UE</a:t>
            </a:r>
          </a:p>
          <a:p>
            <a:pPr lvl="1"/>
            <a:r>
              <a:rPr lang="en-US" dirty="0" smtClean="0"/>
              <a:t>Samsung Galaxy S III</a:t>
            </a:r>
          </a:p>
          <a:p>
            <a:pPr lvl="1"/>
            <a:r>
              <a:rPr lang="en-US" dirty="0" smtClean="0"/>
              <a:t>Android 4.0.4 / Linux Kernel 3.0.8</a:t>
            </a:r>
          </a:p>
          <a:p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2GB RAM / 2.4 GHz Intel Core 2 CPU</a:t>
            </a:r>
          </a:p>
          <a:p>
            <a:pPr lvl="1"/>
            <a:r>
              <a:rPr lang="en-US" dirty="0" smtClean="0"/>
              <a:t>Ubuntu 12.04 / Linux Kernel 3.2.0-36-generic</a:t>
            </a:r>
          </a:p>
          <a:p>
            <a:pPr lvl="1"/>
            <a:r>
              <a:rPr lang="en-US" dirty="0" smtClean="0"/>
              <a:t>TCP CUBIC</a:t>
            </a:r>
          </a:p>
          <a:p>
            <a:r>
              <a:rPr lang="en-US" dirty="0" smtClean="0"/>
              <a:t>Measured TCP throughput and RTT</a:t>
            </a:r>
          </a:p>
          <a:p>
            <a:r>
              <a:rPr lang="en-US" dirty="0" smtClean="0"/>
              <a:t>Used two different LTE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LTE Data And Local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LTE Network Characteristics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Abnormal TCP Behavior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Bandwidth Estimation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 Applications in LTE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traffic is TCP</a:t>
            </a:r>
          </a:p>
          <a:p>
            <a:r>
              <a:rPr lang="en-US" dirty="0" smtClean="0"/>
              <a:t>Majority of the remainder is UDP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86312"/>
              </p:ext>
            </p:extLst>
          </p:nvPr>
        </p:nvGraphicFramePr>
        <p:xfrm>
          <a:off x="1524000" y="3505200"/>
          <a:ext cx="6096000" cy="147320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048000"/>
                <a:gridCol w="3048000"/>
              </a:tblGrid>
              <a:tr h="1422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r>
                        <a:rPr lang="en-US" baseline="0" dirty="0" smtClean="0"/>
                        <a:t> Flows (95.3 %)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 (80/8080) 50.1%</a:t>
                      </a:r>
                      <a:endParaRPr lang="en-US" b="0" dirty="0"/>
                    </a:p>
                  </a:txBody>
                  <a:tcPr/>
                </a:tc>
              </a:tr>
              <a:tr h="1422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 (443) 42.1%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 Bytes (97.2%)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 (80/8080) 76.6%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 (443) 14.8%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1639</Words>
  <Application>Microsoft Office PowerPoint</Application>
  <PresentationFormat>On-screen Show (4:3)</PresentationFormat>
  <Paragraphs>448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An In-depth Study of LTE: Effect of Network Protocol and Application Behavior on Performance</vt:lpstr>
      <vt:lpstr>Outline</vt:lpstr>
      <vt:lpstr>Introduction</vt:lpstr>
      <vt:lpstr>LTE Network</vt:lpstr>
      <vt:lpstr>LTE Network</vt:lpstr>
      <vt:lpstr>LTE Data</vt:lpstr>
      <vt:lpstr>Local Test Bed</vt:lpstr>
      <vt:lpstr>Outline</vt:lpstr>
      <vt:lpstr>Measurements</vt:lpstr>
      <vt:lpstr>TCP Flow Size</vt:lpstr>
      <vt:lpstr>TCP Flow Size</vt:lpstr>
      <vt:lpstr>TCP Flow Duration</vt:lpstr>
      <vt:lpstr>TCP Flow Duration</vt:lpstr>
      <vt:lpstr>Tail Time</vt:lpstr>
      <vt:lpstr>TCP Flow Rate</vt:lpstr>
      <vt:lpstr>TCP Concurrency</vt:lpstr>
      <vt:lpstr>RTT</vt:lpstr>
      <vt:lpstr>LTE Promotion Delay</vt:lpstr>
      <vt:lpstr>Queuing Delay</vt:lpstr>
      <vt:lpstr>Queuing Delay</vt:lpstr>
      <vt:lpstr>TCP Retransmission Rate</vt:lpstr>
      <vt:lpstr>Measurement History</vt:lpstr>
      <vt:lpstr>Outline</vt:lpstr>
      <vt:lpstr>Duplicate ACKs</vt:lpstr>
      <vt:lpstr>Undesired Slow Start</vt:lpstr>
      <vt:lpstr>Undesired Slow Start</vt:lpstr>
      <vt:lpstr>Mitigate Undesired Slow Start</vt:lpstr>
      <vt:lpstr>Outline</vt:lpstr>
      <vt:lpstr>TCP Transmission Rate</vt:lpstr>
      <vt:lpstr>TCP Timestamps</vt:lpstr>
      <vt:lpstr>Estimation Accuracy</vt:lpstr>
      <vt:lpstr>Estimation Accuracy</vt:lpstr>
      <vt:lpstr>Estimation Summary</vt:lpstr>
      <vt:lpstr>Validation</vt:lpstr>
      <vt:lpstr>Validation</vt:lpstr>
      <vt:lpstr>Large Flow Utilization</vt:lpstr>
      <vt:lpstr>LTE Bandwidth Variation</vt:lpstr>
      <vt:lpstr>RTT &amp; Throughput</vt:lpstr>
      <vt:lpstr>Outline</vt:lpstr>
      <vt:lpstr>HTTP Characterization</vt:lpstr>
      <vt:lpstr>TCP Receive Window</vt:lpstr>
      <vt:lpstr>TCP Receive Window</vt:lpstr>
      <vt:lpstr>Application Design</vt:lpstr>
      <vt:lpstr>Discussion</vt:lpstr>
      <vt:lpstr>Conclusions</vt:lpstr>
      <vt:lpstr>Questions</vt:lpstr>
      <vt:lpstr>References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CCC Labs</dc:creator>
  <cp:lastModifiedBy>Professor Kinicki</cp:lastModifiedBy>
  <cp:revision>758</cp:revision>
  <cp:lastPrinted>2013-01-22T19:46:38Z</cp:lastPrinted>
  <dcterms:created xsi:type="dcterms:W3CDTF">2013-01-14T17:03:54Z</dcterms:created>
  <dcterms:modified xsi:type="dcterms:W3CDTF">2013-10-29T18:39:09Z</dcterms:modified>
</cp:coreProperties>
</file>