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2"/>
  </p:notesMasterIdLst>
  <p:handoutMasterIdLst>
    <p:handoutMasterId r:id="rId43"/>
  </p:handoutMasterIdLst>
  <p:sldIdLst>
    <p:sldId id="256" r:id="rId2"/>
    <p:sldId id="257" r:id="rId3"/>
    <p:sldId id="325" r:id="rId4"/>
    <p:sldId id="258" r:id="rId5"/>
    <p:sldId id="326" r:id="rId6"/>
    <p:sldId id="327" r:id="rId7"/>
    <p:sldId id="328" r:id="rId8"/>
    <p:sldId id="329" r:id="rId9"/>
    <p:sldId id="330" r:id="rId10"/>
    <p:sldId id="331" r:id="rId11"/>
    <p:sldId id="338" r:id="rId12"/>
    <p:sldId id="339" r:id="rId13"/>
    <p:sldId id="341" r:id="rId14"/>
    <p:sldId id="342" r:id="rId15"/>
    <p:sldId id="343" r:id="rId16"/>
    <p:sldId id="344" r:id="rId17"/>
    <p:sldId id="345" r:id="rId18"/>
    <p:sldId id="332" r:id="rId19"/>
    <p:sldId id="346" r:id="rId20"/>
    <p:sldId id="347" r:id="rId21"/>
    <p:sldId id="348" r:id="rId22"/>
    <p:sldId id="349" r:id="rId23"/>
    <p:sldId id="333" r:id="rId24"/>
    <p:sldId id="350" r:id="rId25"/>
    <p:sldId id="351" r:id="rId26"/>
    <p:sldId id="352" r:id="rId27"/>
    <p:sldId id="353" r:id="rId28"/>
    <p:sldId id="354" r:id="rId29"/>
    <p:sldId id="355" r:id="rId30"/>
    <p:sldId id="356" r:id="rId31"/>
    <p:sldId id="357" r:id="rId32"/>
    <p:sldId id="334" r:id="rId33"/>
    <p:sldId id="358" r:id="rId34"/>
    <p:sldId id="359" r:id="rId35"/>
    <p:sldId id="360" r:id="rId36"/>
    <p:sldId id="361" r:id="rId37"/>
    <p:sldId id="362" r:id="rId38"/>
    <p:sldId id="335" r:id="rId39"/>
    <p:sldId id="337" r:id="rId40"/>
    <p:sldId id="336" r:id="rId41"/>
  </p:sldIdLst>
  <p:sldSz cx="9144000" cy="6858000" type="screen4x3"/>
  <p:notesSz cx="6858000" cy="9144000"/>
  <p:defaultTextStyle>
    <a:defPPr>
      <a:defRPr lang="en-US"/>
    </a:defPPr>
    <a:lvl1pPr algn="ctr" rtl="0" fontAlgn="base">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1pPr>
    <a:lvl2pPr marL="457200" algn="ctr" rtl="0" fontAlgn="base">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ctr" rtl="0" fontAlgn="base">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ctr" rtl="0" fontAlgn="base">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ctr" rtl="0" fontAlgn="base">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A50021"/>
    <a:srgbClr val="FF9966"/>
    <a:srgbClr val="FF9933"/>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0368" autoAdjust="0"/>
    <p:restoredTop sz="94624" autoAdjust="0"/>
  </p:normalViewPr>
  <p:slideViewPr>
    <p:cSldViewPr>
      <p:cViewPr varScale="1">
        <p:scale>
          <a:sx n="65" d="100"/>
          <a:sy n="65" d="100"/>
        </p:scale>
        <p:origin x="-1445" y="-82"/>
      </p:cViewPr>
      <p:guideLst>
        <p:guide orient="horz" pos="2296"/>
        <p:guide pos="2880"/>
      </p:guideLst>
    </p:cSldViewPr>
  </p:slideViewPr>
  <p:outlineViewPr>
    <p:cViewPr>
      <p:scale>
        <a:sx n="33" d="100"/>
        <a:sy n="33" d="100"/>
      </p:scale>
      <p:origin x="0" y="7446"/>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8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effectLst/>
              </a:defRPr>
            </a:lvl1pPr>
          </a:lstStyle>
          <a:p>
            <a:pPr>
              <a:defRPr/>
            </a:pPr>
            <a:endParaRPr lang="en-US"/>
          </a:p>
        </p:txBody>
      </p:sp>
      <p:sp>
        <p:nvSpPr>
          <p:cNvPr id="7987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ffectLst/>
              </a:defRPr>
            </a:lvl1pPr>
          </a:lstStyle>
          <a:p>
            <a:pPr>
              <a:defRPr/>
            </a:pPr>
            <a:endParaRPr lang="en-US"/>
          </a:p>
        </p:txBody>
      </p:sp>
      <p:sp>
        <p:nvSpPr>
          <p:cNvPr id="7987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effectLst/>
              </a:defRPr>
            </a:lvl1pPr>
          </a:lstStyle>
          <a:p>
            <a:pPr>
              <a:defRPr/>
            </a:pPr>
            <a:endParaRPr lang="en-US"/>
          </a:p>
        </p:txBody>
      </p:sp>
      <p:sp>
        <p:nvSpPr>
          <p:cNvPr id="7987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defRPr>
            </a:lvl1pPr>
          </a:lstStyle>
          <a:p>
            <a:pPr>
              <a:defRPr/>
            </a:pPr>
            <a:fld id="{35A898D2-8440-4A9F-A4A7-03FAA5B0845E}" type="slidenum">
              <a:rPr lang="en-US"/>
              <a:pPr>
                <a:defRPr/>
              </a:pPr>
              <a:t>‹#›</a:t>
            </a:fld>
            <a:endParaRPr lang="en-US"/>
          </a:p>
        </p:txBody>
      </p:sp>
    </p:spTree>
    <p:extLst>
      <p:ext uri="{BB962C8B-B14F-4D97-AF65-F5344CB8AC3E}">
        <p14:creationId xmlns:p14="http://schemas.microsoft.com/office/powerpoint/2010/main" val="28379087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effectLst/>
              </a:defRPr>
            </a:lvl1pPr>
          </a:lstStyle>
          <a:p>
            <a:pPr>
              <a:defRPr/>
            </a:pPr>
            <a:endParaRPr lang="en-US"/>
          </a:p>
        </p:txBody>
      </p:sp>
      <p:sp>
        <p:nvSpPr>
          <p:cNvPr id="3174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ffectLst/>
              </a:defRPr>
            </a:lvl1pPr>
          </a:lstStyle>
          <a:p>
            <a:pPr>
              <a:defRPr/>
            </a:pPr>
            <a:endParaRPr lang="en-US"/>
          </a:p>
        </p:txBody>
      </p:sp>
      <p:sp>
        <p:nvSpPr>
          <p:cNvPr id="604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175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effectLst/>
              </a:defRPr>
            </a:lvl1pPr>
          </a:lstStyle>
          <a:p>
            <a:pPr>
              <a:defRPr/>
            </a:pPr>
            <a:endParaRPr lang="en-US"/>
          </a:p>
        </p:txBody>
      </p:sp>
      <p:sp>
        <p:nvSpPr>
          <p:cNvPr id="3175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defRPr>
            </a:lvl1pPr>
          </a:lstStyle>
          <a:p>
            <a:pPr>
              <a:defRPr/>
            </a:pPr>
            <a:fld id="{62B362EE-3312-4330-A8B2-DB528C543985}" type="slidenum">
              <a:rPr lang="en-US"/>
              <a:pPr>
                <a:defRPr/>
              </a:pPr>
              <a:t>‹#›</a:t>
            </a:fld>
            <a:endParaRPr lang="en-US"/>
          </a:p>
        </p:txBody>
      </p:sp>
    </p:spTree>
    <p:extLst>
      <p:ext uri="{BB962C8B-B14F-4D97-AF65-F5344CB8AC3E}">
        <p14:creationId xmlns:p14="http://schemas.microsoft.com/office/powerpoint/2010/main" val="14907183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0"/>
          <p:cNvGrpSpPr>
            <a:grpSpLocks/>
          </p:cNvGrpSpPr>
          <p:nvPr/>
        </p:nvGrpSpPr>
        <p:grpSpPr bwMode="auto">
          <a:xfrm>
            <a:off x="-1035050" y="1552575"/>
            <a:ext cx="10179050" cy="5305425"/>
            <a:chOff x="-652" y="978"/>
            <a:chExt cx="6412" cy="3342"/>
          </a:xfrm>
        </p:grpSpPr>
        <p:sp>
          <p:nvSpPr>
            <p:cNvPr id="5" name="Freeform 3"/>
            <p:cNvSpPr>
              <a:spLocks/>
            </p:cNvSpPr>
            <p:nvPr/>
          </p:nvSpPr>
          <p:spPr bwMode="auto">
            <a:xfrm>
              <a:off x="2061" y="1707"/>
              <a:ext cx="3699" cy="2613"/>
            </a:xfrm>
            <a:custGeom>
              <a:avLst/>
              <a:gdLst/>
              <a:ahLst/>
              <a:cxnLst>
                <a:cxn ang="0">
                  <a:pos x="1523" y="2611"/>
                </a:cxn>
                <a:cxn ang="0">
                  <a:pos x="3698" y="2612"/>
                </a:cxn>
                <a:cxn ang="0">
                  <a:pos x="3698" y="2228"/>
                </a:cxn>
                <a:cxn ang="0">
                  <a:pos x="0" y="0"/>
                </a:cxn>
                <a:cxn ang="0">
                  <a:pos x="160" y="118"/>
                </a:cxn>
                <a:cxn ang="0">
                  <a:pos x="292" y="219"/>
                </a:cxn>
                <a:cxn ang="0">
                  <a:pos x="441" y="347"/>
                </a:cxn>
                <a:cxn ang="0">
                  <a:pos x="585" y="482"/>
                </a:cxn>
                <a:cxn ang="0">
                  <a:pos x="796" y="711"/>
                </a:cxn>
                <a:cxn ang="0">
                  <a:pos x="983" y="955"/>
                </a:cxn>
                <a:cxn ang="0">
                  <a:pos x="1119" y="1168"/>
                </a:cxn>
                <a:cxn ang="0">
                  <a:pos x="1238" y="1388"/>
                </a:cxn>
                <a:cxn ang="0">
                  <a:pos x="1331" y="1608"/>
                </a:cxn>
                <a:cxn ang="0">
                  <a:pos x="1400" y="1809"/>
                </a:cxn>
                <a:cxn ang="0">
                  <a:pos x="1447" y="1979"/>
                </a:cxn>
                <a:cxn ang="0">
                  <a:pos x="1490" y="2190"/>
                </a:cxn>
                <a:cxn ang="0">
                  <a:pos x="1511" y="2374"/>
                </a:cxn>
                <a:cxn ang="0">
                  <a:pos x="1523" y="2611"/>
                </a:cxn>
              </a:cxnLst>
              <a:rect l="0" t="0" r="r" b="b"/>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chemeClr val="accent2">
                    <a:gamma/>
                    <a:shade val="46275"/>
                    <a:invGamma/>
                  </a:schemeClr>
                </a:gs>
                <a:gs pos="100000">
                  <a:schemeClr val="accent2"/>
                </a:gs>
              </a:gsLst>
              <a:lin ang="0" scaled="1"/>
            </a:gradFill>
            <a:ln w="9525" cap="rnd">
              <a:noFill/>
              <a:round/>
              <a:headEnd/>
              <a:tailEnd/>
            </a:ln>
            <a:effectLst/>
          </p:spPr>
          <p:txBody>
            <a:bodyPr/>
            <a:lstStyle/>
            <a:p>
              <a:pPr>
                <a:defRPr/>
              </a:pPr>
              <a:endParaRPr lang="en-US"/>
            </a:p>
          </p:txBody>
        </p:sp>
        <p:sp>
          <p:nvSpPr>
            <p:cNvPr id="6" name="Arc 4"/>
            <p:cNvSpPr>
              <a:spLocks/>
            </p:cNvSpPr>
            <p:nvPr/>
          </p:nvSpPr>
          <p:spPr bwMode="auto">
            <a:xfrm>
              <a:off x="-652" y="978"/>
              <a:ext cx="4237" cy="3342"/>
            </a:xfrm>
            <a:custGeom>
              <a:avLst/>
              <a:gdLst>
                <a:gd name="G0" fmla="+- 0 0 0"/>
                <a:gd name="G1" fmla="+- 21231 0 0"/>
                <a:gd name="G2" fmla="+- 21600 0 0"/>
                <a:gd name="T0" fmla="*/ 3977 w 21600"/>
                <a:gd name="T1" fmla="*/ 0 h 21231"/>
                <a:gd name="T2" fmla="*/ 21600 w 21600"/>
                <a:gd name="T3" fmla="*/ 21231 h 21231"/>
                <a:gd name="T4" fmla="*/ 0 w 21600"/>
                <a:gd name="T5" fmla="*/ 21231 h 21231"/>
              </a:gdLst>
              <a:ahLst/>
              <a:cxnLst>
                <a:cxn ang="0">
                  <a:pos x="T0" y="T1"/>
                </a:cxn>
                <a:cxn ang="0">
                  <a:pos x="T2" y="T3"/>
                </a:cxn>
                <a:cxn ang="0">
                  <a:pos x="T4" y="T5"/>
                </a:cxn>
              </a:cxnLst>
              <a:rect l="0" t="0" r="r" b="b"/>
              <a:pathLst>
                <a:path w="21600" h="21231" fill="none" extrusionOk="0">
                  <a:moveTo>
                    <a:pt x="3976" y="0"/>
                  </a:moveTo>
                  <a:cubicBezTo>
                    <a:pt x="14194" y="1914"/>
                    <a:pt x="21600" y="10835"/>
                    <a:pt x="21600" y="21231"/>
                  </a:cubicBezTo>
                </a:path>
                <a:path w="21600" h="21231" stroke="0" extrusionOk="0">
                  <a:moveTo>
                    <a:pt x="3976" y="0"/>
                  </a:moveTo>
                  <a:cubicBezTo>
                    <a:pt x="14194" y="1914"/>
                    <a:pt x="21600" y="10835"/>
                    <a:pt x="21600" y="21231"/>
                  </a:cubicBezTo>
                  <a:lnTo>
                    <a:pt x="0" y="21231"/>
                  </a:lnTo>
                  <a:close/>
                </a:path>
              </a:pathLst>
            </a:custGeom>
            <a:noFill/>
            <a:ln w="12700" cap="rnd">
              <a:solidFill>
                <a:schemeClr val="accent2"/>
              </a:solidFill>
              <a:round/>
              <a:headEnd type="none" w="sm" len="sm"/>
              <a:tailEnd type="none" w="sm" len="sm"/>
            </a:ln>
            <a:effectLst/>
          </p:spPr>
          <p:txBody>
            <a:bodyPr wrap="none" anchor="ctr"/>
            <a:lstStyle/>
            <a:p>
              <a:pPr>
                <a:defRPr/>
              </a:pPr>
              <a:endParaRPr lang="en-US"/>
            </a:p>
          </p:txBody>
        </p:sp>
      </p:grpSp>
      <p:sp>
        <p:nvSpPr>
          <p:cNvPr id="3077" name="Rectangle 5"/>
          <p:cNvSpPr>
            <a:spLocks noGrp="1" noChangeArrowheads="1"/>
          </p:cNvSpPr>
          <p:nvPr>
            <p:ph type="ctrTitle" sz="quarter"/>
          </p:nvPr>
        </p:nvSpPr>
        <p:spPr>
          <a:xfrm>
            <a:off x="1293813" y="762000"/>
            <a:ext cx="7772400" cy="1143000"/>
          </a:xfrm>
        </p:spPr>
        <p:txBody>
          <a:bodyPr anchor="b"/>
          <a:lstStyle>
            <a:lvl1pPr>
              <a:defRPr/>
            </a:lvl1pPr>
          </a:lstStyle>
          <a:p>
            <a:r>
              <a:rPr lang="en-US"/>
              <a:t>Click to edit Master title style</a:t>
            </a:r>
          </a:p>
        </p:txBody>
      </p:sp>
      <p:sp>
        <p:nvSpPr>
          <p:cNvPr id="3078" name="Rectangle 6"/>
          <p:cNvSpPr>
            <a:spLocks noGrp="1" noChangeArrowheads="1"/>
          </p:cNvSpPr>
          <p:nvPr>
            <p:ph type="subTitle" sz="quarter" idx="1"/>
          </p:nvPr>
        </p:nvSpPr>
        <p:spPr>
          <a:xfrm>
            <a:off x="685800" y="3429000"/>
            <a:ext cx="6400800" cy="1752600"/>
          </a:xfrm>
        </p:spPr>
        <p:txBody>
          <a:bodyPr lIns="92075" tIns="46038" rIns="92075" bIns="46038" anchor="ctr"/>
          <a:lstStyle>
            <a:lvl1pPr marL="0" indent="0" algn="ctr">
              <a:buFont typeface="Wingdings" pitchFamily="2" charset="2"/>
              <a:buNone/>
              <a:defRPr/>
            </a:lvl1pPr>
          </a:lstStyle>
          <a:p>
            <a:r>
              <a:rPr lang="en-US"/>
              <a:t>Click to edit Master subtitle style</a:t>
            </a:r>
          </a:p>
        </p:txBody>
      </p:sp>
      <p:sp>
        <p:nvSpPr>
          <p:cNvPr id="7" name="Rectangle 7"/>
          <p:cNvSpPr>
            <a:spLocks noGrp="1" noChangeArrowheads="1"/>
          </p:cNvSpPr>
          <p:nvPr>
            <p:ph type="dt" sz="quarter" idx="10"/>
          </p:nvPr>
        </p:nvSpPr>
        <p:spPr/>
        <p:txBody>
          <a:bodyPr/>
          <a:lstStyle>
            <a:lvl1pPr>
              <a:defRPr/>
            </a:lvl1pPr>
          </a:lstStyle>
          <a:p>
            <a:pPr>
              <a:defRPr/>
            </a:pPr>
            <a:endParaRPr lang="en-US"/>
          </a:p>
        </p:txBody>
      </p:sp>
      <p:sp>
        <p:nvSpPr>
          <p:cNvPr id="8" name="Rectangle 8"/>
          <p:cNvSpPr>
            <a:spLocks noGrp="1" noChangeArrowheads="1"/>
          </p:cNvSpPr>
          <p:nvPr>
            <p:ph type="ftr" sz="quarter" idx="11"/>
          </p:nvPr>
        </p:nvSpPr>
        <p:spPr>
          <a:xfrm>
            <a:off x="3124200" y="6248400"/>
            <a:ext cx="2895600" cy="457200"/>
          </a:xfrm>
        </p:spPr>
        <p:txBody>
          <a:bodyPr/>
          <a:lstStyle>
            <a:lvl1pPr>
              <a:defRPr b="0">
                <a:effectLst/>
                <a:latin typeface="Times New Roman" pitchFamily="18" charset="0"/>
              </a:defRPr>
            </a:lvl1pPr>
          </a:lstStyle>
          <a:p>
            <a:pPr>
              <a:defRPr/>
            </a:pPr>
            <a:endParaRPr lang="en-US"/>
          </a:p>
        </p:txBody>
      </p:sp>
      <p:sp>
        <p:nvSpPr>
          <p:cNvPr id="9" name="Rectangle 9"/>
          <p:cNvSpPr>
            <a:spLocks noGrp="1" noChangeArrowheads="1"/>
          </p:cNvSpPr>
          <p:nvPr>
            <p:ph type="sldNum" sz="quarter" idx="12"/>
          </p:nvPr>
        </p:nvSpPr>
        <p:spPr>
          <a:xfrm>
            <a:off x="6553200" y="6248400"/>
            <a:ext cx="1905000" cy="457200"/>
          </a:xfrm>
        </p:spPr>
        <p:txBody>
          <a:bodyPr/>
          <a:lstStyle>
            <a:lvl1pPr>
              <a:defRPr b="0">
                <a:effectLst/>
                <a:latin typeface="Times New Roman" pitchFamily="18" charset="0"/>
              </a:defRPr>
            </a:lvl1pPr>
          </a:lstStyle>
          <a:p>
            <a:pPr>
              <a:defRPr/>
            </a:pPr>
            <a:fld id="{AF31DF9F-80E1-4CF3-9E9A-33CBFF2BEF22}" type="slidenum">
              <a:rPr lang="en-US"/>
              <a:pPr>
                <a:defRPr/>
              </a:pPr>
              <a:t>‹#›</a:t>
            </a:fld>
            <a:endParaRPr lang="en-US"/>
          </a:p>
        </p:txBody>
      </p:sp>
    </p:spTree>
    <p:extLst>
      <p:ext uri="{BB962C8B-B14F-4D97-AF65-F5344CB8AC3E}">
        <p14:creationId xmlns:p14="http://schemas.microsoft.com/office/powerpoint/2010/main" val="4040529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r>
              <a:rPr lang="en-US"/>
              <a:t>Advanced Computer Networks:  CSFQ Paper</a:t>
            </a:r>
          </a:p>
        </p:txBody>
      </p:sp>
      <p:sp>
        <p:nvSpPr>
          <p:cNvPr id="6" name="Rectangle 9"/>
          <p:cNvSpPr>
            <a:spLocks noGrp="1" noChangeArrowheads="1"/>
          </p:cNvSpPr>
          <p:nvPr>
            <p:ph type="sldNum" sz="quarter" idx="12"/>
          </p:nvPr>
        </p:nvSpPr>
        <p:spPr>
          <a:ln/>
        </p:spPr>
        <p:txBody>
          <a:bodyPr/>
          <a:lstStyle>
            <a:lvl1pPr>
              <a:defRPr/>
            </a:lvl1pPr>
          </a:lstStyle>
          <a:p>
            <a:pPr>
              <a:defRPr/>
            </a:pPr>
            <a:fld id="{2AAC1AD8-16F9-4425-88F1-DB87FA4136E5}" type="slidenum">
              <a:rPr lang="en-US"/>
              <a:pPr>
                <a:defRPr/>
              </a:pPr>
              <a:t>‹#›</a:t>
            </a:fld>
            <a:endParaRPr lang="en-US"/>
          </a:p>
        </p:txBody>
      </p:sp>
    </p:spTree>
    <p:extLst>
      <p:ext uri="{BB962C8B-B14F-4D97-AF65-F5344CB8AC3E}">
        <p14:creationId xmlns:p14="http://schemas.microsoft.com/office/powerpoint/2010/main" val="2985289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28600"/>
            <a:ext cx="1943100"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228600"/>
            <a:ext cx="5676900"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r>
              <a:rPr lang="en-US"/>
              <a:t>Advanced Computer Networks:  CSFQ Paper</a:t>
            </a:r>
          </a:p>
        </p:txBody>
      </p:sp>
      <p:sp>
        <p:nvSpPr>
          <p:cNvPr id="6" name="Rectangle 9"/>
          <p:cNvSpPr>
            <a:spLocks noGrp="1" noChangeArrowheads="1"/>
          </p:cNvSpPr>
          <p:nvPr>
            <p:ph type="sldNum" sz="quarter" idx="12"/>
          </p:nvPr>
        </p:nvSpPr>
        <p:spPr>
          <a:ln/>
        </p:spPr>
        <p:txBody>
          <a:bodyPr/>
          <a:lstStyle>
            <a:lvl1pPr>
              <a:defRPr/>
            </a:lvl1pPr>
          </a:lstStyle>
          <a:p>
            <a:pPr>
              <a:defRPr/>
            </a:pPr>
            <a:fld id="{14709A62-F2CC-4984-80F1-DBBB1A52C700}" type="slidenum">
              <a:rPr lang="en-US"/>
              <a:pPr>
                <a:defRPr/>
              </a:pPr>
              <a:t>‹#›</a:t>
            </a:fld>
            <a:endParaRPr lang="en-US"/>
          </a:p>
        </p:txBody>
      </p:sp>
    </p:spTree>
    <p:extLst>
      <p:ext uri="{BB962C8B-B14F-4D97-AF65-F5344CB8AC3E}">
        <p14:creationId xmlns:p14="http://schemas.microsoft.com/office/powerpoint/2010/main" val="1276286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6764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764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8100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7"/>
          <p:cNvSpPr>
            <a:spLocks noGrp="1" noChangeArrowheads="1"/>
          </p:cNvSpPr>
          <p:nvPr>
            <p:ph type="dt" sz="half" idx="10"/>
          </p:nvPr>
        </p:nvSpPr>
        <p:spPr>
          <a:ln/>
        </p:spPr>
        <p:txBody>
          <a:bodyPr/>
          <a:lstStyle>
            <a:lvl1pPr>
              <a:defRPr/>
            </a:lvl1pPr>
          </a:lstStyle>
          <a:p>
            <a:pPr>
              <a:defRPr/>
            </a:pPr>
            <a:endParaRPr lang="en-US"/>
          </a:p>
        </p:txBody>
      </p:sp>
      <p:sp>
        <p:nvSpPr>
          <p:cNvPr id="7" name="Rectangle 8"/>
          <p:cNvSpPr>
            <a:spLocks noGrp="1" noChangeArrowheads="1"/>
          </p:cNvSpPr>
          <p:nvPr>
            <p:ph type="ftr" sz="quarter" idx="11"/>
          </p:nvPr>
        </p:nvSpPr>
        <p:spPr>
          <a:ln/>
        </p:spPr>
        <p:txBody>
          <a:bodyPr/>
          <a:lstStyle>
            <a:lvl1pPr>
              <a:defRPr/>
            </a:lvl1pPr>
          </a:lstStyle>
          <a:p>
            <a:pPr>
              <a:defRPr/>
            </a:pPr>
            <a:r>
              <a:rPr lang="en-US"/>
              <a:t>Advanced Computer Networks:  CSFQ Paper</a:t>
            </a:r>
          </a:p>
        </p:txBody>
      </p:sp>
      <p:sp>
        <p:nvSpPr>
          <p:cNvPr id="8" name="Rectangle 9"/>
          <p:cNvSpPr>
            <a:spLocks noGrp="1" noChangeArrowheads="1"/>
          </p:cNvSpPr>
          <p:nvPr>
            <p:ph type="sldNum" sz="quarter" idx="12"/>
          </p:nvPr>
        </p:nvSpPr>
        <p:spPr>
          <a:ln/>
        </p:spPr>
        <p:txBody>
          <a:bodyPr/>
          <a:lstStyle>
            <a:lvl1pPr>
              <a:defRPr/>
            </a:lvl1pPr>
          </a:lstStyle>
          <a:p>
            <a:pPr>
              <a:defRPr/>
            </a:pPr>
            <a:fld id="{07644881-9052-4309-9467-536F2E74AD1A}" type="slidenum">
              <a:rPr lang="en-US"/>
              <a:pPr>
                <a:defRPr/>
              </a:pPr>
              <a:t>‹#›</a:t>
            </a:fld>
            <a:endParaRPr lang="en-US"/>
          </a:p>
        </p:txBody>
      </p:sp>
    </p:spTree>
    <p:extLst>
      <p:ext uri="{BB962C8B-B14F-4D97-AF65-F5344CB8AC3E}">
        <p14:creationId xmlns:p14="http://schemas.microsoft.com/office/powerpoint/2010/main" val="3260298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r>
              <a:rPr lang="en-US"/>
              <a:t>Advanced Computer Networks:  CSFQ Paper</a:t>
            </a:r>
          </a:p>
        </p:txBody>
      </p:sp>
      <p:sp>
        <p:nvSpPr>
          <p:cNvPr id="6" name="Rectangle 9"/>
          <p:cNvSpPr>
            <a:spLocks noGrp="1" noChangeArrowheads="1"/>
          </p:cNvSpPr>
          <p:nvPr>
            <p:ph type="sldNum" sz="quarter" idx="12"/>
          </p:nvPr>
        </p:nvSpPr>
        <p:spPr>
          <a:ln/>
        </p:spPr>
        <p:txBody>
          <a:bodyPr/>
          <a:lstStyle>
            <a:lvl1pPr>
              <a:defRPr/>
            </a:lvl1pPr>
          </a:lstStyle>
          <a:p>
            <a:pPr>
              <a:defRPr/>
            </a:pPr>
            <a:fld id="{8B1BC7AB-A4D1-489A-BE9E-B5B86AF33A4D}" type="slidenum">
              <a:rPr lang="en-US"/>
              <a:pPr>
                <a:defRPr/>
              </a:pPr>
              <a:t>‹#›</a:t>
            </a:fld>
            <a:endParaRPr lang="en-US"/>
          </a:p>
        </p:txBody>
      </p:sp>
    </p:spTree>
    <p:extLst>
      <p:ext uri="{BB962C8B-B14F-4D97-AF65-F5344CB8AC3E}">
        <p14:creationId xmlns:p14="http://schemas.microsoft.com/office/powerpoint/2010/main" val="3380120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r>
              <a:rPr lang="en-US"/>
              <a:t>Advanced Computer Networks:  CSFQ Paper</a:t>
            </a:r>
          </a:p>
        </p:txBody>
      </p:sp>
      <p:sp>
        <p:nvSpPr>
          <p:cNvPr id="6" name="Rectangle 9"/>
          <p:cNvSpPr>
            <a:spLocks noGrp="1" noChangeArrowheads="1"/>
          </p:cNvSpPr>
          <p:nvPr>
            <p:ph type="sldNum" sz="quarter" idx="12"/>
          </p:nvPr>
        </p:nvSpPr>
        <p:spPr>
          <a:ln/>
        </p:spPr>
        <p:txBody>
          <a:bodyPr/>
          <a:lstStyle>
            <a:lvl1pPr>
              <a:defRPr/>
            </a:lvl1pPr>
          </a:lstStyle>
          <a:p>
            <a:pPr>
              <a:defRPr/>
            </a:pPr>
            <a:fld id="{9286B9CC-B317-451E-B0AB-2AC55F442A0C}" type="slidenum">
              <a:rPr lang="en-US"/>
              <a:pPr>
                <a:defRPr/>
              </a:pPr>
              <a:t>‹#›</a:t>
            </a:fld>
            <a:endParaRPr lang="en-US"/>
          </a:p>
        </p:txBody>
      </p:sp>
    </p:spTree>
    <p:extLst>
      <p:ext uri="{BB962C8B-B14F-4D97-AF65-F5344CB8AC3E}">
        <p14:creationId xmlns:p14="http://schemas.microsoft.com/office/powerpoint/2010/main" val="3964976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r>
              <a:rPr lang="en-US"/>
              <a:t>Advanced Computer Networks:  CSFQ Paper</a:t>
            </a:r>
          </a:p>
        </p:txBody>
      </p:sp>
      <p:sp>
        <p:nvSpPr>
          <p:cNvPr id="7" name="Rectangle 9"/>
          <p:cNvSpPr>
            <a:spLocks noGrp="1" noChangeArrowheads="1"/>
          </p:cNvSpPr>
          <p:nvPr>
            <p:ph type="sldNum" sz="quarter" idx="12"/>
          </p:nvPr>
        </p:nvSpPr>
        <p:spPr>
          <a:ln/>
        </p:spPr>
        <p:txBody>
          <a:bodyPr/>
          <a:lstStyle>
            <a:lvl1pPr>
              <a:defRPr/>
            </a:lvl1pPr>
          </a:lstStyle>
          <a:p>
            <a:pPr>
              <a:defRPr/>
            </a:pPr>
            <a:fld id="{7366F28F-E28F-4A33-9D95-A296E68EFC86}" type="slidenum">
              <a:rPr lang="en-US"/>
              <a:pPr>
                <a:defRPr/>
              </a:pPr>
              <a:t>‹#›</a:t>
            </a:fld>
            <a:endParaRPr lang="en-US"/>
          </a:p>
        </p:txBody>
      </p:sp>
    </p:spTree>
    <p:extLst>
      <p:ext uri="{BB962C8B-B14F-4D97-AF65-F5344CB8AC3E}">
        <p14:creationId xmlns:p14="http://schemas.microsoft.com/office/powerpoint/2010/main" val="2968261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7"/>
          <p:cNvSpPr>
            <a:spLocks noGrp="1" noChangeArrowheads="1"/>
          </p:cNvSpPr>
          <p:nvPr>
            <p:ph type="dt" sz="half" idx="10"/>
          </p:nvPr>
        </p:nvSpPr>
        <p:spPr>
          <a:ln/>
        </p:spPr>
        <p:txBody>
          <a:bodyPr/>
          <a:lstStyle>
            <a:lvl1pPr>
              <a:defRPr/>
            </a:lvl1pPr>
          </a:lstStyle>
          <a:p>
            <a:pPr>
              <a:defRPr/>
            </a:pPr>
            <a:endParaRPr lang="en-US"/>
          </a:p>
        </p:txBody>
      </p:sp>
      <p:sp>
        <p:nvSpPr>
          <p:cNvPr id="8" name="Rectangle 8"/>
          <p:cNvSpPr>
            <a:spLocks noGrp="1" noChangeArrowheads="1"/>
          </p:cNvSpPr>
          <p:nvPr>
            <p:ph type="ftr" sz="quarter" idx="11"/>
          </p:nvPr>
        </p:nvSpPr>
        <p:spPr>
          <a:ln/>
        </p:spPr>
        <p:txBody>
          <a:bodyPr/>
          <a:lstStyle>
            <a:lvl1pPr>
              <a:defRPr/>
            </a:lvl1pPr>
          </a:lstStyle>
          <a:p>
            <a:pPr>
              <a:defRPr/>
            </a:pPr>
            <a:r>
              <a:rPr lang="en-US"/>
              <a:t>Advanced Computer Networks:  CSFQ Paper</a:t>
            </a:r>
          </a:p>
        </p:txBody>
      </p:sp>
      <p:sp>
        <p:nvSpPr>
          <p:cNvPr id="9" name="Rectangle 9"/>
          <p:cNvSpPr>
            <a:spLocks noGrp="1" noChangeArrowheads="1"/>
          </p:cNvSpPr>
          <p:nvPr>
            <p:ph type="sldNum" sz="quarter" idx="12"/>
          </p:nvPr>
        </p:nvSpPr>
        <p:spPr>
          <a:ln/>
        </p:spPr>
        <p:txBody>
          <a:bodyPr/>
          <a:lstStyle>
            <a:lvl1pPr>
              <a:defRPr/>
            </a:lvl1pPr>
          </a:lstStyle>
          <a:p>
            <a:pPr>
              <a:defRPr/>
            </a:pPr>
            <a:fld id="{73C71995-A466-40A6-A677-5A4D6B081E0D}" type="slidenum">
              <a:rPr lang="en-US"/>
              <a:pPr>
                <a:defRPr/>
              </a:pPr>
              <a:t>‹#›</a:t>
            </a:fld>
            <a:endParaRPr lang="en-US"/>
          </a:p>
        </p:txBody>
      </p:sp>
    </p:spTree>
    <p:extLst>
      <p:ext uri="{BB962C8B-B14F-4D97-AF65-F5344CB8AC3E}">
        <p14:creationId xmlns:p14="http://schemas.microsoft.com/office/powerpoint/2010/main" val="30320162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7"/>
          <p:cNvSpPr>
            <a:spLocks noGrp="1" noChangeArrowheads="1"/>
          </p:cNvSpPr>
          <p:nvPr>
            <p:ph type="dt" sz="half" idx="10"/>
          </p:nvPr>
        </p:nvSpPr>
        <p:spPr>
          <a:ln/>
        </p:spPr>
        <p:txBody>
          <a:bodyPr/>
          <a:lstStyle>
            <a:lvl1pPr>
              <a:defRPr/>
            </a:lvl1pPr>
          </a:lstStyle>
          <a:p>
            <a:pPr>
              <a:defRPr/>
            </a:pPr>
            <a:endParaRPr lang="en-US"/>
          </a:p>
        </p:txBody>
      </p:sp>
      <p:sp>
        <p:nvSpPr>
          <p:cNvPr id="4" name="Rectangle 8"/>
          <p:cNvSpPr>
            <a:spLocks noGrp="1" noChangeArrowheads="1"/>
          </p:cNvSpPr>
          <p:nvPr>
            <p:ph type="ftr" sz="quarter" idx="11"/>
          </p:nvPr>
        </p:nvSpPr>
        <p:spPr>
          <a:ln/>
        </p:spPr>
        <p:txBody>
          <a:bodyPr/>
          <a:lstStyle>
            <a:lvl1pPr>
              <a:defRPr/>
            </a:lvl1pPr>
          </a:lstStyle>
          <a:p>
            <a:pPr>
              <a:defRPr/>
            </a:pPr>
            <a:r>
              <a:rPr lang="en-US"/>
              <a:t>Advanced Computer Networks:  CSFQ Paper</a:t>
            </a:r>
          </a:p>
        </p:txBody>
      </p:sp>
      <p:sp>
        <p:nvSpPr>
          <p:cNvPr id="5" name="Rectangle 9"/>
          <p:cNvSpPr>
            <a:spLocks noGrp="1" noChangeArrowheads="1"/>
          </p:cNvSpPr>
          <p:nvPr>
            <p:ph type="sldNum" sz="quarter" idx="12"/>
          </p:nvPr>
        </p:nvSpPr>
        <p:spPr>
          <a:ln/>
        </p:spPr>
        <p:txBody>
          <a:bodyPr/>
          <a:lstStyle>
            <a:lvl1pPr>
              <a:defRPr/>
            </a:lvl1pPr>
          </a:lstStyle>
          <a:p>
            <a:pPr>
              <a:defRPr/>
            </a:pPr>
            <a:fld id="{61EE58FA-6D33-44DE-9BF0-B7DB0C027C29}" type="slidenum">
              <a:rPr lang="en-US"/>
              <a:pPr>
                <a:defRPr/>
              </a:pPr>
              <a:t>‹#›</a:t>
            </a:fld>
            <a:endParaRPr lang="en-US"/>
          </a:p>
        </p:txBody>
      </p:sp>
    </p:spTree>
    <p:extLst>
      <p:ext uri="{BB962C8B-B14F-4D97-AF65-F5344CB8AC3E}">
        <p14:creationId xmlns:p14="http://schemas.microsoft.com/office/powerpoint/2010/main" val="4111386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endParaRPr lang="en-US"/>
          </a:p>
        </p:txBody>
      </p:sp>
      <p:sp>
        <p:nvSpPr>
          <p:cNvPr id="3" name="Rectangle 8"/>
          <p:cNvSpPr>
            <a:spLocks noGrp="1" noChangeArrowheads="1"/>
          </p:cNvSpPr>
          <p:nvPr>
            <p:ph type="ftr" sz="quarter" idx="11"/>
          </p:nvPr>
        </p:nvSpPr>
        <p:spPr>
          <a:ln/>
        </p:spPr>
        <p:txBody>
          <a:bodyPr/>
          <a:lstStyle>
            <a:lvl1pPr>
              <a:defRPr/>
            </a:lvl1pPr>
          </a:lstStyle>
          <a:p>
            <a:pPr>
              <a:defRPr/>
            </a:pPr>
            <a:r>
              <a:rPr lang="en-US"/>
              <a:t>Advanced Computer Networks:  CSFQ Paper</a:t>
            </a:r>
          </a:p>
        </p:txBody>
      </p:sp>
      <p:sp>
        <p:nvSpPr>
          <p:cNvPr id="4" name="Rectangle 9"/>
          <p:cNvSpPr>
            <a:spLocks noGrp="1" noChangeArrowheads="1"/>
          </p:cNvSpPr>
          <p:nvPr>
            <p:ph type="sldNum" sz="quarter" idx="12"/>
          </p:nvPr>
        </p:nvSpPr>
        <p:spPr>
          <a:ln/>
        </p:spPr>
        <p:txBody>
          <a:bodyPr/>
          <a:lstStyle>
            <a:lvl1pPr>
              <a:defRPr/>
            </a:lvl1pPr>
          </a:lstStyle>
          <a:p>
            <a:pPr>
              <a:defRPr/>
            </a:pPr>
            <a:fld id="{295B26AC-C5AD-469D-A2FB-E6506292C0BD}" type="slidenum">
              <a:rPr lang="en-US"/>
              <a:pPr>
                <a:defRPr/>
              </a:pPr>
              <a:t>‹#›</a:t>
            </a:fld>
            <a:endParaRPr lang="en-US"/>
          </a:p>
        </p:txBody>
      </p:sp>
    </p:spTree>
    <p:extLst>
      <p:ext uri="{BB962C8B-B14F-4D97-AF65-F5344CB8AC3E}">
        <p14:creationId xmlns:p14="http://schemas.microsoft.com/office/powerpoint/2010/main" val="2335103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r>
              <a:rPr lang="en-US"/>
              <a:t>Advanced Computer Networks:  CSFQ Paper</a:t>
            </a:r>
          </a:p>
        </p:txBody>
      </p:sp>
      <p:sp>
        <p:nvSpPr>
          <p:cNvPr id="7" name="Rectangle 9"/>
          <p:cNvSpPr>
            <a:spLocks noGrp="1" noChangeArrowheads="1"/>
          </p:cNvSpPr>
          <p:nvPr>
            <p:ph type="sldNum" sz="quarter" idx="12"/>
          </p:nvPr>
        </p:nvSpPr>
        <p:spPr>
          <a:ln/>
        </p:spPr>
        <p:txBody>
          <a:bodyPr/>
          <a:lstStyle>
            <a:lvl1pPr>
              <a:defRPr/>
            </a:lvl1pPr>
          </a:lstStyle>
          <a:p>
            <a:pPr>
              <a:defRPr/>
            </a:pPr>
            <a:fld id="{9A64E7BB-4DA8-499A-B4C2-0856B0B91501}" type="slidenum">
              <a:rPr lang="en-US"/>
              <a:pPr>
                <a:defRPr/>
              </a:pPr>
              <a:t>‹#›</a:t>
            </a:fld>
            <a:endParaRPr lang="en-US"/>
          </a:p>
        </p:txBody>
      </p:sp>
    </p:spTree>
    <p:extLst>
      <p:ext uri="{BB962C8B-B14F-4D97-AF65-F5344CB8AC3E}">
        <p14:creationId xmlns:p14="http://schemas.microsoft.com/office/powerpoint/2010/main" val="6154835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r>
              <a:rPr lang="en-US"/>
              <a:t>Advanced Computer Networks:  CSFQ Paper</a:t>
            </a:r>
          </a:p>
        </p:txBody>
      </p:sp>
      <p:sp>
        <p:nvSpPr>
          <p:cNvPr id="7" name="Rectangle 9"/>
          <p:cNvSpPr>
            <a:spLocks noGrp="1" noChangeArrowheads="1"/>
          </p:cNvSpPr>
          <p:nvPr>
            <p:ph type="sldNum" sz="quarter" idx="12"/>
          </p:nvPr>
        </p:nvSpPr>
        <p:spPr>
          <a:ln/>
        </p:spPr>
        <p:txBody>
          <a:bodyPr/>
          <a:lstStyle>
            <a:lvl1pPr>
              <a:defRPr/>
            </a:lvl1pPr>
          </a:lstStyle>
          <a:p>
            <a:pPr>
              <a:defRPr/>
            </a:pPr>
            <a:fld id="{1EAB207F-0D3D-4550-9675-D45B97F1C5DF}" type="slidenum">
              <a:rPr lang="en-US"/>
              <a:pPr>
                <a:defRPr/>
              </a:pPr>
              <a:t>‹#›</a:t>
            </a:fld>
            <a:endParaRPr lang="en-US"/>
          </a:p>
        </p:txBody>
      </p:sp>
    </p:spTree>
    <p:extLst>
      <p:ext uri="{BB962C8B-B14F-4D97-AF65-F5344CB8AC3E}">
        <p14:creationId xmlns:p14="http://schemas.microsoft.com/office/powerpoint/2010/main" val="9489046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0" scaled="1"/>
        </a:gradFill>
        <a:effectLst/>
      </p:bgPr>
    </p:bg>
    <p:spTree>
      <p:nvGrpSpPr>
        <p:cNvPr id="1" name=""/>
        <p:cNvGrpSpPr/>
        <p:nvPr/>
      </p:nvGrpSpPr>
      <p:grpSpPr>
        <a:xfrm>
          <a:off x="0" y="0"/>
          <a:ext cx="0" cy="0"/>
          <a:chOff x="0" y="0"/>
          <a:chExt cx="0" cy="0"/>
        </a:xfrm>
      </p:grpSpPr>
      <p:grpSp>
        <p:nvGrpSpPr>
          <p:cNvPr id="1026" name="Group 10"/>
          <p:cNvGrpSpPr>
            <a:grpSpLocks/>
          </p:cNvGrpSpPr>
          <p:nvPr/>
        </p:nvGrpSpPr>
        <p:grpSpPr bwMode="auto">
          <a:xfrm>
            <a:off x="0" y="1588"/>
            <a:ext cx="9132888" cy="6845300"/>
            <a:chOff x="0" y="1"/>
            <a:chExt cx="5753" cy="4312"/>
          </a:xfrm>
        </p:grpSpPr>
        <p:sp>
          <p:nvSpPr>
            <p:cNvPr id="2051" name="Freeform 3"/>
            <p:cNvSpPr>
              <a:spLocks/>
            </p:cNvSpPr>
            <p:nvPr/>
          </p:nvSpPr>
          <p:spPr bwMode="auto">
            <a:xfrm>
              <a:off x="3394" y="999"/>
              <a:ext cx="2359" cy="3314"/>
            </a:xfrm>
            <a:custGeom>
              <a:avLst/>
              <a:gdLst/>
              <a:ahLst/>
              <a:cxnLst>
                <a:cxn ang="0">
                  <a:pos x="1905" y="3312"/>
                </a:cxn>
                <a:cxn ang="0">
                  <a:pos x="2358" y="3313"/>
                </a:cxn>
                <a:cxn ang="0">
                  <a:pos x="2358" y="1437"/>
                </a:cxn>
                <a:cxn ang="0">
                  <a:pos x="0" y="0"/>
                </a:cxn>
                <a:cxn ang="0">
                  <a:pos x="201" y="150"/>
                </a:cxn>
                <a:cxn ang="0">
                  <a:pos x="366" y="279"/>
                </a:cxn>
                <a:cxn ang="0">
                  <a:pos x="552" y="441"/>
                </a:cxn>
                <a:cxn ang="0">
                  <a:pos x="732" y="612"/>
                </a:cxn>
                <a:cxn ang="0">
                  <a:pos x="996" y="903"/>
                </a:cxn>
                <a:cxn ang="0">
                  <a:pos x="1230" y="1212"/>
                </a:cxn>
                <a:cxn ang="0">
                  <a:pos x="1400" y="1482"/>
                </a:cxn>
                <a:cxn ang="0">
                  <a:pos x="1548" y="1761"/>
                </a:cxn>
                <a:cxn ang="0">
                  <a:pos x="1665" y="2040"/>
                </a:cxn>
                <a:cxn ang="0">
                  <a:pos x="1751" y="2295"/>
                </a:cxn>
                <a:cxn ang="0">
                  <a:pos x="1809" y="2511"/>
                </a:cxn>
                <a:cxn ang="0">
                  <a:pos x="1863" y="2778"/>
                </a:cxn>
                <a:cxn ang="0">
                  <a:pos x="1890" y="3012"/>
                </a:cxn>
                <a:cxn ang="0">
                  <a:pos x="1905" y="3312"/>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accent2">
                    <a:gamma/>
                    <a:shade val="46275"/>
                    <a:invGamma/>
                  </a:schemeClr>
                </a:gs>
                <a:gs pos="100000">
                  <a:schemeClr val="accent2"/>
                </a:gs>
              </a:gsLst>
              <a:lin ang="0" scaled="1"/>
            </a:gradFill>
            <a:ln w="9525" cap="rnd">
              <a:noFill/>
              <a:round/>
              <a:headEnd/>
              <a:tailEnd/>
            </a:ln>
            <a:effectLst/>
          </p:spPr>
          <p:txBody>
            <a:bodyPr/>
            <a:lstStyle/>
            <a:p>
              <a:pPr>
                <a:defRPr/>
              </a:pPr>
              <a:endParaRPr lang="en-US"/>
            </a:p>
          </p:txBody>
        </p:sp>
        <p:sp>
          <p:nvSpPr>
            <p:cNvPr id="2052" name="Arc 4"/>
            <p:cNvSpPr>
              <a:spLocks/>
            </p:cNvSpPr>
            <p:nvPr/>
          </p:nvSpPr>
          <p:spPr bwMode="auto">
            <a:xfrm>
              <a:off x="0" y="1"/>
              <a:ext cx="5298" cy="43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accent2"/>
              </a:solidFill>
              <a:round/>
              <a:headEnd type="none" w="sm" len="sm"/>
              <a:tailEnd type="none" w="sm" len="sm"/>
            </a:ln>
            <a:effectLst/>
          </p:spPr>
          <p:txBody>
            <a:bodyPr wrap="none" anchor="ctr"/>
            <a:lstStyle/>
            <a:p>
              <a:pPr>
                <a:defRPr/>
              </a:pPr>
              <a:endParaRPr lang="en-US"/>
            </a:p>
          </p:txBody>
        </p:sp>
      </p:grpSp>
      <p:sp>
        <p:nvSpPr>
          <p:cNvPr id="2053" name="Rectangle 5"/>
          <p:cNvSpPr>
            <a:spLocks noGrp="1" noChangeArrowheads="1"/>
          </p:cNvSpPr>
          <p:nvPr>
            <p:ph type="title"/>
          </p:nvPr>
        </p:nvSpPr>
        <p:spPr bwMode="auto">
          <a:xfrm>
            <a:off x="685800" y="2286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5" name="Rectangle 7"/>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l">
              <a:defRPr sz="1400">
                <a:effectLst/>
              </a:defRPr>
            </a:lvl1pPr>
          </a:lstStyle>
          <a:p>
            <a:pPr>
              <a:defRPr/>
            </a:pPr>
            <a:endParaRPr lang="en-US"/>
          </a:p>
        </p:txBody>
      </p:sp>
      <p:sp>
        <p:nvSpPr>
          <p:cNvPr id="2056" name="Rectangle 8"/>
          <p:cNvSpPr>
            <a:spLocks noGrp="1" noChangeArrowheads="1"/>
          </p:cNvSpPr>
          <p:nvPr>
            <p:ph type="ftr" sz="quarter" idx="3"/>
          </p:nvPr>
        </p:nvSpPr>
        <p:spPr bwMode="auto">
          <a:xfrm>
            <a:off x="2268538" y="6308725"/>
            <a:ext cx="4465637" cy="360363"/>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sz="1400" b="1">
                <a:effectLst>
                  <a:outerShdw blurRad="38100" dist="38100" dir="2700000" algn="tl">
                    <a:srgbClr val="000000"/>
                  </a:outerShdw>
                </a:effectLst>
                <a:latin typeface="+mj-lt"/>
              </a:defRPr>
            </a:lvl1pPr>
          </a:lstStyle>
          <a:p>
            <a:pPr>
              <a:defRPr/>
            </a:pPr>
            <a:r>
              <a:rPr lang="en-US"/>
              <a:t>Advanced Computer Networks:  CSFQ Paper</a:t>
            </a:r>
          </a:p>
        </p:txBody>
      </p:sp>
      <p:sp>
        <p:nvSpPr>
          <p:cNvPr id="2057" name="Rectangle 9"/>
          <p:cNvSpPr>
            <a:spLocks noGrp="1" noChangeArrowheads="1"/>
          </p:cNvSpPr>
          <p:nvPr>
            <p:ph type="sldNum" sz="quarter" idx="4"/>
          </p:nvPr>
        </p:nvSpPr>
        <p:spPr bwMode="auto">
          <a:xfrm>
            <a:off x="7527925" y="6237288"/>
            <a:ext cx="1365250" cy="468312"/>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a:defRPr sz="1400" b="1">
                <a:effectLst>
                  <a:outerShdw blurRad="38100" dist="38100" dir="2700000" algn="tl">
                    <a:srgbClr val="000000"/>
                  </a:outerShdw>
                </a:effectLst>
                <a:latin typeface="+mj-lt"/>
              </a:defRPr>
            </a:lvl1pPr>
          </a:lstStyle>
          <a:p>
            <a:pPr>
              <a:defRPr/>
            </a:pPr>
            <a:fld id="{100A2F2E-A38A-40B4-9486-EF8D8FB58100}" type="slidenum">
              <a:rPr lang="en-US"/>
              <a:pPr>
                <a:defRPr/>
              </a:pPr>
              <a:t>‹#›</a:t>
            </a:fld>
            <a:endParaRPr lang="en-US"/>
          </a:p>
        </p:txBody>
      </p:sp>
      <p:sp>
        <p:nvSpPr>
          <p:cNvPr id="2059" name="Rectangle 11"/>
          <p:cNvSpPr>
            <a:spLocks noGrp="1" noChangeArrowheads="1"/>
          </p:cNvSpPr>
          <p:nvPr>
            <p:ph type="body" idx="1"/>
          </p:nvPr>
        </p:nvSpPr>
        <p:spPr bwMode="auto">
          <a:xfrm>
            <a:off x="685800" y="16764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32" name="Picture 12" descr="WPI - Worcester Polytechnic Institute"/>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34925" y="6054725"/>
            <a:ext cx="161925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dk2" tx1="lt1" bg2="dk1" tx2="lt2" accent1="accent1" accent2="accent2" accent3="accent3" accent4="accent4" accent5="accent5" accent6="accent6" hlink="hlink" folHlink="folHlink"/>
  <p:sldLayoutIdLst>
    <p:sldLayoutId id="2147483713"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hf hdr="0" dt="0"/>
  <p:txStyles>
    <p:titleStyle>
      <a:lvl1pPr algn="ctr" rtl="0" eaLnBrk="0" fontAlgn="base" hangingPunct="0">
        <a:spcBef>
          <a:spcPct val="0"/>
        </a:spcBef>
        <a:spcAft>
          <a:spcPct val="0"/>
        </a:spcAft>
        <a:defRPr sz="4400">
          <a:solidFill>
            <a:schemeClr val="folHlink"/>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folHlink"/>
          </a:solidFill>
          <a:effectLst>
            <a:outerShdw blurRad="38100" dist="38100" dir="2700000" algn="tl">
              <a:srgbClr val="000000"/>
            </a:outerShdw>
          </a:effectLst>
          <a:latin typeface="Comic Sans MS" pitchFamily="66" charset="0"/>
        </a:defRPr>
      </a:lvl2pPr>
      <a:lvl3pPr algn="ctr" rtl="0" eaLnBrk="0" fontAlgn="base" hangingPunct="0">
        <a:spcBef>
          <a:spcPct val="0"/>
        </a:spcBef>
        <a:spcAft>
          <a:spcPct val="0"/>
        </a:spcAft>
        <a:defRPr sz="4400">
          <a:solidFill>
            <a:schemeClr val="folHlink"/>
          </a:solidFill>
          <a:effectLst>
            <a:outerShdw blurRad="38100" dist="38100" dir="2700000" algn="tl">
              <a:srgbClr val="000000"/>
            </a:outerShdw>
          </a:effectLst>
          <a:latin typeface="Comic Sans MS" pitchFamily="66" charset="0"/>
        </a:defRPr>
      </a:lvl3pPr>
      <a:lvl4pPr algn="ctr" rtl="0" eaLnBrk="0" fontAlgn="base" hangingPunct="0">
        <a:spcBef>
          <a:spcPct val="0"/>
        </a:spcBef>
        <a:spcAft>
          <a:spcPct val="0"/>
        </a:spcAft>
        <a:defRPr sz="4400">
          <a:solidFill>
            <a:schemeClr val="folHlink"/>
          </a:solidFill>
          <a:effectLst>
            <a:outerShdw blurRad="38100" dist="38100" dir="2700000" algn="tl">
              <a:srgbClr val="000000"/>
            </a:outerShdw>
          </a:effectLst>
          <a:latin typeface="Comic Sans MS" pitchFamily="66" charset="0"/>
        </a:defRPr>
      </a:lvl4pPr>
      <a:lvl5pPr algn="ctr" rtl="0" eaLnBrk="0" fontAlgn="base" hangingPunct="0">
        <a:spcBef>
          <a:spcPct val="0"/>
        </a:spcBef>
        <a:spcAft>
          <a:spcPct val="0"/>
        </a:spcAft>
        <a:defRPr sz="4400">
          <a:solidFill>
            <a:schemeClr val="folHlink"/>
          </a:solidFill>
          <a:effectLst>
            <a:outerShdw blurRad="38100" dist="38100" dir="2700000" algn="tl">
              <a:srgbClr val="000000"/>
            </a:outerShdw>
          </a:effectLst>
          <a:latin typeface="Comic Sans MS" pitchFamily="66" charset="0"/>
        </a:defRPr>
      </a:lvl5pPr>
      <a:lvl6pPr marL="457200" algn="ctr" rtl="0" fontAlgn="base">
        <a:spcBef>
          <a:spcPct val="0"/>
        </a:spcBef>
        <a:spcAft>
          <a:spcPct val="0"/>
        </a:spcAft>
        <a:defRPr sz="4400">
          <a:solidFill>
            <a:schemeClr val="folHlink"/>
          </a:solidFill>
          <a:effectLst>
            <a:outerShdw blurRad="38100" dist="38100" dir="2700000" algn="tl">
              <a:srgbClr val="000000"/>
            </a:outerShdw>
          </a:effectLst>
          <a:latin typeface="Comic Sans MS" pitchFamily="66" charset="0"/>
        </a:defRPr>
      </a:lvl6pPr>
      <a:lvl7pPr marL="914400" algn="ctr" rtl="0" fontAlgn="base">
        <a:spcBef>
          <a:spcPct val="0"/>
        </a:spcBef>
        <a:spcAft>
          <a:spcPct val="0"/>
        </a:spcAft>
        <a:defRPr sz="4400">
          <a:solidFill>
            <a:schemeClr val="folHlink"/>
          </a:solidFill>
          <a:effectLst>
            <a:outerShdw blurRad="38100" dist="38100" dir="2700000" algn="tl">
              <a:srgbClr val="000000"/>
            </a:outerShdw>
          </a:effectLst>
          <a:latin typeface="Comic Sans MS" pitchFamily="66" charset="0"/>
        </a:defRPr>
      </a:lvl7pPr>
      <a:lvl8pPr marL="1371600" algn="ctr" rtl="0" fontAlgn="base">
        <a:spcBef>
          <a:spcPct val="0"/>
        </a:spcBef>
        <a:spcAft>
          <a:spcPct val="0"/>
        </a:spcAft>
        <a:defRPr sz="4400">
          <a:solidFill>
            <a:schemeClr val="folHlink"/>
          </a:solidFill>
          <a:effectLst>
            <a:outerShdw blurRad="38100" dist="38100" dir="2700000" algn="tl">
              <a:srgbClr val="000000"/>
            </a:outerShdw>
          </a:effectLst>
          <a:latin typeface="Comic Sans MS" pitchFamily="66" charset="0"/>
        </a:defRPr>
      </a:lvl8pPr>
      <a:lvl9pPr marL="1828800" algn="ctr" rtl="0" fontAlgn="base">
        <a:spcBef>
          <a:spcPct val="0"/>
        </a:spcBef>
        <a:spcAft>
          <a:spcPct val="0"/>
        </a:spcAft>
        <a:defRPr sz="4400">
          <a:solidFill>
            <a:schemeClr val="folHlink"/>
          </a:solidFill>
          <a:effectLst>
            <a:outerShdw blurRad="38100" dist="38100" dir="2700000" algn="tl">
              <a:srgbClr val="000000"/>
            </a:outerShdw>
          </a:effectLst>
          <a:latin typeface="Comic Sans MS" pitchFamily="66" charset="0"/>
        </a:defRPr>
      </a:lvl9pPr>
    </p:titleStyle>
    <p:bodyStyle>
      <a:lvl1pPr marL="342900" indent="-342900" algn="l" rtl="0" eaLnBrk="0" fontAlgn="base" hangingPunct="0">
        <a:spcBef>
          <a:spcPct val="20000"/>
        </a:spcBef>
        <a:spcAft>
          <a:spcPct val="0"/>
        </a:spcAft>
        <a:buClr>
          <a:schemeClr val="accent2"/>
        </a:buClr>
        <a:buSzPct val="80000"/>
        <a:buFont typeface="Wingdings" pitchFamily="2" charset="2"/>
        <a:buChar char="l"/>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SzPct val="90000"/>
        <a:buChar char="–"/>
        <a:defRPr sz="2800">
          <a:solidFill>
            <a:schemeClr val="tx1"/>
          </a:solidFill>
          <a:latin typeface="+mn-lt"/>
        </a:defRPr>
      </a:lvl2pPr>
      <a:lvl3pPr marL="1143000" indent="-228600" algn="l" rtl="0" eaLnBrk="0" fontAlgn="base" hangingPunct="0">
        <a:spcBef>
          <a:spcPct val="20000"/>
        </a:spcBef>
        <a:spcAft>
          <a:spcPct val="0"/>
        </a:spcAft>
        <a:buClr>
          <a:schemeClr val="accent1"/>
        </a:buClr>
        <a:buSzPct val="60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Char char="•"/>
        <a:defRPr sz="2000">
          <a:solidFill>
            <a:schemeClr val="tx1"/>
          </a:solidFill>
          <a:latin typeface="+mn-lt"/>
        </a:defRPr>
      </a:lvl5pPr>
      <a:lvl6pPr marL="2514600" indent="-228600" algn="l" rtl="0" fontAlgn="base">
        <a:spcBef>
          <a:spcPct val="20000"/>
        </a:spcBef>
        <a:spcAft>
          <a:spcPct val="0"/>
        </a:spcAft>
        <a:buClr>
          <a:schemeClr val="accent1"/>
        </a:buClr>
        <a:buChar char="•"/>
        <a:defRPr sz="2000">
          <a:solidFill>
            <a:schemeClr val="tx1"/>
          </a:solidFill>
          <a:latin typeface="+mn-lt"/>
        </a:defRPr>
      </a:lvl6pPr>
      <a:lvl7pPr marL="2971800" indent="-228600" algn="l" rtl="0" fontAlgn="base">
        <a:spcBef>
          <a:spcPct val="20000"/>
        </a:spcBef>
        <a:spcAft>
          <a:spcPct val="0"/>
        </a:spcAft>
        <a:buClr>
          <a:schemeClr val="accent1"/>
        </a:buClr>
        <a:buChar char="•"/>
        <a:defRPr sz="2000">
          <a:solidFill>
            <a:schemeClr val="tx1"/>
          </a:solidFill>
          <a:latin typeface="+mn-lt"/>
        </a:defRPr>
      </a:lvl7pPr>
      <a:lvl8pPr marL="3429000" indent="-228600" algn="l" rtl="0" fontAlgn="base">
        <a:spcBef>
          <a:spcPct val="20000"/>
        </a:spcBef>
        <a:spcAft>
          <a:spcPct val="0"/>
        </a:spcAft>
        <a:buClr>
          <a:schemeClr val="accent1"/>
        </a:buClr>
        <a:buChar char="•"/>
        <a:defRPr sz="2000">
          <a:solidFill>
            <a:schemeClr val="tx1"/>
          </a:solidFill>
          <a:latin typeface="+mn-lt"/>
        </a:defRPr>
      </a:lvl8pPr>
      <a:lvl9pPr marL="3886200" indent="-228600" algn="l" rtl="0" fontAlgn="base">
        <a:spcBef>
          <a:spcPct val="20000"/>
        </a:spcBef>
        <a:spcAft>
          <a:spcPct val="0"/>
        </a:spcAft>
        <a:buClr>
          <a:schemeClr val="accent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9"/>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7493F20B-8799-438C-BF2F-869C9DF200BB}" type="slidenum">
              <a:rPr lang="en-US" sz="1400" smtClean="0"/>
              <a:pPr eaLnBrk="1" hangingPunct="1"/>
              <a:t>1</a:t>
            </a:fld>
            <a:endParaRPr lang="en-US" sz="1400" smtClean="0"/>
          </a:p>
        </p:txBody>
      </p:sp>
      <p:sp>
        <p:nvSpPr>
          <p:cNvPr id="28674" name="Rectangle 2"/>
          <p:cNvSpPr>
            <a:spLocks noGrp="1" noChangeArrowheads="1"/>
          </p:cNvSpPr>
          <p:nvPr>
            <p:ph type="ctrTitle"/>
          </p:nvPr>
        </p:nvSpPr>
        <p:spPr>
          <a:xfrm>
            <a:off x="152400" y="908720"/>
            <a:ext cx="8839200" cy="2232248"/>
          </a:xfrm>
        </p:spPr>
        <p:txBody>
          <a:bodyPr/>
          <a:lstStyle/>
          <a:p>
            <a:pPr eaLnBrk="1" hangingPunct="1">
              <a:defRPr/>
            </a:pPr>
            <a:r>
              <a:rPr lang="en-US" sz="3600" dirty="0" smtClean="0"/>
              <a:t> The War Between Mice and Elephants</a:t>
            </a:r>
            <a:br>
              <a:rPr lang="en-US" sz="3600" dirty="0" smtClean="0"/>
            </a:br>
            <a:r>
              <a:rPr lang="en-US" sz="3600" b="1" dirty="0" smtClean="0">
                <a:latin typeface="Comic Sans MS" pitchFamily="66" charset="0"/>
              </a:rPr>
              <a:t> </a:t>
            </a:r>
            <a:r>
              <a:rPr lang="en-US" sz="1800" b="1" dirty="0" smtClean="0">
                <a:latin typeface="Comic Sans MS" pitchFamily="66" charset="0"/>
              </a:rPr>
              <a:t>(by Liang </a:t>
            </a:r>
            <a:r>
              <a:rPr lang="en-US" sz="1800" b="1" dirty="0" err="1" smtClean="0">
                <a:latin typeface="Comic Sans MS" pitchFamily="66" charset="0"/>
              </a:rPr>
              <a:t>Guo</a:t>
            </a:r>
            <a:r>
              <a:rPr lang="en-US" sz="1800" b="1" dirty="0" smtClean="0">
                <a:latin typeface="Comic Sans MS" pitchFamily="66" charset="0"/>
              </a:rPr>
              <a:t> and Ibrahim </a:t>
            </a:r>
            <a:r>
              <a:rPr lang="en-US" sz="1800" b="1" dirty="0" err="1" smtClean="0">
                <a:latin typeface="Comic Sans MS" pitchFamily="66" charset="0"/>
              </a:rPr>
              <a:t>Matta</a:t>
            </a:r>
            <a:r>
              <a:rPr lang="en-US" sz="1800" b="1" dirty="0" smtClean="0">
                <a:latin typeface="Comic Sans MS" pitchFamily="66" charset="0"/>
              </a:rPr>
              <a:t>)</a:t>
            </a:r>
            <a:r>
              <a:rPr lang="en-US" sz="3600" dirty="0" smtClean="0"/>
              <a:t/>
            </a:r>
            <a:br>
              <a:rPr lang="en-US" sz="3600" dirty="0" smtClean="0"/>
            </a:br>
            <a:r>
              <a:rPr lang="en-US" sz="3600" dirty="0" smtClean="0"/>
              <a:t/>
            </a:r>
            <a:br>
              <a:rPr lang="en-US" sz="3600" dirty="0" smtClean="0"/>
            </a:br>
            <a:r>
              <a:rPr lang="en-US" sz="2800" dirty="0" smtClean="0"/>
              <a:t>Treating Short Connections fairly against Long Connections when they compete for </a:t>
            </a:r>
            <a:r>
              <a:rPr lang="en-US" sz="2800" dirty="0" smtClean="0"/>
              <a:t>Bandwidth</a:t>
            </a:r>
            <a:r>
              <a:rPr lang="en-US" sz="2800" dirty="0" smtClean="0"/>
              <a:t>.</a:t>
            </a:r>
          </a:p>
        </p:txBody>
      </p:sp>
      <p:sp>
        <p:nvSpPr>
          <p:cNvPr id="28677" name="Rectangle 5"/>
          <p:cNvSpPr>
            <a:spLocks noGrp="1" noChangeArrowheads="1"/>
          </p:cNvSpPr>
          <p:nvPr>
            <p:ph type="subTitle" idx="1"/>
          </p:nvPr>
        </p:nvSpPr>
        <p:spPr>
          <a:xfrm>
            <a:off x="762000" y="3547764"/>
            <a:ext cx="7620000" cy="2833564"/>
          </a:xfrm>
        </p:spPr>
        <p:txBody>
          <a:bodyPr/>
          <a:lstStyle/>
          <a:p>
            <a:pPr eaLnBrk="1" hangingPunct="1">
              <a:lnSpc>
                <a:spcPct val="80000"/>
              </a:lnSpc>
              <a:defRPr/>
            </a:pPr>
            <a:r>
              <a:rPr lang="en-US" sz="2400" b="1" dirty="0" smtClean="0"/>
              <a:t>Advanced Computer Networks </a:t>
            </a:r>
          </a:p>
          <a:p>
            <a:pPr eaLnBrk="1" hangingPunct="1">
              <a:lnSpc>
                <a:spcPct val="80000"/>
              </a:lnSpc>
              <a:defRPr/>
            </a:pPr>
            <a:r>
              <a:rPr lang="en-US" sz="2400" b="1" dirty="0" smtClean="0"/>
              <a:t> CS577 – Fall 2013</a:t>
            </a:r>
          </a:p>
          <a:p>
            <a:pPr eaLnBrk="1" hangingPunct="1">
              <a:lnSpc>
                <a:spcPct val="80000"/>
              </a:lnSpc>
              <a:defRPr/>
            </a:pPr>
            <a:r>
              <a:rPr lang="en-US" sz="2400" b="1" dirty="0" smtClean="0"/>
              <a:t>WPI, Worcester.</a:t>
            </a:r>
          </a:p>
          <a:p>
            <a:pPr eaLnBrk="1" hangingPunct="1">
              <a:lnSpc>
                <a:spcPct val="80000"/>
              </a:lnSpc>
              <a:defRPr/>
            </a:pPr>
            <a:endParaRPr lang="en-US" sz="2800" b="1" dirty="0" smtClean="0"/>
          </a:p>
          <a:p>
            <a:pPr eaLnBrk="1" hangingPunct="1">
              <a:lnSpc>
                <a:spcPct val="80000"/>
              </a:lnSpc>
              <a:defRPr/>
            </a:pPr>
            <a:r>
              <a:rPr lang="en-US" sz="2400" b="1" dirty="0" smtClean="0">
                <a:solidFill>
                  <a:schemeClr val="folHlink"/>
                </a:solidFill>
                <a:latin typeface="Comic Sans MS" pitchFamily="66" charset="0"/>
              </a:rPr>
              <a:t>Presented by Pankaj </a:t>
            </a:r>
            <a:r>
              <a:rPr lang="en-US" sz="2400" b="1" dirty="0" err="1" smtClean="0">
                <a:solidFill>
                  <a:schemeClr val="folHlink"/>
                </a:solidFill>
                <a:latin typeface="Comic Sans MS" pitchFamily="66" charset="0"/>
              </a:rPr>
              <a:t>Didwania</a:t>
            </a:r>
            <a:r>
              <a:rPr lang="en-US" sz="2400" b="1" dirty="0" smtClean="0">
                <a:solidFill>
                  <a:schemeClr val="folHlink"/>
                </a:solidFill>
                <a:latin typeface="Comic Sans MS" pitchFamily="66" charset="0"/>
              </a:rPr>
              <a:t> </a:t>
            </a:r>
          </a:p>
          <a:p>
            <a:pPr eaLnBrk="1" hangingPunct="1">
              <a:lnSpc>
                <a:spcPct val="80000"/>
              </a:lnSpc>
              <a:defRPr/>
            </a:pPr>
            <a:r>
              <a:rPr lang="en-US" sz="2400" b="1" dirty="0" smtClean="0">
                <a:solidFill>
                  <a:schemeClr val="folHlink"/>
                </a:solidFill>
                <a:latin typeface="Comic Sans MS" pitchFamily="66" charset="0"/>
              </a:rPr>
              <a:t>Sep.24</a:t>
            </a:r>
            <a:r>
              <a:rPr lang="en-US" sz="2400" b="1" baseline="30000" dirty="0" smtClean="0">
                <a:solidFill>
                  <a:schemeClr val="folHlink"/>
                </a:solidFill>
                <a:latin typeface="Comic Sans MS" pitchFamily="66" charset="0"/>
              </a:rPr>
              <a:t>th</a:t>
            </a:r>
            <a:r>
              <a:rPr lang="en-US" sz="2400" b="1" dirty="0" smtClean="0">
                <a:solidFill>
                  <a:schemeClr val="folHlink"/>
                </a:solidFill>
                <a:latin typeface="Comic Sans MS" pitchFamily="66" charset="0"/>
              </a:rPr>
              <a:t>, 2013</a:t>
            </a:r>
          </a:p>
          <a:p>
            <a:pPr eaLnBrk="1" hangingPunct="1">
              <a:lnSpc>
                <a:spcPct val="80000"/>
              </a:lnSpc>
              <a:defRPr/>
            </a:pPr>
            <a:endParaRPr lang="en-US" sz="2400" b="1" dirty="0" smtClean="0">
              <a:solidFill>
                <a:schemeClr val="folHlink"/>
              </a:solidFill>
              <a:latin typeface="Comic Sans MS" pitchFamily="66"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dirty="0" smtClean="0"/>
              <a:t>CS577:  Mice and Elephants War paper</a:t>
            </a:r>
            <a:endParaRPr lang="en-US" dirty="0"/>
          </a:p>
        </p:txBody>
      </p:sp>
      <p:sp>
        <p:nvSpPr>
          <p:cNvPr id="6" name="Slide Number Placeholder 5"/>
          <p:cNvSpPr>
            <a:spLocks noGrp="1"/>
          </p:cNvSpPr>
          <p:nvPr>
            <p:ph type="sldNum" sz="quarter" idx="12"/>
          </p:nvPr>
        </p:nvSpPr>
        <p:spPr/>
        <p:txBody>
          <a:bodyPr/>
          <a:lstStyle/>
          <a:p>
            <a:pPr>
              <a:defRPr/>
            </a:pPr>
            <a:fld id="{6EA524C4-B666-49A2-A2F5-14371544367B}" type="slidenum">
              <a:rPr lang="en-US"/>
              <a:pPr>
                <a:defRPr/>
              </a:pPr>
              <a:t>10</a:t>
            </a:fld>
            <a:endParaRPr lang="en-US"/>
          </a:p>
        </p:txBody>
      </p:sp>
      <p:sp>
        <p:nvSpPr>
          <p:cNvPr id="30722" name="Rectangle 2"/>
          <p:cNvSpPr>
            <a:spLocks noGrp="1" noChangeArrowheads="1"/>
          </p:cNvSpPr>
          <p:nvPr>
            <p:ph type="title"/>
          </p:nvPr>
        </p:nvSpPr>
        <p:spPr>
          <a:xfrm>
            <a:off x="685800" y="372616"/>
            <a:ext cx="7772400" cy="824136"/>
          </a:xfrm>
        </p:spPr>
        <p:txBody>
          <a:bodyPr/>
          <a:lstStyle/>
          <a:p>
            <a:pPr eaLnBrk="1" hangingPunct="1">
              <a:defRPr/>
            </a:pPr>
            <a:r>
              <a:rPr lang="en-US" dirty="0" smtClean="0"/>
              <a:t>Analyzing Short TCP Flow Performance</a:t>
            </a:r>
          </a:p>
        </p:txBody>
      </p:sp>
      <p:sp>
        <p:nvSpPr>
          <p:cNvPr id="30723" name="Rectangle 3"/>
          <p:cNvSpPr>
            <a:spLocks noGrp="1" noChangeArrowheads="1"/>
          </p:cNvSpPr>
          <p:nvPr>
            <p:ph type="body" idx="1"/>
          </p:nvPr>
        </p:nvSpPr>
        <p:spPr>
          <a:xfrm>
            <a:off x="539552" y="1690464"/>
            <a:ext cx="8352928" cy="4114800"/>
          </a:xfrm>
        </p:spPr>
        <p:txBody>
          <a:bodyPr/>
          <a:lstStyle/>
          <a:p>
            <a:pPr eaLnBrk="1" hangingPunct="1">
              <a:defRPr/>
            </a:pPr>
            <a:r>
              <a:rPr lang="en-US" sz="2800" dirty="0" smtClean="0"/>
              <a:t>Relationship between loss rate and TCP flow transmission.</a:t>
            </a:r>
          </a:p>
          <a:p>
            <a:pPr eaLnBrk="1" hangingPunct="1">
              <a:defRPr/>
            </a:pPr>
            <a:r>
              <a:rPr lang="en-US" sz="2800" dirty="0" smtClean="0"/>
              <a:t>Sensitivity Analysis for Short and Long TCP flows.</a:t>
            </a:r>
          </a:p>
          <a:p>
            <a:pPr eaLnBrk="1" hangingPunct="1">
              <a:defRPr/>
            </a:pPr>
            <a:r>
              <a:rPr lang="en-US" sz="2800" dirty="0" smtClean="0"/>
              <a:t>Preferential Treatment to Short TCP Flows.</a:t>
            </a:r>
          </a:p>
          <a:p>
            <a:pPr eaLnBrk="1" hangingPunct="1">
              <a:defRPr/>
            </a:pPr>
            <a:endParaRPr lang="en-US" sz="2800" dirty="0" smtClean="0"/>
          </a:p>
          <a:p>
            <a:pPr eaLnBrk="1" hangingPunct="1">
              <a:buNone/>
              <a:defRPr/>
            </a:pPr>
            <a:endParaRPr lang="en-US" sz="28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dirty="0" smtClean="0"/>
              <a:t>CS577:  Mice and Elephants War paper</a:t>
            </a:r>
            <a:endParaRPr lang="en-US" dirty="0"/>
          </a:p>
        </p:txBody>
      </p:sp>
      <p:sp>
        <p:nvSpPr>
          <p:cNvPr id="6" name="Slide Number Placeholder 5"/>
          <p:cNvSpPr>
            <a:spLocks noGrp="1"/>
          </p:cNvSpPr>
          <p:nvPr>
            <p:ph type="sldNum" sz="quarter" idx="12"/>
          </p:nvPr>
        </p:nvSpPr>
        <p:spPr/>
        <p:txBody>
          <a:bodyPr/>
          <a:lstStyle/>
          <a:p>
            <a:pPr>
              <a:defRPr/>
            </a:pPr>
            <a:fld id="{6EA524C4-B666-49A2-A2F5-14371544367B}" type="slidenum">
              <a:rPr lang="en-US"/>
              <a:pPr>
                <a:defRPr/>
              </a:pPr>
              <a:t>11</a:t>
            </a:fld>
            <a:endParaRPr lang="en-US"/>
          </a:p>
        </p:txBody>
      </p:sp>
      <p:sp>
        <p:nvSpPr>
          <p:cNvPr id="30722" name="Rectangle 2"/>
          <p:cNvSpPr>
            <a:spLocks noGrp="1" noChangeArrowheads="1"/>
          </p:cNvSpPr>
          <p:nvPr>
            <p:ph type="title"/>
          </p:nvPr>
        </p:nvSpPr>
        <p:spPr>
          <a:xfrm>
            <a:off x="685800" y="372616"/>
            <a:ext cx="7772400" cy="824136"/>
          </a:xfrm>
        </p:spPr>
        <p:txBody>
          <a:bodyPr/>
          <a:lstStyle/>
          <a:p>
            <a:pPr eaLnBrk="1" hangingPunct="1">
              <a:defRPr/>
            </a:pPr>
            <a:r>
              <a:rPr lang="en-US" dirty="0" smtClean="0"/>
              <a:t>Sensitivity Analysis for Short and Long TCP flows</a:t>
            </a:r>
          </a:p>
        </p:txBody>
      </p:sp>
      <p:sp>
        <p:nvSpPr>
          <p:cNvPr id="30723" name="Rectangle 3"/>
          <p:cNvSpPr>
            <a:spLocks noGrp="1" noChangeArrowheads="1"/>
          </p:cNvSpPr>
          <p:nvPr>
            <p:ph type="body" idx="1"/>
          </p:nvPr>
        </p:nvSpPr>
        <p:spPr>
          <a:xfrm>
            <a:off x="539552" y="1690464"/>
            <a:ext cx="8352928" cy="4114800"/>
          </a:xfrm>
        </p:spPr>
        <p:txBody>
          <a:bodyPr/>
          <a:lstStyle/>
          <a:p>
            <a:pPr eaLnBrk="1" hangingPunct="1">
              <a:defRPr/>
            </a:pPr>
            <a:r>
              <a:rPr lang="en-US" sz="2800" dirty="0" smtClean="0"/>
              <a:t>In this section authors provide the analytical results on the transmission time for TCP flows of different sizes.</a:t>
            </a:r>
          </a:p>
          <a:p>
            <a:pPr eaLnBrk="1" hangingPunct="1">
              <a:defRPr/>
            </a:pPr>
            <a:r>
              <a:rPr lang="en-US" sz="2800" dirty="0" smtClean="0"/>
              <a:t>It is observed that the average transmission time of short flows is not very sensitive to loss when the loss rate is relatively small. But it increases drastically as loss rate becomes larger (when persistent congestion </a:t>
            </a:r>
            <a:r>
              <a:rPr lang="en-US" sz="2800" smtClean="0"/>
              <a:t>happens).</a:t>
            </a:r>
            <a:endParaRPr lang="en-US" sz="2800" dirty="0" smtClean="0"/>
          </a:p>
          <a:p>
            <a:pPr eaLnBrk="1" hangingPunct="1">
              <a:buNone/>
              <a:defRPr/>
            </a:pPr>
            <a:endParaRPr lang="en-US" sz="28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dirty="0" smtClean="0"/>
              <a:t>CS577:  Mice and Elephants War paper</a:t>
            </a:r>
            <a:endParaRPr lang="en-US" dirty="0"/>
          </a:p>
        </p:txBody>
      </p:sp>
      <p:sp>
        <p:nvSpPr>
          <p:cNvPr id="6" name="Slide Number Placeholder 5"/>
          <p:cNvSpPr>
            <a:spLocks noGrp="1"/>
          </p:cNvSpPr>
          <p:nvPr>
            <p:ph type="sldNum" sz="quarter" idx="12"/>
          </p:nvPr>
        </p:nvSpPr>
        <p:spPr/>
        <p:txBody>
          <a:bodyPr/>
          <a:lstStyle/>
          <a:p>
            <a:pPr>
              <a:defRPr/>
            </a:pPr>
            <a:fld id="{6EA524C4-B666-49A2-A2F5-14371544367B}" type="slidenum">
              <a:rPr lang="en-US"/>
              <a:pPr>
                <a:defRPr/>
              </a:pPr>
              <a:t>12</a:t>
            </a:fld>
            <a:endParaRPr lang="en-US"/>
          </a:p>
        </p:txBody>
      </p:sp>
      <p:sp>
        <p:nvSpPr>
          <p:cNvPr id="30722" name="Rectangle 2"/>
          <p:cNvSpPr>
            <a:spLocks noGrp="1" noChangeArrowheads="1"/>
          </p:cNvSpPr>
          <p:nvPr>
            <p:ph type="title"/>
          </p:nvPr>
        </p:nvSpPr>
        <p:spPr>
          <a:xfrm>
            <a:off x="685800" y="84584"/>
            <a:ext cx="7772400" cy="824136"/>
          </a:xfrm>
        </p:spPr>
        <p:txBody>
          <a:bodyPr/>
          <a:lstStyle/>
          <a:p>
            <a:pPr eaLnBrk="1" hangingPunct="1">
              <a:defRPr/>
            </a:pPr>
            <a:r>
              <a:rPr lang="en-US" dirty="0" smtClean="0"/>
              <a:t>Sensitivity Analysis…</a:t>
            </a:r>
          </a:p>
        </p:txBody>
      </p:sp>
      <p:sp>
        <p:nvSpPr>
          <p:cNvPr id="30723" name="Rectangle 3"/>
          <p:cNvSpPr>
            <a:spLocks noGrp="1" noChangeArrowheads="1"/>
          </p:cNvSpPr>
          <p:nvPr>
            <p:ph type="body" idx="1"/>
          </p:nvPr>
        </p:nvSpPr>
        <p:spPr>
          <a:xfrm>
            <a:off x="395536" y="1196752"/>
            <a:ext cx="8352928" cy="1234480"/>
          </a:xfrm>
        </p:spPr>
        <p:txBody>
          <a:bodyPr/>
          <a:lstStyle/>
          <a:p>
            <a:pPr eaLnBrk="1" hangingPunct="1">
              <a:defRPr/>
            </a:pPr>
            <a:r>
              <a:rPr lang="en-US" sz="2000" dirty="0" smtClean="0"/>
              <a:t>Figure gives in a log-log plot the average total latency with </a:t>
            </a:r>
            <a:r>
              <a:rPr lang="en-US" sz="2000" dirty="0" err="1" smtClean="0"/>
              <a:t>avg</a:t>
            </a:r>
            <a:r>
              <a:rPr lang="en-US" sz="2000" dirty="0" smtClean="0"/>
              <a:t> RTT = 0.1 second</a:t>
            </a:r>
            <a:r>
              <a:rPr lang="en-US" sz="2000" smtClean="0"/>
              <a:t>, avg. RTO </a:t>
            </a:r>
            <a:r>
              <a:rPr lang="en-US" sz="2000" dirty="0" smtClean="0"/>
              <a:t>= 4 x RTT and the default initial retransmission timer ITO = 3 seconds, for a TCP flow of a fixed size FS for various loss rates.</a:t>
            </a:r>
            <a:endParaRPr lang="en-US" sz="2800" dirty="0" smtClean="0"/>
          </a:p>
        </p:txBody>
      </p:sp>
      <p:pic>
        <p:nvPicPr>
          <p:cNvPr id="1026" name="Picture 2"/>
          <p:cNvPicPr>
            <a:picLocks noChangeAspect="1" noChangeArrowheads="1"/>
          </p:cNvPicPr>
          <p:nvPr/>
        </p:nvPicPr>
        <p:blipFill>
          <a:blip r:embed="rId2" cstate="print"/>
          <a:srcRect/>
          <a:stretch>
            <a:fillRect/>
          </a:stretch>
        </p:blipFill>
        <p:spPr bwMode="auto">
          <a:xfrm>
            <a:off x="1763688" y="2708920"/>
            <a:ext cx="5644102" cy="275081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dirty="0" smtClean="0"/>
              <a:t>CS577:  Mice and Elephants War paper</a:t>
            </a:r>
            <a:endParaRPr lang="en-US" dirty="0"/>
          </a:p>
        </p:txBody>
      </p:sp>
      <p:sp>
        <p:nvSpPr>
          <p:cNvPr id="6" name="Slide Number Placeholder 5"/>
          <p:cNvSpPr>
            <a:spLocks noGrp="1"/>
          </p:cNvSpPr>
          <p:nvPr>
            <p:ph type="sldNum" sz="quarter" idx="12"/>
          </p:nvPr>
        </p:nvSpPr>
        <p:spPr/>
        <p:txBody>
          <a:bodyPr/>
          <a:lstStyle/>
          <a:p>
            <a:pPr>
              <a:defRPr/>
            </a:pPr>
            <a:fld id="{6EA524C4-B666-49A2-A2F5-14371544367B}" type="slidenum">
              <a:rPr lang="en-US"/>
              <a:pPr>
                <a:defRPr/>
              </a:pPr>
              <a:t>13</a:t>
            </a:fld>
            <a:endParaRPr lang="en-US"/>
          </a:p>
        </p:txBody>
      </p:sp>
      <p:sp>
        <p:nvSpPr>
          <p:cNvPr id="30722" name="Rectangle 2"/>
          <p:cNvSpPr>
            <a:spLocks noGrp="1" noChangeArrowheads="1"/>
          </p:cNvSpPr>
          <p:nvPr>
            <p:ph type="title"/>
          </p:nvPr>
        </p:nvSpPr>
        <p:spPr>
          <a:xfrm>
            <a:off x="685800" y="84584"/>
            <a:ext cx="7772400" cy="824136"/>
          </a:xfrm>
        </p:spPr>
        <p:txBody>
          <a:bodyPr/>
          <a:lstStyle/>
          <a:p>
            <a:pPr eaLnBrk="1" hangingPunct="1">
              <a:defRPr/>
            </a:pPr>
            <a:r>
              <a:rPr lang="en-US" dirty="0" smtClean="0"/>
              <a:t>Sensitivity Analysis…</a:t>
            </a:r>
          </a:p>
        </p:txBody>
      </p:sp>
      <p:sp>
        <p:nvSpPr>
          <p:cNvPr id="30723" name="Rectangle 3"/>
          <p:cNvSpPr>
            <a:spLocks noGrp="1" noChangeArrowheads="1"/>
          </p:cNvSpPr>
          <p:nvPr>
            <p:ph type="body" idx="1"/>
          </p:nvPr>
        </p:nvSpPr>
        <p:spPr>
          <a:xfrm>
            <a:off x="395536" y="1196752"/>
            <a:ext cx="8352928" cy="1234480"/>
          </a:xfrm>
        </p:spPr>
        <p:txBody>
          <a:bodyPr/>
          <a:lstStyle/>
          <a:p>
            <a:pPr eaLnBrk="1" hangingPunct="1">
              <a:defRPr/>
            </a:pPr>
            <a:r>
              <a:rPr lang="en-US" sz="2000" dirty="0" smtClean="0"/>
              <a:t>Figure plots C.O.V. against loss rate. Notice the trend - for small size TCP flows, increasing the loss probability can lead to increased variability, while for long TCP flows, large loss rate reduces the variability of transmission times.</a:t>
            </a:r>
            <a:endParaRPr lang="en-US" sz="2800" dirty="0" smtClean="0"/>
          </a:p>
        </p:txBody>
      </p:sp>
      <p:pic>
        <p:nvPicPr>
          <p:cNvPr id="2050" name="Picture 2"/>
          <p:cNvPicPr>
            <a:picLocks noChangeAspect="1" noChangeArrowheads="1"/>
          </p:cNvPicPr>
          <p:nvPr/>
        </p:nvPicPr>
        <p:blipFill>
          <a:blip r:embed="rId2" cstate="print"/>
          <a:srcRect/>
          <a:stretch>
            <a:fillRect/>
          </a:stretch>
        </p:blipFill>
        <p:spPr bwMode="auto">
          <a:xfrm>
            <a:off x="1472055" y="2708920"/>
            <a:ext cx="6199889" cy="295232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dirty="0" smtClean="0"/>
              <a:t>CS577:  Mice and Elephants War paper</a:t>
            </a:r>
            <a:endParaRPr lang="en-US" dirty="0"/>
          </a:p>
        </p:txBody>
      </p:sp>
      <p:sp>
        <p:nvSpPr>
          <p:cNvPr id="6" name="Slide Number Placeholder 5"/>
          <p:cNvSpPr>
            <a:spLocks noGrp="1"/>
          </p:cNvSpPr>
          <p:nvPr>
            <p:ph type="sldNum" sz="quarter" idx="12"/>
          </p:nvPr>
        </p:nvSpPr>
        <p:spPr/>
        <p:txBody>
          <a:bodyPr/>
          <a:lstStyle/>
          <a:p>
            <a:pPr>
              <a:defRPr/>
            </a:pPr>
            <a:fld id="{6EA524C4-B666-49A2-A2F5-14371544367B}" type="slidenum">
              <a:rPr lang="en-US"/>
              <a:pPr>
                <a:defRPr/>
              </a:pPr>
              <a:t>14</a:t>
            </a:fld>
            <a:endParaRPr lang="en-US"/>
          </a:p>
        </p:txBody>
      </p:sp>
      <p:sp>
        <p:nvSpPr>
          <p:cNvPr id="30722" name="Rectangle 2"/>
          <p:cNvSpPr>
            <a:spLocks noGrp="1" noChangeArrowheads="1"/>
          </p:cNvSpPr>
          <p:nvPr>
            <p:ph type="title"/>
          </p:nvPr>
        </p:nvSpPr>
        <p:spPr>
          <a:xfrm>
            <a:off x="685800" y="84584"/>
            <a:ext cx="7772400" cy="752128"/>
          </a:xfrm>
        </p:spPr>
        <p:txBody>
          <a:bodyPr/>
          <a:lstStyle/>
          <a:p>
            <a:pPr eaLnBrk="1" hangingPunct="1">
              <a:defRPr/>
            </a:pPr>
            <a:r>
              <a:rPr lang="en-US" sz="4000" dirty="0" smtClean="0"/>
              <a:t>Sensitivity Analysis…</a:t>
            </a:r>
          </a:p>
        </p:txBody>
      </p:sp>
      <p:sp>
        <p:nvSpPr>
          <p:cNvPr id="30723" name="Rectangle 3"/>
          <p:cNvSpPr>
            <a:spLocks noGrp="1" noChangeArrowheads="1"/>
          </p:cNvSpPr>
          <p:nvPr>
            <p:ph type="body" idx="1"/>
          </p:nvPr>
        </p:nvSpPr>
        <p:spPr>
          <a:xfrm>
            <a:off x="251520" y="692696"/>
            <a:ext cx="8640960" cy="5328592"/>
          </a:xfrm>
        </p:spPr>
        <p:txBody>
          <a:bodyPr/>
          <a:lstStyle/>
          <a:p>
            <a:pPr algn="just" eaLnBrk="1" hangingPunct="1">
              <a:defRPr/>
            </a:pPr>
            <a:r>
              <a:rPr lang="en-US" sz="2200" dirty="0" smtClean="0"/>
              <a:t>When Loss rate is high, TCP congestion control is more likely to enter the exponential back-off phase.</a:t>
            </a:r>
          </a:p>
          <a:p>
            <a:pPr algn="just" eaLnBrk="1" hangingPunct="1">
              <a:defRPr/>
            </a:pPr>
            <a:r>
              <a:rPr lang="en-US" sz="2200" dirty="0" smtClean="0"/>
              <a:t>When Loss rate is low, depending on when the packet loss occurs TCP can either transmit a significant amount of packets in slow-start phase or have to transmit them in the less aggressive congestion avoidance phase.</a:t>
            </a:r>
          </a:p>
          <a:p>
            <a:pPr algn="just" eaLnBrk="1" hangingPunct="1">
              <a:defRPr/>
            </a:pPr>
            <a:r>
              <a:rPr lang="en-US" sz="2200" dirty="0" smtClean="0"/>
              <a:t>Since the first source of variability is on individual packets of a flow, the law of large numbers indicates that its impact is more significant on short flows.</a:t>
            </a:r>
          </a:p>
          <a:p>
            <a:pPr algn="just" eaLnBrk="1" hangingPunct="1">
              <a:defRPr/>
            </a:pPr>
            <a:r>
              <a:rPr lang="en-US" sz="2200" dirty="0" smtClean="0"/>
              <a:t>The second source of variability is more pronounced for long flows since most short flows finish their transmission in slow-start phase.</a:t>
            </a:r>
          </a:p>
          <a:p>
            <a:pPr algn="just" eaLnBrk="1" hangingPunct="1">
              <a:defRPr/>
            </a:pPr>
            <a:r>
              <a:rPr lang="en-US" sz="2200" dirty="0" smtClean="0"/>
              <a:t>Authors thus conclude that reducing the loss probability is more critical to help short TCP flows experience less variations in transmission(response) time.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dirty="0" smtClean="0"/>
              <a:t>CS577:  Mice and Elephants War paper</a:t>
            </a:r>
            <a:endParaRPr lang="en-US" dirty="0"/>
          </a:p>
        </p:txBody>
      </p:sp>
      <p:sp>
        <p:nvSpPr>
          <p:cNvPr id="6" name="Slide Number Placeholder 5"/>
          <p:cNvSpPr>
            <a:spLocks noGrp="1"/>
          </p:cNvSpPr>
          <p:nvPr>
            <p:ph type="sldNum" sz="quarter" idx="12"/>
          </p:nvPr>
        </p:nvSpPr>
        <p:spPr/>
        <p:txBody>
          <a:bodyPr/>
          <a:lstStyle/>
          <a:p>
            <a:pPr>
              <a:defRPr/>
            </a:pPr>
            <a:fld id="{6EA524C4-B666-49A2-A2F5-14371544367B}" type="slidenum">
              <a:rPr lang="en-US"/>
              <a:pPr>
                <a:defRPr/>
              </a:pPr>
              <a:t>15</a:t>
            </a:fld>
            <a:endParaRPr lang="en-US"/>
          </a:p>
        </p:txBody>
      </p:sp>
      <p:sp>
        <p:nvSpPr>
          <p:cNvPr id="30722" name="Rectangle 2"/>
          <p:cNvSpPr>
            <a:spLocks noGrp="1" noChangeArrowheads="1"/>
          </p:cNvSpPr>
          <p:nvPr>
            <p:ph type="title"/>
          </p:nvPr>
        </p:nvSpPr>
        <p:spPr>
          <a:xfrm>
            <a:off x="685800" y="372616"/>
            <a:ext cx="7772400" cy="824136"/>
          </a:xfrm>
        </p:spPr>
        <p:txBody>
          <a:bodyPr/>
          <a:lstStyle/>
          <a:p>
            <a:pPr eaLnBrk="1" hangingPunct="1">
              <a:defRPr/>
            </a:pPr>
            <a:r>
              <a:rPr lang="en-US" dirty="0" smtClean="0"/>
              <a:t>Preferential Treatment to Short TCP Flows</a:t>
            </a:r>
          </a:p>
        </p:txBody>
      </p:sp>
      <p:sp>
        <p:nvSpPr>
          <p:cNvPr id="30723" name="Rectangle 3"/>
          <p:cNvSpPr>
            <a:spLocks noGrp="1" noChangeArrowheads="1"/>
          </p:cNvSpPr>
          <p:nvPr>
            <p:ph type="body" idx="1"/>
          </p:nvPr>
        </p:nvSpPr>
        <p:spPr>
          <a:xfrm>
            <a:off x="395536" y="1546448"/>
            <a:ext cx="8352928" cy="4402832"/>
          </a:xfrm>
        </p:spPr>
        <p:txBody>
          <a:bodyPr/>
          <a:lstStyle/>
          <a:p>
            <a:pPr eaLnBrk="1" hangingPunct="1">
              <a:defRPr/>
            </a:pPr>
            <a:r>
              <a:rPr lang="en-US" sz="2000" dirty="0" smtClean="0"/>
              <a:t>Authors simulate the following scenario</a:t>
            </a:r>
          </a:p>
          <a:p>
            <a:pPr eaLnBrk="1" hangingPunct="1">
              <a:buNone/>
              <a:defRPr/>
            </a:pPr>
            <a:r>
              <a:rPr lang="en-US" sz="2000" dirty="0" smtClean="0"/>
              <a:t>	-Using ns Simulator</a:t>
            </a:r>
          </a:p>
          <a:p>
            <a:pPr eaLnBrk="1" hangingPunct="1">
              <a:buNone/>
              <a:defRPr/>
            </a:pPr>
            <a:r>
              <a:rPr lang="en-US" sz="2000" dirty="0" smtClean="0"/>
              <a:t>	-10 Long(10000 packet) TCP-</a:t>
            </a:r>
            <a:r>
              <a:rPr lang="en-US" sz="2000" dirty="0" err="1" smtClean="0"/>
              <a:t>Newreno</a:t>
            </a:r>
            <a:r>
              <a:rPr lang="en-US" sz="2000" dirty="0" smtClean="0"/>
              <a:t> flows</a:t>
            </a:r>
          </a:p>
          <a:p>
            <a:pPr eaLnBrk="1" hangingPunct="1">
              <a:buNone/>
              <a:defRPr/>
            </a:pPr>
            <a:r>
              <a:rPr lang="en-US" sz="2000" dirty="0" smtClean="0"/>
              <a:t>	-10 Short(100-packet) TCP-</a:t>
            </a:r>
            <a:r>
              <a:rPr lang="en-US" sz="2000" dirty="0" err="1" smtClean="0"/>
              <a:t>Newreno</a:t>
            </a:r>
            <a:r>
              <a:rPr lang="en-US" sz="2000" dirty="0" smtClean="0"/>
              <a:t> flows</a:t>
            </a:r>
          </a:p>
          <a:p>
            <a:pPr eaLnBrk="1" hangingPunct="1">
              <a:buNone/>
              <a:defRPr/>
            </a:pPr>
            <a:r>
              <a:rPr lang="en-US" sz="2000" dirty="0" smtClean="0"/>
              <a:t>	-Competing for </a:t>
            </a:r>
            <a:r>
              <a:rPr lang="en-US" sz="2000" dirty="0" smtClean="0"/>
              <a:t>bandwidth </a:t>
            </a:r>
            <a:r>
              <a:rPr lang="en-US" sz="2000" dirty="0" smtClean="0"/>
              <a:t>over a 1.25 </a:t>
            </a:r>
            <a:r>
              <a:rPr lang="en-US" sz="2000" dirty="0" smtClean="0"/>
              <a:t>Mbps </a:t>
            </a:r>
            <a:r>
              <a:rPr lang="en-US" sz="2000" dirty="0" smtClean="0"/>
              <a:t>link</a:t>
            </a:r>
          </a:p>
          <a:p>
            <a:pPr eaLnBrk="1" hangingPunct="1">
              <a:buNone/>
              <a:defRPr/>
            </a:pPr>
            <a:r>
              <a:rPr lang="en-US" sz="2000" dirty="0" smtClean="0"/>
              <a:t>	-Authors then vary the queue management policy at the </a:t>
            </a:r>
            <a:r>
              <a:rPr lang="en-US" sz="2000" dirty="0" smtClean="0"/>
              <a:t>bottleneck </a:t>
            </a:r>
            <a:r>
              <a:rPr lang="en-US" sz="2000" dirty="0" smtClean="0"/>
              <a:t>link and measure the instantaneous portion of bandwidth taken by each class of flows to show the effect of preferential treatment.</a:t>
            </a:r>
          </a:p>
          <a:p>
            <a:pPr eaLnBrk="1" hangingPunct="1">
              <a:buNone/>
              <a:defRPr/>
            </a:pPr>
            <a:r>
              <a:rPr lang="en-US" sz="2000" dirty="0" smtClean="0"/>
              <a:t>	-The results of Drop Tail Queue, RED Queue and the proposed RIO-PS(RIO with preferential treatment to Short flows) in the plot.</a:t>
            </a:r>
          </a:p>
          <a:p>
            <a:pPr eaLnBrk="1" hangingPunct="1">
              <a:buNone/>
              <a:defRPr/>
            </a:pPr>
            <a:r>
              <a:rPr lang="en-US" sz="2000" dirty="0" smtClean="0"/>
              <a:t>	(left to right on the next slide).</a:t>
            </a:r>
            <a:endParaRPr lang="en-US" sz="28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dirty="0" smtClean="0"/>
              <a:t>CS577:  Mice and Elephants War paper</a:t>
            </a:r>
            <a:endParaRPr lang="en-US" dirty="0"/>
          </a:p>
        </p:txBody>
      </p:sp>
      <p:sp>
        <p:nvSpPr>
          <p:cNvPr id="6" name="Slide Number Placeholder 5"/>
          <p:cNvSpPr>
            <a:spLocks noGrp="1"/>
          </p:cNvSpPr>
          <p:nvPr>
            <p:ph type="sldNum" sz="quarter" idx="12"/>
          </p:nvPr>
        </p:nvSpPr>
        <p:spPr/>
        <p:txBody>
          <a:bodyPr/>
          <a:lstStyle/>
          <a:p>
            <a:pPr>
              <a:defRPr/>
            </a:pPr>
            <a:fld id="{6EA524C4-B666-49A2-A2F5-14371544367B}" type="slidenum">
              <a:rPr lang="en-US"/>
              <a:pPr>
                <a:defRPr/>
              </a:pPr>
              <a:t>16</a:t>
            </a:fld>
            <a:endParaRPr lang="en-US"/>
          </a:p>
        </p:txBody>
      </p:sp>
      <p:sp>
        <p:nvSpPr>
          <p:cNvPr id="30722" name="Rectangle 2"/>
          <p:cNvSpPr>
            <a:spLocks noGrp="1" noChangeArrowheads="1"/>
          </p:cNvSpPr>
          <p:nvPr>
            <p:ph type="title"/>
          </p:nvPr>
        </p:nvSpPr>
        <p:spPr>
          <a:xfrm>
            <a:off x="685800" y="372616"/>
            <a:ext cx="7772400" cy="824136"/>
          </a:xfrm>
        </p:spPr>
        <p:txBody>
          <a:bodyPr/>
          <a:lstStyle/>
          <a:p>
            <a:pPr eaLnBrk="1" hangingPunct="1">
              <a:defRPr/>
            </a:pPr>
            <a:r>
              <a:rPr lang="en-US" dirty="0" smtClean="0"/>
              <a:t>Preferential Treatment to Short TCP Flows…</a:t>
            </a:r>
          </a:p>
        </p:txBody>
      </p:sp>
      <p:sp>
        <p:nvSpPr>
          <p:cNvPr id="30723" name="Rectangle 3"/>
          <p:cNvSpPr>
            <a:spLocks noGrp="1" noChangeArrowheads="1"/>
          </p:cNvSpPr>
          <p:nvPr>
            <p:ph type="body" idx="1"/>
          </p:nvPr>
        </p:nvSpPr>
        <p:spPr>
          <a:xfrm>
            <a:off x="395536" y="1546448"/>
            <a:ext cx="8352928" cy="1234480"/>
          </a:xfrm>
        </p:spPr>
        <p:txBody>
          <a:bodyPr/>
          <a:lstStyle/>
          <a:p>
            <a:pPr eaLnBrk="1" hangingPunct="1">
              <a:buNone/>
              <a:defRPr/>
            </a:pPr>
            <a:r>
              <a:rPr lang="en-US" sz="2000" dirty="0" smtClean="0"/>
              <a:t>	-Drop Tail Queue, RED Queue and the proposed RIO-PS (left to right).</a:t>
            </a:r>
          </a:p>
          <a:p>
            <a:pPr eaLnBrk="1" hangingPunct="1">
              <a:buNone/>
              <a:defRPr/>
            </a:pPr>
            <a:r>
              <a:rPr lang="en-US" sz="2000" dirty="0" smtClean="0"/>
              <a:t>	</a:t>
            </a:r>
            <a:endParaRPr lang="en-US" sz="2800" dirty="0" smtClean="0"/>
          </a:p>
        </p:txBody>
      </p:sp>
      <p:pic>
        <p:nvPicPr>
          <p:cNvPr id="1026" name="Picture 2"/>
          <p:cNvPicPr>
            <a:picLocks noChangeAspect="1" noChangeArrowheads="1"/>
          </p:cNvPicPr>
          <p:nvPr/>
        </p:nvPicPr>
        <p:blipFill>
          <a:blip r:embed="rId2" cstate="print"/>
          <a:srcRect/>
          <a:stretch>
            <a:fillRect/>
          </a:stretch>
        </p:blipFill>
        <p:spPr bwMode="auto">
          <a:xfrm>
            <a:off x="438745" y="3429000"/>
            <a:ext cx="8266509" cy="243379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dirty="0" smtClean="0"/>
              <a:t>CS577:  Mice and Elephants War paper</a:t>
            </a:r>
            <a:endParaRPr lang="en-US" dirty="0"/>
          </a:p>
        </p:txBody>
      </p:sp>
      <p:sp>
        <p:nvSpPr>
          <p:cNvPr id="6" name="Slide Number Placeholder 5"/>
          <p:cNvSpPr>
            <a:spLocks noGrp="1"/>
          </p:cNvSpPr>
          <p:nvPr>
            <p:ph type="sldNum" sz="quarter" idx="12"/>
          </p:nvPr>
        </p:nvSpPr>
        <p:spPr/>
        <p:txBody>
          <a:bodyPr/>
          <a:lstStyle/>
          <a:p>
            <a:pPr>
              <a:defRPr/>
            </a:pPr>
            <a:fld id="{6EA524C4-B666-49A2-A2F5-14371544367B}" type="slidenum">
              <a:rPr lang="en-US"/>
              <a:pPr>
                <a:defRPr/>
              </a:pPr>
              <a:t>17</a:t>
            </a:fld>
            <a:endParaRPr lang="en-US"/>
          </a:p>
        </p:txBody>
      </p:sp>
      <p:sp>
        <p:nvSpPr>
          <p:cNvPr id="30722" name="Rectangle 2"/>
          <p:cNvSpPr>
            <a:spLocks noGrp="1" noChangeArrowheads="1"/>
          </p:cNvSpPr>
          <p:nvPr>
            <p:ph type="title"/>
          </p:nvPr>
        </p:nvSpPr>
        <p:spPr>
          <a:xfrm>
            <a:off x="685800" y="372616"/>
            <a:ext cx="7772400" cy="824136"/>
          </a:xfrm>
        </p:spPr>
        <p:txBody>
          <a:bodyPr/>
          <a:lstStyle/>
          <a:p>
            <a:pPr eaLnBrk="1" hangingPunct="1">
              <a:defRPr/>
            </a:pPr>
            <a:r>
              <a:rPr lang="en-US" dirty="0" smtClean="0"/>
              <a:t>Preferential Treatment to Short TCP Flows…</a:t>
            </a:r>
          </a:p>
        </p:txBody>
      </p:sp>
      <p:sp>
        <p:nvSpPr>
          <p:cNvPr id="30723" name="Rectangle 3"/>
          <p:cNvSpPr>
            <a:spLocks noGrp="1" noChangeArrowheads="1"/>
          </p:cNvSpPr>
          <p:nvPr>
            <p:ph type="body" idx="1"/>
          </p:nvPr>
        </p:nvSpPr>
        <p:spPr>
          <a:xfrm>
            <a:off x="395536" y="1546448"/>
            <a:ext cx="8352928" cy="1234480"/>
          </a:xfrm>
        </p:spPr>
        <p:txBody>
          <a:bodyPr/>
          <a:lstStyle/>
          <a:p>
            <a:pPr eaLnBrk="1" hangingPunct="1">
              <a:buNone/>
              <a:defRPr/>
            </a:pPr>
            <a:r>
              <a:rPr lang="en-US" sz="2000" dirty="0" smtClean="0"/>
              <a:t>	-Table below gives measured network </a:t>
            </a:r>
            <a:r>
              <a:rPr lang="en-US" sz="2000" dirty="0" err="1" smtClean="0"/>
              <a:t>goodput</a:t>
            </a:r>
            <a:r>
              <a:rPr lang="en-US" sz="2000" dirty="0" smtClean="0"/>
              <a:t> over the 500 seconds simulation period.</a:t>
            </a:r>
          </a:p>
          <a:p>
            <a:pPr eaLnBrk="1" hangingPunct="1">
              <a:buNone/>
              <a:defRPr/>
            </a:pPr>
            <a:r>
              <a:rPr lang="en-US" sz="2000" dirty="0" smtClean="0"/>
              <a:t>	-The table also shows the measured </a:t>
            </a:r>
            <a:r>
              <a:rPr lang="en-US" sz="2000" dirty="0" err="1" smtClean="0"/>
              <a:t>goodput</a:t>
            </a:r>
            <a:r>
              <a:rPr lang="en-US" sz="2000" dirty="0" smtClean="0"/>
              <a:t> for a less loaded network with bottleneck link bandwidth of 1.5 Mbps</a:t>
            </a:r>
          </a:p>
          <a:p>
            <a:pPr eaLnBrk="1" hangingPunct="1">
              <a:buNone/>
              <a:defRPr/>
            </a:pPr>
            <a:r>
              <a:rPr lang="en-US" sz="2000" dirty="0" smtClean="0"/>
              <a:t>	</a:t>
            </a:r>
            <a:endParaRPr lang="en-US" sz="2800" dirty="0" smtClean="0"/>
          </a:p>
        </p:txBody>
      </p:sp>
      <p:pic>
        <p:nvPicPr>
          <p:cNvPr id="2" name="Picture 2"/>
          <p:cNvPicPr>
            <a:picLocks noChangeAspect="1" noChangeArrowheads="1"/>
          </p:cNvPicPr>
          <p:nvPr/>
        </p:nvPicPr>
        <p:blipFill>
          <a:blip r:embed="rId2" cstate="print"/>
          <a:srcRect/>
          <a:stretch>
            <a:fillRect/>
          </a:stretch>
        </p:blipFill>
        <p:spPr bwMode="auto">
          <a:xfrm>
            <a:off x="2012946" y="3356992"/>
            <a:ext cx="5118107" cy="252028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dirty="0" smtClean="0"/>
              <a:t>CS577:  Mice and Elephants War paper</a:t>
            </a:r>
            <a:endParaRPr lang="en-US" dirty="0"/>
          </a:p>
        </p:txBody>
      </p:sp>
      <p:sp>
        <p:nvSpPr>
          <p:cNvPr id="6" name="Slide Number Placeholder 5"/>
          <p:cNvSpPr>
            <a:spLocks noGrp="1"/>
          </p:cNvSpPr>
          <p:nvPr>
            <p:ph type="sldNum" sz="quarter" idx="12"/>
          </p:nvPr>
        </p:nvSpPr>
        <p:spPr/>
        <p:txBody>
          <a:bodyPr/>
          <a:lstStyle/>
          <a:p>
            <a:pPr>
              <a:defRPr/>
            </a:pPr>
            <a:fld id="{6EA524C4-B666-49A2-A2F5-14371544367B}" type="slidenum">
              <a:rPr lang="en-US"/>
              <a:pPr>
                <a:defRPr/>
              </a:pPr>
              <a:t>18</a:t>
            </a:fld>
            <a:endParaRPr lang="en-US"/>
          </a:p>
        </p:txBody>
      </p:sp>
      <p:sp>
        <p:nvSpPr>
          <p:cNvPr id="30722" name="Rectangle 2"/>
          <p:cNvSpPr>
            <a:spLocks noGrp="1" noChangeArrowheads="1"/>
          </p:cNvSpPr>
          <p:nvPr>
            <p:ph type="title"/>
          </p:nvPr>
        </p:nvSpPr>
        <p:spPr>
          <a:xfrm>
            <a:off x="685800" y="372616"/>
            <a:ext cx="7772400" cy="824136"/>
          </a:xfrm>
        </p:spPr>
        <p:txBody>
          <a:bodyPr/>
          <a:lstStyle/>
          <a:p>
            <a:pPr eaLnBrk="1" hangingPunct="1">
              <a:defRPr/>
            </a:pPr>
            <a:r>
              <a:rPr lang="en-US" dirty="0" smtClean="0"/>
              <a:t>Proposed Scheme: Architecture &amp; Mechanisms</a:t>
            </a:r>
          </a:p>
        </p:txBody>
      </p:sp>
      <p:sp>
        <p:nvSpPr>
          <p:cNvPr id="30723" name="Rectangle 3"/>
          <p:cNvSpPr>
            <a:spLocks noGrp="1" noChangeArrowheads="1"/>
          </p:cNvSpPr>
          <p:nvPr>
            <p:ph type="body" idx="1"/>
          </p:nvPr>
        </p:nvSpPr>
        <p:spPr>
          <a:xfrm>
            <a:off x="539552" y="1690464"/>
            <a:ext cx="8352928" cy="4114800"/>
          </a:xfrm>
        </p:spPr>
        <p:txBody>
          <a:bodyPr/>
          <a:lstStyle/>
          <a:p>
            <a:pPr eaLnBrk="1" hangingPunct="1">
              <a:defRPr/>
            </a:pPr>
            <a:r>
              <a:rPr lang="en-US" sz="2800" dirty="0" smtClean="0"/>
              <a:t>Architecture</a:t>
            </a:r>
          </a:p>
          <a:p>
            <a:pPr eaLnBrk="1" hangingPunct="1">
              <a:defRPr/>
            </a:pPr>
            <a:r>
              <a:rPr lang="en-US" sz="2800" dirty="0" smtClean="0"/>
              <a:t>Edge Router: Packet Classification and State Maintenance</a:t>
            </a:r>
          </a:p>
          <a:p>
            <a:pPr eaLnBrk="1" hangingPunct="1">
              <a:defRPr/>
            </a:pPr>
            <a:r>
              <a:rPr lang="en-US" sz="2800" dirty="0" smtClean="0"/>
              <a:t>Core Router: Preferential Treatment to Short Flows.</a:t>
            </a:r>
          </a:p>
          <a:p>
            <a:pPr eaLnBrk="1" hangingPunct="1">
              <a:defRPr/>
            </a:pPr>
            <a:endParaRPr lang="en-US" sz="2800" dirty="0" smtClean="0"/>
          </a:p>
          <a:p>
            <a:pPr eaLnBrk="1" hangingPunct="1">
              <a:buNone/>
              <a:defRPr/>
            </a:pPr>
            <a:endParaRPr lang="en-US" sz="28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dirty="0" smtClean="0"/>
              <a:t>CS577:  Mice and Elephants War paper</a:t>
            </a:r>
            <a:endParaRPr lang="en-US" dirty="0"/>
          </a:p>
        </p:txBody>
      </p:sp>
      <p:sp>
        <p:nvSpPr>
          <p:cNvPr id="6" name="Slide Number Placeholder 5"/>
          <p:cNvSpPr>
            <a:spLocks noGrp="1"/>
          </p:cNvSpPr>
          <p:nvPr>
            <p:ph type="sldNum" sz="quarter" idx="12"/>
          </p:nvPr>
        </p:nvSpPr>
        <p:spPr/>
        <p:txBody>
          <a:bodyPr/>
          <a:lstStyle/>
          <a:p>
            <a:pPr>
              <a:defRPr/>
            </a:pPr>
            <a:fld id="{6EA524C4-B666-49A2-A2F5-14371544367B}" type="slidenum">
              <a:rPr lang="en-US"/>
              <a:pPr>
                <a:defRPr/>
              </a:pPr>
              <a:t>19</a:t>
            </a:fld>
            <a:endParaRPr lang="en-US"/>
          </a:p>
        </p:txBody>
      </p:sp>
      <p:sp>
        <p:nvSpPr>
          <p:cNvPr id="30722" name="Rectangle 2"/>
          <p:cNvSpPr>
            <a:spLocks noGrp="1" noChangeArrowheads="1"/>
          </p:cNvSpPr>
          <p:nvPr>
            <p:ph type="title"/>
          </p:nvPr>
        </p:nvSpPr>
        <p:spPr>
          <a:xfrm>
            <a:off x="685800" y="372616"/>
            <a:ext cx="7772400" cy="680120"/>
          </a:xfrm>
        </p:spPr>
        <p:txBody>
          <a:bodyPr/>
          <a:lstStyle/>
          <a:p>
            <a:pPr eaLnBrk="1" hangingPunct="1">
              <a:defRPr/>
            </a:pPr>
            <a:r>
              <a:rPr lang="en-US" dirty="0" smtClean="0"/>
              <a:t>Architecture</a:t>
            </a:r>
          </a:p>
        </p:txBody>
      </p:sp>
      <p:pic>
        <p:nvPicPr>
          <p:cNvPr id="1026" name="Picture 2"/>
          <p:cNvPicPr>
            <a:picLocks noChangeAspect="1" noChangeArrowheads="1"/>
          </p:cNvPicPr>
          <p:nvPr/>
        </p:nvPicPr>
        <p:blipFill>
          <a:blip r:embed="rId2" cstate="print"/>
          <a:srcRect/>
          <a:stretch>
            <a:fillRect/>
          </a:stretch>
        </p:blipFill>
        <p:spPr bwMode="auto">
          <a:xfrm>
            <a:off x="1802333" y="2465066"/>
            <a:ext cx="5539334" cy="3340198"/>
          </a:xfrm>
          <a:prstGeom prst="rect">
            <a:avLst/>
          </a:prstGeom>
          <a:noFill/>
          <a:ln w="9525">
            <a:noFill/>
            <a:miter lim="800000"/>
            <a:headEnd/>
            <a:tailEnd/>
          </a:ln>
        </p:spPr>
      </p:pic>
      <p:sp>
        <p:nvSpPr>
          <p:cNvPr id="8" name="Rectangle 3"/>
          <p:cNvSpPr txBox="1">
            <a:spLocks noChangeArrowheads="1"/>
          </p:cNvSpPr>
          <p:nvPr/>
        </p:nvSpPr>
        <p:spPr bwMode="auto">
          <a:xfrm>
            <a:off x="395536" y="1124744"/>
            <a:ext cx="8352928" cy="11521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lvl="0" indent="-342900" algn="just">
              <a:spcBef>
                <a:spcPct val="20000"/>
              </a:spcBef>
              <a:buClr>
                <a:schemeClr val="accent2"/>
              </a:buClr>
              <a:buSzPct val="80000"/>
              <a:defRPr/>
            </a:pPr>
            <a:r>
              <a:rPr kumimoji="0" lang="en-US" sz="20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	</a:t>
            </a:r>
            <a:r>
              <a:rPr lang="en-US" sz="2000" kern="0" dirty="0" smtClean="0">
                <a:effectLst>
                  <a:outerShdw blurRad="38100" dist="38100" dir="2700000" algn="tl">
                    <a:srgbClr val="000000"/>
                  </a:outerShdw>
                </a:effectLst>
                <a:latin typeface="+mn-lt"/>
              </a:rPr>
              <a:t>This section covers the detailed implementation of the </a:t>
            </a:r>
            <a:r>
              <a:rPr lang="en-US" sz="2000" kern="0" smtClean="0">
                <a:effectLst>
                  <a:outerShdw blurRad="38100" dist="38100" dir="2700000" algn="tl">
                    <a:srgbClr val="000000"/>
                  </a:outerShdw>
                </a:effectLst>
                <a:latin typeface="+mn-lt"/>
              </a:rPr>
              <a:t>proposed scheme </a:t>
            </a:r>
            <a:r>
              <a:rPr lang="en-US" sz="2000" kern="0" dirty="0" smtClean="0">
                <a:effectLst>
                  <a:outerShdw blurRad="38100" dist="38100" dir="2700000" algn="tl">
                    <a:srgbClr val="000000"/>
                  </a:outerShdw>
                </a:effectLst>
                <a:latin typeface="+mn-lt"/>
              </a:rPr>
              <a:t>including the network architecture and the supporting mechanisms required to differentiate between short and long flows.</a:t>
            </a:r>
            <a:r>
              <a:rPr kumimoji="0" lang="en-US" sz="20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	</a:t>
            </a:r>
            <a:endParaRPr kumimoji="0" lang="en-US" sz="28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dirty="0" smtClean="0"/>
              <a:t>CS577:  Mice and Elephants War paper</a:t>
            </a:r>
            <a:endParaRPr lang="en-US" dirty="0"/>
          </a:p>
        </p:txBody>
      </p:sp>
      <p:sp>
        <p:nvSpPr>
          <p:cNvPr id="6" name="Slide Number Placeholder 5"/>
          <p:cNvSpPr>
            <a:spLocks noGrp="1"/>
          </p:cNvSpPr>
          <p:nvPr>
            <p:ph type="sldNum" sz="quarter" idx="12"/>
          </p:nvPr>
        </p:nvSpPr>
        <p:spPr/>
        <p:txBody>
          <a:bodyPr/>
          <a:lstStyle/>
          <a:p>
            <a:pPr>
              <a:defRPr/>
            </a:pPr>
            <a:fld id="{B69CE9FA-C666-470D-BDC6-0C68FBB9E37A}" type="slidenum">
              <a:rPr lang="en-US"/>
              <a:pPr>
                <a:defRPr/>
              </a:pPr>
              <a:t>2</a:t>
            </a:fld>
            <a:endParaRPr lang="en-US"/>
          </a:p>
        </p:txBody>
      </p:sp>
      <p:sp>
        <p:nvSpPr>
          <p:cNvPr id="29698" name="Rectangle 2"/>
          <p:cNvSpPr>
            <a:spLocks noGrp="1" noChangeArrowheads="1"/>
          </p:cNvSpPr>
          <p:nvPr>
            <p:ph type="title"/>
          </p:nvPr>
        </p:nvSpPr>
        <p:spPr/>
        <p:txBody>
          <a:bodyPr/>
          <a:lstStyle/>
          <a:p>
            <a:pPr eaLnBrk="1" hangingPunct="1">
              <a:defRPr/>
            </a:pPr>
            <a:r>
              <a:rPr lang="en-US" dirty="0" smtClean="0"/>
              <a:t>Outline</a:t>
            </a:r>
          </a:p>
        </p:txBody>
      </p:sp>
      <p:sp>
        <p:nvSpPr>
          <p:cNvPr id="29699" name="Rectangle 3"/>
          <p:cNvSpPr>
            <a:spLocks noGrp="1" noChangeArrowheads="1"/>
          </p:cNvSpPr>
          <p:nvPr>
            <p:ph type="body" idx="1"/>
          </p:nvPr>
        </p:nvSpPr>
        <p:spPr>
          <a:xfrm>
            <a:off x="685800" y="1447800"/>
            <a:ext cx="7772400" cy="4114800"/>
          </a:xfrm>
        </p:spPr>
        <p:txBody>
          <a:bodyPr/>
          <a:lstStyle/>
          <a:p>
            <a:pPr eaLnBrk="1" hangingPunct="1">
              <a:lnSpc>
                <a:spcPct val="90000"/>
              </a:lnSpc>
              <a:defRPr/>
            </a:pPr>
            <a:r>
              <a:rPr lang="en-US" sz="2800" dirty="0" smtClean="0"/>
              <a:t>Introduction</a:t>
            </a:r>
          </a:p>
          <a:p>
            <a:pPr eaLnBrk="1" hangingPunct="1">
              <a:lnSpc>
                <a:spcPct val="90000"/>
              </a:lnSpc>
              <a:defRPr/>
            </a:pPr>
            <a:r>
              <a:rPr lang="en-US" sz="2800" dirty="0" smtClean="0"/>
              <a:t>Analyzing Short TCP Flow Performance</a:t>
            </a:r>
          </a:p>
          <a:p>
            <a:pPr lvl="1" eaLnBrk="1" hangingPunct="1">
              <a:lnSpc>
                <a:spcPct val="90000"/>
              </a:lnSpc>
              <a:defRPr/>
            </a:pPr>
            <a:r>
              <a:rPr lang="en-US" sz="2400" dirty="0" smtClean="0"/>
              <a:t>Sensitivity Analysis</a:t>
            </a:r>
          </a:p>
          <a:p>
            <a:pPr lvl="1" eaLnBrk="1" hangingPunct="1">
              <a:lnSpc>
                <a:spcPct val="90000"/>
              </a:lnSpc>
              <a:defRPr/>
            </a:pPr>
            <a:r>
              <a:rPr lang="en-US" sz="2400" dirty="0" smtClean="0"/>
              <a:t>Preferential Treatment</a:t>
            </a:r>
          </a:p>
          <a:p>
            <a:pPr eaLnBrk="1" hangingPunct="1">
              <a:lnSpc>
                <a:spcPct val="90000"/>
              </a:lnSpc>
              <a:defRPr/>
            </a:pPr>
            <a:r>
              <a:rPr lang="en-US" sz="2800" dirty="0" smtClean="0"/>
              <a:t>Proposed  Architecture and Mechanism</a:t>
            </a:r>
          </a:p>
          <a:p>
            <a:pPr lvl="1" eaLnBrk="1" hangingPunct="1">
              <a:lnSpc>
                <a:spcPct val="90000"/>
              </a:lnSpc>
              <a:defRPr/>
            </a:pPr>
            <a:r>
              <a:rPr lang="en-US" sz="2400" dirty="0" smtClean="0"/>
              <a:t>The Architecture</a:t>
            </a:r>
          </a:p>
          <a:p>
            <a:pPr lvl="1" eaLnBrk="1" hangingPunct="1">
              <a:lnSpc>
                <a:spcPct val="90000"/>
              </a:lnSpc>
              <a:defRPr/>
            </a:pPr>
            <a:r>
              <a:rPr lang="en-US" sz="2400" dirty="0" smtClean="0"/>
              <a:t>Edge Router – Packet Classification and State Maintenance</a:t>
            </a:r>
          </a:p>
          <a:p>
            <a:pPr lvl="1" eaLnBrk="1" hangingPunct="1">
              <a:lnSpc>
                <a:spcPct val="90000"/>
              </a:lnSpc>
              <a:buNone/>
              <a:defRPr/>
            </a:pPr>
            <a:r>
              <a:rPr lang="en-US" sz="2400" dirty="0" smtClean="0"/>
              <a:t>–  Core Router : Preferential Treatment to Short Flows </a:t>
            </a:r>
          </a:p>
          <a:p>
            <a:pPr marL="342900" lvl="1" indent="-342900" algn="r" eaLnBrk="1" hangingPunct="1">
              <a:lnSpc>
                <a:spcPct val="90000"/>
              </a:lnSpc>
              <a:buClr>
                <a:schemeClr val="accent2"/>
              </a:buClr>
              <a:buSzPct val="80000"/>
              <a:buFontTx/>
              <a:buChar char="-"/>
              <a:defRPr/>
            </a:pPr>
            <a:endParaRPr lang="en-US" sz="2400" dirty="0" smtClean="0"/>
          </a:p>
          <a:p>
            <a:pPr marL="342900" lvl="1" indent="-342900" algn="r" eaLnBrk="1" hangingPunct="1">
              <a:lnSpc>
                <a:spcPct val="90000"/>
              </a:lnSpc>
              <a:buClr>
                <a:schemeClr val="accent2"/>
              </a:buClr>
              <a:buSzPct val="80000"/>
              <a:buNone/>
              <a:defRPr/>
            </a:pPr>
            <a:r>
              <a:rPr lang="en-US" sz="2400" dirty="0" err="1" smtClean="0"/>
              <a:t>Contd</a:t>
            </a:r>
            <a:r>
              <a:rPr lang="en-US" sz="2400" dirty="0" smtClean="0"/>
              <a:t>…</a:t>
            </a:r>
          </a:p>
          <a:p>
            <a:pPr eaLnBrk="1" hangingPunct="1">
              <a:lnSpc>
                <a:spcPct val="90000"/>
              </a:lnSpc>
              <a:defRPr/>
            </a:pPr>
            <a:endParaRPr lang="en-US" sz="2800" dirty="0" smtClean="0"/>
          </a:p>
          <a:p>
            <a:pPr lvl="1" eaLnBrk="1" hangingPunct="1">
              <a:lnSpc>
                <a:spcPct val="90000"/>
              </a:lnSpc>
              <a:buFontTx/>
              <a:buNone/>
              <a:defRPr/>
            </a:pPr>
            <a:r>
              <a:rPr lang="en-US" sz="2400" dirty="0" smtClean="0"/>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dirty="0" smtClean="0"/>
              <a:t>CS577:  Mice and Elephants War paper</a:t>
            </a:r>
            <a:endParaRPr lang="en-US" dirty="0"/>
          </a:p>
        </p:txBody>
      </p:sp>
      <p:sp>
        <p:nvSpPr>
          <p:cNvPr id="6" name="Slide Number Placeholder 5"/>
          <p:cNvSpPr>
            <a:spLocks noGrp="1"/>
          </p:cNvSpPr>
          <p:nvPr>
            <p:ph type="sldNum" sz="quarter" idx="12"/>
          </p:nvPr>
        </p:nvSpPr>
        <p:spPr/>
        <p:txBody>
          <a:bodyPr/>
          <a:lstStyle/>
          <a:p>
            <a:pPr>
              <a:defRPr/>
            </a:pPr>
            <a:fld id="{6EA524C4-B666-49A2-A2F5-14371544367B}" type="slidenum">
              <a:rPr lang="en-US"/>
              <a:pPr>
                <a:defRPr/>
              </a:pPr>
              <a:t>20</a:t>
            </a:fld>
            <a:endParaRPr lang="en-US"/>
          </a:p>
        </p:txBody>
      </p:sp>
      <p:sp>
        <p:nvSpPr>
          <p:cNvPr id="30722" name="Rectangle 2"/>
          <p:cNvSpPr>
            <a:spLocks noGrp="1" noChangeArrowheads="1"/>
          </p:cNvSpPr>
          <p:nvPr>
            <p:ph type="title"/>
          </p:nvPr>
        </p:nvSpPr>
        <p:spPr>
          <a:xfrm>
            <a:off x="685800" y="260648"/>
            <a:ext cx="7772400" cy="1040160"/>
          </a:xfrm>
        </p:spPr>
        <p:txBody>
          <a:bodyPr/>
          <a:lstStyle/>
          <a:p>
            <a:pPr eaLnBrk="1" hangingPunct="1">
              <a:defRPr/>
            </a:pPr>
            <a:r>
              <a:rPr lang="en-US" sz="3600" dirty="0" smtClean="0"/>
              <a:t>Edge Router : Packet Classification and State Maintenance</a:t>
            </a:r>
          </a:p>
        </p:txBody>
      </p:sp>
      <p:sp>
        <p:nvSpPr>
          <p:cNvPr id="30723" name="Rectangle 3"/>
          <p:cNvSpPr>
            <a:spLocks noGrp="1" noChangeArrowheads="1"/>
          </p:cNvSpPr>
          <p:nvPr>
            <p:ph type="body" idx="1"/>
          </p:nvPr>
        </p:nvSpPr>
        <p:spPr>
          <a:xfrm>
            <a:off x="467544" y="1268760"/>
            <a:ext cx="8208912" cy="4680520"/>
          </a:xfrm>
        </p:spPr>
        <p:txBody>
          <a:bodyPr/>
          <a:lstStyle/>
          <a:p>
            <a:pPr algn="just" eaLnBrk="1" hangingPunct="1">
              <a:defRPr/>
            </a:pPr>
            <a:r>
              <a:rPr lang="en-US" sz="2600" dirty="0" smtClean="0"/>
              <a:t>ERs determine whether the packet is coming from a long or short flow.</a:t>
            </a:r>
          </a:p>
          <a:p>
            <a:pPr algn="just" eaLnBrk="1" hangingPunct="1">
              <a:defRPr/>
            </a:pPr>
            <a:r>
              <a:rPr lang="en-US" sz="2600" dirty="0" smtClean="0"/>
              <a:t>A threshold(L</a:t>
            </a:r>
            <a:r>
              <a:rPr lang="en-US" sz="1600" dirty="0" smtClean="0"/>
              <a:t>t</a:t>
            </a:r>
            <a:r>
              <a:rPr lang="en-US" sz="2600" dirty="0" smtClean="0"/>
              <a:t>) based approximation method is used to mark them short vs. long.</a:t>
            </a:r>
          </a:p>
          <a:p>
            <a:pPr algn="just" eaLnBrk="1" hangingPunct="1">
              <a:defRPr/>
            </a:pPr>
            <a:r>
              <a:rPr lang="en-US" sz="2600" dirty="0" smtClean="0"/>
              <a:t>The per-flow state information are (softly) maintained to detect the termination of flow. The flow hash table is updated periodically every </a:t>
            </a:r>
            <a:r>
              <a:rPr lang="en-US" sz="2600" dirty="0" err="1" smtClean="0"/>
              <a:t>T</a:t>
            </a:r>
            <a:r>
              <a:rPr lang="en-US" sz="1600" dirty="0" err="1" smtClean="0"/>
              <a:t>u</a:t>
            </a:r>
            <a:r>
              <a:rPr lang="en-US" sz="2600" dirty="0" smtClean="0"/>
              <a:t> time units.</a:t>
            </a:r>
          </a:p>
          <a:p>
            <a:pPr algn="just" eaLnBrk="1" hangingPunct="1">
              <a:defRPr/>
            </a:pPr>
            <a:r>
              <a:rPr lang="en-US" sz="2600" dirty="0" smtClean="0"/>
              <a:t>ER adjusts threshold dynamically using Short-to-Long Ratio(SLR), a </a:t>
            </a:r>
            <a:r>
              <a:rPr lang="en-US" sz="2600" dirty="0" smtClean="0"/>
              <a:t>ratio </a:t>
            </a:r>
            <a:r>
              <a:rPr lang="en-US" sz="2600" dirty="0" smtClean="0"/>
              <a:t>between the number of active short and long flows</a:t>
            </a:r>
            <a:r>
              <a:rPr lang="en-US" sz="2800" dirty="0" smtClean="0"/>
              <a: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dirty="0" smtClean="0"/>
              <a:t>CS577:  Mice and Elephants War paper</a:t>
            </a:r>
            <a:endParaRPr lang="en-US" dirty="0"/>
          </a:p>
        </p:txBody>
      </p:sp>
      <p:sp>
        <p:nvSpPr>
          <p:cNvPr id="6" name="Slide Number Placeholder 5"/>
          <p:cNvSpPr>
            <a:spLocks noGrp="1"/>
          </p:cNvSpPr>
          <p:nvPr>
            <p:ph type="sldNum" sz="quarter" idx="12"/>
          </p:nvPr>
        </p:nvSpPr>
        <p:spPr/>
        <p:txBody>
          <a:bodyPr/>
          <a:lstStyle/>
          <a:p>
            <a:pPr>
              <a:defRPr/>
            </a:pPr>
            <a:fld id="{6EA524C4-B666-49A2-A2F5-14371544367B}" type="slidenum">
              <a:rPr lang="en-US"/>
              <a:pPr>
                <a:defRPr/>
              </a:pPr>
              <a:t>21</a:t>
            </a:fld>
            <a:endParaRPr lang="en-US"/>
          </a:p>
        </p:txBody>
      </p:sp>
      <p:sp>
        <p:nvSpPr>
          <p:cNvPr id="30722" name="Rectangle 2"/>
          <p:cNvSpPr>
            <a:spLocks noGrp="1" noChangeArrowheads="1"/>
          </p:cNvSpPr>
          <p:nvPr>
            <p:ph type="title"/>
          </p:nvPr>
        </p:nvSpPr>
        <p:spPr>
          <a:xfrm>
            <a:off x="685800" y="372616"/>
            <a:ext cx="7772400" cy="824136"/>
          </a:xfrm>
        </p:spPr>
        <p:txBody>
          <a:bodyPr/>
          <a:lstStyle/>
          <a:p>
            <a:pPr eaLnBrk="1" hangingPunct="1">
              <a:defRPr/>
            </a:pPr>
            <a:r>
              <a:rPr lang="en-US" sz="3600" dirty="0" smtClean="0"/>
              <a:t>Core Router: Preferential Treatment to Short Flows</a:t>
            </a:r>
          </a:p>
        </p:txBody>
      </p:sp>
      <p:sp>
        <p:nvSpPr>
          <p:cNvPr id="30723" name="Rectangle 3"/>
          <p:cNvSpPr>
            <a:spLocks noGrp="1" noChangeArrowheads="1"/>
          </p:cNvSpPr>
          <p:nvPr>
            <p:ph type="body" idx="1"/>
          </p:nvPr>
        </p:nvSpPr>
        <p:spPr>
          <a:xfrm>
            <a:off x="539552" y="1690464"/>
            <a:ext cx="8352928" cy="4114800"/>
          </a:xfrm>
        </p:spPr>
        <p:txBody>
          <a:bodyPr/>
          <a:lstStyle/>
          <a:p>
            <a:pPr eaLnBrk="1" hangingPunct="1">
              <a:defRPr/>
            </a:pPr>
            <a:r>
              <a:rPr lang="en-US" sz="2800" dirty="0" smtClean="0"/>
              <a:t>Authors choose RIO (RED with In &amp; Out) policy.</a:t>
            </a:r>
          </a:p>
          <a:p>
            <a:pPr eaLnBrk="1" hangingPunct="1">
              <a:defRPr/>
            </a:pPr>
            <a:r>
              <a:rPr lang="en-US" sz="2800" dirty="0" smtClean="0"/>
              <a:t>RIO conforms to the </a:t>
            </a:r>
            <a:r>
              <a:rPr lang="en-US" sz="2800" dirty="0" err="1" smtClean="0"/>
              <a:t>DiffServ</a:t>
            </a:r>
            <a:r>
              <a:rPr lang="en-US" sz="2800" dirty="0" smtClean="0"/>
              <a:t> Specification.</a:t>
            </a:r>
          </a:p>
          <a:p>
            <a:pPr eaLnBrk="1" hangingPunct="1">
              <a:defRPr/>
            </a:pPr>
            <a:r>
              <a:rPr lang="en-US" sz="2800" dirty="0" smtClean="0"/>
              <a:t>Only a single FIFO queue is used for all packets.</a:t>
            </a:r>
          </a:p>
          <a:p>
            <a:pPr eaLnBrk="1" hangingPunct="1">
              <a:defRPr/>
            </a:pPr>
            <a:r>
              <a:rPr lang="en-US" sz="2800" dirty="0" smtClean="0"/>
              <a:t>RIO inherits all features of RED including protection of </a:t>
            </a:r>
            <a:r>
              <a:rPr lang="en-US" sz="2800" dirty="0" err="1" smtClean="0"/>
              <a:t>bursty</a:t>
            </a:r>
            <a:r>
              <a:rPr lang="en-US" sz="2800" dirty="0" smtClean="0"/>
              <a:t> flows.</a:t>
            </a:r>
          </a:p>
          <a:p>
            <a:pPr eaLnBrk="1" hangingPunct="1">
              <a:defRPr/>
            </a:pPr>
            <a:r>
              <a:rPr lang="en-US" sz="2800" dirty="0" smtClean="0"/>
              <a:t>RIO performs soft prioritization, keeping benefits from statistical multiplexing.</a:t>
            </a:r>
          </a:p>
          <a:p>
            <a:pPr eaLnBrk="1" hangingPunct="1">
              <a:buNone/>
              <a:defRPr/>
            </a:pPr>
            <a:endParaRPr lang="en-US" sz="28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dirty="0" smtClean="0"/>
              <a:t>CS577:  Mice and Elephants War paper</a:t>
            </a:r>
            <a:endParaRPr lang="en-US" dirty="0"/>
          </a:p>
        </p:txBody>
      </p:sp>
      <p:sp>
        <p:nvSpPr>
          <p:cNvPr id="6" name="Slide Number Placeholder 5"/>
          <p:cNvSpPr>
            <a:spLocks noGrp="1"/>
          </p:cNvSpPr>
          <p:nvPr>
            <p:ph type="sldNum" sz="quarter" idx="12"/>
          </p:nvPr>
        </p:nvSpPr>
        <p:spPr/>
        <p:txBody>
          <a:bodyPr/>
          <a:lstStyle/>
          <a:p>
            <a:pPr>
              <a:defRPr/>
            </a:pPr>
            <a:fld id="{6EA524C4-B666-49A2-A2F5-14371544367B}" type="slidenum">
              <a:rPr lang="en-US"/>
              <a:pPr>
                <a:defRPr/>
              </a:pPr>
              <a:t>22</a:t>
            </a:fld>
            <a:endParaRPr lang="en-US"/>
          </a:p>
        </p:txBody>
      </p:sp>
      <p:sp>
        <p:nvSpPr>
          <p:cNvPr id="30722" name="Rectangle 2"/>
          <p:cNvSpPr>
            <a:spLocks noGrp="1" noChangeArrowheads="1"/>
          </p:cNvSpPr>
          <p:nvPr>
            <p:ph type="title"/>
          </p:nvPr>
        </p:nvSpPr>
        <p:spPr>
          <a:xfrm>
            <a:off x="685800" y="516632"/>
            <a:ext cx="7772400" cy="1040160"/>
          </a:xfrm>
        </p:spPr>
        <p:txBody>
          <a:bodyPr/>
          <a:lstStyle/>
          <a:p>
            <a:pPr eaLnBrk="1" hangingPunct="1">
              <a:defRPr/>
            </a:pPr>
            <a:r>
              <a:rPr lang="en-US" sz="3600" dirty="0" smtClean="0"/>
              <a:t>Early dropping/marking function of an RIO queue</a:t>
            </a:r>
          </a:p>
        </p:txBody>
      </p:sp>
      <p:pic>
        <p:nvPicPr>
          <p:cNvPr id="1026" name="Picture 2"/>
          <p:cNvPicPr>
            <a:picLocks noChangeAspect="1" noChangeArrowheads="1"/>
          </p:cNvPicPr>
          <p:nvPr/>
        </p:nvPicPr>
        <p:blipFill>
          <a:blip r:embed="rId2" cstate="print"/>
          <a:srcRect/>
          <a:stretch>
            <a:fillRect/>
          </a:stretch>
        </p:blipFill>
        <p:spPr bwMode="auto">
          <a:xfrm>
            <a:off x="1090459" y="2384760"/>
            <a:ext cx="6963081" cy="252028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dirty="0" smtClean="0"/>
              <a:t>CS577:  Mice and Elephants War paper</a:t>
            </a:r>
            <a:endParaRPr lang="en-US" dirty="0"/>
          </a:p>
        </p:txBody>
      </p:sp>
      <p:sp>
        <p:nvSpPr>
          <p:cNvPr id="6" name="Slide Number Placeholder 5"/>
          <p:cNvSpPr>
            <a:spLocks noGrp="1"/>
          </p:cNvSpPr>
          <p:nvPr>
            <p:ph type="sldNum" sz="quarter" idx="12"/>
          </p:nvPr>
        </p:nvSpPr>
        <p:spPr/>
        <p:txBody>
          <a:bodyPr/>
          <a:lstStyle/>
          <a:p>
            <a:pPr>
              <a:defRPr/>
            </a:pPr>
            <a:fld id="{6EA524C4-B666-49A2-A2F5-14371544367B}" type="slidenum">
              <a:rPr lang="en-US"/>
              <a:pPr>
                <a:defRPr/>
              </a:pPr>
              <a:t>23</a:t>
            </a:fld>
            <a:endParaRPr lang="en-US"/>
          </a:p>
        </p:txBody>
      </p:sp>
      <p:sp>
        <p:nvSpPr>
          <p:cNvPr id="30722" name="Rectangle 2"/>
          <p:cNvSpPr>
            <a:spLocks noGrp="1" noChangeArrowheads="1"/>
          </p:cNvSpPr>
          <p:nvPr>
            <p:ph type="title"/>
          </p:nvPr>
        </p:nvSpPr>
        <p:spPr>
          <a:xfrm>
            <a:off x="685800" y="372616"/>
            <a:ext cx="7772400" cy="824136"/>
          </a:xfrm>
        </p:spPr>
        <p:txBody>
          <a:bodyPr/>
          <a:lstStyle/>
          <a:p>
            <a:pPr eaLnBrk="1" hangingPunct="1">
              <a:defRPr/>
            </a:pPr>
            <a:r>
              <a:rPr lang="en-US" dirty="0" smtClean="0"/>
              <a:t>Simulation</a:t>
            </a:r>
          </a:p>
        </p:txBody>
      </p:sp>
      <p:sp>
        <p:nvSpPr>
          <p:cNvPr id="30723" name="Rectangle 3"/>
          <p:cNvSpPr>
            <a:spLocks noGrp="1" noChangeArrowheads="1"/>
          </p:cNvSpPr>
          <p:nvPr>
            <p:ph type="body" idx="1"/>
          </p:nvPr>
        </p:nvSpPr>
        <p:spPr>
          <a:xfrm>
            <a:off x="539552" y="1690464"/>
            <a:ext cx="8352928" cy="4114800"/>
          </a:xfrm>
        </p:spPr>
        <p:txBody>
          <a:bodyPr/>
          <a:lstStyle/>
          <a:p>
            <a:pPr eaLnBrk="1" hangingPunct="1">
              <a:defRPr/>
            </a:pPr>
            <a:r>
              <a:rPr lang="en-US" sz="2800" dirty="0" smtClean="0"/>
              <a:t>Simulation Setup</a:t>
            </a:r>
          </a:p>
          <a:p>
            <a:pPr eaLnBrk="1" hangingPunct="1">
              <a:defRPr/>
            </a:pPr>
            <a:r>
              <a:rPr lang="en-US" sz="2800" dirty="0" smtClean="0"/>
              <a:t>Experiment 1: Single Client Set</a:t>
            </a:r>
          </a:p>
          <a:p>
            <a:pPr eaLnBrk="1" hangingPunct="1">
              <a:defRPr/>
            </a:pPr>
            <a:r>
              <a:rPr lang="en-US" sz="2800" dirty="0" smtClean="0"/>
              <a:t>Experiment 2: .Unbalanced Requests</a:t>
            </a:r>
          </a:p>
          <a:p>
            <a:pPr eaLnBrk="1" hangingPunct="1">
              <a:defRPr/>
            </a:pPr>
            <a:endParaRPr lang="en-US" sz="2800" dirty="0" smtClean="0"/>
          </a:p>
          <a:p>
            <a:pPr eaLnBrk="1" hangingPunct="1">
              <a:buNone/>
              <a:defRPr/>
            </a:pPr>
            <a:endParaRPr lang="en-US" sz="28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dirty="0" smtClean="0"/>
              <a:t>CS577:  Mice and Elephants War paper</a:t>
            </a:r>
            <a:endParaRPr lang="en-US" dirty="0"/>
          </a:p>
        </p:txBody>
      </p:sp>
      <p:sp>
        <p:nvSpPr>
          <p:cNvPr id="6" name="Slide Number Placeholder 5"/>
          <p:cNvSpPr>
            <a:spLocks noGrp="1"/>
          </p:cNvSpPr>
          <p:nvPr>
            <p:ph type="sldNum" sz="quarter" idx="12"/>
          </p:nvPr>
        </p:nvSpPr>
        <p:spPr/>
        <p:txBody>
          <a:bodyPr/>
          <a:lstStyle/>
          <a:p>
            <a:pPr>
              <a:defRPr/>
            </a:pPr>
            <a:fld id="{6EA524C4-B666-49A2-A2F5-14371544367B}" type="slidenum">
              <a:rPr lang="en-US"/>
              <a:pPr>
                <a:defRPr/>
              </a:pPr>
              <a:t>24</a:t>
            </a:fld>
            <a:endParaRPr lang="en-US"/>
          </a:p>
        </p:txBody>
      </p:sp>
      <p:sp>
        <p:nvSpPr>
          <p:cNvPr id="30722" name="Rectangle 2"/>
          <p:cNvSpPr>
            <a:spLocks noGrp="1" noChangeArrowheads="1"/>
          </p:cNvSpPr>
          <p:nvPr>
            <p:ph type="title"/>
          </p:nvPr>
        </p:nvSpPr>
        <p:spPr>
          <a:xfrm>
            <a:off x="685800" y="372616"/>
            <a:ext cx="7772400" cy="824136"/>
          </a:xfrm>
        </p:spPr>
        <p:txBody>
          <a:bodyPr/>
          <a:lstStyle/>
          <a:p>
            <a:pPr eaLnBrk="1" hangingPunct="1">
              <a:defRPr/>
            </a:pPr>
            <a:r>
              <a:rPr lang="en-US" dirty="0" smtClean="0"/>
              <a:t>Simulation</a:t>
            </a:r>
          </a:p>
        </p:txBody>
      </p:sp>
      <p:sp>
        <p:nvSpPr>
          <p:cNvPr id="30723" name="Rectangle 3"/>
          <p:cNvSpPr>
            <a:spLocks noGrp="1" noChangeArrowheads="1"/>
          </p:cNvSpPr>
          <p:nvPr>
            <p:ph type="body" idx="1"/>
          </p:nvPr>
        </p:nvSpPr>
        <p:spPr>
          <a:xfrm>
            <a:off x="539552" y="1340768"/>
            <a:ext cx="8352928" cy="658416"/>
          </a:xfrm>
        </p:spPr>
        <p:txBody>
          <a:bodyPr/>
          <a:lstStyle/>
          <a:p>
            <a:pPr eaLnBrk="1" hangingPunct="1">
              <a:defRPr/>
            </a:pPr>
            <a:r>
              <a:rPr lang="en-US" sz="2800" dirty="0" smtClean="0"/>
              <a:t>Topology : 0 = Edge Router; 1,2,3 = Core Routers.</a:t>
            </a:r>
          </a:p>
          <a:p>
            <a:pPr eaLnBrk="1" hangingPunct="1">
              <a:defRPr/>
            </a:pPr>
            <a:endParaRPr lang="en-US" sz="2800" dirty="0" smtClean="0"/>
          </a:p>
          <a:p>
            <a:pPr eaLnBrk="1" hangingPunct="1">
              <a:buNone/>
              <a:defRPr/>
            </a:pPr>
            <a:endParaRPr lang="en-US" sz="2800" dirty="0" smtClean="0"/>
          </a:p>
        </p:txBody>
      </p:sp>
      <p:pic>
        <p:nvPicPr>
          <p:cNvPr id="2050" name="Picture 2"/>
          <p:cNvPicPr>
            <a:picLocks noChangeAspect="1" noChangeArrowheads="1"/>
          </p:cNvPicPr>
          <p:nvPr/>
        </p:nvPicPr>
        <p:blipFill>
          <a:blip r:embed="rId2" cstate="print"/>
          <a:srcRect/>
          <a:stretch>
            <a:fillRect/>
          </a:stretch>
        </p:blipFill>
        <p:spPr bwMode="auto">
          <a:xfrm>
            <a:off x="2071773" y="2348880"/>
            <a:ext cx="5000454" cy="374441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dirty="0" smtClean="0"/>
              <a:t>CS577:  Mice and Elephants War paper</a:t>
            </a:r>
            <a:endParaRPr lang="en-US" dirty="0"/>
          </a:p>
        </p:txBody>
      </p:sp>
      <p:sp>
        <p:nvSpPr>
          <p:cNvPr id="6" name="Slide Number Placeholder 5"/>
          <p:cNvSpPr>
            <a:spLocks noGrp="1"/>
          </p:cNvSpPr>
          <p:nvPr>
            <p:ph type="sldNum" sz="quarter" idx="12"/>
          </p:nvPr>
        </p:nvSpPr>
        <p:spPr/>
        <p:txBody>
          <a:bodyPr/>
          <a:lstStyle/>
          <a:p>
            <a:pPr>
              <a:defRPr/>
            </a:pPr>
            <a:fld id="{6EA524C4-B666-49A2-A2F5-14371544367B}" type="slidenum">
              <a:rPr lang="en-US"/>
              <a:pPr>
                <a:defRPr/>
              </a:pPr>
              <a:t>25</a:t>
            </a:fld>
            <a:endParaRPr lang="en-US"/>
          </a:p>
        </p:txBody>
      </p:sp>
      <p:sp>
        <p:nvSpPr>
          <p:cNvPr id="30722" name="Rectangle 2"/>
          <p:cNvSpPr>
            <a:spLocks noGrp="1" noChangeArrowheads="1"/>
          </p:cNvSpPr>
          <p:nvPr>
            <p:ph type="title"/>
          </p:nvPr>
        </p:nvSpPr>
        <p:spPr>
          <a:xfrm>
            <a:off x="685800" y="372616"/>
            <a:ext cx="7772400" cy="824136"/>
          </a:xfrm>
        </p:spPr>
        <p:txBody>
          <a:bodyPr/>
          <a:lstStyle/>
          <a:p>
            <a:pPr eaLnBrk="1" hangingPunct="1">
              <a:defRPr/>
            </a:pPr>
            <a:r>
              <a:rPr lang="en-US" dirty="0" smtClean="0"/>
              <a:t>Simulation</a:t>
            </a:r>
          </a:p>
        </p:txBody>
      </p:sp>
      <p:sp>
        <p:nvSpPr>
          <p:cNvPr id="30723" name="Rectangle 3"/>
          <p:cNvSpPr>
            <a:spLocks noGrp="1" noChangeArrowheads="1"/>
          </p:cNvSpPr>
          <p:nvPr>
            <p:ph type="body" idx="1"/>
          </p:nvPr>
        </p:nvSpPr>
        <p:spPr>
          <a:xfrm>
            <a:off x="539552" y="1340768"/>
            <a:ext cx="8352928" cy="936104"/>
          </a:xfrm>
        </p:spPr>
        <p:txBody>
          <a:bodyPr/>
          <a:lstStyle/>
          <a:p>
            <a:pPr eaLnBrk="1" hangingPunct="1">
              <a:defRPr/>
            </a:pPr>
            <a:r>
              <a:rPr lang="en-US" sz="2800" dirty="0" smtClean="0"/>
              <a:t>Distribution of inter-page and inter-object time (in seconds), page size and object size(in packets).</a:t>
            </a:r>
          </a:p>
          <a:p>
            <a:pPr eaLnBrk="1" hangingPunct="1">
              <a:defRPr/>
            </a:pPr>
            <a:endParaRPr lang="en-US" sz="2800" dirty="0" smtClean="0"/>
          </a:p>
          <a:p>
            <a:pPr eaLnBrk="1" hangingPunct="1">
              <a:buNone/>
              <a:defRPr/>
            </a:pPr>
            <a:endParaRPr lang="en-US" sz="2800" dirty="0" smtClean="0"/>
          </a:p>
        </p:txBody>
      </p:sp>
      <p:pic>
        <p:nvPicPr>
          <p:cNvPr id="3074" name="Picture 2"/>
          <p:cNvPicPr>
            <a:picLocks noChangeAspect="1" noChangeArrowheads="1"/>
          </p:cNvPicPr>
          <p:nvPr/>
        </p:nvPicPr>
        <p:blipFill>
          <a:blip r:embed="rId2" cstate="print"/>
          <a:srcRect/>
          <a:stretch>
            <a:fillRect/>
          </a:stretch>
        </p:blipFill>
        <p:spPr bwMode="auto">
          <a:xfrm>
            <a:off x="1359049" y="2708920"/>
            <a:ext cx="6425901" cy="275212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dirty="0" smtClean="0"/>
              <a:t>CS577:  Mice and Elephants War paper</a:t>
            </a:r>
            <a:endParaRPr lang="en-US" dirty="0"/>
          </a:p>
        </p:txBody>
      </p:sp>
      <p:sp>
        <p:nvSpPr>
          <p:cNvPr id="6" name="Slide Number Placeholder 5"/>
          <p:cNvSpPr>
            <a:spLocks noGrp="1"/>
          </p:cNvSpPr>
          <p:nvPr>
            <p:ph type="sldNum" sz="quarter" idx="12"/>
          </p:nvPr>
        </p:nvSpPr>
        <p:spPr/>
        <p:txBody>
          <a:bodyPr/>
          <a:lstStyle/>
          <a:p>
            <a:pPr>
              <a:defRPr/>
            </a:pPr>
            <a:fld id="{6EA524C4-B666-49A2-A2F5-14371544367B}" type="slidenum">
              <a:rPr lang="en-US"/>
              <a:pPr>
                <a:defRPr/>
              </a:pPr>
              <a:t>26</a:t>
            </a:fld>
            <a:endParaRPr lang="en-US"/>
          </a:p>
        </p:txBody>
      </p:sp>
      <p:sp>
        <p:nvSpPr>
          <p:cNvPr id="30722" name="Rectangle 2"/>
          <p:cNvSpPr>
            <a:spLocks noGrp="1" noChangeArrowheads="1"/>
          </p:cNvSpPr>
          <p:nvPr>
            <p:ph type="title"/>
          </p:nvPr>
        </p:nvSpPr>
        <p:spPr>
          <a:xfrm>
            <a:off x="685800" y="188640"/>
            <a:ext cx="7772400" cy="752128"/>
          </a:xfrm>
        </p:spPr>
        <p:txBody>
          <a:bodyPr/>
          <a:lstStyle/>
          <a:p>
            <a:pPr eaLnBrk="1" hangingPunct="1">
              <a:defRPr/>
            </a:pPr>
            <a:r>
              <a:rPr lang="en-US" dirty="0" smtClean="0"/>
              <a:t>Simulation</a:t>
            </a:r>
          </a:p>
        </p:txBody>
      </p:sp>
      <p:sp>
        <p:nvSpPr>
          <p:cNvPr id="30723" name="Rectangle 3"/>
          <p:cNvSpPr>
            <a:spLocks noGrp="1" noChangeArrowheads="1"/>
          </p:cNvSpPr>
          <p:nvPr>
            <p:ph type="body" idx="1"/>
          </p:nvPr>
        </p:nvSpPr>
        <p:spPr>
          <a:xfrm>
            <a:off x="539552" y="1052736"/>
            <a:ext cx="8352928" cy="576064"/>
          </a:xfrm>
        </p:spPr>
        <p:txBody>
          <a:bodyPr/>
          <a:lstStyle/>
          <a:p>
            <a:pPr eaLnBrk="1" hangingPunct="1">
              <a:defRPr/>
            </a:pPr>
            <a:r>
              <a:rPr lang="en-US" sz="2800" dirty="0" smtClean="0"/>
              <a:t>Detailed Simulation Configuration :</a:t>
            </a:r>
          </a:p>
          <a:p>
            <a:pPr eaLnBrk="1" hangingPunct="1">
              <a:defRPr/>
            </a:pPr>
            <a:endParaRPr lang="en-US" sz="2800" dirty="0" smtClean="0"/>
          </a:p>
          <a:p>
            <a:pPr eaLnBrk="1" hangingPunct="1">
              <a:buNone/>
              <a:defRPr/>
            </a:pPr>
            <a:endParaRPr lang="en-US" sz="2800" dirty="0" smtClean="0"/>
          </a:p>
        </p:txBody>
      </p:sp>
      <p:pic>
        <p:nvPicPr>
          <p:cNvPr id="4098" name="Picture 2"/>
          <p:cNvPicPr>
            <a:picLocks noChangeAspect="1" noChangeArrowheads="1"/>
          </p:cNvPicPr>
          <p:nvPr/>
        </p:nvPicPr>
        <p:blipFill>
          <a:blip r:embed="rId2" cstate="print"/>
          <a:srcRect/>
          <a:stretch>
            <a:fillRect/>
          </a:stretch>
        </p:blipFill>
        <p:spPr bwMode="auto">
          <a:xfrm>
            <a:off x="1926927" y="1628800"/>
            <a:ext cx="5290145" cy="445375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dirty="0" smtClean="0"/>
              <a:t>CS577:  Mice and Elephants War paper</a:t>
            </a:r>
            <a:endParaRPr lang="en-US" dirty="0"/>
          </a:p>
        </p:txBody>
      </p:sp>
      <p:sp>
        <p:nvSpPr>
          <p:cNvPr id="6" name="Slide Number Placeholder 5"/>
          <p:cNvSpPr>
            <a:spLocks noGrp="1"/>
          </p:cNvSpPr>
          <p:nvPr>
            <p:ph type="sldNum" sz="quarter" idx="12"/>
          </p:nvPr>
        </p:nvSpPr>
        <p:spPr/>
        <p:txBody>
          <a:bodyPr/>
          <a:lstStyle/>
          <a:p>
            <a:pPr>
              <a:defRPr/>
            </a:pPr>
            <a:fld id="{6EA524C4-B666-49A2-A2F5-14371544367B}" type="slidenum">
              <a:rPr lang="en-US"/>
              <a:pPr>
                <a:defRPr/>
              </a:pPr>
              <a:t>27</a:t>
            </a:fld>
            <a:endParaRPr lang="en-US"/>
          </a:p>
        </p:txBody>
      </p:sp>
      <p:sp>
        <p:nvSpPr>
          <p:cNvPr id="30722" name="Rectangle 2"/>
          <p:cNvSpPr>
            <a:spLocks noGrp="1" noChangeArrowheads="1"/>
          </p:cNvSpPr>
          <p:nvPr>
            <p:ph type="title"/>
          </p:nvPr>
        </p:nvSpPr>
        <p:spPr>
          <a:xfrm>
            <a:off x="685800" y="188640"/>
            <a:ext cx="7772400" cy="752128"/>
          </a:xfrm>
        </p:spPr>
        <p:txBody>
          <a:bodyPr/>
          <a:lstStyle/>
          <a:p>
            <a:pPr eaLnBrk="1" hangingPunct="1">
              <a:defRPr/>
            </a:pPr>
            <a:r>
              <a:rPr lang="en-US" dirty="0" smtClean="0"/>
              <a:t>Experiment 1</a:t>
            </a:r>
          </a:p>
        </p:txBody>
      </p:sp>
      <p:sp>
        <p:nvSpPr>
          <p:cNvPr id="30723" name="Rectangle 3"/>
          <p:cNvSpPr>
            <a:spLocks noGrp="1" noChangeArrowheads="1"/>
          </p:cNvSpPr>
          <p:nvPr>
            <p:ph type="body" idx="1"/>
          </p:nvPr>
        </p:nvSpPr>
        <p:spPr>
          <a:xfrm>
            <a:off x="539552" y="1052736"/>
            <a:ext cx="8352928" cy="576064"/>
          </a:xfrm>
        </p:spPr>
        <p:txBody>
          <a:bodyPr/>
          <a:lstStyle/>
          <a:p>
            <a:pPr eaLnBrk="1" hangingPunct="1">
              <a:defRPr/>
            </a:pPr>
            <a:r>
              <a:rPr lang="en-US" sz="2800" dirty="0" smtClean="0"/>
              <a:t>Single Client Set</a:t>
            </a:r>
          </a:p>
          <a:p>
            <a:pPr eaLnBrk="1" hangingPunct="1">
              <a:defRPr/>
            </a:pPr>
            <a:endParaRPr lang="en-US" sz="2800" dirty="0" smtClean="0"/>
          </a:p>
          <a:p>
            <a:pPr eaLnBrk="1" hangingPunct="1">
              <a:buNone/>
              <a:defRPr/>
            </a:pPr>
            <a:endParaRPr lang="en-US" sz="2800" dirty="0" smtClean="0"/>
          </a:p>
        </p:txBody>
      </p:sp>
      <p:pic>
        <p:nvPicPr>
          <p:cNvPr id="5122" name="Picture 2"/>
          <p:cNvPicPr>
            <a:picLocks noChangeAspect="1" noChangeArrowheads="1"/>
          </p:cNvPicPr>
          <p:nvPr/>
        </p:nvPicPr>
        <p:blipFill>
          <a:blip r:embed="rId2" cstate="print"/>
          <a:srcRect/>
          <a:stretch>
            <a:fillRect/>
          </a:stretch>
        </p:blipFill>
        <p:spPr bwMode="auto">
          <a:xfrm>
            <a:off x="233772" y="2204864"/>
            <a:ext cx="8676456" cy="233962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dirty="0" smtClean="0"/>
              <a:t>CS577:  Mice and Elephants War paper</a:t>
            </a:r>
            <a:endParaRPr lang="en-US" dirty="0"/>
          </a:p>
        </p:txBody>
      </p:sp>
      <p:sp>
        <p:nvSpPr>
          <p:cNvPr id="6" name="Slide Number Placeholder 5"/>
          <p:cNvSpPr>
            <a:spLocks noGrp="1"/>
          </p:cNvSpPr>
          <p:nvPr>
            <p:ph type="sldNum" sz="quarter" idx="12"/>
          </p:nvPr>
        </p:nvSpPr>
        <p:spPr/>
        <p:txBody>
          <a:bodyPr/>
          <a:lstStyle/>
          <a:p>
            <a:pPr>
              <a:defRPr/>
            </a:pPr>
            <a:fld id="{6EA524C4-B666-49A2-A2F5-14371544367B}" type="slidenum">
              <a:rPr lang="en-US"/>
              <a:pPr>
                <a:defRPr/>
              </a:pPr>
              <a:t>28</a:t>
            </a:fld>
            <a:endParaRPr lang="en-US"/>
          </a:p>
        </p:txBody>
      </p:sp>
      <p:sp>
        <p:nvSpPr>
          <p:cNvPr id="30722" name="Rectangle 2"/>
          <p:cNvSpPr>
            <a:spLocks noGrp="1" noChangeArrowheads="1"/>
          </p:cNvSpPr>
          <p:nvPr>
            <p:ph type="title"/>
          </p:nvPr>
        </p:nvSpPr>
        <p:spPr>
          <a:xfrm>
            <a:off x="685800" y="188640"/>
            <a:ext cx="7772400" cy="752128"/>
          </a:xfrm>
        </p:spPr>
        <p:txBody>
          <a:bodyPr/>
          <a:lstStyle/>
          <a:p>
            <a:pPr eaLnBrk="1" hangingPunct="1">
              <a:defRPr/>
            </a:pPr>
            <a:r>
              <a:rPr lang="en-US" dirty="0" smtClean="0"/>
              <a:t>Experiment 1 …</a:t>
            </a:r>
          </a:p>
        </p:txBody>
      </p:sp>
      <p:sp>
        <p:nvSpPr>
          <p:cNvPr id="30723" name="Rectangle 3"/>
          <p:cNvSpPr>
            <a:spLocks noGrp="1" noChangeArrowheads="1"/>
          </p:cNvSpPr>
          <p:nvPr>
            <p:ph type="body" idx="1"/>
          </p:nvPr>
        </p:nvSpPr>
        <p:spPr>
          <a:xfrm>
            <a:off x="539552" y="1052736"/>
            <a:ext cx="8352928" cy="576064"/>
          </a:xfrm>
        </p:spPr>
        <p:txBody>
          <a:bodyPr/>
          <a:lstStyle/>
          <a:p>
            <a:pPr eaLnBrk="1" hangingPunct="1">
              <a:defRPr/>
            </a:pPr>
            <a:r>
              <a:rPr lang="en-US" sz="2800" dirty="0" smtClean="0"/>
              <a:t>Instantaneous queue size and drop rate in the last 20 seconds for the case of 3-seconds ITO</a:t>
            </a:r>
          </a:p>
          <a:p>
            <a:pPr eaLnBrk="1" hangingPunct="1">
              <a:defRPr/>
            </a:pPr>
            <a:endParaRPr lang="en-US" sz="2800" dirty="0" smtClean="0"/>
          </a:p>
          <a:p>
            <a:pPr eaLnBrk="1" hangingPunct="1">
              <a:buNone/>
              <a:defRPr/>
            </a:pPr>
            <a:endParaRPr lang="en-US" sz="2800" dirty="0" smtClean="0"/>
          </a:p>
        </p:txBody>
      </p:sp>
      <p:pic>
        <p:nvPicPr>
          <p:cNvPr id="6146" name="Picture 2"/>
          <p:cNvPicPr>
            <a:picLocks noChangeAspect="1" noChangeArrowheads="1"/>
          </p:cNvPicPr>
          <p:nvPr/>
        </p:nvPicPr>
        <p:blipFill>
          <a:blip r:embed="rId2" cstate="print"/>
          <a:srcRect/>
          <a:stretch>
            <a:fillRect/>
          </a:stretch>
        </p:blipFill>
        <p:spPr bwMode="auto">
          <a:xfrm>
            <a:off x="233943" y="2348880"/>
            <a:ext cx="8676114" cy="291596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dirty="0" smtClean="0"/>
              <a:t>CS577:  Mice and Elephants War paper</a:t>
            </a:r>
            <a:endParaRPr lang="en-US" dirty="0"/>
          </a:p>
        </p:txBody>
      </p:sp>
      <p:sp>
        <p:nvSpPr>
          <p:cNvPr id="6" name="Slide Number Placeholder 5"/>
          <p:cNvSpPr>
            <a:spLocks noGrp="1"/>
          </p:cNvSpPr>
          <p:nvPr>
            <p:ph type="sldNum" sz="quarter" idx="12"/>
          </p:nvPr>
        </p:nvSpPr>
        <p:spPr/>
        <p:txBody>
          <a:bodyPr/>
          <a:lstStyle/>
          <a:p>
            <a:pPr>
              <a:defRPr/>
            </a:pPr>
            <a:fld id="{6EA524C4-B666-49A2-A2F5-14371544367B}" type="slidenum">
              <a:rPr lang="en-US"/>
              <a:pPr>
                <a:defRPr/>
              </a:pPr>
              <a:t>29</a:t>
            </a:fld>
            <a:endParaRPr lang="en-US"/>
          </a:p>
        </p:txBody>
      </p:sp>
      <p:sp>
        <p:nvSpPr>
          <p:cNvPr id="30722" name="Rectangle 2"/>
          <p:cNvSpPr>
            <a:spLocks noGrp="1" noChangeArrowheads="1"/>
          </p:cNvSpPr>
          <p:nvPr>
            <p:ph type="title"/>
          </p:nvPr>
        </p:nvSpPr>
        <p:spPr>
          <a:xfrm>
            <a:off x="685800" y="188640"/>
            <a:ext cx="7772400" cy="752128"/>
          </a:xfrm>
        </p:spPr>
        <p:txBody>
          <a:bodyPr/>
          <a:lstStyle/>
          <a:p>
            <a:pPr eaLnBrk="1" hangingPunct="1">
              <a:defRPr/>
            </a:pPr>
            <a:r>
              <a:rPr lang="en-US" dirty="0" smtClean="0"/>
              <a:t>Experiment 1 …</a:t>
            </a:r>
          </a:p>
        </p:txBody>
      </p:sp>
      <p:sp>
        <p:nvSpPr>
          <p:cNvPr id="30723" name="Rectangle 3"/>
          <p:cNvSpPr>
            <a:spLocks noGrp="1" noChangeArrowheads="1"/>
          </p:cNvSpPr>
          <p:nvPr>
            <p:ph type="body" idx="1"/>
          </p:nvPr>
        </p:nvSpPr>
        <p:spPr>
          <a:xfrm>
            <a:off x="539552" y="1052736"/>
            <a:ext cx="8352928" cy="576064"/>
          </a:xfrm>
        </p:spPr>
        <p:txBody>
          <a:bodyPr/>
          <a:lstStyle/>
          <a:p>
            <a:pPr eaLnBrk="1" hangingPunct="1">
              <a:defRPr/>
            </a:pPr>
            <a:r>
              <a:rPr lang="en-US" sz="2800" dirty="0" smtClean="0"/>
              <a:t>Fairness Index of response time</a:t>
            </a:r>
          </a:p>
          <a:p>
            <a:pPr eaLnBrk="1" hangingPunct="1">
              <a:defRPr/>
            </a:pPr>
            <a:endParaRPr lang="en-US" sz="2800" dirty="0" smtClean="0"/>
          </a:p>
          <a:p>
            <a:pPr eaLnBrk="1" hangingPunct="1">
              <a:buNone/>
              <a:defRPr/>
            </a:pPr>
            <a:endParaRPr lang="en-US" sz="2800" dirty="0" smtClean="0"/>
          </a:p>
        </p:txBody>
      </p:sp>
      <p:pic>
        <p:nvPicPr>
          <p:cNvPr id="7170" name="Picture 2"/>
          <p:cNvPicPr>
            <a:picLocks noChangeAspect="1" noChangeArrowheads="1"/>
          </p:cNvPicPr>
          <p:nvPr/>
        </p:nvPicPr>
        <p:blipFill>
          <a:blip r:embed="rId2" cstate="print"/>
          <a:srcRect/>
          <a:stretch>
            <a:fillRect/>
          </a:stretch>
        </p:blipFill>
        <p:spPr bwMode="auto">
          <a:xfrm>
            <a:off x="169184" y="2280072"/>
            <a:ext cx="8805631" cy="272965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dirty="0" smtClean="0"/>
              <a:t>CS577:  Mice and Elephants War paper</a:t>
            </a:r>
            <a:endParaRPr lang="en-US" dirty="0"/>
          </a:p>
        </p:txBody>
      </p:sp>
      <p:sp>
        <p:nvSpPr>
          <p:cNvPr id="6" name="Slide Number Placeholder 5"/>
          <p:cNvSpPr>
            <a:spLocks noGrp="1"/>
          </p:cNvSpPr>
          <p:nvPr>
            <p:ph type="sldNum" sz="quarter" idx="12"/>
          </p:nvPr>
        </p:nvSpPr>
        <p:spPr/>
        <p:txBody>
          <a:bodyPr/>
          <a:lstStyle/>
          <a:p>
            <a:pPr>
              <a:defRPr/>
            </a:pPr>
            <a:fld id="{B69CE9FA-C666-470D-BDC6-0C68FBB9E37A}" type="slidenum">
              <a:rPr lang="en-US"/>
              <a:pPr>
                <a:defRPr/>
              </a:pPr>
              <a:t>3</a:t>
            </a:fld>
            <a:endParaRPr lang="en-US"/>
          </a:p>
        </p:txBody>
      </p:sp>
      <p:sp>
        <p:nvSpPr>
          <p:cNvPr id="29698" name="Rectangle 2"/>
          <p:cNvSpPr>
            <a:spLocks noGrp="1" noChangeArrowheads="1"/>
          </p:cNvSpPr>
          <p:nvPr>
            <p:ph type="title"/>
          </p:nvPr>
        </p:nvSpPr>
        <p:spPr>
          <a:xfrm>
            <a:off x="685800" y="228600"/>
            <a:ext cx="7772400" cy="752128"/>
          </a:xfrm>
        </p:spPr>
        <p:txBody>
          <a:bodyPr/>
          <a:lstStyle/>
          <a:p>
            <a:pPr eaLnBrk="1" hangingPunct="1">
              <a:defRPr/>
            </a:pPr>
            <a:r>
              <a:rPr lang="en-US" dirty="0" smtClean="0"/>
              <a:t>Outline  - </a:t>
            </a:r>
            <a:r>
              <a:rPr lang="en-US" dirty="0" err="1" smtClean="0"/>
              <a:t>Contd</a:t>
            </a:r>
            <a:r>
              <a:rPr lang="en-US" dirty="0" smtClean="0"/>
              <a:t>…</a:t>
            </a:r>
          </a:p>
        </p:txBody>
      </p:sp>
      <p:sp>
        <p:nvSpPr>
          <p:cNvPr id="29699" name="Rectangle 3"/>
          <p:cNvSpPr>
            <a:spLocks noGrp="1" noChangeArrowheads="1"/>
          </p:cNvSpPr>
          <p:nvPr>
            <p:ph type="body" idx="1"/>
          </p:nvPr>
        </p:nvSpPr>
        <p:spPr>
          <a:xfrm>
            <a:off x="685800" y="980728"/>
            <a:ext cx="7772400" cy="4968552"/>
          </a:xfrm>
        </p:spPr>
        <p:txBody>
          <a:bodyPr/>
          <a:lstStyle/>
          <a:p>
            <a:pPr eaLnBrk="1" hangingPunct="1">
              <a:lnSpc>
                <a:spcPct val="90000"/>
              </a:lnSpc>
              <a:defRPr/>
            </a:pPr>
            <a:r>
              <a:rPr lang="en-US" sz="2800" dirty="0" smtClean="0"/>
              <a:t>Simulation</a:t>
            </a:r>
          </a:p>
          <a:p>
            <a:pPr lvl="1" eaLnBrk="1" hangingPunct="1">
              <a:lnSpc>
                <a:spcPct val="90000"/>
              </a:lnSpc>
              <a:defRPr/>
            </a:pPr>
            <a:r>
              <a:rPr lang="en-US" sz="2400" dirty="0" smtClean="0"/>
              <a:t>Simulation Setup</a:t>
            </a:r>
          </a:p>
          <a:p>
            <a:pPr lvl="1" eaLnBrk="1" hangingPunct="1">
              <a:lnSpc>
                <a:spcPct val="90000"/>
              </a:lnSpc>
              <a:defRPr/>
            </a:pPr>
            <a:r>
              <a:rPr lang="en-US" sz="2400" dirty="0" smtClean="0"/>
              <a:t>Experiment 1 : Single Client Set</a:t>
            </a:r>
          </a:p>
          <a:p>
            <a:pPr lvl="1" eaLnBrk="1" hangingPunct="1">
              <a:lnSpc>
                <a:spcPct val="90000"/>
              </a:lnSpc>
              <a:defRPr/>
            </a:pPr>
            <a:r>
              <a:rPr lang="en-US" sz="2400" dirty="0" smtClean="0"/>
              <a:t>Experiment 2 : Unbalanced Requests</a:t>
            </a:r>
          </a:p>
          <a:p>
            <a:pPr eaLnBrk="1" hangingPunct="1">
              <a:lnSpc>
                <a:spcPct val="90000"/>
              </a:lnSpc>
              <a:defRPr/>
            </a:pPr>
            <a:r>
              <a:rPr lang="en-US" sz="2800" dirty="0" smtClean="0"/>
              <a:t>Discussion</a:t>
            </a:r>
          </a:p>
          <a:p>
            <a:pPr lvl="1" eaLnBrk="1" hangingPunct="1">
              <a:lnSpc>
                <a:spcPct val="90000"/>
              </a:lnSpc>
              <a:defRPr/>
            </a:pPr>
            <a:r>
              <a:rPr lang="en-US" sz="2400" dirty="0" smtClean="0"/>
              <a:t>Comments on Simulation Model</a:t>
            </a:r>
          </a:p>
          <a:p>
            <a:pPr lvl="1" eaLnBrk="1" hangingPunct="1">
              <a:lnSpc>
                <a:spcPct val="90000"/>
              </a:lnSpc>
              <a:defRPr/>
            </a:pPr>
            <a:r>
              <a:rPr lang="en-US" sz="2400" dirty="0" smtClean="0"/>
              <a:t>The Queue Management Policy</a:t>
            </a:r>
          </a:p>
          <a:p>
            <a:pPr lvl="1" eaLnBrk="1" hangingPunct="1">
              <a:lnSpc>
                <a:spcPct val="90000"/>
              </a:lnSpc>
              <a:buNone/>
              <a:defRPr/>
            </a:pPr>
            <a:r>
              <a:rPr lang="en-US" sz="2400" dirty="0" smtClean="0"/>
              <a:t>–  Deployment Issues</a:t>
            </a:r>
          </a:p>
          <a:p>
            <a:pPr lvl="1" eaLnBrk="1" hangingPunct="1">
              <a:lnSpc>
                <a:spcPct val="90000"/>
              </a:lnSpc>
              <a:buNone/>
              <a:defRPr/>
            </a:pPr>
            <a:r>
              <a:rPr lang="en-US" sz="2400" dirty="0" smtClean="0"/>
              <a:t>–  Flow Classification</a:t>
            </a:r>
          </a:p>
          <a:p>
            <a:pPr lvl="1" eaLnBrk="1" hangingPunct="1">
              <a:lnSpc>
                <a:spcPct val="90000"/>
              </a:lnSpc>
              <a:buNone/>
              <a:defRPr/>
            </a:pPr>
            <a:r>
              <a:rPr lang="en-US" sz="2400" dirty="0" smtClean="0"/>
              <a:t>–  Controller Design</a:t>
            </a:r>
          </a:p>
          <a:p>
            <a:pPr lvl="1" eaLnBrk="1" hangingPunct="1">
              <a:lnSpc>
                <a:spcPct val="90000"/>
              </a:lnSpc>
              <a:buNone/>
              <a:defRPr/>
            </a:pPr>
            <a:r>
              <a:rPr lang="en-US" sz="2400" dirty="0" smtClean="0"/>
              <a:t>–  Malicious Users</a:t>
            </a:r>
          </a:p>
          <a:p>
            <a:pPr eaLnBrk="1" hangingPunct="1">
              <a:lnSpc>
                <a:spcPct val="90000"/>
              </a:lnSpc>
              <a:defRPr/>
            </a:pPr>
            <a:r>
              <a:rPr lang="en-US" sz="2400" dirty="0" smtClean="0"/>
              <a:t>Conclusion and Future Work</a:t>
            </a:r>
            <a:endParaRPr lang="en-US" sz="2800" dirty="0" smtClean="0"/>
          </a:p>
          <a:p>
            <a:pPr lvl="1" eaLnBrk="1" hangingPunct="1">
              <a:lnSpc>
                <a:spcPct val="90000"/>
              </a:lnSpc>
              <a:buFontTx/>
              <a:buNone/>
              <a:defRPr/>
            </a:pPr>
            <a:r>
              <a:rPr lang="en-US" sz="2400" dirty="0" smtClean="0"/>
              <a:t>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dirty="0" smtClean="0"/>
              <a:t>CS577:  Mice and Elephants War paper</a:t>
            </a:r>
            <a:endParaRPr lang="en-US" dirty="0"/>
          </a:p>
        </p:txBody>
      </p:sp>
      <p:sp>
        <p:nvSpPr>
          <p:cNvPr id="6" name="Slide Number Placeholder 5"/>
          <p:cNvSpPr>
            <a:spLocks noGrp="1"/>
          </p:cNvSpPr>
          <p:nvPr>
            <p:ph type="sldNum" sz="quarter" idx="12"/>
          </p:nvPr>
        </p:nvSpPr>
        <p:spPr/>
        <p:txBody>
          <a:bodyPr/>
          <a:lstStyle/>
          <a:p>
            <a:pPr>
              <a:defRPr/>
            </a:pPr>
            <a:fld id="{6EA524C4-B666-49A2-A2F5-14371544367B}" type="slidenum">
              <a:rPr lang="en-US"/>
              <a:pPr>
                <a:defRPr/>
              </a:pPr>
              <a:t>30</a:t>
            </a:fld>
            <a:endParaRPr lang="en-US"/>
          </a:p>
        </p:txBody>
      </p:sp>
      <p:sp>
        <p:nvSpPr>
          <p:cNvPr id="30722" name="Rectangle 2"/>
          <p:cNvSpPr>
            <a:spLocks noGrp="1" noChangeArrowheads="1"/>
          </p:cNvSpPr>
          <p:nvPr>
            <p:ph type="title"/>
          </p:nvPr>
        </p:nvSpPr>
        <p:spPr>
          <a:xfrm>
            <a:off x="685800" y="188640"/>
            <a:ext cx="7772400" cy="752128"/>
          </a:xfrm>
        </p:spPr>
        <p:txBody>
          <a:bodyPr/>
          <a:lstStyle/>
          <a:p>
            <a:pPr eaLnBrk="1" hangingPunct="1">
              <a:defRPr/>
            </a:pPr>
            <a:r>
              <a:rPr lang="en-US" dirty="0" smtClean="0"/>
              <a:t>Experiment 1 …</a:t>
            </a:r>
          </a:p>
        </p:txBody>
      </p:sp>
      <p:sp>
        <p:nvSpPr>
          <p:cNvPr id="30723" name="Rectangle 3"/>
          <p:cNvSpPr>
            <a:spLocks noGrp="1" noChangeArrowheads="1"/>
          </p:cNvSpPr>
          <p:nvPr>
            <p:ph type="body" idx="1"/>
          </p:nvPr>
        </p:nvSpPr>
        <p:spPr>
          <a:xfrm>
            <a:off x="539552" y="1052736"/>
            <a:ext cx="8352928" cy="576064"/>
          </a:xfrm>
        </p:spPr>
        <p:txBody>
          <a:bodyPr/>
          <a:lstStyle/>
          <a:p>
            <a:pPr eaLnBrk="1" hangingPunct="1">
              <a:defRPr/>
            </a:pPr>
            <a:r>
              <a:rPr lang="en-US" sz="2800" dirty="0" smtClean="0"/>
              <a:t>Transmission time for each individual connection and their ensemble average</a:t>
            </a:r>
          </a:p>
          <a:p>
            <a:pPr eaLnBrk="1" hangingPunct="1">
              <a:defRPr/>
            </a:pPr>
            <a:endParaRPr lang="en-US" sz="2800" dirty="0" smtClean="0"/>
          </a:p>
          <a:p>
            <a:pPr eaLnBrk="1" hangingPunct="1">
              <a:buNone/>
              <a:defRPr/>
            </a:pPr>
            <a:endParaRPr lang="en-US" sz="2800" dirty="0" smtClean="0"/>
          </a:p>
        </p:txBody>
      </p:sp>
      <p:pic>
        <p:nvPicPr>
          <p:cNvPr id="8194" name="Picture 2"/>
          <p:cNvPicPr>
            <a:picLocks noChangeAspect="1" noChangeArrowheads="1"/>
          </p:cNvPicPr>
          <p:nvPr/>
        </p:nvPicPr>
        <p:blipFill>
          <a:blip r:embed="rId2" cstate="print"/>
          <a:srcRect/>
          <a:stretch>
            <a:fillRect/>
          </a:stretch>
        </p:blipFill>
        <p:spPr bwMode="auto">
          <a:xfrm>
            <a:off x="241201" y="2780928"/>
            <a:ext cx="8661598" cy="231334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dirty="0" smtClean="0"/>
              <a:t>CS577:  Mice and Elephants War paper</a:t>
            </a:r>
            <a:endParaRPr lang="en-US" dirty="0"/>
          </a:p>
        </p:txBody>
      </p:sp>
      <p:sp>
        <p:nvSpPr>
          <p:cNvPr id="6" name="Slide Number Placeholder 5"/>
          <p:cNvSpPr>
            <a:spLocks noGrp="1"/>
          </p:cNvSpPr>
          <p:nvPr>
            <p:ph type="sldNum" sz="quarter" idx="12"/>
          </p:nvPr>
        </p:nvSpPr>
        <p:spPr/>
        <p:txBody>
          <a:bodyPr/>
          <a:lstStyle/>
          <a:p>
            <a:pPr>
              <a:defRPr/>
            </a:pPr>
            <a:fld id="{6EA524C4-B666-49A2-A2F5-14371544367B}" type="slidenum">
              <a:rPr lang="en-US"/>
              <a:pPr>
                <a:defRPr/>
              </a:pPr>
              <a:t>31</a:t>
            </a:fld>
            <a:endParaRPr lang="en-US"/>
          </a:p>
        </p:txBody>
      </p:sp>
      <p:sp>
        <p:nvSpPr>
          <p:cNvPr id="30722" name="Rectangle 2"/>
          <p:cNvSpPr>
            <a:spLocks noGrp="1" noChangeArrowheads="1"/>
          </p:cNvSpPr>
          <p:nvPr>
            <p:ph type="title"/>
          </p:nvPr>
        </p:nvSpPr>
        <p:spPr>
          <a:xfrm>
            <a:off x="685800" y="188640"/>
            <a:ext cx="7772400" cy="752128"/>
          </a:xfrm>
        </p:spPr>
        <p:txBody>
          <a:bodyPr/>
          <a:lstStyle/>
          <a:p>
            <a:pPr eaLnBrk="1" hangingPunct="1">
              <a:defRPr/>
            </a:pPr>
            <a:r>
              <a:rPr lang="en-US" dirty="0" smtClean="0"/>
              <a:t>Experiment 1 …</a:t>
            </a:r>
          </a:p>
        </p:txBody>
      </p:sp>
      <p:sp>
        <p:nvSpPr>
          <p:cNvPr id="30723" name="Rectangle 3"/>
          <p:cNvSpPr>
            <a:spLocks noGrp="1" noChangeArrowheads="1"/>
          </p:cNvSpPr>
          <p:nvPr>
            <p:ph type="body" idx="1"/>
          </p:nvPr>
        </p:nvSpPr>
        <p:spPr>
          <a:xfrm>
            <a:off x="539552" y="1052736"/>
            <a:ext cx="8352928" cy="576064"/>
          </a:xfrm>
        </p:spPr>
        <p:txBody>
          <a:bodyPr/>
          <a:lstStyle/>
          <a:p>
            <a:pPr eaLnBrk="1" hangingPunct="1">
              <a:defRPr/>
            </a:pPr>
            <a:r>
              <a:rPr lang="en-US" sz="2800" dirty="0" smtClean="0"/>
              <a:t>Network </a:t>
            </a:r>
            <a:r>
              <a:rPr lang="en-US" sz="2800" dirty="0" err="1" smtClean="0"/>
              <a:t>Goodput</a:t>
            </a:r>
            <a:endParaRPr lang="en-US" sz="2800" dirty="0" smtClean="0"/>
          </a:p>
          <a:p>
            <a:pPr eaLnBrk="1" hangingPunct="1">
              <a:defRPr/>
            </a:pPr>
            <a:endParaRPr lang="en-US" sz="2800" dirty="0" smtClean="0"/>
          </a:p>
          <a:p>
            <a:pPr eaLnBrk="1" hangingPunct="1">
              <a:buNone/>
              <a:defRPr/>
            </a:pPr>
            <a:endParaRPr lang="en-US" sz="2800" dirty="0" smtClean="0"/>
          </a:p>
        </p:txBody>
      </p:sp>
      <p:pic>
        <p:nvPicPr>
          <p:cNvPr id="9218" name="Picture 2"/>
          <p:cNvPicPr>
            <a:picLocks noChangeAspect="1" noChangeArrowheads="1"/>
          </p:cNvPicPr>
          <p:nvPr/>
        </p:nvPicPr>
        <p:blipFill>
          <a:blip r:embed="rId2" cstate="print"/>
          <a:srcRect/>
          <a:stretch>
            <a:fillRect/>
          </a:stretch>
        </p:blipFill>
        <p:spPr bwMode="auto">
          <a:xfrm>
            <a:off x="1534530" y="2912244"/>
            <a:ext cx="6074939" cy="14653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dirty="0" smtClean="0"/>
              <a:t>CS577:  Mice and Elephants War paper</a:t>
            </a:r>
            <a:endParaRPr lang="en-US" dirty="0"/>
          </a:p>
        </p:txBody>
      </p:sp>
      <p:sp>
        <p:nvSpPr>
          <p:cNvPr id="6" name="Slide Number Placeholder 5"/>
          <p:cNvSpPr>
            <a:spLocks noGrp="1"/>
          </p:cNvSpPr>
          <p:nvPr>
            <p:ph type="sldNum" sz="quarter" idx="12"/>
          </p:nvPr>
        </p:nvSpPr>
        <p:spPr/>
        <p:txBody>
          <a:bodyPr/>
          <a:lstStyle/>
          <a:p>
            <a:pPr>
              <a:defRPr/>
            </a:pPr>
            <a:fld id="{6EA524C4-B666-49A2-A2F5-14371544367B}" type="slidenum">
              <a:rPr lang="en-US"/>
              <a:pPr>
                <a:defRPr/>
              </a:pPr>
              <a:t>32</a:t>
            </a:fld>
            <a:endParaRPr lang="en-US"/>
          </a:p>
        </p:txBody>
      </p:sp>
      <p:sp>
        <p:nvSpPr>
          <p:cNvPr id="30722" name="Rectangle 2"/>
          <p:cNvSpPr>
            <a:spLocks noGrp="1" noChangeArrowheads="1"/>
          </p:cNvSpPr>
          <p:nvPr>
            <p:ph type="title"/>
          </p:nvPr>
        </p:nvSpPr>
        <p:spPr>
          <a:xfrm>
            <a:off x="685800" y="372616"/>
            <a:ext cx="7772400" cy="824136"/>
          </a:xfrm>
        </p:spPr>
        <p:txBody>
          <a:bodyPr/>
          <a:lstStyle/>
          <a:p>
            <a:pPr eaLnBrk="1" hangingPunct="1">
              <a:defRPr/>
            </a:pPr>
            <a:r>
              <a:rPr lang="en-US" dirty="0" smtClean="0"/>
              <a:t>Discussion</a:t>
            </a:r>
          </a:p>
        </p:txBody>
      </p:sp>
      <p:sp>
        <p:nvSpPr>
          <p:cNvPr id="30723" name="Rectangle 3"/>
          <p:cNvSpPr>
            <a:spLocks noGrp="1" noChangeArrowheads="1"/>
          </p:cNvSpPr>
          <p:nvPr>
            <p:ph type="body" idx="1"/>
          </p:nvPr>
        </p:nvSpPr>
        <p:spPr>
          <a:xfrm>
            <a:off x="539552" y="1690464"/>
            <a:ext cx="8352928" cy="4114800"/>
          </a:xfrm>
        </p:spPr>
        <p:txBody>
          <a:bodyPr/>
          <a:lstStyle/>
          <a:p>
            <a:pPr eaLnBrk="1" hangingPunct="1">
              <a:defRPr/>
            </a:pPr>
            <a:r>
              <a:rPr lang="en-US" sz="2800" dirty="0" smtClean="0"/>
              <a:t>Comments on Simulation Model</a:t>
            </a:r>
          </a:p>
          <a:p>
            <a:pPr eaLnBrk="1" hangingPunct="1">
              <a:defRPr/>
            </a:pPr>
            <a:r>
              <a:rPr lang="en-US" sz="2800" dirty="0" smtClean="0"/>
              <a:t>The Queue Management Policy</a:t>
            </a:r>
          </a:p>
          <a:p>
            <a:pPr eaLnBrk="1" hangingPunct="1">
              <a:defRPr/>
            </a:pPr>
            <a:r>
              <a:rPr lang="en-US" sz="2800" dirty="0" smtClean="0"/>
              <a:t>Deployment Issues</a:t>
            </a:r>
          </a:p>
          <a:p>
            <a:pPr eaLnBrk="1" hangingPunct="1">
              <a:defRPr/>
            </a:pPr>
            <a:r>
              <a:rPr lang="en-US" sz="2800" dirty="0" smtClean="0"/>
              <a:t>Flow Classification</a:t>
            </a:r>
          </a:p>
          <a:p>
            <a:pPr eaLnBrk="1" hangingPunct="1">
              <a:defRPr/>
            </a:pPr>
            <a:r>
              <a:rPr lang="en-US" sz="2800" dirty="0" smtClean="0"/>
              <a:t>Controller Design</a:t>
            </a:r>
          </a:p>
          <a:p>
            <a:pPr eaLnBrk="1" hangingPunct="1">
              <a:defRPr/>
            </a:pPr>
            <a:r>
              <a:rPr lang="en-US" sz="2800" dirty="0" smtClean="0"/>
              <a:t>Malicious Users</a:t>
            </a:r>
          </a:p>
          <a:p>
            <a:pPr eaLnBrk="1" hangingPunct="1">
              <a:defRPr/>
            </a:pPr>
            <a:endParaRPr lang="en-US" sz="2800" dirty="0" smtClean="0"/>
          </a:p>
          <a:p>
            <a:pPr eaLnBrk="1" hangingPunct="1">
              <a:buNone/>
              <a:defRPr/>
            </a:pPr>
            <a:endParaRPr lang="en-US" sz="2800"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dirty="0" smtClean="0"/>
              <a:t>CS577:  Mice and Elephants War paper</a:t>
            </a:r>
            <a:endParaRPr lang="en-US" dirty="0"/>
          </a:p>
        </p:txBody>
      </p:sp>
      <p:sp>
        <p:nvSpPr>
          <p:cNvPr id="6" name="Slide Number Placeholder 5"/>
          <p:cNvSpPr>
            <a:spLocks noGrp="1"/>
          </p:cNvSpPr>
          <p:nvPr>
            <p:ph type="sldNum" sz="quarter" idx="12"/>
          </p:nvPr>
        </p:nvSpPr>
        <p:spPr/>
        <p:txBody>
          <a:bodyPr/>
          <a:lstStyle/>
          <a:p>
            <a:pPr>
              <a:defRPr/>
            </a:pPr>
            <a:fld id="{6EA524C4-B666-49A2-A2F5-14371544367B}" type="slidenum">
              <a:rPr lang="en-US"/>
              <a:pPr>
                <a:defRPr/>
              </a:pPr>
              <a:t>33</a:t>
            </a:fld>
            <a:endParaRPr lang="en-US"/>
          </a:p>
        </p:txBody>
      </p:sp>
      <p:sp>
        <p:nvSpPr>
          <p:cNvPr id="30722" name="Rectangle 2"/>
          <p:cNvSpPr>
            <a:spLocks noGrp="1" noChangeArrowheads="1"/>
          </p:cNvSpPr>
          <p:nvPr>
            <p:ph type="title"/>
          </p:nvPr>
        </p:nvSpPr>
        <p:spPr>
          <a:xfrm>
            <a:off x="685800" y="372616"/>
            <a:ext cx="7772400" cy="824136"/>
          </a:xfrm>
        </p:spPr>
        <p:txBody>
          <a:bodyPr/>
          <a:lstStyle/>
          <a:p>
            <a:pPr eaLnBrk="1" hangingPunct="1">
              <a:defRPr/>
            </a:pPr>
            <a:r>
              <a:rPr lang="en-US" dirty="0" smtClean="0"/>
              <a:t>Discussion</a:t>
            </a:r>
          </a:p>
        </p:txBody>
      </p:sp>
      <p:sp>
        <p:nvSpPr>
          <p:cNvPr id="30723" name="Rectangle 3"/>
          <p:cNvSpPr>
            <a:spLocks noGrp="1" noChangeArrowheads="1"/>
          </p:cNvSpPr>
          <p:nvPr>
            <p:ph type="body" idx="1"/>
          </p:nvPr>
        </p:nvSpPr>
        <p:spPr>
          <a:xfrm>
            <a:off x="539552" y="1690464"/>
            <a:ext cx="8352928" cy="4114800"/>
          </a:xfrm>
        </p:spPr>
        <p:txBody>
          <a:bodyPr/>
          <a:lstStyle/>
          <a:p>
            <a:pPr eaLnBrk="1" hangingPunct="1">
              <a:defRPr/>
            </a:pPr>
            <a:r>
              <a:rPr lang="en-US" sz="2800" dirty="0" smtClean="0"/>
              <a:t>The simulation presented in this paper uses '</a:t>
            </a:r>
            <a:r>
              <a:rPr lang="en-US" sz="2800" dirty="0" err="1" smtClean="0"/>
              <a:t>DumbBell</a:t>
            </a:r>
            <a:r>
              <a:rPr lang="en-US" sz="2800" dirty="0" smtClean="0"/>
              <a:t> and </a:t>
            </a:r>
            <a:r>
              <a:rPr lang="en-US" sz="2800" dirty="0" err="1" smtClean="0"/>
              <a:t>DanceHall</a:t>
            </a:r>
            <a:r>
              <a:rPr lang="en-US" sz="2800" dirty="0" smtClean="0"/>
              <a:t>' (one-way traffic) and all TCP connections have similar </a:t>
            </a:r>
            <a:r>
              <a:rPr lang="en-US" sz="2800" dirty="0" smtClean="0"/>
              <a:t>end-to-end </a:t>
            </a:r>
            <a:r>
              <a:rPr lang="en-US" sz="2800" dirty="0" smtClean="0"/>
              <a:t>propagation delays.</a:t>
            </a:r>
          </a:p>
          <a:p>
            <a:pPr eaLnBrk="1" hangingPunct="1">
              <a:defRPr/>
            </a:pPr>
            <a:endParaRPr lang="en-US" sz="2800" dirty="0" smtClean="0"/>
          </a:p>
          <a:p>
            <a:pPr eaLnBrk="1" hangingPunct="1">
              <a:defRPr/>
            </a:pPr>
            <a:endParaRPr lang="en-US" sz="2800" dirty="0" smtClean="0"/>
          </a:p>
          <a:p>
            <a:pPr eaLnBrk="1" hangingPunct="1">
              <a:buNone/>
              <a:defRPr/>
            </a:pPr>
            <a:endParaRPr lang="en-US" sz="2800"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dirty="0" smtClean="0"/>
              <a:t>CS577:  Mice and Elephants War paper</a:t>
            </a:r>
            <a:endParaRPr lang="en-US" dirty="0"/>
          </a:p>
        </p:txBody>
      </p:sp>
      <p:sp>
        <p:nvSpPr>
          <p:cNvPr id="6" name="Slide Number Placeholder 5"/>
          <p:cNvSpPr>
            <a:spLocks noGrp="1"/>
          </p:cNvSpPr>
          <p:nvPr>
            <p:ph type="sldNum" sz="quarter" idx="12"/>
          </p:nvPr>
        </p:nvSpPr>
        <p:spPr/>
        <p:txBody>
          <a:bodyPr/>
          <a:lstStyle/>
          <a:p>
            <a:pPr>
              <a:defRPr/>
            </a:pPr>
            <a:fld id="{6EA524C4-B666-49A2-A2F5-14371544367B}" type="slidenum">
              <a:rPr lang="en-US"/>
              <a:pPr>
                <a:defRPr/>
              </a:pPr>
              <a:t>34</a:t>
            </a:fld>
            <a:endParaRPr lang="en-US"/>
          </a:p>
        </p:txBody>
      </p:sp>
      <p:sp>
        <p:nvSpPr>
          <p:cNvPr id="30722" name="Rectangle 2"/>
          <p:cNvSpPr>
            <a:spLocks noGrp="1" noChangeArrowheads="1"/>
          </p:cNvSpPr>
          <p:nvPr>
            <p:ph type="title"/>
          </p:nvPr>
        </p:nvSpPr>
        <p:spPr>
          <a:xfrm>
            <a:off x="685800" y="372616"/>
            <a:ext cx="7772400" cy="824136"/>
          </a:xfrm>
        </p:spPr>
        <p:txBody>
          <a:bodyPr/>
          <a:lstStyle/>
          <a:p>
            <a:pPr eaLnBrk="1" hangingPunct="1">
              <a:defRPr/>
            </a:pPr>
            <a:r>
              <a:rPr lang="en-US" dirty="0" smtClean="0"/>
              <a:t>Discussion</a:t>
            </a:r>
          </a:p>
        </p:txBody>
      </p:sp>
      <p:sp>
        <p:nvSpPr>
          <p:cNvPr id="30723" name="Rectangle 3"/>
          <p:cNvSpPr>
            <a:spLocks noGrp="1" noChangeArrowheads="1"/>
          </p:cNvSpPr>
          <p:nvPr>
            <p:ph type="body" idx="1"/>
          </p:nvPr>
        </p:nvSpPr>
        <p:spPr>
          <a:xfrm>
            <a:off x="539552" y="1690464"/>
            <a:ext cx="8352928" cy="4114800"/>
          </a:xfrm>
        </p:spPr>
        <p:txBody>
          <a:bodyPr/>
          <a:lstStyle/>
          <a:p>
            <a:pPr eaLnBrk="1" hangingPunct="1">
              <a:defRPr/>
            </a:pPr>
            <a:r>
              <a:rPr lang="en-US" sz="2800" dirty="0" smtClean="0"/>
              <a:t>To be conformant to existing </a:t>
            </a:r>
            <a:r>
              <a:rPr lang="en-US" sz="2800" dirty="0" err="1" smtClean="0"/>
              <a:t>DiffServ</a:t>
            </a:r>
            <a:r>
              <a:rPr lang="en-US" sz="2800" dirty="0" smtClean="0"/>
              <a:t> implementations authors chose RIO like AQM policy to be used at core routers.</a:t>
            </a:r>
          </a:p>
          <a:p>
            <a:pPr eaLnBrk="1" hangingPunct="1">
              <a:defRPr/>
            </a:pPr>
            <a:endParaRPr lang="en-US" sz="2800" dirty="0" smtClean="0"/>
          </a:p>
          <a:p>
            <a:pPr eaLnBrk="1" hangingPunct="1">
              <a:defRPr/>
            </a:pPr>
            <a:endParaRPr lang="en-US" sz="2800" dirty="0" smtClean="0"/>
          </a:p>
          <a:p>
            <a:pPr eaLnBrk="1" hangingPunct="1">
              <a:buNone/>
              <a:defRPr/>
            </a:pPr>
            <a:endParaRPr lang="en-US" sz="2800"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dirty="0" smtClean="0"/>
              <a:t>CS577:  Mice and Elephants War paper</a:t>
            </a:r>
            <a:endParaRPr lang="en-US" dirty="0"/>
          </a:p>
        </p:txBody>
      </p:sp>
      <p:sp>
        <p:nvSpPr>
          <p:cNvPr id="6" name="Slide Number Placeholder 5"/>
          <p:cNvSpPr>
            <a:spLocks noGrp="1"/>
          </p:cNvSpPr>
          <p:nvPr>
            <p:ph type="sldNum" sz="quarter" idx="12"/>
          </p:nvPr>
        </p:nvSpPr>
        <p:spPr/>
        <p:txBody>
          <a:bodyPr/>
          <a:lstStyle/>
          <a:p>
            <a:pPr>
              <a:defRPr/>
            </a:pPr>
            <a:fld id="{6EA524C4-B666-49A2-A2F5-14371544367B}" type="slidenum">
              <a:rPr lang="en-US"/>
              <a:pPr>
                <a:defRPr/>
              </a:pPr>
              <a:t>35</a:t>
            </a:fld>
            <a:endParaRPr lang="en-US"/>
          </a:p>
        </p:txBody>
      </p:sp>
      <p:sp>
        <p:nvSpPr>
          <p:cNvPr id="30722" name="Rectangle 2"/>
          <p:cNvSpPr>
            <a:spLocks noGrp="1" noChangeArrowheads="1"/>
          </p:cNvSpPr>
          <p:nvPr>
            <p:ph type="title"/>
          </p:nvPr>
        </p:nvSpPr>
        <p:spPr>
          <a:xfrm>
            <a:off x="685800" y="372616"/>
            <a:ext cx="7772400" cy="824136"/>
          </a:xfrm>
        </p:spPr>
        <p:txBody>
          <a:bodyPr/>
          <a:lstStyle/>
          <a:p>
            <a:pPr eaLnBrk="1" hangingPunct="1">
              <a:defRPr/>
            </a:pPr>
            <a:r>
              <a:rPr lang="en-US" dirty="0" smtClean="0"/>
              <a:t>Discussion</a:t>
            </a:r>
          </a:p>
        </p:txBody>
      </p:sp>
      <p:sp>
        <p:nvSpPr>
          <p:cNvPr id="30723" name="Rectangle 3"/>
          <p:cNvSpPr>
            <a:spLocks noGrp="1" noChangeArrowheads="1"/>
          </p:cNvSpPr>
          <p:nvPr>
            <p:ph type="body" idx="1"/>
          </p:nvPr>
        </p:nvSpPr>
        <p:spPr>
          <a:xfrm>
            <a:off x="539552" y="1690464"/>
            <a:ext cx="8352928" cy="4114800"/>
          </a:xfrm>
        </p:spPr>
        <p:txBody>
          <a:bodyPr/>
          <a:lstStyle/>
          <a:p>
            <a:pPr eaLnBrk="1" hangingPunct="1">
              <a:defRPr/>
            </a:pPr>
            <a:r>
              <a:rPr lang="en-US" sz="2800" dirty="0" smtClean="0"/>
              <a:t>The proposed scheme requires edge devices to be able to perform per-flow state maintenance and per-packet processing.</a:t>
            </a:r>
          </a:p>
          <a:p>
            <a:pPr eaLnBrk="1" hangingPunct="1">
              <a:defRPr/>
            </a:pPr>
            <a:endParaRPr lang="en-US" sz="2800" dirty="0" smtClean="0"/>
          </a:p>
          <a:p>
            <a:pPr eaLnBrk="1" hangingPunct="1">
              <a:defRPr/>
            </a:pPr>
            <a:endParaRPr lang="en-US" sz="2800" dirty="0" smtClean="0"/>
          </a:p>
          <a:p>
            <a:pPr eaLnBrk="1" hangingPunct="1">
              <a:buNone/>
              <a:defRPr/>
            </a:pPr>
            <a:endParaRPr lang="en-US" sz="2800"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dirty="0" smtClean="0"/>
              <a:t>CS577:  Mice and Elephants War paper</a:t>
            </a:r>
            <a:endParaRPr lang="en-US" dirty="0"/>
          </a:p>
        </p:txBody>
      </p:sp>
      <p:sp>
        <p:nvSpPr>
          <p:cNvPr id="6" name="Slide Number Placeholder 5"/>
          <p:cNvSpPr>
            <a:spLocks noGrp="1"/>
          </p:cNvSpPr>
          <p:nvPr>
            <p:ph type="sldNum" sz="quarter" idx="12"/>
          </p:nvPr>
        </p:nvSpPr>
        <p:spPr/>
        <p:txBody>
          <a:bodyPr/>
          <a:lstStyle/>
          <a:p>
            <a:pPr>
              <a:defRPr/>
            </a:pPr>
            <a:fld id="{6EA524C4-B666-49A2-A2F5-14371544367B}" type="slidenum">
              <a:rPr lang="en-US"/>
              <a:pPr>
                <a:defRPr/>
              </a:pPr>
              <a:t>36</a:t>
            </a:fld>
            <a:endParaRPr lang="en-US"/>
          </a:p>
        </p:txBody>
      </p:sp>
      <p:sp>
        <p:nvSpPr>
          <p:cNvPr id="30722" name="Rectangle 2"/>
          <p:cNvSpPr>
            <a:spLocks noGrp="1" noChangeArrowheads="1"/>
          </p:cNvSpPr>
          <p:nvPr>
            <p:ph type="title"/>
          </p:nvPr>
        </p:nvSpPr>
        <p:spPr>
          <a:xfrm>
            <a:off x="685800" y="372616"/>
            <a:ext cx="7772400" cy="824136"/>
          </a:xfrm>
        </p:spPr>
        <p:txBody>
          <a:bodyPr/>
          <a:lstStyle/>
          <a:p>
            <a:pPr eaLnBrk="1" hangingPunct="1">
              <a:defRPr/>
            </a:pPr>
            <a:r>
              <a:rPr lang="en-US" dirty="0" smtClean="0"/>
              <a:t>Discussion</a:t>
            </a:r>
          </a:p>
        </p:txBody>
      </p:sp>
      <p:sp>
        <p:nvSpPr>
          <p:cNvPr id="30723" name="Rectangle 3"/>
          <p:cNvSpPr>
            <a:spLocks noGrp="1" noChangeArrowheads="1"/>
          </p:cNvSpPr>
          <p:nvPr>
            <p:ph type="body" idx="1"/>
          </p:nvPr>
        </p:nvSpPr>
        <p:spPr>
          <a:xfrm>
            <a:off x="539552" y="1690464"/>
            <a:ext cx="8352928" cy="4114800"/>
          </a:xfrm>
        </p:spPr>
        <p:txBody>
          <a:bodyPr/>
          <a:lstStyle/>
          <a:p>
            <a:pPr eaLnBrk="1" hangingPunct="1">
              <a:defRPr/>
            </a:pPr>
            <a:r>
              <a:rPr lang="en-US" sz="2800" dirty="0" smtClean="0"/>
              <a:t>The proposed scheme involves Controller design issues at different places and timescales.</a:t>
            </a:r>
          </a:p>
          <a:p>
            <a:pPr eaLnBrk="1" hangingPunct="1">
              <a:defRPr/>
            </a:pPr>
            <a:endParaRPr lang="en-US" sz="2800" dirty="0" smtClean="0"/>
          </a:p>
          <a:p>
            <a:pPr eaLnBrk="1" hangingPunct="1">
              <a:defRPr/>
            </a:pPr>
            <a:endParaRPr lang="en-US" sz="2800" dirty="0" smtClean="0"/>
          </a:p>
          <a:p>
            <a:pPr eaLnBrk="1" hangingPunct="1">
              <a:buNone/>
              <a:defRPr/>
            </a:pPr>
            <a:endParaRPr lang="en-US" sz="2800"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dirty="0" smtClean="0"/>
              <a:t>CS577:  Mice and Elephants War paper</a:t>
            </a:r>
            <a:endParaRPr lang="en-US" dirty="0"/>
          </a:p>
        </p:txBody>
      </p:sp>
      <p:sp>
        <p:nvSpPr>
          <p:cNvPr id="6" name="Slide Number Placeholder 5"/>
          <p:cNvSpPr>
            <a:spLocks noGrp="1"/>
          </p:cNvSpPr>
          <p:nvPr>
            <p:ph type="sldNum" sz="quarter" idx="12"/>
          </p:nvPr>
        </p:nvSpPr>
        <p:spPr/>
        <p:txBody>
          <a:bodyPr/>
          <a:lstStyle/>
          <a:p>
            <a:pPr>
              <a:defRPr/>
            </a:pPr>
            <a:fld id="{6EA524C4-B666-49A2-A2F5-14371544367B}" type="slidenum">
              <a:rPr lang="en-US"/>
              <a:pPr>
                <a:defRPr/>
              </a:pPr>
              <a:t>37</a:t>
            </a:fld>
            <a:endParaRPr lang="en-US"/>
          </a:p>
        </p:txBody>
      </p:sp>
      <p:sp>
        <p:nvSpPr>
          <p:cNvPr id="30722" name="Rectangle 2"/>
          <p:cNvSpPr>
            <a:spLocks noGrp="1" noChangeArrowheads="1"/>
          </p:cNvSpPr>
          <p:nvPr>
            <p:ph type="title"/>
          </p:nvPr>
        </p:nvSpPr>
        <p:spPr>
          <a:xfrm>
            <a:off x="685800" y="372616"/>
            <a:ext cx="7772400" cy="824136"/>
          </a:xfrm>
        </p:spPr>
        <p:txBody>
          <a:bodyPr/>
          <a:lstStyle/>
          <a:p>
            <a:pPr eaLnBrk="1" hangingPunct="1">
              <a:defRPr/>
            </a:pPr>
            <a:r>
              <a:rPr lang="en-US" dirty="0" smtClean="0"/>
              <a:t>Discussion</a:t>
            </a:r>
          </a:p>
        </p:txBody>
      </p:sp>
      <p:sp>
        <p:nvSpPr>
          <p:cNvPr id="30723" name="Rectangle 3"/>
          <p:cNvSpPr>
            <a:spLocks noGrp="1" noChangeArrowheads="1"/>
          </p:cNvSpPr>
          <p:nvPr>
            <p:ph type="body" idx="1"/>
          </p:nvPr>
        </p:nvSpPr>
        <p:spPr>
          <a:xfrm>
            <a:off x="539552" y="1690464"/>
            <a:ext cx="8352928" cy="4114800"/>
          </a:xfrm>
        </p:spPr>
        <p:txBody>
          <a:bodyPr/>
          <a:lstStyle/>
          <a:p>
            <a:pPr eaLnBrk="1" hangingPunct="1">
              <a:defRPr/>
            </a:pPr>
            <a:r>
              <a:rPr lang="en-US" sz="2800" dirty="0" smtClean="0"/>
              <a:t>One concern regarding the proposed scheme may be that users are then encouraged to break long transmissions into small pieces so that they can enjoy faster services.</a:t>
            </a:r>
          </a:p>
          <a:p>
            <a:pPr eaLnBrk="1" hangingPunct="1">
              <a:defRPr/>
            </a:pPr>
            <a:endParaRPr lang="en-US" sz="2800" dirty="0" smtClean="0"/>
          </a:p>
          <a:p>
            <a:pPr eaLnBrk="1" hangingPunct="1">
              <a:defRPr/>
            </a:pPr>
            <a:endParaRPr lang="en-US" sz="2800" dirty="0" smtClean="0"/>
          </a:p>
          <a:p>
            <a:pPr eaLnBrk="1" hangingPunct="1">
              <a:buNone/>
              <a:defRPr/>
            </a:pPr>
            <a:endParaRPr lang="en-US" sz="2800"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dirty="0" smtClean="0"/>
              <a:t>CS577:  Mice and Elephants War paper</a:t>
            </a:r>
            <a:endParaRPr lang="en-US" dirty="0"/>
          </a:p>
        </p:txBody>
      </p:sp>
      <p:sp>
        <p:nvSpPr>
          <p:cNvPr id="6" name="Slide Number Placeholder 5"/>
          <p:cNvSpPr>
            <a:spLocks noGrp="1"/>
          </p:cNvSpPr>
          <p:nvPr>
            <p:ph type="sldNum" sz="quarter" idx="12"/>
          </p:nvPr>
        </p:nvSpPr>
        <p:spPr/>
        <p:txBody>
          <a:bodyPr/>
          <a:lstStyle/>
          <a:p>
            <a:pPr>
              <a:defRPr/>
            </a:pPr>
            <a:fld id="{6EA524C4-B666-49A2-A2F5-14371544367B}" type="slidenum">
              <a:rPr lang="en-US"/>
              <a:pPr>
                <a:defRPr/>
              </a:pPr>
              <a:t>38</a:t>
            </a:fld>
            <a:endParaRPr lang="en-US"/>
          </a:p>
        </p:txBody>
      </p:sp>
      <p:sp>
        <p:nvSpPr>
          <p:cNvPr id="30722" name="Rectangle 2"/>
          <p:cNvSpPr>
            <a:spLocks noGrp="1" noChangeArrowheads="1"/>
          </p:cNvSpPr>
          <p:nvPr>
            <p:ph type="title"/>
          </p:nvPr>
        </p:nvSpPr>
        <p:spPr>
          <a:xfrm>
            <a:off x="685800" y="372616"/>
            <a:ext cx="7772400" cy="824136"/>
          </a:xfrm>
        </p:spPr>
        <p:txBody>
          <a:bodyPr/>
          <a:lstStyle/>
          <a:p>
            <a:pPr eaLnBrk="1" hangingPunct="1">
              <a:defRPr/>
            </a:pPr>
            <a:r>
              <a:rPr lang="en-US" dirty="0" smtClean="0"/>
              <a:t>Conclusions and Future Work</a:t>
            </a:r>
          </a:p>
        </p:txBody>
      </p:sp>
      <p:sp>
        <p:nvSpPr>
          <p:cNvPr id="30723" name="Rectangle 3"/>
          <p:cNvSpPr>
            <a:spLocks noGrp="1" noChangeArrowheads="1"/>
          </p:cNvSpPr>
          <p:nvPr>
            <p:ph type="body" idx="1"/>
          </p:nvPr>
        </p:nvSpPr>
        <p:spPr>
          <a:xfrm>
            <a:off x="539552" y="1690464"/>
            <a:ext cx="8352928" cy="4114800"/>
          </a:xfrm>
        </p:spPr>
        <p:txBody>
          <a:bodyPr/>
          <a:lstStyle/>
          <a:p>
            <a:pPr eaLnBrk="1" hangingPunct="1">
              <a:defRPr/>
            </a:pPr>
            <a:r>
              <a:rPr lang="en-US" sz="2800" dirty="0" smtClean="0"/>
              <a:t>Performance of majority of TCP flow is improved.</a:t>
            </a:r>
          </a:p>
          <a:p>
            <a:pPr eaLnBrk="1" hangingPunct="1">
              <a:defRPr/>
            </a:pPr>
            <a:r>
              <a:rPr lang="en-US" sz="2800" dirty="0" smtClean="0"/>
              <a:t>The performance of few TCP long flows is also enhanced.</a:t>
            </a:r>
          </a:p>
          <a:p>
            <a:pPr eaLnBrk="1" hangingPunct="1">
              <a:defRPr/>
            </a:pPr>
            <a:r>
              <a:rPr lang="en-US" sz="2800" dirty="0" smtClean="0"/>
              <a:t>The overall </a:t>
            </a:r>
            <a:r>
              <a:rPr lang="en-US" sz="2800" dirty="0" err="1" smtClean="0"/>
              <a:t>Goodput</a:t>
            </a:r>
            <a:r>
              <a:rPr lang="en-US" sz="2800" dirty="0" smtClean="0"/>
              <a:t> of the system is improved.</a:t>
            </a:r>
          </a:p>
          <a:p>
            <a:pPr eaLnBrk="1" hangingPunct="1">
              <a:defRPr/>
            </a:pPr>
            <a:r>
              <a:rPr lang="en-US" sz="2800" dirty="0" smtClean="0"/>
              <a:t>The proposed architecture is extremely flexible and can be largely tuned at the edge routers.</a:t>
            </a:r>
          </a:p>
          <a:p>
            <a:pPr eaLnBrk="1" hangingPunct="1">
              <a:defRPr/>
            </a:pPr>
            <a:r>
              <a:rPr lang="en-US" sz="2800" dirty="0" smtClean="0"/>
              <a:t>Authors currently investigating an approach that integrates size-aware traffic management at both the network and transport layers.</a:t>
            </a:r>
          </a:p>
          <a:p>
            <a:pPr eaLnBrk="1" hangingPunct="1">
              <a:defRPr/>
            </a:pPr>
            <a:endParaRPr lang="en-US" sz="2800" dirty="0" smtClean="0"/>
          </a:p>
          <a:p>
            <a:pPr eaLnBrk="1" hangingPunct="1">
              <a:buNone/>
              <a:defRPr/>
            </a:pPr>
            <a:endParaRPr lang="en-US" sz="2800"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dirty="0" smtClean="0"/>
              <a:t>CS577:  Mice and Elephants War paper</a:t>
            </a:r>
            <a:endParaRPr lang="en-US" dirty="0"/>
          </a:p>
        </p:txBody>
      </p:sp>
      <p:sp>
        <p:nvSpPr>
          <p:cNvPr id="6" name="Slide Number Placeholder 5"/>
          <p:cNvSpPr>
            <a:spLocks noGrp="1"/>
          </p:cNvSpPr>
          <p:nvPr>
            <p:ph type="sldNum" sz="quarter" idx="12"/>
          </p:nvPr>
        </p:nvSpPr>
        <p:spPr/>
        <p:txBody>
          <a:bodyPr/>
          <a:lstStyle/>
          <a:p>
            <a:pPr>
              <a:defRPr/>
            </a:pPr>
            <a:fld id="{6EA524C4-B666-49A2-A2F5-14371544367B}" type="slidenum">
              <a:rPr lang="en-US"/>
              <a:pPr>
                <a:defRPr/>
              </a:pPr>
              <a:t>39</a:t>
            </a:fld>
            <a:endParaRPr lang="en-US"/>
          </a:p>
        </p:txBody>
      </p:sp>
      <p:sp>
        <p:nvSpPr>
          <p:cNvPr id="30722" name="Rectangle 2"/>
          <p:cNvSpPr>
            <a:spLocks noGrp="1" noChangeArrowheads="1"/>
          </p:cNvSpPr>
          <p:nvPr>
            <p:ph type="title"/>
          </p:nvPr>
        </p:nvSpPr>
        <p:spPr>
          <a:xfrm>
            <a:off x="685800" y="372616"/>
            <a:ext cx="7772400" cy="824136"/>
          </a:xfrm>
        </p:spPr>
        <p:txBody>
          <a:bodyPr/>
          <a:lstStyle/>
          <a:p>
            <a:pPr eaLnBrk="1" hangingPunct="1">
              <a:defRPr/>
            </a:pPr>
            <a:r>
              <a:rPr lang="en-US" dirty="0" smtClean="0"/>
              <a:t>Questions &amp; Class Discussion</a:t>
            </a:r>
          </a:p>
        </p:txBody>
      </p:sp>
      <p:sp>
        <p:nvSpPr>
          <p:cNvPr id="30723" name="Rectangle 3"/>
          <p:cNvSpPr>
            <a:spLocks noGrp="1" noChangeArrowheads="1"/>
          </p:cNvSpPr>
          <p:nvPr>
            <p:ph type="body" idx="1"/>
          </p:nvPr>
        </p:nvSpPr>
        <p:spPr>
          <a:xfrm>
            <a:off x="539552" y="1690464"/>
            <a:ext cx="8352928" cy="4114800"/>
          </a:xfrm>
        </p:spPr>
        <p:txBody>
          <a:bodyPr/>
          <a:lstStyle/>
          <a:p>
            <a:pPr eaLnBrk="1" hangingPunct="1">
              <a:defRPr/>
            </a:pPr>
            <a:r>
              <a:rPr lang="en-US" sz="2800" dirty="0" smtClean="0"/>
              <a:t>Questions</a:t>
            </a:r>
          </a:p>
          <a:p>
            <a:pPr eaLnBrk="1" hangingPunct="1">
              <a:defRPr/>
            </a:pPr>
            <a:r>
              <a:rPr lang="en-US" sz="2800" dirty="0" smtClean="0"/>
              <a:t>Suggestions</a:t>
            </a:r>
          </a:p>
          <a:p>
            <a:pPr eaLnBrk="1" hangingPunct="1">
              <a:defRPr/>
            </a:pPr>
            <a:r>
              <a:rPr lang="en-US" sz="2800" dirty="0" smtClean="0"/>
              <a:t>Professor Comments</a:t>
            </a:r>
          </a:p>
          <a:p>
            <a:pPr eaLnBrk="1" hangingPunct="1">
              <a:defRPr/>
            </a:pPr>
            <a:r>
              <a:rPr lang="en-US" sz="2800" dirty="0" smtClean="0"/>
              <a:t>Others</a:t>
            </a:r>
          </a:p>
          <a:p>
            <a:pPr eaLnBrk="1" hangingPunct="1">
              <a:defRPr/>
            </a:pPr>
            <a:r>
              <a:rPr lang="en-US" sz="2800" dirty="0" smtClean="0"/>
              <a:t>Thanks!!</a:t>
            </a:r>
          </a:p>
          <a:p>
            <a:pPr eaLnBrk="1" hangingPunct="1">
              <a:buNone/>
              <a:defRPr/>
            </a:pPr>
            <a:endParaRPr lang="en-US" sz="28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dirty="0" smtClean="0"/>
              <a:t>CS577:  Mice and Elephants War paper</a:t>
            </a:r>
            <a:endParaRPr lang="en-US" dirty="0"/>
          </a:p>
        </p:txBody>
      </p:sp>
      <p:sp>
        <p:nvSpPr>
          <p:cNvPr id="6" name="Slide Number Placeholder 5"/>
          <p:cNvSpPr>
            <a:spLocks noGrp="1"/>
          </p:cNvSpPr>
          <p:nvPr>
            <p:ph type="sldNum" sz="quarter" idx="12"/>
          </p:nvPr>
        </p:nvSpPr>
        <p:spPr/>
        <p:txBody>
          <a:bodyPr/>
          <a:lstStyle/>
          <a:p>
            <a:pPr>
              <a:defRPr/>
            </a:pPr>
            <a:fld id="{6EA524C4-B666-49A2-A2F5-14371544367B}" type="slidenum">
              <a:rPr lang="en-US"/>
              <a:pPr>
                <a:defRPr/>
              </a:pPr>
              <a:t>4</a:t>
            </a:fld>
            <a:endParaRPr lang="en-US"/>
          </a:p>
        </p:txBody>
      </p:sp>
      <p:sp>
        <p:nvSpPr>
          <p:cNvPr id="30722" name="Rectangle 2"/>
          <p:cNvSpPr>
            <a:spLocks noGrp="1" noChangeArrowheads="1"/>
          </p:cNvSpPr>
          <p:nvPr>
            <p:ph type="title"/>
          </p:nvPr>
        </p:nvSpPr>
        <p:spPr/>
        <p:txBody>
          <a:bodyPr/>
          <a:lstStyle/>
          <a:p>
            <a:pPr eaLnBrk="1" hangingPunct="1">
              <a:defRPr/>
            </a:pPr>
            <a:r>
              <a:rPr lang="en-US" dirty="0" smtClean="0"/>
              <a:t>Introduction</a:t>
            </a:r>
          </a:p>
        </p:txBody>
      </p:sp>
      <p:sp>
        <p:nvSpPr>
          <p:cNvPr id="30723" name="Rectangle 3"/>
          <p:cNvSpPr>
            <a:spLocks noGrp="1" noChangeArrowheads="1"/>
          </p:cNvSpPr>
          <p:nvPr>
            <p:ph type="body" idx="1"/>
          </p:nvPr>
        </p:nvSpPr>
        <p:spPr>
          <a:xfrm>
            <a:off x="685800" y="1447800"/>
            <a:ext cx="8001000" cy="4114800"/>
          </a:xfrm>
        </p:spPr>
        <p:txBody>
          <a:bodyPr/>
          <a:lstStyle/>
          <a:p>
            <a:pPr eaLnBrk="1" hangingPunct="1">
              <a:defRPr/>
            </a:pPr>
            <a:r>
              <a:rPr lang="en-US" sz="2800" dirty="0" smtClean="0"/>
              <a:t>This paper highlights and resolves the 80-20 rule as applicable to </a:t>
            </a:r>
            <a:r>
              <a:rPr lang="en-US" sz="2800" dirty="0"/>
              <a:t>I</a:t>
            </a:r>
            <a:r>
              <a:rPr lang="en-US" sz="2800" dirty="0" smtClean="0"/>
              <a:t>nternet </a:t>
            </a:r>
            <a:r>
              <a:rPr lang="en-US" sz="2800" dirty="0" smtClean="0"/>
              <a:t>traffic.</a:t>
            </a:r>
          </a:p>
          <a:p>
            <a:pPr eaLnBrk="1" hangingPunct="1">
              <a:defRPr/>
            </a:pPr>
            <a:r>
              <a:rPr lang="en-US" sz="2800" dirty="0" smtClean="0"/>
              <a:t>80% of the traffic is actually carried by a small number of connections </a:t>
            </a:r>
          </a:p>
          <a:p>
            <a:pPr eaLnBrk="1" hangingPunct="1">
              <a:buNone/>
              <a:defRPr/>
            </a:pPr>
            <a:r>
              <a:rPr lang="en-US" sz="2800" dirty="0" smtClean="0"/>
              <a:t>    – the Elephants. </a:t>
            </a:r>
          </a:p>
          <a:p>
            <a:pPr eaLnBrk="1" hangingPunct="1">
              <a:defRPr/>
            </a:pPr>
            <a:r>
              <a:rPr lang="en-US" sz="2800" dirty="0" smtClean="0"/>
              <a:t>And only the remaining 20%, large number of connections are very small in size or lifetime </a:t>
            </a:r>
          </a:p>
          <a:p>
            <a:pPr eaLnBrk="1" hangingPunct="1">
              <a:buNone/>
              <a:defRPr/>
            </a:pPr>
            <a:r>
              <a:rPr lang="en-US" sz="2800" dirty="0" smtClean="0"/>
              <a:t>    – the Mice.</a:t>
            </a:r>
          </a:p>
          <a:p>
            <a:pPr eaLnBrk="1" hangingPunct="1">
              <a:buFont typeface="Wingdings" pitchFamily="2" charset="2"/>
              <a:buNone/>
              <a:defRPr/>
            </a:pPr>
            <a:endParaRPr lang="en-US" sz="2800"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dirty="0" smtClean="0"/>
              <a:t>CS577:  Mice and Elephants War paper</a:t>
            </a:r>
            <a:endParaRPr lang="en-US" dirty="0"/>
          </a:p>
        </p:txBody>
      </p:sp>
      <p:sp>
        <p:nvSpPr>
          <p:cNvPr id="6" name="Slide Number Placeholder 5"/>
          <p:cNvSpPr>
            <a:spLocks noGrp="1"/>
          </p:cNvSpPr>
          <p:nvPr>
            <p:ph type="sldNum" sz="quarter" idx="12"/>
          </p:nvPr>
        </p:nvSpPr>
        <p:spPr/>
        <p:txBody>
          <a:bodyPr/>
          <a:lstStyle/>
          <a:p>
            <a:pPr>
              <a:defRPr/>
            </a:pPr>
            <a:fld id="{6EA524C4-B666-49A2-A2F5-14371544367B}" type="slidenum">
              <a:rPr lang="en-US"/>
              <a:pPr>
                <a:defRPr/>
              </a:pPr>
              <a:t>40</a:t>
            </a:fld>
            <a:endParaRPr lang="en-US"/>
          </a:p>
        </p:txBody>
      </p:sp>
      <p:sp>
        <p:nvSpPr>
          <p:cNvPr id="30722" name="Rectangle 2"/>
          <p:cNvSpPr>
            <a:spLocks noGrp="1" noChangeArrowheads="1"/>
          </p:cNvSpPr>
          <p:nvPr>
            <p:ph type="title"/>
          </p:nvPr>
        </p:nvSpPr>
        <p:spPr>
          <a:xfrm>
            <a:off x="685800" y="372616"/>
            <a:ext cx="7772400" cy="824136"/>
          </a:xfrm>
        </p:spPr>
        <p:txBody>
          <a:bodyPr/>
          <a:lstStyle/>
          <a:p>
            <a:pPr eaLnBrk="1" hangingPunct="1">
              <a:defRPr/>
            </a:pPr>
            <a:r>
              <a:rPr lang="en-US" dirty="0" smtClean="0"/>
              <a:t>References:</a:t>
            </a:r>
          </a:p>
        </p:txBody>
      </p:sp>
      <p:sp>
        <p:nvSpPr>
          <p:cNvPr id="30723" name="Rectangle 3"/>
          <p:cNvSpPr>
            <a:spLocks noGrp="1" noChangeArrowheads="1"/>
          </p:cNvSpPr>
          <p:nvPr>
            <p:ph type="body" idx="1"/>
          </p:nvPr>
        </p:nvSpPr>
        <p:spPr>
          <a:xfrm>
            <a:off x="539552" y="1690464"/>
            <a:ext cx="8352928" cy="4114800"/>
          </a:xfrm>
        </p:spPr>
        <p:txBody>
          <a:bodyPr/>
          <a:lstStyle/>
          <a:p>
            <a:pPr eaLnBrk="1" hangingPunct="1">
              <a:defRPr/>
            </a:pPr>
            <a:r>
              <a:rPr lang="en-US" sz="2800" dirty="0" smtClean="0"/>
              <a:t>Paper by Liang </a:t>
            </a:r>
            <a:r>
              <a:rPr lang="en-US" sz="2800" dirty="0" err="1" smtClean="0"/>
              <a:t>Guo</a:t>
            </a:r>
            <a:r>
              <a:rPr lang="en-US" sz="2800" dirty="0" smtClean="0"/>
              <a:t>, Ibrahim </a:t>
            </a:r>
            <a:r>
              <a:rPr lang="en-US" sz="2800" dirty="0" err="1" smtClean="0"/>
              <a:t>Matta</a:t>
            </a:r>
            <a:r>
              <a:rPr lang="en-US" sz="2800" dirty="0" smtClean="0"/>
              <a:t>.</a:t>
            </a:r>
          </a:p>
          <a:p>
            <a:pPr eaLnBrk="1" hangingPunct="1">
              <a:defRPr/>
            </a:pPr>
            <a:r>
              <a:rPr lang="en-US" sz="2800" dirty="0" smtClean="0"/>
              <a:t>Prof. </a:t>
            </a:r>
            <a:r>
              <a:rPr lang="en-US" sz="2800" dirty="0" err="1" smtClean="0"/>
              <a:t>Kinicki</a:t>
            </a:r>
            <a:r>
              <a:rPr lang="en-US" sz="2800" dirty="0" smtClean="0"/>
              <a:t> – WPI CSFQ paper.</a:t>
            </a:r>
          </a:p>
          <a:p>
            <a:pPr eaLnBrk="1" hangingPunct="1">
              <a:defRPr/>
            </a:pPr>
            <a:r>
              <a:rPr lang="en-US" sz="2800" dirty="0" smtClean="0"/>
              <a:t>Review document : </a:t>
            </a:r>
            <a:r>
              <a:rPr lang="en-US" sz="2800" dirty="0" err="1" smtClean="0"/>
              <a:t>Preeti</a:t>
            </a:r>
            <a:r>
              <a:rPr lang="en-US" sz="2800" dirty="0" smtClean="0"/>
              <a:t> </a:t>
            </a:r>
            <a:r>
              <a:rPr lang="en-US" sz="2800" dirty="0" err="1" smtClean="0"/>
              <a:t>Phadnis</a:t>
            </a:r>
            <a:endParaRPr lang="en-US" sz="2800" dirty="0" smtClean="0"/>
          </a:p>
          <a:p>
            <a:pPr eaLnBrk="1" hangingPunct="1">
              <a:defRPr/>
            </a:pPr>
            <a:endParaRPr lang="en-US" sz="2800" dirty="0" smtClean="0"/>
          </a:p>
          <a:p>
            <a:pPr eaLnBrk="1" hangingPunct="1">
              <a:buNone/>
              <a:defRPr/>
            </a:pPr>
            <a:endParaRPr lang="en-US" sz="28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dirty="0" smtClean="0"/>
              <a:t>CS577:  Mice and Elephants War paper</a:t>
            </a:r>
            <a:endParaRPr lang="en-US" dirty="0"/>
          </a:p>
        </p:txBody>
      </p:sp>
      <p:sp>
        <p:nvSpPr>
          <p:cNvPr id="6" name="Slide Number Placeholder 5"/>
          <p:cNvSpPr>
            <a:spLocks noGrp="1"/>
          </p:cNvSpPr>
          <p:nvPr>
            <p:ph type="sldNum" sz="quarter" idx="12"/>
          </p:nvPr>
        </p:nvSpPr>
        <p:spPr/>
        <p:txBody>
          <a:bodyPr/>
          <a:lstStyle/>
          <a:p>
            <a:pPr>
              <a:defRPr/>
            </a:pPr>
            <a:fld id="{6EA524C4-B666-49A2-A2F5-14371544367B}" type="slidenum">
              <a:rPr lang="en-US"/>
              <a:pPr>
                <a:defRPr/>
              </a:pPr>
              <a:t>5</a:t>
            </a:fld>
            <a:endParaRPr lang="en-US"/>
          </a:p>
        </p:txBody>
      </p:sp>
      <p:sp>
        <p:nvSpPr>
          <p:cNvPr id="30722" name="Rectangle 2"/>
          <p:cNvSpPr>
            <a:spLocks noGrp="1" noChangeArrowheads="1"/>
          </p:cNvSpPr>
          <p:nvPr>
            <p:ph type="title"/>
          </p:nvPr>
        </p:nvSpPr>
        <p:spPr/>
        <p:txBody>
          <a:bodyPr/>
          <a:lstStyle/>
          <a:p>
            <a:pPr eaLnBrk="1" hangingPunct="1">
              <a:defRPr/>
            </a:pPr>
            <a:r>
              <a:rPr lang="en-US" dirty="0" smtClean="0"/>
              <a:t>Introduction </a:t>
            </a:r>
            <a:r>
              <a:rPr lang="en-US" dirty="0" err="1" smtClean="0"/>
              <a:t>contd</a:t>
            </a:r>
            <a:r>
              <a:rPr lang="en-US" dirty="0" smtClean="0"/>
              <a:t>…</a:t>
            </a:r>
          </a:p>
        </p:txBody>
      </p:sp>
      <p:sp>
        <p:nvSpPr>
          <p:cNvPr id="30723" name="Rectangle 3"/>
          <p:cNvSpPr>
            <a:spLocks noGrp="1" noChangeArrowheads="1"/>
          </p:cNvSpPr>
          <p:nvPr>
            <p:ph type="body" idx="1"/>
          </p:nvPr>
        </p:nvSpPr>
        <p:spPr>
          <a:xfrm>
            <a:off x="685800" y="1447800"/>
            <a:ext cx="8001000" cy="4114800"/>
          </a:xfrm>
        </p:spPr>
        <p:txBody>
          <a:bodyPr/>
          <a:lstStyle/>
          <a:p>
            <a:pPr eaLnBrk="1" hangingPunct="1">
              <a:defRPr/>
            </a:pPr>
            <a:r>
              <a:rPr lang="en-US" sz="2800" dirty="0" smtClean="0"/>
              <a:t>Short TCP Flows vs. Long TCP Flows, an example.</a:t>
            </a:r>
          </a:p>
          <a:p>
            <a:pPr eaLnBrk="1" hangingPunct="1">
              <a:defRPr/>
            </a:pPr>
            <a:r>
              <a:rPr lang="en-US" sz="2800" dirty="0" smtClean="0"/>
              <a:t>In a Fair Network: the Short Connections expect  faster service in comparison with their Long counterparts.</a:t>
            </a:r>
          </a:p>
          <a:p>
            <a:pPr eaLnBrk="1" hangingPunct="1">
              <a:defRPr/>
            </a:pPr>
            <a:r>
              <a:rPr lang="en-US" sz="2800" dirty="0" smtClean="0"/>
              <a:t>However this is not true for </a:t>
            </a:r>
            <a:r>
              <a:rPr lang="en-US" sz="2800" dirty="0" smtClean="0"/>
              <a:t>Internet </a:t>
            </a:r>
            <a:r>
              <a:rPr lang="en-US" sz="2800" dirty="0" smtClean="0"/>
              <a:t>scenarios.</a:t>
            </a:r>
          </a:p>
          <a:p>
            <a:pPr eaLnBrk="1" hangingPunct="1">
              <a:defRPr/>
            </a:pPr>
            <a:r>
              <a:rPr lang="en-US" sz="2800" dirty="0" smtClean="0"/>
              <a:t>Let’s see why and what the authors recommend.</a:t>
            </a:r>
          </a:p>
          <a:p>
            <a:pPr eaLnBrk="1" hangingPunct="1">
              <a:buFont typeface="Wingdings" pitchFamily="2" charset="2"/>
              <a:buNone/>
              <a:defRPr/>
            </a:pPr>
            <a:endParaRPr lang="en-US" sz="28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dirty="0" smtClean="0"/>
              <a:t>CS577:  Mice and Elephants War paper</a:t>
            </a:r>
            <a:endParaRPr lang="en-US" dirty="0"/>
          </a:p>
        </p:txBody>
      </p:sp>
      <p:sp>
        <p:nvSpPr>
          <p:cNvPr id="6" name="Slide Number Placeholder 5"/>
          <p:cNvSpPr>
            <a:spLocks noGrp="1"/>
          </p:cNvSpPr>
          <p:nvPr>
            <p:ph type="sldNum" sz="quarter" idx="12"/>
          </p:nvPr>
        </p:nvSpPr>
        <p:spPr/>
        <p:txBody>
          <a:bodyPr/>
          <a:lstStyle/>
          <a:p>
            <a:pPr>
              <a:defRPr/>
            </a:pPr>
            <a:fld id="{6EA524C4-B666-49A2-A2F5-14371544367B}" type="slidenum">
              <a:rPr lang="en-US"/>
              <a:pPr>
                <a:defRPr/>
              </a:pPr>
              <a:t>6</a:t>
            </a:fld>
            <a:endParaRPr lang="en-US"/>
          </a:p>
        </p:txBody>
      </p:sp>
      <p:sp>
        <p:nvSpPr>
          <p:cNvPr id="30722" name="Rectangle 2"/>
          <p:cNvSpPr>
            <a:spLocks noGrp="1" noChangeArrowheads="1"/>
          </p:cNvSpPr>
          <p:nvPr>
            <p:ph type="title"/>
          </p:nvPr>
        </p:nvSpPr>
        <p:spPr/>
        <p:txBody>
          <a:bodyPr/>
          <a:lstStyle/>
          <a:p>
            <a:pPr eaLnBrk="1" hangingPunct="1">
              <a:defRPr/>
            </a:pPr>
            <a:r>
              <a:rPr lang="en-US" dirty="0" smtClean="0"/>
              <a:t>TCP characteristics</a:t>
            </a:r>
          </a:p>
        </p:txBody>
      </p:sp>
      <p:sp>
        <p:nvSpPr>
          <p:cNvPr id="30723" name="Rectangle 3"/>
          <p:cNvSpPr>
            <a:spLocks noGrp="1" noChangeArrowheads="1"/>
          </p:cNvSpPr>
          <p:nvPr>
            <p:ph type="body" idx="1"/>
          </p:nvPr>
        </p:nvSpPr>
        <p:spPr>
          <a:xfrm>
            <a:off x="685800" y="1447800"/>
            <a:ext cx="8001000" cy="4114800"/>
          </a:xfrm>
        </p:spPr>
        <p:txBody>
          <a:bodyPr/>
          <a:lstStyle/>
          <a:p>
            <a:pPr eaLnBrk="1" hangingPunct="1">
              <a:defRPr/>
            </a:pPr>
            <a:r>
              <a:rPr lang="en-US" sz="2800" dirty="0" smtClean="0"/>
              <a:t>TCP was originally designed for elephants.</a:t>
            </a:r>
          </a:p>
          <a:p>
            <a:pPr eaLnBrk="1" hangingPunct="1">
              <a:defRPr/>
            </a:pPr>
            <a:r>
              <a:rPr lang="en-US" sz="2800" dirty="0" smtClean="0"/>
              <a:t>TCP slow start: Sending windows gets initiated at a minimum value without considering available network resources.</a:t>
            </a:r>
          </a:p>
          <a:p>
            <a:pPr eaLnBrk="1" hangingPunct="1">
              <a:defRPr/>
            </a:pPr>
            <a:r>
              <a:rPr lang="en-US" sz="2800" dirty="0" smtClean="0"/>
              <a:t>TCP couples error control with congestion control.</a:t>
            </a:r>
          </a:p>
          <a:p>
            <a:pPr eaLnBrk="1" hangingPunct="1">
              <a:defRPr/>
            </a:pPr>
            <a:r>
              <a:rPr lang="en-US" sz="2800" dirty="0" smtClean="0"/>
              <a:t>TCP depends upon timeout (vs. duplicate ACK mechanism) to detect packet loss for Short connection.</a:t>
            </a:r>
          </a:p>
          <a:p>
            <a:pPr eaLnBrk="1" hangingPunct="1">
              <a:buFont typeface="Wingdings" pitchFamily="2" charset="2"/>
              <a:buNone/>
              <a:defRPr/>
            </a:pPr>
            <a:endParaRPr lang="en-US" sz="28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dirty="0" smtClean="0"/>
              <a:t>CS577:  Mice and Elephants War paper</a:t>
            </a:r>
            <a:endParaRPr lang="en-US" dirty="0"/>
          </a:p>
        </p:txBody>
      </p:sp>
      <p:sp>
        <p:nvSpPr>
          <p:cNvPr id="6" name="Slide Number Placeholder 5"/>
          <p:cNvSpPr>
            <a:spLocks noGrp="1"/>
          </p:cNvSpPr>
          <p:nvPr>
            <p:ph type="sldNum" sz="quarter" idx="12"/>
          </p:nvPr>
        </p:nvSpPr>
        <p:spPr/>
        <p:txBody>
          <a:bodyPr/>
          <a:lstStyle/>
          <a:p>
            <a:pPr>
              <a:defRPr/>
            </a:pPr>
            <a:fld id="{6EA524C4-B666-49A2-A2F5-14371544367B}" type="slidenum">
              <a:rPr lang="en-US"/>
              <a:pPr>
                <a:defRPr/>
              </a:pPr>
              <a:t>7</a:t>
            </a:fld>
            <a:endParaRPr lang="en-US"/>
          </a:p>
        </p:txBody>
      </p:sp>
      <p:sp>
        <p:nvSpPr>
          <p:cNvPr id="30722" name="Rectangle 2"/>
          <p:cNvSpPr>
            <a:spLocks noGrp="1" noChangeArrowheads="1"/>
          </p:cNvSpPr>
          <p:nvPr>
            <p:ph type="title"/>
          </p:nvPr>
        </p:nvSpPr>
        <p:spPr/>
        <p:txBody>
          <a:bodyPr/>
          <a:lstStyle/>
          <a:p>
            <a:pPr eaLnBrk="1" hangingPunct="1">
              <a:defRPr/>
            </a:pPr>
            <a:r>
              <a:rPr lang="en-US" dirty="0" smtClean="0"/>
              <a:t>TCP characteristics</a:t>
            </a:r>
          </a:p>
        </p:txBody>
      </p:sp>
      <p:sp>
        <p:nvSpPr>
          <p:cNvPr id="30723" name="Rectangle 3"/>
          <p:cNvSpPr>
            <a:spLocks noGrp="1" noChangeArrowheads="1"/>
          </p:cNvSpPr>
          <p:nvPr>
            <p:ph type="body" idx="1"/>
          </p:nvPr>
        </p:nvSpPr>
        <p:spPr>
          <a:xfrm>
            <a:off x="539552" y="1447800"/>
            <a:ext cx="8352928" cy="4114800"/>
          </a:xfrm>
        </p:spPr>
        <p:txBody>
          <a:bodyPr/>
          <a:lstStyle/>
          <a:p>
            <a:pPr eaLnBrk="1" hangingPunct="1">
              <a:defRPr/>
            </a:pPr>
            <a:r>
              <a:rPr lang="en-US" sz="2800" dirty="0" smtClean="0"/>
              <a:t>TCP relies on its own packet samples to estimate an retransmission timeout (RTO) value.</a:t>
            </a:r>
          </a:p>
          <a:p>
            <a:pPr eaLnBrk="1" hangingPunct="1">
              <a:defRPr/>
            </a:pPr>
            <a:r>
              <a:rPr lang="en-US" sz="2800" dirty="0" smtClean="0"/>
              <a:t>TCP uses conservatively estimated initial timeout (ITO) for the first control and data packets.</a:t>
            </a:r>
          </a:p>
          <a:p>
            <a:pPr eaLnBrk="1" hangingPunct="1">
              <a:defRPr/>
            </a:pPr>
            <a:r>
              <a:rPr lang="en-US" sz="2800" dirty="0" smtClean="0"/>
              <a:t>This causes TCP flows to be more conservative for short connections and tend to get less than their fair share.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dirty="0" smtClean="0"/>
              <a:t>CS577:  Mice and Elephants War paper</a:t>
            </a:r>
            <a:endParaRPr lang="en-US" dirty="0"/>
          </a:p>
        </p:txBody>
      </p:sp>
      <p:sp>
        <p:nvSpPr>
          <p:cNvPr id="6" name="Slide Number Placeholder 5"/>
          <p:cNvSpPr>
            <a:spLocks noGrp="1"/>
          </p:cNvSpPr>
          <p:nvPr>
            <p:ph type="sldNum" sz="quarter" idx="12"/>
          </p:nvPr>
        </p:nvSpPr>
        <p:spPr/>
        <p:txBody>
          <a:bodyPr/>
          <a:lstStyle/>
          <a:p>
            <a:pPr>
              <a:defRPr/>
            </a:pPr>
            <a:fld id="{6EA524C4-B666-49A2-A2F5-14371544367B}" type="slidenum">
              <a:rPr lang="en-US"/>
              <a:pPr>
                <a:defRPr/>
              </a:pPr>
              <a:t>8</a:t>
            </a:fld>
            <a:endParaRPr lang="en-US"/>
          </a:p>
        </p:txBody>
      </p:sp>
      <p:sp>
        <p:nvSpPr>
          <p:cNvPr id="30722" name="Rectangle 2"/>
          <p:cNvSpPr>
            <a:spLocks noGrp="1" noChangeArrowheads="1"/>
          </p:cNvSpPr>
          <p:nvPr>
            <p:ph type="title"/>
          </p:nvPr>
        </p:nvSpPr>
        <p:spPr>
          <a:xfrm>
            <a:off x="685800" y="228600"/>
            <a:ext cx="7772400" cy="824136"/>
          </a:xfrm>
        </p:spPr>
        <p:txBody>
          <a:bodyPr/>
          <a:lstStyle/>
          <a:p>
            <a:pPr eaLnBrk="1" hangingPunct="1">
              <a:defRPr/>
            </a:pPr>
            <a:r>
              <a:rPr lang="en-US" dirty="0" smtClean="0"/>
              <a:t>Approach</a:t>
            </a:r>
          </a:p>
        </p:txBody>
      </p:sp>
      <p:sp>
        <p:nvSpPr>
          <p:cNvPr id="30723" name="Rectangle 3"/>
          <p:cNvSpPr>
            <a:spLocks noGrp="1" noChangeArrowheads="1"/>
          </p:cNvSpPr>
          <p:nvPr>
            <p:ph type="body" idx="1"/>
          </p:nvPr>
        </p:nvSpPr>
        <p:spPr>
          <a:xfrm>
            <a:off x="539552" y="1196752"/>
            <a:ext cx="8352928" cy="4114800"/>
          </a:xfrm>
        </p:spPr>
        <p:txBody>
          <a:bodyPr/>
          <a:lstStyle/>
          <a:p>
            <a:pPr eaLnBrk="1" hangingPunct="1">
              <a:defRPr/>
            </a:pPr>
            <a:r>
              <a:rPr lang="en-US" sz="2800" dirty="0" smtClean="0"/>
              <a:t>Preferential treatment to ensure prompt responses to short TCP flows.</a:t>
            </a:r>
          </a:p>
          <a:p>
            <a:pPr eaLnBrk="1" hangingPunct="1">
              <a:defRPr/>
            </a:pPr>
            <a:r>
              <a:rPr lang="en-US" sz="2800" dirty="0" smtClean="0"/>
              <a:t>Threshold based classification method.</a:t>
            </a:r>
          </a:p>
          <a:p>
            <a:pPr eaLnBrk="1" hangingPunct="1">
              <a:defRPr/>
            </a:pPr>
            <a:r>
              <a:rPr lang="en-US" sz="2800" dirty="0" smtClean="0"/>
              <a:t>Active Queue Management (AQM) – RIO at core routers.</a:t>
            </a:r>
          </a:p>
          <a:p>
            <a:pPr eaLnBrk="1" hangingPunct="1">
              <a:defRPr/>
            </a:pPr>
            <a:r>
              <a:rPr lang="en-US" sz="2800" dirty="0" smtClean="0"/>
              <a:t>Differentiated Services (</a:t>
            </a:r>
            <a:r>
              <a:rPr lang="en-US" sz="2800" dirty="0" err="1" smtClean="0"/>
              <a:t>Diffserv</a:t>
            </a:r>
            <a:r>
              <a:rPr lang="en-US" sz="2800" dirty="0" smtClean="0"/>
              <a:t>) architecture at the edge of networks.</a:t>
            </a:r>
          </a:p>
          <a:p>
            <a:pPr eaLnBrk="1" hangingPunct="1">
              <a:defRPr/>
            </a:pPr>
            <a:r>
              <a:rPr lang="en-US" sz="2800" dirty="0" smtClean="0"/>
              <a:t>This approach achieves better </a:t>
            </a:r>
            <a:r>
              <a:rPr lang="en-US" sz="2800" dirty="0" err="1" smtClean="0"/>
              <a:t>goodput</a:t>
            </a:r>
            <a:r>
              <a:rPr lang="en-US" sz="2800" dirty="0" smtClean="0"/>
              <a:t> than traditional Drop Tail or RED policies.</a:t>
            </a:r>
          </a:p>
          <a:p>
            <a:pPr eaLnBrk="1" hangingPunct="1">
              <a:defRPr/>
            </a:pPr>
            <a:r>
              <a:rPr lang="en-US" sz="2800" dirty="0" smtClean="0"/>
              <a:t>RIO guarantees ordered delivery of packets.</a:t>
            </a:r>
          </a:p>
          <a:p>
            <a:pPr eaLnBrk="1" hangingPunct="1">
              <a:buFont typeface="Wingdings" pitchFamily="2" charset="2"/>
              <a:buNone/>
              <a:defRPr/>
            </a:pPr>
            <a:endParaRPr lang="en-US" sz="28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dirty="0" smtClean="0"/>
              <a:t>CS577:  Mice and Elephants War paper</a:t>
            </a:r>
            <a:endParaRPr lang="en-US" dirty="0"/>
          </a:p>
        </p:txBody>
      </p:sp>
      <p:sp>
        <p:nvSpPr>
          <p:cNvPr id="6" name="Slide Number Placeholder 5"/>
          <p:cNvSpPr>
            <a:spLocks noGrp="1"/>
          </p:cNvSpPr>
          <p:nvPr>
            <p:ph type="sldNum" sz="quarter" idx="12"/>
          </p:nvPr>
        </p:nvSpPr>
        <p:spPr/>
        <p:txBody>
          <a:bodyPr/>
          <a:lstStyle/>
          <a:p>
            <a:pPr>
              <a:defRPr/>
            </a:pPr>
            <a:fld id="{6EA524C4-B666-49A2-A2F5-14371544367B}" type="slidenum">
              <a:rPr lang="en-US"/>
              <a:pPr>
                <a:defRPr/>
              </a:pPr>
              <a:t>9</a:t>
            </a:fld>
            <a:endParaRPr lang="en-US"/>
          </a:p>
        </p:txBody>
      </p:sp>
      <p:sp>
        <p:nvSpPr>
          <p:cNvPr id="30722" name="Rectangle 2"/>
          <p:cNvSpPr>
            <a:spLocks noGrp="1" noChangeArrowheads="1"/>
          </p:cNvSpPr>
          <p:nvPr>
            <p:ph type="title"/>
          </p:nvPr>
        </p:nvSpPr>
        <p:spPr>
          <a:xfrm>
            <a:off x="685800" y="228600"/>
            <a:ext cx="7772400" cy="824136"/>
          </a:xfrm>
        </p:spPr>
        <p:txBody>
          <a:bodyPr/>
          <a:lstStyle/>
          <a:p>
            <a:pPr eaLnBrk="1" hangingPunct="1">
              <a:defRPr/>
            </a:pPr>
            <a:r>
              <a:rPr lang="en-US" dirty="0" smtClean="0"/>
              <a:t>Related Work</a:t>
            </a:r>
          </a:p>
        </p:txBody>
      </p:sp>
      <p:sp>
        <p:nvSpPr>
          <p:cNvPr id="30723" name="Rectangle 3"/>
          <p:cNvSpPr>
            <a:spLocks noGrp="1" noChangeArrowheads="1"/>
          </p:cNvSpPr>
          <p:nvPr>
            <p:ph type="body" idx="1"/>
          </p:nvPr>
        </p:nvSpPr>
        <p:spPr>
          <a:xfrm>
            <a:off x="539552" y="1196752"/>
            <a:ext cx="8352928" cy="4114800"/>
          </a:xfrm>
        </p:spPr>
        <p:txBody>
          <a:bodyPr/>
          <a:lstStyle/>
          <a:p>
            <a:pPr eaLnBrk="1" hangingPunct="1">
              <a:defRPr/>
            </a:pPr>
            <a:r>
              <a:rPr lang="en-US" sz="2800" dirty="0" smtClean="0"/>
              <a:t>Authors :</a:t>
            </a:r>
          </a:p>
          <a:p>
            <a:pPr eaLnBrk="1" hangingPunct="1">
              <a:buNone/>
              <a:defRPr/>
            </a:pPr>
            <a:r>
              <a:rPr lang="en-US" sz="2800" dirty="0" smtClean="0"/>
              <a:t>	- study interaction between long and </a:t>
            </a:r>
            <a:r>
              <a:rPr lang="en-US" sz="2800" smtClean="0"/>
              <a:t>short flows.</a:t>
            </a:r>
            <a:endParaRPr lang="en-US" sz="2800" dirty="0" smtClean="0"/>
          </a:p>
          <a:p>
            <a:pPr eaLnBrk="1" hangingPunct="1">
              <a:buNone/>
              <a:defRPr/>
            </a:pPr>
            <a:r>
              <a:rPr lang="en-US" sz="2800" dirty="0" smtClean="0"/>
              <a:t>	- propose to isolate long and short flows.</a:t>
            </a:r>
          </a:p>
          <a:p>
            <a:pPr eaLnBrk="1" hangingPunct="1">
              <a:buNone/>
              <a:defRPr/>
            </a:pPr>
            <a:r>
              <a:rPr lang="en-US" sz="2800" dirty="0" smtClean="0"/>
              <a:t>	- discover that ‘class based flow isolation’ in combination with ‘threshold based classification’ at the edge cause packet reordering and severely degrade TCP performance.</a:t>
            </a:r>
          </a:p>
          <a:p>
            <a:pPr eaLnBrk="1" hangingPunct="1">
              <a:buFont typeface="Wingdings" pitchFamily="2" charset="2"/>
              <a:buNone/>
              <a:defRPr/>
            </a:pPr>
            <a:r>
              <a:rPr lang="en-US" sz="2800" dirty="0" smtClean="0"/>
              <a:t>	- propose to push the bandwidth(load) control to the edges of the network.</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oaring">
  <a:themeElements>
    <a:clrScheme name="Soaring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fontScheme name="Soaring">
      <a:majorFont>
        <a:latin typeface="Comic Sans MS"/>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9050" cap="flat" cmpd="sng" algn="ctr">
          <a:solidFill>
            <a:schemeClr val="bg2"/>
          </a:solidFill>
          <a:prstDash val="solid"/>
          <a:round/>
          <a:headEnd type="none" w="med" len="med"/>
          <a:tailEnd type="triangl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9050" cap="flat" cmpd="sng" algn="ctr">
          <a:solidFill>
            <a:schemeClr val="bg2"/>
          </a:solidFill>
          <a:prstDash val="solid"/>
          <a:round/>
          <a:headEnd type="none" w="med" len="med"/>
          <a:tailEnd type="triangl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Soaring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Soaring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Soaring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Soaring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Soaring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Designs\Soaring.pot</Template>
  <TotalTime>4670</TotalTime>
  <Words>1566</Words>
  <Application>Microsoft Office PowerPoint</Application>
  <PresentationFormat>On-screen Show (4:3)</PresentationFormat>
  <Paragraphs>255</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Soaring</vt:lpstr>
      <vt:lpstr> The War Between Mice and Elephants  (by Liang Guo and Ibrahim Matta)  Treating Short Connections fairly against Long Connections when they compete for Bandwidth.</vt:lpstr>
      <vt:lpstr>Outline</vt:lpstr>
      <vt:lpstr>Outline  - Contd…</vt:lpstr>
      <vt:lpstr>Introduction</vt:lpstr>
      <vt:lpstr>Introduction contd…</vt:lpstr>
      <vt:lpstr>TCP characteristics</vt:lpstr>
      <vt:lpstr>TCP characteristics</vt:lpstr>
      <vt:lpstr>Approach</vt:lpstr>
      <vt:lpstr>Related Work</vt:lpstr>
      <vt:lpstr>Analyzing Short TCP Flow Performance</vt:lpstr>
      <vt:lpstr>Sensitivity Analysis for Short and Long TCP flows</vt:lpstr>
      <vt:lpstr>Sensitivity Analysis…</vt:lpstr>
      <vt:lpstr>Sensitivity Analysis…</vt:lpstr>
      <vt:lpstr>Sensitivity Analysis…</vt:lpstr>
      <vt:lpstr>Preferential Treatment to Short TCP Flows</vt:lpstr>
      <vt:lpstr>Preferential Treatment to Short TCP Flows…</vt:lpstr>
      <vt:lpstr>Preferential Treatment to Short TCP Flows…</vt:lpstr>
      <vt:lpstr>Proposed Scheme: Architecture &amp; Mechanisms</vt:lpstr>
      <vt:lpstr>Architecture</vt:lpstr>
      <vt:lpstr>Edge Router : Packet Classification and State Maintenance</vt:lpstr>
      <vt:lpstr>Core Router: Preferential Treatment to Short Flows</vt:lpstr>
      <vt:lpstr>Early dropping/marking function of an RIO queue</vt:lpstr>
      <vt:lpstr>Simulation</vt:lpstr>
      <vt:lpstr>Simulation</vt:lpstr>
      <vt:lpstr>Simulation</vt:lpstr>
      <vt:lpstr>Simulation</vt:lpstr>
      <vt:lpstr>Experiment 1</vt:lpstr>
      <vt:lpstr>Experiment 1 …</vt:lpstr>
      <vt:lpstr>Experiment 1 …</vt:lpstr>
      <vt:lpstr>Experiment 1 …</vt:lpstr>
      <vt:lpstr>Experiment 1 …</vt:lpstr>
      <vt:lpstr>Discussion</vt:lpstr>
      <vt:lpstr>Discussion</vt:lpstr>
      <vt:lpstr>Discussion</vt:lpstr>
      <vt:lpstr>Discussion</vt:lpstr>
      <vt:lpstr>Discussion</vt:lpstr>
      <vt:lpstr>Discussion</vt:lpstr>
      <vt:lpstr>Conclusions and Future Work</vt:lpstr>
      <vt:lpstr>Questions &amp; Class Discussion</vt:lpstr>
      <vt:lpstr>References:</vt:lpstr>
    </vt:vector>
  </TitlesOfParts>
  <Company>WPI Computer Science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Mice and Elephants Review</dc:title>
  <dc:creator>Didwania, Pankaj</dc:creator>
  <cp:lastModifiedBy>Professor Kinicki</cp:lastModifiedBy>
  <cp:revision>227</cp:revision>
  <cp:lastPrinted>1601-01-01T00:00:00Z</cp:lastPrinted>
  <dcterms:created xsi:type="dcterms:W3CDTF">2003-06-13T15:57:46Z</dcterms:created>
  <dcterms:modified xsi:type="dcterms:W3CDTF">2013-09-24T18:02:19Z</dcterms:modified>
</cp:coreProperties>
</file>