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256" r:id="rId2"/>
    <p:sldId id="401" r:id="rId3"/>
    <p:sldId id="414" r:id="rId4"/>
    <p:sldId id="370" r:id="rId5"/>
    <p:sldId id="402" r:id="rId6"/>
    <p:sldId id="368" r:id="rId7"/>
    <p:sldId id="371" r:id="rId8"/>
    <p:sldId id="372" r:id="rId9"/>
    <p:sldId id="373" r:id="rId10"/>
    <p:sldId id="406" r:id="rId11"/>
    <p:sldId id="407" r:id="rId12"/>
    <p:sldId id="408" r:id="rId13"/>
    <p:sldId id="395" r:id="rId14"/>
    <p:sldId id="389" r:id="rId15"/>
    <p:sldId id="403" r:id="rId16"/>
    <p:sldId id="404" r:id="rId17"/>
    <p:sldId id="397" r:id="rId18"/>
    <p:sldId id="390" r:id="rId19"/>
    <p:sldId id="391" r:id="rId20"/>
    <p:sldId id="405" r:id="rId21"/>
    <p:sldId id="392" r:id="rId22"/>
    <p:sldId id="396" r:id="rId23"/>
    <p:sldId id="413" r:id="rId24"/>
    <p:sldId id="409" r:id="rId25"/>
    <p:sldId id="410" r:id="rId26"/>
    <p:sldId id="411" r:id="rId27"/>
    <p:sldId id="394" r:id="rId28"/>
    <p:sldId id="399" r:id="rId29"/>
    <p:sldId id="412" r:id="rId30"/>
    <p:sldId id="415" r:id="rId31"/>
    <p:sldId id="398" r:id="rId32"/>
    <p:sldId id="400" r:id="rId3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8000"/>
    <a:srgbClr val="0033CC"/>
    <a:srgbClr val="CC3300"/>
    <a:srgbClr val="990033"/>
    <a:srgbClr val="6600CC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52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3ABE62-A092-459C-835B-D09AA1F021CE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669FC-C37B-467D-ABC4-F880F60D3314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486190-5F33-4154-8EB2-09D9B6B94E99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C74A9-C9B7-4358-8A70-A7D68AD33EB7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A8C217-FE2A-4DA2-92A6-2FBE221921E0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65A28-6936-4D64-A92D-4CBBFFB63B25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83E1F-D29D-425C-B639-14F69D066B3A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6BCC22-1345-40D2-AFA7-26237DCC919F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E361E46-A829-46C8-B284-64F880F90D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  <a:latin typeface="+mn-lt"/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A80AC50-AF34-4E0A-AC36-40E580A356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Advanced Computer Networks 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Performance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Metrics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75656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013048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throughput:: </a:t>
            </a:r>
            <a:r>
              <a:rPr lang="en-US" sz="2800" dirty="0" smtClean="0"/>
              <a:t>rate (bits/time unit) at which bits transferred between sender/receiver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instantaneous:</a:t>
            </a:r>
            <a:r>
              <a:rPr lang="en-US" dirty="0" smtClean="0"/>
              <a:t> rate at given point in time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average:</a:t>
            </a:r>
            <a:r>
              <a:rPr lang="en-US" dirty="0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107504" y="5230837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5391621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s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5463629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c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102"/>
            <a:ext cx="3598863" cy="1943106"/>
            <a:chOff x="913" y="2732"/>
            <a:chExt cx="2267" cy="1224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5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411" y="3322"/>
              <a:ext cx="1769" cy="634"/>
            </a:xfrm>
            <a:prstGeom prst="rect">
              <a:avLst/>
            </a:prstGeom>
            <a:solidFill>
              <a:schemeClr val="bg1"/>
            </a:solidFill>
            <a:ln w="222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s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4" y="4805362"/>
            <a:ext cx="698503" cy="4958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964782" y="4928743"/>
            <a:ext cx="479425" cy="39461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66"/>
            <a:ext cx="3178175" cy="2060580"/>
            <a:chOff x="3093" y="2676"/>
            <a:chExt cx="2002" cy="129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34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c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100899" y="4869161"/>
            <a:ext cx="33825" cy="45419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302845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326" y="1218778"/>
            <a:ext cx="8339138" cy="554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s</a:t>
            </a:r>
            <a:r>
              <a:rPr lang="en-US" dirty="0" smtClean="0">
                <a:solidFill>
                  <a:srgbClr val="990033"/>
                </a:solidFill>
              </a:rPr>
              <a:t> &lt; </a:t>
            </a: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c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sz="2800" b="0" dirty="0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536" y="3234630"/>
            <a:ext cx="8372476" cy="1576388"/>
            <a:chOff x="309" y="2080"/>
            <a:chExt cx="5274" cy="993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s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&gt; </a:t>
              </a: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c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 </a:t>
              </a:r>
              <a:r>
                <a:rPr lang="en-US" sz="2800" dirty="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013176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990033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9252520" cy="864096"/>
          </a:xfrm>
        </p:spPr>
        <p:txBody>
          <a:bodyPr/>
          <a:lstStyle/>
          <a:p>
            <a:r>
              <a:rPr lang="en-US" dirty="0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68958" y="1024583"/>
            <a:ext cx="4315717" cy="5140721"/>
          </a:xfrm>
        </p:spPr>
        <p:txBody>
          <a:bodyPr/>
          <a:lstStyle/>
          <a:p>
            <a:r>
              <a:rPr lang="en-US" dirty="0" smtClean="0"/>
              <a:t>per-connection end-end throughput: min(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,R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,R</a:t>
            </a:r>
            <a:r>
              <a:rPr lang="en-US" dirty="0" smtClean="0"/>
              <a:t>/10)</a:t>
            </a:r>
          </a:p>
          <a:p>
            <a:r>
              <a:rPr lang="en-US" dirty="0" smtClean="0"/>
              <a:t>in practice: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is often the bottleneck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33CC"/>
                </a:solidFill>
              </a:rPr>
              <a:t>last mile link </a:t>
            </a:r>
            <a:r>
              <a:rPr lang="en-US" dirty="0" smtClean="0"/>
              <a:t>has capacity </a:t>
            </a:r>
            <a:r>
              <a:rPr lang="en-US" dirty="0" err="1" smtClean="0"/>
              <a:t>Rc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417357" y="1083469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Delay Components</a:t>
            </a:r>
          </a:p>
        </p:txBody>
      </p:sp>
      <p:pic>
        <p:nvPicPr>
          <p:cNvPr id="20485" name="Content Placeholder 9" descr="K_fig01_1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428736"/>
            <a:ext cx="8585200" cy="4071937"/>
          </a:xfr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Four Sources of Packet </a:t>
            </a:r>
            <a:r>
              <a:rPr lang="en-US" dirty="0"/>
              <a:t>D</a:t>
            </a:r>
            <a:r>
              <a:rPr lang="en-US" dirty="0" smtClean="0"/>
              <a:t>elay</a:t>
            </a:r>
            <a:endParaRPr lang="en-US" sz="4400" dirty="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268760"/>
            <a:ext cx="4105026" cy="24482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1. </a:t>
            </a:r>
            <a:r>
              <a:rPr lang="en-US" sz="2400" dirty="0">
                <a:solidFill>
                  <a:srgbClr val="990033"/>
                </a:solidFill>
              </a:rPr>
              <a:t>p</a:t>
            </a:r>
            <a:r>
              <a:rPr lang="en-US" sz="2400" dirty="0" smtClean="0">
                <a:solidFill>
                  <a:srgbClr val="990033"/>
                </a:solidFill>
              </a:rPr>
              <a:t>rocessing at node: 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Checking for bit errors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determine output link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Moving packet from input queue to output queue.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1600" b="0" dirty="0" smtClean="0">
                <a:latin typeface="+mn-lt"/>
              </a:rPr>
              <a:t>Table lookup time (see routing algorithms)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6"/>
            <a:ext cx="6021388" cy="2179638"/>
            <a:chOff x="494" y="2702"/>
            <a:chExt cx="3793" cy="1373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8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722440" y="1340768"/>
            <a:ext cx="3810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>
                <a:solidFill>
                  <a:srgbClr val="990033"/>
                </a:solidFill>
                <a:latin typeface="Comic Sans MS" pitchFamily="66" charset="0"/>
              </a:rPr>
              <a:t>2. </a:t>
            </a:r>
            <a:r>
              <a:rPr lang="en-US" b="1" dirty="0" err="1">
                <a:solidFill>
                  <a:srgbClr val="990033"/>
                </a:solidFill>
              </a:rPr>
              <a:t>q</a:t>
            </a:r>
            <a:r>
              <a:rPr lang="en-US" b="1" dirty="0" err="1" smtClean="0">
                <a:solidFill>
                  <a:srgbClr val="990033"/>
                </a:solidFill>
                <a:latin typeface="Comic Sans MS" pitchFamily="66" charset="0"/>
              </a:rPr>
              <a:t>ueueing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delay</a:t>
            </a:r>
            <a:endParaRPr lang="en-US" b="1" dirty="0">
              <a:solidFill>
                <a:srgbClr val="990033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time waiting at output link for transmission 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depends on congestion level of </a:t>
            </a:r>
            <a:r>
              <a:rPr lang="en-US" sz="2000" dirty="0" smtClean="0">
                <a:latin typeface="Comic Sans MS" pitchFamily="66" charset="0"/>
              </a:rPr>
              <a:t>router.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 smtClean="0"/>
              <a:t>Delay in packet-switched networks</a:t>
            </a:r>
            <a:endParaRPr lang="en-US" dirty="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3. Transmission delay:</a:t>
            </a:r>
          </a:p>
          <a:p>
            <a:r>
              <a:rPr lang="en-US" sz="2000" dirty="0" smtClean="0"/>
              <a:t>R=link bandwidth (bps)</a:t>
            </a:r>
          </a:p>
          <a:p>
            <a:r>
              <a:rPr lang="en-US" sz="2000" dirty="0" smtClean="0"/>
              <a:t>L=packet length (bits)</a:t>
            </a:r>
          </a:p>
          <a:p>
            <a:r>
              <a:rPr lang="en-US" sz="2000" dirty="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4. Propagation delay:</a:t>
            </a:r>
          </a:p>
          <a:p>
            <a:r>
              <a:rPr lang="en-US" sz="2400" dirty="0" smtClean="0"/>
              <a:t>d = length of physical link</a:t>
            </a:r>
          </a:p>
          <a:p>
            <a:r>
              <a:rPr lang="en-US" sz="2400" dirty="0" smtClean="0"/>
              <a:t>s = propagation speed in medium (~2x10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m/sec)</a:t>
            </a:r>
          </a:p>
          <a:p>
            <a:r>
              <a:rPr lang="en-US" sz="2400" dirty="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251520" y="3933056"/>
            <a:ext cx="6021388" cy="2179638"/>
            <a:chOff x="494" y="2702"/>
            <a:chExt cx="3793" cy="1373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9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6633675" y="4149080"/>
            <a:ext cx="2258805" cy="1941389"/>
          </a:xfrm>
          <a:prstGeom prst="rect">
            <a:avLst/>
          </a:prstGeom>
          <a:noFill/>
          <a:ln w="190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Note: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s </a:t>
            </a:r>
            <a:r>
              <a:rPr lang="en-US" dirty="0">
                <a:latin typeface="Comic Sans MS" pitchFamily="66" charset="0"/>
              </a:rPr>
              <a:t>and R </a:t>
            </a:r>
            <a:r>
              <a:rPr lang="en-US" dirty="0" smtClean="0">
                <a:latin typeface="Comic Sans MS" pitchFamily="66" charset="0"/>
              </a:rPr>
              <a:t>are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very </a:t>
            </a:r>
            <a:r>
              <a:rPr lang="en-US" dirty="0" smtClean="0">
                <a:latin typeface="Comic Sans MS" pitchFamily="66" charset="0"/>
              </a:rPr>
              <a:t>different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quantities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4"/>
            <a:ext cx="8353425" cy="996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End-to-end Packet Delay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End-to-end packet delay</a:t>
            </a:r>
            <a:r>
              <a:rPr lang="en-US" dirty="0" smtClean="0">
                <a:solidFill>
                  <a:schemeClr val="accent2"/>
                </a:solidFill>
              </a:rPr>
              <a:t> :: </a:t>
            </a:r>
            <a:r>
              <a:rPr lang="en-US" dirty="0" smtClean="0"/>
              <a:t>the time to deliver a packet from source to destination Host (or node).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{Most often, we are interested in the packet delay within the </a:t>
            </a:r>
            <a:r>
              <a:rPr lang="en-US" i="1" dirty="0" smtClean="0">
                <a:solidFill>
                  <a:schemeClr val="accent1"/>
                </a:solidFill>
              </a:rPr>
              <a:t>communications subnet</a:t>
            </a:r>
            <a:r>
              <a:rPr lang="en-US" i="1" dirty="0" smtClean="0"/>
              <a:t>.</a:t>
            </a:r>
            <a:r>
              <a:rPr lang="en-US" dirty="0" smtClean="0"/>
              <a:t>} This delay is the sum of the delays on each subnet link traversed by the packet.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Each link delay consists of four components[B&amp;G  </a:t>
            </a:r>
            <a:r>
              <a:rPr lang="en-US" dirty="0" err="1" smtClean="0"/>
              <a:t>Bertsekas</a:t>
            </a:r>
            <a:r>
              <a:rPr lang="en-US" dirty="0" smtClean="0"/>
              <a:t> and </a:t>
            </a:r>
            <a:r>
              <a:rPr lang="en-US" dirty="0" err="1" smtClean="0"/>
              <a:t>Gallager</a:t>
            </a:r>
            <a:r>
              <a:rPr lang="en-US" dirty="0" smtClean="0"/>
              <a:t>]: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2869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1.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processing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[PROC]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correctly received at the head node of the incoming link and the time the packet is assigned to an outgoing link queue for transmission.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2.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queuing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[QUEUE]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assigned to a queue for transmission and the time it starts being transmitted. During this time, the packet waits while other packets in the transmission queue are transmitted.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72400" cy="1000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3978"/>
            <a:ext cx="8501122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transmission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[TRANS]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between the times that the first and last bits of the packet are transmitted.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4.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propagation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[PROP]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between the time the last bit is transmitted at the head node of the link queue and the time the last bit is received at the next router. This is </a:t>
            </a:r>
            <a:r>
              <a:rPr lang="en-US" dirty="0" smtClean="0">
                <a:solidFill>
                  <a:srgbClr val="0033CC"/>
                </a:solidFill>
              </a:rPr>
              <a:t>proportional</a:t>
            </a:r>
            <a:r>
              <a:rPr lang="en-US" dirty="0" smtClean="0"/>
              <a:t> to the physical distance between transmitter and receiver.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Warning: Terminologies can differ!!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Generic Performance Metrics</a:t>
            </a:r>
          </a:p>
          <a:p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Tool</a:t>
            </a:r>
          </a:p>
          <a:p>
            <a:r>
              <a:rPr lang="en-US" dirty="0" smtClean="0"/>
              <a:t>Other Performance Measures</a:t>
            </a:r>
          </a:p>
          <a:p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(Link)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proc</a:t>
            </a:r>
            <a:r>
              <a:rPr lang="en-US" sz="2400" dirty="0" smtClean="0"/>
              <a:t> = processing delay</a:t>
            </a:r>
          </a:p>
          <a:p>
            <a:pPr lvl="1"/>
            <a:r>
              <a:rPr lang="en-US" sz="2000" dirty="0" smtClean="0"/>
              <a:t>typically 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or less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queue</a:t>
            </a:r>
            <a:r>
              <a:rPr lang="en-US" sz="2400" dirty="0" smtClean="0"/>
              <a:t> = </a:t>
            </a:r>
            <a:r>
              <a:rPr lang="en-US" sz="2400" dirty="0" err="1" smtClean="0"/>
              <a:t>queueing</a:t>
            </a:r>
            <a:r>
              <a:rPr lang="en-US" sz="2400" dirty="0" smtClean="0"/>
              <a:t> delay</a:t>
            </a:r>
          </a:p>
          <a:p>
            <a:pPr lvl="1"/>
            <a:r>
              <a:rPr lang="en-US" sz="2000" dirty="0" smtClean="0"/>
              <a:t>depends on congestion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trans</a:t>
            </a:r>
            <a:r>
              <a:rPr lang="en-US" sz="2400" dirty="0" smtClean="0"/>
              <a:t> = transmission delay</a:t>
            </a:r>
          </a:p>
          <a:p>
            <a:pPr lvl="1"/>
            <a:r>
              <a:rPr lang="en-US" sz="2000" dirty="0" smtClean="0"/>
              <a:t>= L/R, significant for low-speed links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prop</a:t>
            </a:r>
            <a:r>
              <a:rPr lang="en-US" sz="2400" dirty="0" smtClean="0"/>
              <a:t> = propagation delay</a:t>
            </a:r>
          </a:p>
          <a:p>
            <a:pPr lvl="1"/>
            <a:r>
              <a:rPr lang="en-US" sz="2000" dirty="0" smtClean="0"/>
              <a:t>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to hundreds of </a:t>
            </a:r>
            <a:r>
              <a:rPr lang="en-US" sz="2000" dirty="0" err="1" smtClean="0"/>
              <a:t>msecs</a:t>
            </a:r>
            <a:endParaRPr lang="en-US" sz="2000" dirty="0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4" imgW="2006280" imgH="241200" progId="Equation.3">
                  <p:embed/>
                </p:oleObj>
              </mc:Choice>
              <mc:Fallback>
                <p:oleObj name="Equation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036371" y="5808687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End-to-End Packet Delay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62264"/>
            <a:ext cx="7772400" cy="323850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packet delay  </a:t>
            </a:r>
            <a:r>
              <a:rPr lang="en-US" dirty="0" smtClean="0"/>
              <a:t>= sum of ALL link packet delays.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Be Careful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</a:t>
            </a:r>
            <a:r>
              <a:rPr lang="en-US" dirty="0" smtClean="0"/>
              <a:t>can be defined either: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Host-to-Host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</a:t>
            </a:r>
            <a:r>
              <a:rPr lang="en-US" dirty="0" smtClean="0">
                <a:solidFill>
                  <a:srgbClr val="800000"/>
                </a:solidFill>
              </a:rPr>
              <a:t>only</a:t>
            </a:r>
            <a:r>
              <a:rPr lang="en-US" dirty="0" smtClean="0"/>
              <a:t> from end-to-end nodes within the </a:t>
            </a:r>
            <a:r>
              <a:rPr lang="en-US" dirty="0" err="1" smtClean="0"/>
              <a:t>subnetwork</a:t>
            </a:r>
            <a:r>
              <a:rPr lang="en-US" dirty="0" smtClean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158" y="1428736"/>
            <a:ext cx="8177242" cy="114300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Link packet delay  =  PROC + </a:t>
            </a:r>
            <a:r>
              <a:rPr lang="en-US" sz="3200" b="1" dirty="0" smtClean="0">
                <a:solidFill>
                  <a:schemeClr val="accent2"/>
                </a:solidFill>
              </a:rPr>
              <a:t>QD</a:t>
            </a:r>
          </a:p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                        + TRANS + PROP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6688" y="5736679"/>
            <a:ext cx="1000125" cy="4286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 dirty="0" smtClean="0">
                <a:solidFill>
                  <a:srgbClr val="6600CC"/>
                </a:solidFill>
              </a:rPr>
              <a:t>B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6600CC"/>
                </a:solidFill>
                <a:latin typeface="Comic Sans MS" pitchFamily="66" charset="0"/>
              </a:rPr>
              <a:t>&amp; 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G</a:t>
            </a:r>
            <a:endParaRPr lang="en-US" b="1" dirty="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Bandwidth </a:t>
            </a:r>
            <a:r>
              <a:rPr lang="en-US" dirty="0"/>
              <a:t>Delay</a:t>
            </a:r>
            <a:r>
              <a:rPr lang="en-US" dirty="0" smtClean="0"/>
              <a:t> Product (BDP)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085" y="1124744"/>
            <a:ext cx="8435280" cy="5040560"/>
          </a:xfrm>
        </p:spPr>
        <p:txBody>
          <a:bodyPr/>
          <a:lstStyle/>
          <a:p>
            <a:r>
              <a:rPr lang="en-US" dirty="0"/>
              <a:t>Amount of data “in flight” or “in the pipe”</a:t>
            </a:r>
          </a:p>
          <a:p>
            <a:r>
              <a:rPr lang="en-US" dirty="0" smtClean="0"/>
              <a:t>Sometimes </a:t>
            </a:r>
            <a:r>
              <a:rPr lang="en-US" dirty="0"/>
              <a:t>relative to </a:t>
            </a:r>
            <a:r>
              <a:rPr lang="en-US" dirty="0" smtClean="0"/>
              <a:t>RTT (i.e., 2 x delay)</a:t>
            </a:r>
            <a:endParaRPr lang="en-US" dirty="0"/>
          </a:p>
          <a:p>
            <a:r>
              <a:rPr lang="en-US" dirty="0"/>
              <a:t>Example: 100ms </a:t>
            </a:r>
            <a:r>
              <a:rPr lang="en-US" sz="2400" dirty="0">
                <a:latin typeface="Helvetica" pitchFamily="34" charset="0"/>
              </a:rPr>
              <a:t>x</a:t>
            </a:r>
            <a:r>
              <a:rPr lang="en-US" dirty="0"/>
              <a:t> </a:t>
            </a:r>
            <a:r>
              <a:rPr lang="en-US" dirty="0" smtClean="0"/>
              <a:t>40Mbps </a:t>
            </a:r>
            <a:r>
              <a:rPr lang="en-US" dirty="0"/>
              <a:t>= </a:t>
            </a:r>
            <a:r>
              <a:rPr lang="en-US" dirty="0" smtClean="0"/>
              <a:t>4 </a:t>
            </a:r>
            <a:r>
              <a:rPr lang="en-US" dirty="0" smtClean="0"/>
              <a:t>M bits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</a:t>
            </a:r>
            <a:r>
              <a:rPr lang="en-US" dirty="0" smtClean="0"/>
              <a:t>500 KB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5845" name="Picture 5" descr="W:\Editorial\KARYN\Booksold\PD3e\final figures\Metafiles\01x22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90963"/>
            <a:ext cx="64039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90" y="-90264"/>
            <a:ext cx="8248650" cy="1143000"/>
          </a:xfrm>
        </p:spPr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(revisited)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611560" y="3572247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~ 0: average </a:t>
            </a:r>
            <a:r>
              <a:rPr lang="en-US" dirty="0" err="1">
                <a:latin typeface="Comic Sans MS" pitchFamily="66" charset="0"/>
              </a:rPr>
              <a:t>queueing</a:t>
            </a:r>
            <a:r>
              <a:rPr lang="en-US" dirty="0">
                <a:latin typeface="Comic Sans MS" pitchFamily="66" charset="0"/>
              </a:rPr>
              <a:t> delay small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</a:t>
            </a:r>
            <a:r>
              <a:rPr lang="en-US" dirty="0" smtClean="0">
                <a:latin typeface="Comic Sans MS" pitchFamily="66" charset="0"/>
              </a:rPr>
              <a:t>= or &gt; </a:t>
            </a:r>
            <a:r>
              <a:rPr lang="en-US" dirty="0">
                <a:latin typeface="Comic Sans MS" pitchFamily="66" charset="0"/>
              </a:rPr>
              <a:t>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772400" cy="3098800"/>
          </a:xfrm>
        </p:spPr>
        <p:txBody>
          <a:bodyPr/>
          <a:lstStyle/>
          <a:p>
            <a:r>
              <a:rPr lang="en-US" sz="2400" dirty="0" smtClean="0"/>
              <a:t>What do “real” Internet delay &amp; loss look like? </a:t>
            </a:r>
          </a:p>
          <a:p>
            <a:r>
              <a:rPr lang="en-US" sz="2400" i="1" dirty="0" err="1" smtClean="0">
                <a:solidFill>
                  <a:srgbClr val="990033"/>
                </a:solidFill>
              </a:rPr>
              <a:t>Traceroute</a:t>
            </a:r>
            <a:r>
              <a:rPr lang="en-US" sz="2400" dirty="0" smtClean="0">
                <a:solidFill>
                  <a:srgbClr val="990033"/>
                </a:solidFill>
              </a:rPr>
              <a:t> program: </a:t>
            </a:r>
            <a:r>
              <a:rPr lang="en-US" sz="2400" dirty="0" smtClean="0"/>
              <a:t>provides delay measurement from source to router along end-to-end Internet path towards destination.  </a:t>
            </a:r>
            <a:r>
              <a:rPr lang="en-US" sz="2400" dirty="0" smtClean="0">
                <a:solidFill>
                  <a:srgbClr val="0033CC"/>
                </a:solidFill>
              </a:rPr>
              <a:t>For all </a:t>
            </a:r>
            <a:r>
              <a:rPr lang="en-US" sz="2400" i="1" dirty="0" smtClean="0">
                <a:solidFill>
                  <a:srgbClr val="0033CC"/>
                </a:solidFill>
              </a:rPr>
              <a:t>i:</a:t>
            </a:r>
          </a:p>
          <a:p>
            <a:pPr lvl="1"/>
            <a:r>
              <a:rPr lang="en-US" sz="2000" dirty="0" smtClean="0"/>
              <a:t>sends three packets that will reach router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on path towards destination</a:t>
            </a:r>
          </a:p>
          <a:p>
            <a:pPr lvl="1"/>
            <a:r>
              <a:rPr lang="en-US" sz="2000" dirty="0" smtClean="0"/>
              <a:t>router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will return packets to sender.</a:t>
            </a:r>
          </a:p>
          <a:p>
            <a:pPr lvl="1"/>
            <a:r>
              <a:rPr lang="en-US" sz="2000" dirty="0" smtClean="0"/>
              <a:t>sender times interval between transmission and reply.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395536" y="2222277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</a:t>
            </a:r>
            <a:r>
              <a:rPr lang="en-US" sz="1600" dirty="0" smtClean="0">
                <a:latin typeface="Arial" charset="0"/>
              </a:rPr>
              <a:t>border1-rt-fa5-1-0.gw.umass.edu </a:t>
            </a:r>
            <a:r>
              <a:rPr lang="en-US" sz="1600" dirty="0">
                <a:latin typeface="Arial" charset="0"/>
              </a:rPr>
              <a:t>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cht-vbns.gw.umass.edu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abilene-vbns.abilene.ucaid.edu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nycm-wash.abilene.ucaid.edu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nice.cssi.renater.fr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fantasia.eurecom.fr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416174" y="1196752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>
                <a:solidFill>
                  <a:srgbClr val="990033"/>
                </a:solidFill>
                <a:latin typeface="Comic Sans MS" pitchFamily="66" charset="0"/>
              </a:rPr>
              <a:t>traceroute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301999" y="5517927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269036" y="1622202"/>
            <a:ext cx="4565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Three delay measurements from </a:t>
            </a:r>
          </a:p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290119" y="1811833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3829869" y="1800721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3964806" y="1810246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3956869" y="1816596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249966" y="5448077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5783511" y="3535139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6828086" y="3403302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trans-oceanic</a:t>
            </a:r>
          </a:p>
          <a:p>
            <a:pPr algn="l"/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link</a:t>
            </a:r>
            <a:endParaRPr lang="en-US" sz="2000" dirty="0">
              <a:solidFill>
                <a:srgbClr val="990033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smtClean="0"/>
              <a:t>Network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7958166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Latency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usually implies the </a:t>
            </a:r>
            <a:r>
              <a:rPr lang="en-US" sz="2000" dirty="0" smtClean="0">
                <a:solidFill>
                  <a:srgbClr val="0033CC"/>
                </a:solidFill>
              </a:rPr>
              <a:t>minimum</a:t>
            </a:r>
            <a:r>
              <a:rPr lang="en-US" sz="2000" dirty="0" smtClean="0"/>
              <a:t> possible delay. Latency assumes no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and no contention encountered along the path.</a:t>
            </a:r>
          </a:p>
          <a:p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Goodput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{</a:t>
            </a:r>
            <a:r>
              <a:rPr lang="en-US" sz="2000" i="1" dirty="0" smtClean="0">
                <a:solidFill>
                  <a:srgbClr val="0033CC"/>
                </a:solidFill>
              </a:rPr>
              <a:t>measured at the receiver</a:t>
            </a:r>
            <a:r>
              <a:rPr lang="en-US" sz="2000" dirty="0" smtClean="0">
                <a:solidFill>
                  <a:srgbClr val="0033CC"/>
                </a:solidFill>
              </a:rPr>
              <a:t>} </a:t>
            </a:r>
            <a:r>
              <a:rPr lang="en-US" sz="2000" dirty="0" smtClean="0"/>
              <a:t>the rate in bits per second of useful traffic received. </a:t>
            </a:r>
            <a:r>
              <a:rPr lang="en-US" sz="2000" dirty="0" err="1" smtClean="0"/>
              <a:t>Goodput</a:t>
            </a:r>
            <a:r>
              <a:rPr lang="en-US" sz="2000" dirty="0" smtClean="0"/>
              <a:t> excludes duplicate packets and packets dropped along the path.</a:t>
            </a:r>
            <a:endParaRPr lang="en-US" sz="2000" u="sng" dirty="0" smtClean="0"/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Fairness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either </a:t>
            </a:r>
            <a:r>
              <a:rPr lang="en-US" sz="2000" dirty="0" smtClean="0">
                <a:solidFill>
                  <a:schemeClr val="accent1"/>
                </a:solidFill>
              </a:rPr>
              <a:t>Jain’s fairness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max-min fairness </a:t>
            </a:r>
            <a:r>
              <a:rPr lang="en-US" sz="2000" dirty="0" smtClean="0"/>
              <a:t>are used to measure fair treatment among competing flows.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QoS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QoS</a:t>
            </a:r>
            <a:r>
              <a:rPr lang="en-US" sz="2000" dirty="0" smtClean="0"/>
              <a:t> measure accounts for importance of specific metric to one type of application [e.g.</a:t>
            </a:r>
            <a:r>
              <a:rPr lang="en-US" sz="2000" dirty="0" smtClean="0">
                <a:solidFill>
                  <a:srgbClr val="008000"/>
                </a:solidFill>
              </a:rPr>
              <a:t> jitter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8000"/>
                </a:solidFill>
              </a:rPr>
              <a:t>playable frame rate </a:t>
            </a:r>
            <a:r>
              <a:rPr lang="en-US" sz="2000" dirty="0" smtClean="0"/>
              <a:t>for streaming media].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WLANs and WSNs are concerned with</a:t>
            </a:r>
          </a:p>
          <a:p>
            <a:pPr>
              <a:buNone/>
            </a:pPr>
            <a:r>
              <a:rPr lang="en-US" dirty="0" smtClean="0"/>
              <a:t>packet loss and employ additional metrics: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Delivery ratio::</a:t>
            </a:r>
          </a:p>
          <a:p>
            <a:pPr lvl="1"/>
            <a:r>
              <a:rPr lang="en-US" dirty="0" smtClean="0"/>
              <a:t>the ratio of packets received to packets sent </a:t>
            </a:r>
            <a:r>
              <a:rPr lang="en-US" dirty="0" smtClean="0">
                <a:solidFill>
                  <a:schemeClr val="accent1"/>
                </a:solidFill>
              </a:rPr>
              <a:t>{excluding duplicates and retransmissions}.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Packet loss rate::</a:t>
            </a:r>
          </a:p>
          <a:p>
            <a:pPr lvl="1"/>
            <a:r>
              <a:rPr lang="en-US" dirty="0" smtClean="0"/>
              <a:t>the percentage of packets lost or dropped.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Link layer retransmission rates::</a:t>
            </a:r>
          </a:p>
          <a:p>
            <a:pPr lvl="1"/>
            <a:r>
              <a:rPr lang="en-US" dirty="0" smtClean="0"/>
              <a:t>the percentage of DL layer frames that are retransmitted.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748" y="1013048"/>
            <a:ext cx="8394700" cy="4648200"/>
          </a:xfrm>
        </p:spPr>
        <p:txBody>
          <a:bodyPr/>
          <a:lstStyle/>
          <a:p>
            <a:r>
              <a:rPr lang="en-US" sz="2800" dirty="0" smtClean="0"/>
              <a:t>queue (aka buffer) preceding link in buffer has finite capacity.</a:t>
            </a:r>
          </a:p>
          <a:p>
            <a:r>
              <a:rPr lang="en-US" sz="2800" dirty="0" smtClean="0"/>
              <a:t>packet arriving to full queue is dropped (aka lost)  </a:t>
            </a:r>
            <a:r>
              <a:rPr lang="en-US" sz="2800" dirty="0" smtClean="0">
                <a:solidFill>
                  <a:srgbClr val="990033"/>
                </a:solidFill>
              </a:rPr>
              <a:t>[FIFO Drop Tail router]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lost packet may be retransmitted by previous node, by source end system, or not at all.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07363" y="4226992"/>
            <a:ext cx="2997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being transmitted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363736" y="4509120"/>
            <a:ext cx="424288" cy="48418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810153" y="5661025"/>
            <a:ext cx="2733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full buffer is </a:t>
            </a:r>
            <a:r>
              <a:rPr lang="en-US" sz="1800" b="1" i="1" dirty="0" smtClean="0">
                <a:solidFill>
                  <a:srgbClr val="990033"/>
                </a:solidFill>
                <a:latin typeface="Comic Sans MS" pitchFamily="66" charset="0"/>
              </a:rPr>
              <a:t>dropped.</a:t>
            </a:r>
            <a:endParaRPr lang="en-US" sz="1800" b="1" i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07775" y="4022725"/>
            <a:ext cx="1717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(waiting area)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133725" y="4596325"/>
            <a:ext cx="104775" cy="356676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authors, researchers and companies will have different rules and meanings for network performance terms, specifically: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Bandwidth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capacity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Link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channel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Latency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delay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008000"/>
                </a:solidFill>
              </a:rPr>
              <a:t>RTT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** </a:t>
            </a:r>
            <a:r>
              <a:rPr lang="en-US" i="1" dirty="0" smtClean="0">
                <a:solidFill>
                  <a:schemeClr val="accent2"/>
                </a:solidFill>
              </a:rPr>
              <a:t>For this course’s exams, use my definitions!!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3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Packet/Frame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BDP often used as ‘rule of thumb’ in choosing size of the FIFO buffer at a router.</a:t>
            </a:r>
          </a:p>
          <a:p>
            <a:r>
              <a:rPr lang="en-US" dirty="0" smtClean="0"/>
              <a:t>Other causes of packet/frame loss:</a:t>
            </a:r>
          </a:p>
          <a:p>
            <a:pPr lvl="1"/>
            <a:r>
              <a:rPr lang="en-US" dirty="0" smtClean="0"/>
              <a:t>Collisions on media (both wired and wireless media {e.g., hidden terminal})</a:t>
            </a:r>
          </a:p>
          <a:p>
            <a:pPr lvl="1"/>
            <a:r>
              <a:rPr lang="en-US" dirty="0" smtClean="0"/>
              <a:t>Wireless </a:t>
            </a:r>
            <a:r>
              <a:rPr lang="en-US" dirty="0" smtClean="0"/>
              <a:t>conditions (SNR, multipath fading)</a:t>
            </a:r>
            <a:endParaRPr lang="en-US" dirty="0" smtClean="0"/>
          </a:p>
          <a:p>
            <a:pPr lvl="1"/>
            <a:r>
              <a:rPr lang="en-US" dirty="0" smtClean="0"/>
              <a:t>Out-of-order arrival.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general performance measures are : </a:t>
            </a:r>
            <a:r>
              <a:rPr lang="en-US" dirty="0" smtClean="0">
                <a:solidFill>
                  <a:srgbClr val="800000"/>
                </a:solidFill>
              </a:rPr>
              <a:t>utilization, throughput and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computer networks, </a:t>
            </a:r>
            <a:r>
              <a:rPr lang="en-US" dirty="0" smtClean="0">
                <a:solidFill>
                  <a:srgbClr val="800000"/>
                </a:solidFill>
              </a:rPr>
              <a:t>end-to-end delay</a:t>
            </a:r>
            <a:r>
              <a:rPr lang="en-US" dirty="0" smtClean="0"/>
              <a:t> is an important performance metric.</a:t>
            </a:r>
          </a:p>
          <a:p>
            <a:r>
              <a:rPr lang="en-US" dirty="0" err="1" smtClean="0"/>
              <a:t>Queueing</a:t>
            </a:r>
            <a:r>
              <a:rPr lang="en-US" dirty="0" smtClean="0"/>
              <a:t> models are used to analyze and estimate computer network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440"/>
            <a:ext cx="8229600" cy="3933800"/>
          </a:xfrm>
        </p:spPr>
        <p:txBody>
          <a:bodyPr/>
          <a:lstStyle/>
          <a:p>
            <a:r>
              <a:rPr lang="en-US" dirty="0" smtClean="0"/>
              <a:t>Other useful metrics include: </a:t>
            </a:r>
            <a:r>
              <a:rPr lang="en-US" dirty="0" smtClean="0">
                <a:solidFill>
                  <a:srgbClr val="800000"/>
                </a:solidFill>
              </a:rPr>
              <a:t>latency, </a:t>
            </a:r>
            <a:r>
              <a:rPr lang="en-US" dirty="0" err="1" smtClean="0">
                <a:solidFill>
                  <a:srgbClr val="800000"/>
                </a:solidFill>
              </a:rPr>
              <a:t>goodput</a:t>
            </a:r>
            <a:r>
              <a:rPr lang="en-US" dirty="0" smtClean="0">
                <a:solidFill>
                  <a:srgbClr val="800000"/>
                </a:solidFill>
              </a:rPr>
              <a:t>, fairness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/>
              <a:t>QoS</a:t>
            </a:r>
            <a:r>
              <a:rPr lang="en-US" dirty="0" smtClean="0"/>
              <a:t> metrics such as </a:t>
            </a:r>
            <a:r>
              <a:rPr lang="en-US" dirty="0" smtClean="0">
                <a:solidFill>
                  <a:srgbClr val="800000"/>
                </a:solidFill>
              </a:rPr>
              <a:t>jitter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800000"/>
                </a:solidFill>
              </a:rPr>
              <a:t>playable frame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wireless networks, </a:t>
            </a:r>
            <a:r>
              <a:rPr lang="en-US" dirty="0" smtClean="0">
                <a:solidFill>
                  <a:srgbClr val="800000"/>
                </a:solidFill>
              </a:rPr>
              <a:t>delivery ratio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packet loss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link layer retransmission rates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valuable network measures.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229100" y="3770333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/>
          <a:p>
            <a:r>
              <a:rPr lang="en-US" dirty="0" smtClean="0"/>
              <a:t>How do Loss and Delay occur?</a:t>
            </a:r>
            <a:endParaRPr lang="en-US" sz="44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4495" y="1124744"/>
            <a:ext cx="8135937" cy="19442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packets </a:t>
            </a:r>
            <a:r>
              <a:rPr lang="en-US" i="1" dirty="0" smtClean="0">
                <a:solidFill>
                  <a:srgbClr val="008000"/>
                </a:solidFill>
              </a:rPr>
              <a:t>queue</a:t>
            </a:r>
            <a:r>
              <a:rPr lang="en-US" dirty="0" smtClean="0"/>
              <a:t> in router buffers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solidFill>
                  <a:srgbClr val="990033"/>
                </a:solidFill>
              </a:rPr>
              <a:t>w</a:t>
            </a:r>
            <a:r>
              <a:rPr lang="en-US" sz="2400" dirty="0" smtClean="0">
                <a:solidFill>
                  <a:srgbClr val="990033"/>
                </a:solidFill>
              </a:rPr>
              <a:t>hen the sum of the packet arrival rates at the router exceeds the output link capacity.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67289"/>
              </p:ext>
            </p:extLst>
          </p:nvPr>
        </p:nvGraphicFramePr>
        <p:xfrm>
          <a:off x="1298575" y="454724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4724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30594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23768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00908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039245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32499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30435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26625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03765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7959"/>
              </p:ext>
            </p:extLst>
          </p:nvPr>
        </p:nvGraphicFramePr>
        <p:xfrm>
          <a:off x="984250" y="353759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53759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394399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492983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36309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393447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36785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23450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2345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1344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2392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451549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579987" y="377743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841131" y="45805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1725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2708920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 being transmitted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4493270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packets </a:t>
              </a:r>
              <a:r>
                <a:rPr lang="en-US" sz="1800" dirty="0" err="1">
                  <a:latin typeface="Comic Sans MS" pitchFamily="66" charset="0"/>
                </a:rPr>
                <a:t>queueing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  <a:endParaRPr lang="en-US" sz="1800" dirty="0">
                <a:solidFill>
                  <a:srgbClr val="990033"/>
                </a:solidFill>
              </a:endParaRPr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096395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36630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37693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46932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4516337"/>
            <a:ext cx="4621213" cy="1504951"/>
            <a:chOff x="1586" y="3022"/>
            <a:chExt cx="2911" cy="948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022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566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 dirty="0">
                  <a:latin typeface="Comic Sans MS" pitchFamily="66" charset="0"/>
                </a:rPr>
                <a:t>dropped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(loss</a:t>
              </a:r>
              <a:r>
                <a:rPr lang="en-US" sz="1800" dirty="0">
                  <a:latin typeface="Comic Sans MS" pitchFamily="66" charset="0"/>
                </a:rPr>
                <a:t>) if no free buffers</a:t>
              </a:r>
              <a:endParaRPr lang="en-US" sz="1800" dirty="0"/>
            </a:p>
          </p:txBody>
        </p:sp>
      </p:grp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2707670" y="340136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15</a:t>
            </a:r>
            <a:endParaRPr lang="en-US" dirty="0"/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5798893" y="340136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17</a:t>
            </a:r>
            <a:endParaRPr lang="en-US" dirty="0"/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4213" y="3000372"/>
            <a:ext cx="1371600" cy="89694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Customer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Arrivals</a:t>
            </a:r>
            <a:endParaRPr lang="en-US" sz="24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3"/>
            <a:ext cx="8353425" cy="8572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46"/>
            <a:ext cx="8429625" cy="507206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Utilization </a:t>
            </a:r>
            <a:r>
              <a:rPr lang="en-US" sz="28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400" dirty="0" smtClean="0">
                <a:latin typeface="+mn-lt"/>
              </a:rPr>
              <a:t>the percentage of time a device is busy servicing a “customer”.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Throughput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number of jobs processed by the “system” per unit time.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dirty="0" smtClean="0">
                <a:solidFill>
                  <a:schemeClr val="accent2"/>
                </a:solidFill>
              </a:rPr>
              <a:t> ::</a:t>
            </a:r>
          </a:p>
          <a:p>
            <a:pPr lvl="1"/>
            <a:r>
              <a:rPr lang="en-US" sz="2400" dirty="0" smtClean="0"/>
              <a:t> the time required to receive a response to a request (round-trip time </a:t>
            </a:r>
            <a:r>
              <a:rPr lang="en-US" sz="2400" dirty="0" smtClean="0">
                <a:solidFill>
                  <a:srgbClr val="0033CC"/>
                </a:solidFill>
              </a:rPr>
              <a:t>(RTT) 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Delay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time to traverse from one end to the other of a system.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Generic Performance Metrics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Network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Channel utilization</a:t>
            </a:r>
            <a:r>
              <a:rPr lang="en-US" dirty="0" smtClean="0">
                <a:solidFill>
                  <a:schemeClr val="accent2"/>
                </a:solidFill>
              </a:rPr>
              <a:t>:: </a:t>
            </a:r>
            <a:r>
              <a:rPr lang="en-US" dirty="0" smtClean="0"/>
              <a:t>the average fraction of time a channel is busy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Util</a:t>
            </a:r>
            <a:r>
              <a:rPr lang="en-US" dirty="0" smtClean="0">
                <a:solidFill>
                  <a:srgbClr val="008000"/>
                </a:solidFill>
              </a:rPr>
              <a:t> = 0.8]</a:t>
            </a:r>
          </a:p>
          <a:p>
            <a:pPr lvl="1"/>
            <a:r>
              <a:rPr lang="en-US" dirty="0" smtClean="0"/>
              <a:t>when overhead is taken into account (i.e., it is excluded from the </a:t>
            </a:r>
            <a:r>
              <a:rPr lang="en-US" dirty="0" smtClean="0">
                <a:solidFill>
                  <a:srgbClr val="0033CC"/>
                </a:solidFill>
              </a:rPr>
              <a:t>useful</a:t>
            </a:r>
            <a:r>
              <a:rPr lang="en-US" dirty="0" smtClean="0"/>
              <a:t> bits sent), channel utilization is often referred to as </a:t>
            </a:r>
            <a:r>
              <a:rPr lang="en-US" dirty="0" smtClean="0">
                <a:solidFill>
                  <a:srgbClr val="990033"/>
                </a:solidFill>
              </a:rPr>
              <a:t>channel efficiency</a:t>
            </a:r>
            <a:r>
              <a:rPr lang="en-US" dirty="0" smtClean="0"/>
              <a:t>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Throughput:: </a:t>
            </a:r>
            <a:r>
              <a:rPr lang="en-US" dirty="0" smtClean="0"/>
              <a:t>bits/sec. successfully sent  {includes retransmissions}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Tput</a:t>
            </a:r>
            <a:r>
              <a:rPr lang="en-US" dirty="0" smtClean="0">
                <a:solidFill>
                  <a:srgbClr val="008000"/>
                </a:solidFill>
              </a:rPr>
              <a:t> = 10 Mbps]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3278</TotalTime>
  <Words>2034</Words>
  <Application>Microsoft Office PowerPoint</Application>
  <PresentationFormat>On-screen Show (4:3)</PresentationFormat>
  <Paragraphs>395</Paragraphs>
  <Slides>32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Revised_Master</vt:lpstr>
      <vt:lpstr>Clip</vt:lpstr>
      <vt:lpstr>Equation</vt:lpstr>
      <vt:lpstr> Computer Networks Performance Metrics  </vt:lpstr>
      <vt:lpstr>Performance Metrics Outline</vt:lpstr>
      <vt:lpstr>Terminology Differences</vt:lpstr>
      <vt:lpstr>Computer Networks</vt:lpstr>
      <vt:lpstr>How do Loss and Delay occur?</vt:lpstr>
      <vt:lpstr>Simple Queueing Model</vt:lpstr>
      <vt:lpstr>Router Node </vt:lpstr>
      <vt:lpstr> </vt:lpstr>
      <vt:lpstr>Network Performance Measures</vt:lpstr>
      <vt:lpstr>Throughput</vt:lpstr>
      <vt:lpstr>Throughput (more)</vt:lpstr>
      <vt:lpstr>Throughput: Internet Scenario</vt:lpstr>
      <vt:lpstr>End-to-End Packet Delay</vt:lpstr>
      <vt:lpstr>Hop Delay Components</vt:lpstr>
      <vt:lpstr>Four Sources of Packet Delay</vt:lpstr>
      <vt:lpstr>Delay in packet-switched networks</vt:lpstr>
      <vt:lpstr>End-to-end Packet Delay</vt:lpstr>
      <vt:lpstr>Link Packet Delay</vt:lpstr>
      <vt:lpstr>Link Packet Delay</vt:lpstr>
      <vt:lpstr>Nodal (Link) Delay</vt:lpstr>
      <vt:lpstr>End-to-End Packet Delay</vt:lpstr>
      <vt:lpstr>End-to-End Packet Delay</vt:lpstr>
      <vt:lpstr>Bandwidth Delay Product (BDP)</vt:lpstr>
      <vt:lpstr>Queueing Delay (revisited)</vt:lpstr>
      <vt:lpstr>“Real” Internet Delays and Routes</vt:lpstr>
      <vt:lpstr>“Real” Internet delays and routes</vt:lpstr>
      <vt:lpstr>Network Performance Measures</vt:lpstr>
      <vt:lpstr>Wireless Performance Metrics</vt:lpstr>
      <vt:lpstr>Packet Loss</vt:lpstr>
      <vt:lpstr>Packet/Frame losses</vt:lpstr>
      <vt:lpstr>Performance Metrics Summary</vt:lpstr>
      <vt:lpstr>Performance Metrics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CS577 Advanced Computer Networks</dc:title>
  <dc:creator>default;Robert E. Kinicki</dc:creator>
  <cp:lastModifiedBy>Professor Kinicki</cp:lastModifiedBy>
  <cp:revision>160</cp:revision>
  <dcterms:created xsi:type="dcterms:W3CDTF">2004-01-21T20:05:10Z</dcterms:created>
  <dcterms:modified xsi:type="dcterms:W3CDTF">2013-09-03T19:34:50Z</dcterms:modified>
</cp:coreProperties>
</file>