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97" r:id="rId5"/>
    <p:sldId id="300" r:id="rId6"/>
    <p:sldId id="311" r:id="rId7"/>
    <p:sldId id="298" r:id="rId8"/>
    <p:sldId id="301" r:id="rId9"/>
    <p:sldId id="302" r:id="rId10"/>
    <p:sldId id="307" r:id="rId11"/>
    <p:sldId id="308" r:id="rId12"/>
    <p:sldId id="309" r:id="rId13"/>
    <p:sldId id="310" r:id="rId14"/>
    <p:sldId id="293" r:id="rId15"/>
    <p:sldId id="296" r:id="rId16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85863" autoAdjust="0"/>
  </p:normalViewPr>
  <p:slideViewPr>
    <p:cSldViewPr>
      <p:cViewPr varScale="1">
        <p:scale>
          <a:sx n="83" d="100"/>
          <a:sy n="83" d="100"/>
        </p:scale>
        <p:origin x="-8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share.wpi.edu\brettl\Courses\577-Advanced-Networks\10_8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share.wpi.edu\brettl\Courses\577-Advanced-Networks\10_8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10Gbps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Sheet2!$D$1</c:f>
              <c:strCache>
                <c:ptCount val="1"/>
                <c:pt idx="0">
                  <c:v>cwnd</c:v>
                </c:pt>
              </c:strCache>
            </c:strRef>
          </c:tx>
          <c:marker>
            <c:symbol val="none"/>
          </c:marker>
          <c:xVal>
            <c:numRef>
              <c:f>Sheet2!$A$2:$A$18</c:f>
              <c:numCache>
                <c:formatCode>General</c:formatCode>
                <c:ptCount val="17"/>
                <c:pt idx="0">
                  <c:v>0</c:v>
                </c:pt>
                <c:pt idx="1">
                  <c:v>2.7777777777777779E-5</c:v>
                </c:pt>
                <c:pt idx="2">
                  <c:v>5.5555555555555558E-5</c:v>
                </c:pt>
                <c:pt idx="3">
                  <c:v>8.3333333333333331E-5</c:v>
                </c:pt>
                <c:pt idx="4">
                  <c:v>1.1111111111111112E-4</c:v>
                </c:pt>
                <c:pt idx="5">
                  <c:v>1.3888888888888889E-4</c:v>
                </c:pt>
                <c:pt idx="6">
                  <c:v>1.6666666666666666E-4</c:v>
                </c:pt>
                <c:pt idx="7">
                  <c:v>1.9444444444444443E-4</c:v>
                </c:pt>
                <c:pt idx="8">
                  <c:v>2.2222222222222223E-4</c:v>
                </c:pt>
                <c:pt idx="9">
                  <c:v>2.5000000000000001E-4</c:v>
                </c:pt>
                <c:pt idx="10">
                  <c:v>2.7777777777777778E-4</c:v>
                </c:pt>
                <c:pt idx="11">
                  <c:v>3.0555555555555555E-4</c:v>
                </c:pt>
                <c:pt idx="12">
                  <c:v>3.3333333333333332E-4</c:v>
                </c:pt>
                <c:pt idx="13">
                  <c:v>1.3871944444446973</c:v>
                </c:pt>
                <c:pt idx="14">
                  <c:v>1.3872222222224753</c:v>
                </c:pt>
                <c:pt idx="15">
                  <c:v>1.3872500000002528</c:v>
                </c:pt>
                <c:pt idx="16">
                  <c:v>1.3872777777780307</c:v>
                </c:pt>
              </c:numCache>
            </c:numRef>
          </c:xVal>
          <c:yVal>
            <c:numRef>
              <c:f>Sheet2!$D$2:$D$18</c:f>
              <c:numCache>
                <c:formatCode>General</c:formatCode>
                <c:ptCount val="17"/>
                <c:pt idx="0">
                  <c:v>1250</c:v>
                </c:pt>
                <c:pt idx="1">
                  <c:v>2500</c:v>
                </c:pt>
                <c:pt idx="2">
                  <c:v>5000</c:v>
                </c:pt>
                <c:pt idx="3">
                  <c:v>10000</c:v>
                </c:pt>
                <c:pt idx="4">
                  <c:v>20000</c:v>
                </c:pt>
                <c:pt idx="5">
                  <c:v>40000</c:v>
                </c:pt>
                <c:pt idx="6">
                  <c:v>80000</c:v>
                </c:pt>
                <c:pt idx="7">
                  <c:v>81250</c:v>
                </c:pt>
                <c:pt idx="8">
                  <c:v>82500</c:v>
                </c:pt>
                <c:pt idx="9">
                  <c:v>83750</c:v>
                </c:pt>
                <c:pt idx="10">
                  <c:v>85000</c:v>
                </c:pt>
                <c:pt idx="11">
                  <c:v>86250</c:v>
                </c:pt>
                <c:pt idx="12">
                  <c:v>87500</c:v>
                </c:pt>
                <c:pt idx="13">
                  <c:v>62496250</c:v>
                </c:pt>
                <c:pt idx="14">
                  <c:v>62497500</c:v>
                </c:pt>
                <c:pt idx="15">
                  <c:v>62498750</c:v>
                </c:pt>
                <c:pt idx="16">
                  <c:v>62500000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34112"/>
        <c:axId val="101436032"/>
      </c:scatterChart>
      <c:valAx>
        <c:axId val="10143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Hours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436032"/>
        <c:crosses val="autoZero"/>
        <c:crossBetween val="midCat"/>
      </c:valAx>
      <c:valAx>
        <c:axId val="101436032"/>
        <c:scaling>
          <c:orientation val="minMax"/>
          <c:max val="125000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Bytes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014341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14740237622976E-2"/>
          <c:y val="0.12916455939091165"/>
          <c:w val="0.86104658291759328"/>
          <c:h val="0.80031605709860676"/>
        </c:manualLayout>
      </c:layout>
      <c:scatterChart>
        <c:scatterStyle val="lineMarker"/>
        <c:varyColors val="0"/>
        <c:ser>
          <c:idx val="0"/>
          <c:order val="0"/>
          <c:tx>
            <c:v>Linar</c:v>
          </c:tx>
          <c:xVal>
            <c:numRef>
              <c:f>[Graphs.xlsx]Sheet2!$A$23:$A$278</c:f>
              <c:numCache>
                <c:formatCode>General</c:formatCode>
                <c:ptCount val="25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256</c:v>
                </c:pt>
              </c:numCache>
            </c:numRef>
          </c:xVal>
          <c:yVal>
            <c:numRef>
              <c:f>[Graphs.xlsx]Sheet2!$B$23:$B$278</c:f>
              <c:numCache>
                <c:formatCode>General</c:formatCode>
                <c:ptCount val="25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256</c:v>
                </c:pt>
              </c:numCache>
            </c:numRef>
          </c:yVal>
          <c:smooth val="0"/>
        </c:ser>
        <c:ser>
          <c:idx val="1"/>
          <c:order val="1"/>
          <c:tx>
            <c:v>Binary with Smin Smax</c:v>
          </c:tx>
          <c:xVal>
            <c:numRef>
              <c:f>[Graphs.xlsx]Sheet2!$A$23:$A$278</c:f>
              <c:numCache>
                <c:formatCode>General</c:formatCode>
                <c:ptCount val="25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256</c:v>
                </c:pt>
              </c:numCache>
            </c:numRef>
          </c:xVal>
          <c:yVal>
            <c:numRef>
              <c:f>[Graphs.xlsx]Sheet2!$C$23:$C$278</c:f>
              <c:numCache>
                <c:formatCode>General</c:formatCode>
                <c:ptCount val="256"/>
                <c:pt idx="0">
                  <c:v>0</c:v>
                </c:pt>
                <c:pt idx="1">
                  <c:v>64</c:v>
                </c:pt>
                <c:pt idx="2">
                  <c:v>128</c:v>
                </c:pt>
                <c:pt idx="3">
                  <c:v>192</c:v>
                </c:pt>
                <c:pt idx="4">
                  <c:v>224</c:v>
                </c:pt>
                <c:pt idx="5">
                  <c:v>240</c:v>
                </c:pt>
                <c:pt idx="6">
                  <c:v>248</c:v>
                </c:pt>
                <c:pt idx="7">
                  <c:v>252</c:v>
                </c:pt>
                <c:pt idx="8">
                  <c:v>256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905728"/>
        <c:axId val="104915712"/>
      </c:scatterChart>
      <c:valAx>
        <c:axId val="104905728"/>
        <c:scaling>
          <c:orientation val="minMax"/>
          <c:max val="2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04915712"/>
        <c:crosses val="autoZero"/>
        <c:crossBetween val="midCat"/>
      </c:valAx>
      <c:valAx>
        <c:axId val="104915712"/>
        <c:scaling>
          <c:orientation val="minMax"/>
          <c:max val="256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9057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8368170645336002"/>
          <c:y val="0.45793576064088587"/>
          <c:w val="0.24928324417463085"/>
          <c:h val="0.12590366152011678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1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3A2E6-6659-49B8-B20D-1BE668E619F7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1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E3483-B8D6-4F70-B0EE-2AD5FF2355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6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2ED9BB7-0F2C-4784-9EBD-8E57F1B8218B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475E8E7-91AB-4760-B188-151E3C5F8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1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3298-89D9-4F3F-B38F-9746890C345F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6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3CCB-7607-4CC7-8269-C957C5B171C8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7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BC45-AA73-4989-A0CE-2E6AD36A66B6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6D67-7347-4DE9-B7BE-7B4B64D451F9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7B3B-AFAC-477B-A22E-68E8ADEFA677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4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349EF-132D-43D6-9C28-E452FE7A45DD}" type="datetime1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78C7F-275A-4159-A936-041B601CBAC9}" type="datetime1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5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B818-0796-4A1A-A034-5A30E015CEDD}" type="datetime1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A2A4-C6AB-4BC5-8AE9-F7EB1257F8E8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18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7432-795D-447C-A5CA-D6C140336103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3E707-4B71-4E1E-B891-FD298A6F7FCC}" type="datetime1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1BFD-79B9-4F5B-82D6-B7940E07D2E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153400" y="631853"/>
            <a:ext cx="883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WPI</a:t>
            </a:r>
            <a:endParaRPr lang="en-US" sz="3200" b="1" dirty="0">
              <a:solidFill>
                <a:srgbClr val="C0000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914400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18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.cs.wpi.edu/~rek/Adv_Nets/Fall2013/Cubic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TCP Cubic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CS577</a:t>
            </a:r>
          </a:p>
          <a:p>
            <a:r>
              <a:rPr lang="en-US" sz="2800" dirty="0" smtClean="0"/>
              <a:t>Brett </a:t>
            </a:r>
            <a:r>
              <a:rPr lang="en-US" sz="2800" dirty="0" err="1" smtClean="0"/>
              <a:t>Levasseur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TCP-friendly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Determine how normal TCP would grow </a:t>
            </a:r>
            <a:r>
              <a:rPr lang="en-US" dirty="0" err="1" smtClean="0"/>
              <a:t>cwnd</a:t>
            </a:r>
            <a:endParaRPr lang="en-US" dirty="0" smtClean="0"/>
          </a:p>
          <a:p>
            <a:pPr lvl="1"/>
            <a:r>
              <a:rPr lang="en-US" dirty="0" smtClean="0"/>
              <a:t>Get average window size under AIMD</a:t>
            </a:r>
          </a:p>
          <a:p>
            <a:pPr lvl="1"/>
            <a:r>
              <a:rPr lang="en-US" dirty="0" smtClean="0"/>
              <a:t>For TCP: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t – Elapsed time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W</a:t>
            </a:r>
            <a:r>
              <a:rPr lang="en-US" sz="1800" dirty="0" err="1" smtClean="0"/>
              <a:t>tcp</a:t>
            </a:r>
            <a:r>
              <a:rPr lang="en-US" sz="1800" dirty="0" smtClean="0"/>
              <a:t>(t) </a:t>
            </a:r>
            <a:r>
              <a:rPr lang="en-US" dirty="0" smtClean="0"/>
              <a:t>&gt;</a:t>
            </a:r>
            <a:r>
              <a:rPr lang="en-US" sz="2800" dirty="0" smtClean="0"/>
              <a:t> </a:t>
            </a:r>
            <a:r>
              <a:rPr lang="en-US" dirty="0" smtClean="0"/>
              <a:t>W(t)</a:t>
            </a:r>
            <a:r>
              <a:rPr lang="en-US" sz="1800" dirty="0" smtClean="0"/>
              <a:t> </a:t>
            </a:r>
            <a:r>
              <a:rPr lang="en-US" dirty="0" smtClean="0"/>
              <a:t>then </a:t>
            </a:r>
            <a:r>
              <a:rPr lang="en-US" dirty="0" err="1" smtClean="0"/>
              <a:t>cwnd</a:t>
            </a:r>
            <a:r>
              <a:rPr lang="en-US" dirty="0" smtClean="0"/>
              <a:t> = </a:t>
            </a:r>
            <a:r>
              <a:rPr lang="en-US" dirty="0" err="1"/>
              <a:t>W</a:t>
            </a:r>
            <a:r>
              <a:rPr lang="en-US" sz="1800" dirty="0" err="1"/>
              <a:t>tcp</a:t>
            </a:r>
            <a:r>
              <a:rPr lang="en-US" sz="1800" dirty="0"/>
              <a:t>(t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Good for small RTT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4662" y="3200400"/>
            <a:ext cx="45529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Concave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cwnd</a:t>
            </a:r>
            <a:r>
              <a:rPr lang="en-US" dirty="0" smtClean="0"/>
              <a:t> &gt;= </a:t>
            </a:r>
            <a:r>
              <a:rPr lang="en-US" dirty="0" err="1"/>
              <a:t>W</a:t>
            </a:r>
            <a:r>
              <a:rPr lang="en-US" sz="2000" dirty="0" err="1"/>
              <a:t>tcp</a:t>
            </a:r>
            <a:r>
              <a:rPr lang="en-US" sz="2000" dirty="0"/>
              <a:t>(t)</a:t>
            </a:r>
            <a:r>
              <a:rPr lang="en-US" dirty="0" smtClean="0"/>
              <a:t> and </a:t>
            </a:r>
            <a:r>
              <a:rPr lang="en-US" dirty="0" err="1" smtClean="0"/>
              <a:t>cwnd</a:t>
            </a:r>
            <a:r>
              <a:rPr lang="en-US" dirty="0" smtClean="0"/>
              <a:t> &lt;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/>
              <a:t>C is a scaling factor</a:t>
            </a:r>
          </a:p>
          <a:p>
            <a:pPr lvl="1"/>
            <a:r>
              <a:rPr lang="en-US" dirty="0"/>
              <a:t>t time since packet loss</a:t>
            </a:r>
          </a:p>
          <a:p>
            <a:pPr lvl="1"/>
            <a:r>
              <a:rPr lang="en-US" dirty="0" err="1"/>
              <a:t>W</a:t>
            </a:r>
            <a:r>
              <a:rPr lang="en-US" sz="2000" dirty="0" err="1"/>
              <a:t>max</a:t>
            </a:r>
            <a:r>
              <a:rPr lang="en-US" dirty="0"/>
              <a:t> </a:t>
            </a:r>
            <a:r>
              <a:rPr lang="en-US" dirty="0" smtClean="0"/>
              <a:t>window </a:t>
            </a:r>
            <a:r>
              <a:rPr lang="en-US" dirty="0"/>
              <a:t>before packet loss</a:t>
            </a:r>
          </a:p>
          <a:p>
            <a:pPr lvl="1"/>
            <a:r>
              <a:rPr lang="en-US" dirty="0"/>
              <a:t>K time period to increase </a:t>
            </a:r>
            <a:r>
              <a:rPr lang="en-US" dirty="0" err="1"/>
              <a:t>cwnd</a:t>
            </a:r>
            <a:r>
              <a:rPr lang="en-US" dirty="0"/>
              <a:t> to </a:t>
            </a:r>
            <a:r>
              <a:rPr lang="en-US" dirty="0" err="1"/>
              <a:t>W</a:t>
            </a:r>
            <a:r>
              <a:rPr lang="en-US" sz="2000" dirty="0" err="1"/>
              <a:t>max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62200"/>
            <a:ext cx="36957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45273" y="243909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cwnd</a:t>
            </a:r>
            <a:r>
              <a:rPr lang="en-US" sz="3200" dirty="0" smtClean="0"/>
              <a:t> +=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32" y="3333750"/>
            <a:ext cx="5029199" cy="60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7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Mode (Max Probing)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 err="1" smtClean="0"/>
              <a:t>cwnd</a:t>
            </a:r>
            <a:r>
              <a:rPr lang="en-US" dirty="0" smtClean="0"/>
              <a:t> slowly at first</a:t>
            </a:r>
          </a:p>
          <a:p>
            <a:r>
              <a:rPr lang="en-US" dirty="0" smtClean="0"/>
              <a:t>Gradually increase </a:t>
            </a:r>
            <a:r>
              <a:rPr lang="en-US" dirty="0" err="1" smtClean="0"/>
              <a:t>cwnd</a:t>
            </a:r>
            <a:r>
              <a:rPr lang="en-US" dirty="0" smtClean="0"/>
              <a:t> growth</a:t>
            </a:r>
          </a:p>
          <a:p>
            <a:r>
              <a:rPr lang="en-US" dirty="0" smtClean="0"/>
              <a:t>Look for new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endParaRPr lang="en-US" dirty="0" smtClean="0"/>
          </a:p>
          <a:p>
            <a:r>
              <a:rPr lang="en-US" dirty="0" smtClean="0"/>
              <a:t>Same formula as Concave mode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151" y="4234017"/>
            <a:ext cx="36957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45272" y="4351205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cwnd</a:t>
            </a:r>
            <a:r>
              <a:rPr lang="en-US" sz="3200" dirty="0" smtClean="0"/>
              <a:t> +=</a:t>
            </a:r>
            <a:endParaRPr 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031" y="5338917"/>
            <a:ext cx="5029199" cy="60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6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window by factor of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</a:p>
          <a:p>
            <a:r>
              <a:rPr lang="en-US" dirty="0" smtClean="0"/>
              <a:t>Update K</a:t>
            </a:r>
          </a:p>
          <a:p>
            <a:endParaRPr lang="en-US" dirty="0" smtClean="0"/>
          </a:p>
          <a:p>
            <a:r>
              <a:rPr lang="en-US" dirty="0" smtClean="0"/>
              <a:t>Fast Convergence</a:t>
            </a:r>
          </a:p>
          <a:p>
            <a:pPr lvl="1"/>
            <a:r>
              <a:rPr lang="en-US" dirty="0" smtClean="0"/>
              <a:t>Lower </a:t>
            </a:r>
            <a:r>
              <a:rPr lang="en-US" dirty="0" err="1" smtClean="0"/>
              <a:t>cwnd</a:t>
            </a:r>
            <a:r>
              <a:rPr lang="en-US" dirty="0" smtClean="0"/>
              <a:t> to account for new TCP flows</a:t>
            </a:r>
          </a:p>
          <a:p>
            <a:pPr lvl="1"/>
            <a:r>
              <a:rPr lang="en-US" dirty="0" smtClean="0"/>
              <a:t>Keep previous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r>
              <a:rPr lang="en-US" dirty="0" smtClean="0"/>
              <a:t> as </a:t>
            </a:r>
            <a:r>
              <a:rPr lang="en-US" dirty="0" err="1" smtClean="0"/>
              <a:t>W</a:t>
            </a:r>
            <a:r>
              <a:rPr lang="en-US" sz="2000" dirty="0" err="1" smtClean="0"/>
              <a:t>last_max</a:t>
            </a:r>
            <a:endParaRPr lang="en-US" sz="2000" dirty="0"/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r>
              <a:rPr lang="en-US" dirty="0" smtClean="0"/>
              <a:t> &lt; </a:t>
            </a:r>
            <a:r>
              <a:rPr lang="en-US" dirty="0" err="1" smtClean="0"/>
              <a:t>W</a:t>
            </a:r>
            <a:r>
              <a:rPr lang="en-US" sz="2000" dirty="0" err="1" smtClean="0"/>
              <a:t>last_max</a:t>
            </a:r>
            <a:r>
              <a:rPr lang="en-US" dirty="0" smtClean="0"/>
              <a:t> then assume new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09860"/>
            <a:ext cx="19240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23526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6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S. Ha</a:t>
            </a:r>
            <a:r>
              <a:rPr lang="en-US" sz="2400" dirty="0" smtClean="0"/>
              <a:t>, I. Rhee, </a:t>
            </a:r>
            <a:r>
              <a:rPr lang="en-US" sz="2400" dirty="0" smtClean="0"/>
              <a:t>L. </a:t>
            </a:r>
            <a:r>
              <a:rPr lang="en-US" sz="2400" dirty="0" err="1" smtClean="0"/>
              <a:t>Xu</a:t>
            </a:r>
            <a:r>
              <a:rPr lang="en-US" sz="2400" dirty="0" smtClean="0"/>
              <a:t>. CUBIC: A New TCP-Friendly High-Speed TCP Variant. </a:t>
            </a:r>
          </a:p>
          <a:p>
            <a:r>
              <a:rPr lang="en-US" sz="2400" dirty="0" smtClean="0"/>
              <a:t>Q. He. </a:t>
            </a:r>
            <a:r>
              <a:rPr lang="en-US" sz="2400" dirty="0"/>
              <a:t>CUBIC. </a:t>
            </a:r>
            <a:r>
              <a:rPr lang="en-US" sz="2400" dirty="0">
                <a:hlinkClick r:id="rId2"/>
              </a:rPr>
              <a:t>http://web.cs.wpi.edu/~</a:t>
            </a:r>
            <a:r>
              <a:rPr lang="en-US" sz="2400" dirty="0" smtClean="0">
                <a:hlinkClick r:id="rId2"/>
              </a:rPr>
              <a:t>rek/Adv_Nets/Fall2013/Cubic.pptx</a:t>
            </a:r>
            <a:endParaRPr lang="en-US" sz="2400" dirty="0" smtClean="0"/>
          </a:p>
          <a:p>
            <a:endParaRPr lang="en-US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TCP BIC</a:t>
            </a:r>
          </a:p>
          <a:p>
            <a:r>
              <a:rPr lang="en-US" dirty="0" smtClean="0"/>
              <a:t>TCP CUBIC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grows </a:t>
            </a:r>
            <a:r>
              <a:rPr lang="en-US" dirty="0" err="1" smtClean="0"/>
              <a:t>cwnd</a:t>
            </a:r>
            <a:r>
              <a:rPr lang="en-US" dirty="0" smtClean="0"/>
              <a:t> too slowly for large bandwidth connections</a:t>
            </a:r>
            <a:endParaRPr lang="en-US" dirty="0"/>
          </a:p>
          <a:p>
            <a:r>
              <a:rPr lang="en-US" dirty="0" smtClean="0"/>
              <a:t>New TCP </a:t>
            </a:r>
            <a:r>
              <a:rPr lang="en-US" dirty="0" smtClean="0"/>
              <a:t>Variant </a:t>
            </a:r>
            <a:r>
              <a:rPr lang="en-US" dirty="0" smtClean="0"/>
              <a:t>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467044"/>
              </p:ext>
            </p:extLst>
          </p:nvPr>
        </p:nvGraphicFramePr>
        <p:xfrm>
          <a:off x="1600200" y="33528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72200" y="5334000"/>
            <a:ext cx="2212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1,250 byte </a:t>
            </a:r>
            <a:r>
              <a:rPr lang="en-US" dirty="0" smtClean="0"/>
              <a:t>packets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sthresh</a:t>
            </a:r>
            <a:r>
              <a:rPr lang="en-US" dirty="0" smtClean="0"/>
              <a:t> ~ 8000 bytes</a:t>
            </a:r>
            <a:endParaRPr lang="en-US" dirty="0" smtClean="0"/>
          </a:p>
          <a:p>
            <a:r>
              <a:rPr lang="en-US" dirty="0" smtClean="0"/>
              <a:t>100ms RTT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486400" y="4056965"/>
            <a:ext cx="984738" cy="819835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77000" y="3867834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Almost 1.4 hours to take up ½ possible </a:t>
            </a:r>
            <a:r>
              <a:rPr lang="en-US" dirty="0" err="1" smtClean="0"/>
              <a:t>cwnd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Increase Congestion Control (BIC)</a:t>
            </a:r>
          </a:p>
          <a:p>
            <a:r>
              <a:rPr lang="en-US" dirty="0" smtClean="0"/>
              <a:t>New variables and constants</a:t>
            </a:r>
          </a:p>
          <a:p>
            <a:pPr lvl="1"/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r>
              <a:rPr lang="en-US" dirty="0" smtClean="0"/>
              <a:t>, </a:t>
            </a:r>
            <a:r>
              <a:rPr lang="en-US" dirty="0" err="1" smtClean="0"/>
              <a:t>W</a:t>
            </a:r>
            <a:r>
              <a:rPr lang="en-US" sz="2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sz="2000" dirty="0" err="1" smtClean="0"/>
              <a:t>max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sz="2000" dirty="0" err="1" smtClean="0"/>
              <a:t>min</a:t>
            </a:r>
            <a:endParaRPr lang="en-US" dirty="0" smtClean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Grow </a:t>
            </a:r>
            <a:r>
              <a:rPr lang="en-US" dirty="0" err="1" smtClean="0"/>
              <a:t>cwnd</a:t>
            </a:r>
            <a:r>
              <a:rPr lang="en-US" dirty="0" smtClean="0"/>
              <a:t> faster without overshooting</a:t>
            </a:r>
          </a:p>
          <a:p>
            <a:pPr lvl="1"/>
            <a:r>
              <a:rPr lang="en-US" dirty="0" smtClean="0"/>
              <a:t>Stability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Fair to multiple TCP flows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Additive Increase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err="1" smtClean="0"/>
              <a:t>cwnd</a:t>
            </a:r>
            <a:r>
              <a:rPr lang="en-US" dirty="0" smtClean="0"/>
              <a:t> by </a:t>
            </a:r>
            <a:r>
              <a:rPr lang="en-US" dirty="0" err="1" smtClean="0"/>
              <a:t>S</a:t>
            </a:r>
            <a:r>
              <a:rPr lang="en-US" sz="2000" dirty="0" err="1" smtClean="0"/>
              <a:t>max</a:t>
            </a:r>
            <a:endParaRPr lang="en-US" dirty="0" smtClean="0"/>
          </a:p>
          <a:p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Grow by half distance to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endParaRPr lang="en-US" sz="2000" dirty="0" smtClean="0"/>
          </a:p>
          <a:p>
            <a:r>
              <a:rPr lang="en-US" dirty="0" smtClean="0"/>
              <a:t>Max Probing</a:t>
            </a:r>
          </a:p>
          <a:p>
            <a:pPr lvl="1"/>
            <a:r>
              <a:rPr lang="en-US" dirty="0" smtClean="0"/>
              <a:t>Find new </a:t>
            </a:r>
            <a:r>
              <a:rPr lang="en-US" dirty="0" err="1" smtClean="0"/>
              <a:t>W</a:t>
            </a:r>
            <a:r>
              <a:rPr lang="en-US" sz="2000" dirty="0" err="1" smtClean="0"/>
              <a:t>max</a:t>
            </a:r>
            <a:endParaRPr lang="en-US" sz="2000" dirty="0" smtClean="0"/>
          </a:p>
          <a:p>
            <a:r>
              <a:rPr lang="en-US" dirty="0" smtClean="0"/>
              <a:t>Reduce </a:t>
            </a:r>
            <a:r>
              <a:rPr lang="en-US" dirty="0" err="1" smtClean="0"/>
              <a:t>cwnd</a:t>
            </a:r>
            <a:r>
              <a:rPr lang="en-US" dirty="0" smtClean="0"/>
              <a:t> by factor of </a:t>
            </a:r>
            <a:r>
              <a:rPr lang="el-GR" dirty="0"/>
              <a:t>β</a:t>
            </a:r>
            <a:r>
              <a:rPr lang="en-US" dirty="0" smtClean="0"/>
              <a:t> during loss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7B3B-AFAC-477B-A22E-68E8ADEFA677}" type="datetime1">
              <a:rPr lang="en-US" smtClean="0"/>
              <a:t>10/8/2013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86315"/>
            <a:ext cx="4343400" cy="2199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9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3500438"/>
          </a:xfrm>
        </p:spPr>
        <p:txBody>
          <a:bodyPr>
            <a:normAutofit/>
          </a:bodyPr>
          <a:lstStyle/>
          <a:p>
            <a:r>
              <a:rPr lang="en-US" dirty="0"/>
              <a:t>ACK </a:t>
            </a:r>
            <a:r>
              <a:rPr lang="en-US" dirty="0" smtClean="0"/>
              <a:t>(Binary Search)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err="1"/>
              <a:t>cwnd</a:t>
            </a:r>
            <a:r>
              <a:rPr lang="en-US" dirty="0"/>
              <a:t> &lt; </a:t>
            </a:r>
            <a:r>
              <a:rPr lang="en-US" dirty="0" err="1"/>
              <a:t>Wmax</a:t>
            </a:r>
            <a:endParaRPr lang="en-US" dirty="0"/>
          </a:p>
          <a:p>
            <a:pPr lvl="2"/>
            <a:r>
              <a:rPr lang="en-US" sz="1800" dirty="0" err="1"/>
              <a:t>cwnd</a:t>
            </a:r>
            <a:r>
              <a:rPr lang="en-US" sz="1800" dirty="0"/>
              <a:t> += (</a:t>
            </a:r>
            <a:r>
              <a:rPr lang="en-US" sz="1800" dirty="0" err="1"/>
              <a:t>Wmax</a:t>
            </a:r>
            <a:r>
              <a:rPr lang="en-US" sz="1800" dirty="0"/>
              <a:t> – </a:t>
            </a:r>
            <a:r>
              <a:rPr lang="en-US" sz="1800" dirty="0" err="1"/>
              <a:t>cwnd</a:t>
            </a:r>
            <a:r>
              <a:rPr lang="en-US" sz="1800" dirty="0"/>
              <a:t>) / 2</a:t>
            </a:r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sz="1800" dirty="0" err="1"/>
              <a:t>cwnd</a:t>
            </a:r>
            <a:r>
              <a:rPr lang="en-US" sz="1800" dirty="0"/>
              <a:t> += </a:t>
            </a:r>
            <a:r>
              <a:rPr lang="en-US" sz="1800" dirty="0" err="1"/>
              <a:t>cwnd</a:t>
            </a:r>
            <a:r>
              <a:rPr lang="en-US" sz="1800" dirty="0"/>
              <a:t> - </a:t>
            </a:r>
            <a:r>
              <a:rPr lang="en-US" sz="1800" dirty="0" err="1"/>
              <a:t>Wmax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3733800"/>
          </a:xfrm>
        </p:spPr>
        <p:txBody>
          <a:bodyPr>
            <a:normAutofit/>
          </a:bodyPr>
          <a:lstStyle/>
          <a:p>
            <a:r>
              <a:rPr lang="en-US" dirty="0"/>
              <a:t>Recovery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cwnd</a:t>
            </a:r>
            <a:r>
              <a:rPr lang="en-US" dirty="0"/>
              <a:t> &lt; </a:t>
            </a:r>
            <a:r>
              <a:rPr lang="en-US" dirty="0" err="1"/>
              <a:t>Wmax</a:t>
            </a:r>
            <a:endParaRPr lang="en-US" dirty="0"/>
          </a:p>
          <a:p>
            <a:pPr lvl="2"/>
            <a:r>
              <a:rPr lang="en-US" sz="1800" dirty="0" err="1"/>
              <a:t>Wmax</a:t>
            </a:r>
            <a:r>
              <a:rPr lang="en-US" sz="1800" dirty="0"/>
              <a:t> = </a:t>
            </a:r>
            <a:r>
              <a:rPr lang="en-US" sz="1800" dirty="0" err="1"/>
              <a:t>cwnd</a:t>
            </a:r>
            <a:r>
              <a:rPr lang="en-US" sz="1800" dirty="0"/>
              <a:t> * (1 – ß / 2)</a:t>
            </a:r>
            <a:endParaRPr lang="en-US" sz="2200" dirty="0"/>
          </a:p>
          <a:p>
            <a:pPr lvl="1"/>
            <a:r>
              <a:rPr lang="en-US" sz="2200" dirty="0"/>
              <a:t>Else</a:t>
            </a:r>
          </a:p>
          <a:p>
            <a:pPr lvl="2"/>
            <a:r>
              <a:rPr lang="en-US" sz="1800" dirty="0" err="1"/>
              <a:t>Wmax</a:t>
            </a:r>
            <a:r>
              <a:rPr lang="en-US" sz="1800" dirty="0"/>
              <a:t> = </a:t>
            </a:r>
            <a:r>
              <a:rPr lang="en-US" sz="1800" dirty="0" err="1"/>
              <a:t>cwnd</a:t>
            </a:r>
            <a:endParaRPr lang="en-US" sz="1800" dirty="0"/>
          </a:p>
          <a:p>
            <a:pPr lvl="1"/>
            <a:r>
              <a:rPr lang="en-US" sz="2200" dirty="0" err="1"/>
              <a:t>cwnd</a:t>
            </a:r>
            <a:r>
              <a:rPr lang="en-US" sz="2200" dirty="0"/>
              <a:t> *= 1 - ß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7B3B-AFAC-477B-A22E-68E8ADEFA677}" type="datetime1">
              <a:rPr lang="en-US" smtClean="0"/>
              <a:t>10/8/2013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50520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Qian</a:t>
            </a:r>
            <a:r>
              <a:rPr lang="en-US" dirty="0" smtClean="0"/>
              <a:t> He]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985706"/>
              </p:ext>
            </p:extLst>
          </p:nvPr>
        </p:nvGraphicFramePr>
        <p:xfrm>
          <a:off x="3200400" y="4038600"/>
          <a:ext cx="2573338" cy="2280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806"/>
                <a:gridCol w="1120739"/>
                <a:gridCol w="75779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err="1">
                          <a:effectLst/>
                        </a:rPr>
                        <a:t>cwnd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Compare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Grow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128 &gt; Smax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96 &gt; Smax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64 = </a:t>
                      </a:r>
                      <a:r>
                        <a:rPr lang="en-US" sz="1600" u="none" strike="noStrike" dirty="0" err="1">
                          <a:effectLst/>
                        </a:rPr>
                        <a:t>Smax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Smin</a:t>
                      </a:r>
                      <a:r>
                        <a:rPr lang="en-US" sz="1600" u="none" strike="noStrike" dirty="0">
                          <a:effectLst/>
                        </a:rPr>
                        <a:t> &lt; 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Smin</a:t>
                      </a:r>
                      <a:r>
                        <a:rPr lang="en-US" sz="1600" u="none" strike="noStrike" dirty="0">
                          <a:effectLst/>
                        </a:rPr>
                        <a:t> &lt; 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Smin</a:t>
                      </a:r>
                      <a:r>
                        <a:rPr lang="en-US" sz="1600" u="none" strike="noStrike" dirty="0">
                          <a:effectLst/>
                        </a:rPr>
                        <a:t> &lt; 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248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Smin</a:t>
                      </a:r>
                      <a:r>
                        <a:rPr lang="en-US" sz="1600" u="none" strike="noStrike" dirty="0">
                          <a:effectLst/>
                        </a:rPr>
                        <a:t> &lt; 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3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252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</a:rPr>
                        <a:t>Smin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&gt;= </a:t>
                      </a: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12542" y="4495799"/>
            <a:ext cx="13476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Smax</a:t>
            </a:r>
            <a:r>
              <a:rPr lang="en-US" dirty="0" smtClean="0"/>
              <a:t> = 64</a:t>
            </a:r>
          </a:p>
          <a:p>
            <a:r>
              <a:rPr lang="en-US" dirty="0" err="1" smtClean="0"/>
              <a:t>Smin</a:t>
            </a:r>
            <a:r>
              <a:rPr lang="en-US" dirty="0" smtClean="0"/>
              <a:t> = 2</a:t>
            </a:r>
          </a:p>
          <a:p>
            <a:r>
              <a:rPr lang="en-US" dirty="0" err="1" smtClean="0"/>
              <a:t>Wmax</a:t>
            </a:r>
            <a:r>
              <a:rPr lang="en-US" dirty="0" smtClean="0"/>
              <a:t> = 256</a:t>
            </a:r>
          </a:p>
          <a:p>
            <a:r>
              <a:rPr lang="en-US" dirty="0" err="1" smtClean="0"/>
              <a:t>Wmin</a:t>
            </a:r>
            <a:r>
              <a:rPr lang="en-US" dirty="0" smtClean="0"/>
              <a:t>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1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6651841"/>
              </p:ext>
            </p:extLst>
          </p:nvPr>
        </p:nvGraphicFramePr>
        <p:xfrm>
          <a:off x="1371153" y="1811215"/>
          <a:ext cx="6238875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353" y="548640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Qian</a:t>
            </a:r>
            <a:r>
              <a:rPr lang="en-US" dirty="0" smtClean="0"/>
              <a:t> He]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2953" y="2042829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Wmax</a:t>
            </a:r>
            <a:r>
              <a:rPr lang="en-US" b="1" dirty="0" smtClean="0"/>
              <a:t> = 256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99753" y="5407352"/>
            <a:ext cx="1093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Wmin</a:t>
            </a:r>
            <a:r>
              <a:rPr lang="en-US" b="1" dirty="0" smtClean="0"/>
              <a:t> = 0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61953" y="5407352"/>
            <a:ext cx="53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RTT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400" y="3581400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cwnd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7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Complicated algorithm</a:t>
            </a:r>
          </a:p>
          <a:p>
            <a:pPr lvl="1"/>
            <a:r>
              <a:rPr lang="en-US" dirty="0" smtClean="0"/>
              <a:t>Requires different concave and convex algorithms</a:t>
            </a:r>
          </a:p>
          <a:p>
            <a:r>
              <a:rPr lang="en-US" dirty="0" smtClean="0"/>
              <a:t>BIC </a:t>
            </a:r>
            <a:r>
              <a:rPr lang="en-US" dirty="0" err="1" smtClean="0"/>
              <a:t>cwnd</a:t>
            </a:r>
            <a:r>
              <a:rPr lang="en-US" dirty="0" smtClean="0"/>
              <a:t> growth too aggressive</a:t>
            </a:r>
          </a:p>
          <a:p>
            <a:pPr lvl="1"/>
            <a:r>
              <a:rPr lang="en-US" dirty="0" smtClean="0"/>
              <a:t>Especially with short RTT and low speed links</a:t>
            </a:r>
          </a:p>
          <a:p>
            <a:r>
              <a:rPr lang="en-US" dirty="0" smtClean="0"/>
              <a:t>Not fair enough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Simpler cubic function than BIC algorithms</a:t>
            </a:r>
          </a:p>
          <a:p>
            <a:r>
              <a:rPr lang="en-US" dirty="0" smtClean="0"/>
              <a:t>Growth function less aggressive than BIC</a:t>
            </a:r>
          </a:p>
          <a:p>
            <a:r>
              <a:rPr lang="en-US" dirty="0"/>
              <a:t>CUBIC has 3 </a:t>
            </a:r>
            <a:r>
              <a:rPr lang="en-US" dirty="0" err="1" smtClean="0"/>
              <a:t>cwnd</a:t>
            </a:r>
            <a:r>
              <a:rPr lang="en-US" dirty="0" smtClean="0"/>
              <a:t> growth modes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1BFD-79B9-4F5B-82D6-B7940E07D2E7}" type="slidenum">
              <a:rPr lang="en-US" smtClean="0"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57599"/>
            <a:ext cx="848219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3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2428</TotalTime>
  <Words>468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TCP Cubic</vt:lpstr>
      <vt:lpstr>Outline</vt:lpstr>
      <vt:lpstr>Introduction</vt:lpstr>
      <vt:lpstr>BIC</vt:lpstr>
      <vt:lpstr>BIC</vt:lpstr>
      <vt:lpstr>BIC</vt:lpstr>
      <vt:lpstr>BIC Example</vt:lpstr>
      <vt:lpstr>BIC Problems</vt:lpstr>
      <vt:lpstr>CUBIC</vt:lpstr>
      <vt:lpstr>TCP-friendly</vt:lpstr>
      <vt:lpstr>Concave Mode</vt:lpstr>
      <vt:lpstr>Convex Mode (Max Probing)</vt:lpstr>
      <vt:lpstr>Packet Loss</vt:lpstr>
      <vt:lpstr>Questions</vt:lpstr>
      <vt:lpstr>References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CCC Labs</dc:creator>
  <cp:lastModifiedBy>Administrator</cp:lastModifiedBy>
  <cp:revision>595</cp:revision>
  <cp:lastPrinted>2013-01-22T19:46:38Z</cp:lastPrinted>
  <dcterms:created xsi:type="dcterms:W3CDTF">2013-01-14T17:03:54Z</dcterms:created>
  <dcterms:modified xsi:type="dcterms:W3CDTF">2013-10-08T15:08:31Z</dcterms:modified>
</cp:coreProperties>
</file>