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4" r:id="rId6"/>
    <p:sldId id="283" r:id="rId7"/>
    <p:sldId id="284" r:id="rId8"/>
    <p:sldId id="267" r:id="rId9"/>
    <p:sldId id="270" r:id="rId10"/>
    <p:sldId id="269" r:id="rId11"/>
    <p:sldId id="271" r:id="rId12"/>
    <p:sldId id="272" r:id="rId13"/>
    <p:sldId id="273" r:id="rId14"/>
    <p:sldId id="282" r:id="rId15"/>
    <p:sldId id="28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5" r:id="rId24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3421" autoAdjust="0"/>
  </p:normalViewPr>
  <p:slideViewPr>
    <p:cSldViewPr>
      <p:cViewPr varScale="1">
        <p:scale>
          <a:sx n="125" d="100"/>
          <a:sy n="125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share.wpi.edu\brettl\Courses\577-Advanced-Networks\10_8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10Gbps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Sheet2!$D$1</c:f>
              <c:strCache>
                <c:ptCount val="1"/>
                <c:pt idx="0">
                  <c:v>cwnd</c:v>
                </c:pt>
              </c:strCache>
            </c:strRef>
          </c:tx>
          <c:marker>
            <c:symbol val="none"/>
          </c:marker>
          <c:xVal>
            <c:numRef>
              <c:f>Sheet2!$A$2:$A$18</c:f>
              <c:numCache>
                <c:formatCode>General</c:formatCode>
                <c:ptCount val="17"/>
                <c:pt idx="0">
                  <c:v>0</c:v>
                </c:pt>
                <c:pt idx="1">
                  <c:v>2.7777777777777799E-5</c:v>
                </c:pt>
                <c:pt idx="2">
                  <c:v>5.5555555555555599E-5</c:v>
                </c:pt>
                <c:pt idx="3">
                  <c:v>8.3333333333333398E-5</c:v>
                </c:pt>
                <c:pt idx="4">
                  <c:v>1.1111111111111099E-4</c:v>
                </c:pt>
                <c:pt idx="5">
                  <c:v>1.38888888888889E-4</c:v>
                </c:pt>
                <c:pt idx="6">
                  <c:v>1.6666666666666701E-4</c:v>
                </c:pt>
                <c:pt idx="7">
                  <c:v>1.94444444444444E-4</c:v>
                </c:pt>
                <c:pt idx="8">
                  <c:v>2.2222222222222199E-4</c:v>
                </c:pt>
                <c:pt idx="9">
                  <c:v>2.5000000000000001E-4</c:v>
                </c:pt>
                <c:pt idx="10">
                  <c:v>2.7777777777777799E-4</c:v>
                </c:pt>
                <c:pt idx="11">
                  <c:v>3.0555555555555598E-4</c:v>
                </c:pt>
                <c:pt idx="12">
                  <c:v>3.33333333333333E-4</c:v>
                </c:pt>
                <c:pt idx="13">
                  <c:v>1.3871944444446971</c:v>
                </c:pt>
                <c:pt idx="14">
                  <c:v>1.387222222222475</c:v>
                </c:pt>
                <c:pt idx="15">
                  <c:v>1.387250000000253</c:v>
                </c:pt>
                <c:pt idx="16">
                  <c:v>1.387277777778031</c:v>
                </c:pt>
              </c:numCache>
            </c:numRef>
          </c:xVal>
          <c:yVal>
            <c:numRef>
              <c:f>Sheet2!$D$2:$D$18</c:f>
              <c:numCache>
                <c:formatCode>General</c:formatCode>
                <c:ptCount val="17"/>
                <c:pt idx="0">
                  <c:v>1250</c:v>
                </c:pt>
                <c:pt idx="1">
                  <c:v>2500</c:v>
                </c:pt>
                <c:pt idx="2">
                  <c:v>5000</c:v>
                </c:pt>
                <c:pt idx="3">
                  <c:v>10000</c:v>
                </c:pt>
                <c:pt idx="4">
                  <c:v>20000</c:v>
                </c:pt>
                <c:pt idx="5">
                  <c:v>40000</c:v>
                </c:pt>
                <c:pt idx="6">
                  <c:v>80000</c:v>
                </c:pt>
                <c:pt idx="7">
                  <c:v>81250</c:v>
                </c:pt>
                <c:pt idx="8">
                  <c:v>82500</c:v>
                </c:pt>
                <c:pt idx="9">
                  <c:v>83750</c:v>
                </c:pt>
                <c:pt idx="10">
                  <c:v>85000</c:v>
                </c:pt>
                <c:pt idx="11">
                  <c:v>86250</c:v>
                </c:pt>
                <c:pt idx="12">
                  <c:v>87500</c:v>
                </c:pt>
                <c:pt idx="13">
                  <c:v>62496250</c:v>
                </c:pt>
                <c:pt idx="14">
                  <c:v>62497500</c:v>
                </c:pt>
                <c:pt idx="15">
                  <c:v>62498750</c:v>
                </c:pt>
                <c:pt idx="16">
                  <c:v>62500000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994112"/>
        <c:axId val="103996032"/>
      </c:scatterChart>
      <c:valAx>
        <c:axId val="10399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3996032"/>
        <c:crosses val="autoZero"/>
        <c:crossBetween val="midCat"/>
      </c:valAx>
      <c:valAx>
        <c:axId val="103996032"/>
        <c:scaling>
          <c:orientation val="minMax"/>
          <c:max val="125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Bytes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0399411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Sheet1!$A$25:$A$31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5.0999999999999996</c:v>
                </c:pt>
              </c:numCache>
            </c:numRef>
          </c:xVal>
          <c:yVal>
            <c:numRef>
              <c:f>Sheet1!$B$25:$B$31</c:f>
              <c:numCache>
                <c:formatCode>General</c:formatCode>
                <c:ptCount val="7"/>
                <c:pt idx="0">
                  <c:v>0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250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14272"/>
        <c:axId val="105832448"/>
      </c:scatterChart>
      <c:valAx>
        <c:axId val="105814272"/>
        <c:scaling>
          <c:orientation val="minMax"/>
          <c:max val="14"/>
        </c:scaling>
        <c:delete val="0"/>
        <c:axPos val="b"/>
        <c:numFmt formatCode="General" sourceLinked="1"/>
        <c:majorTickMark val="out"/>
        <c:minorTickMark val="none"/>
        <c:tickLblPos val="nextTo"/>
        <c:crossAx val="105832448"/>
        <c:crosses val="autoZero"/>
        <c:crossBetween val="midCat"/>
      </c:valAx>
      <c:valAx>
        <c:axId val="10583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8142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Sheet1!$A$25:$A$42</c:f>
              <c:numCache>
                <c:formatCode>General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5.0999999999999996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</c:numCache>
            </c:numRef>
          </c:xVal>
          <c:yVal>
            <c:numRef>
              <c:f>Sheet1!$B$25:$B$42</c:f>
              <c:numCache>
                <c:formatCode>General</c:formatCode>
                <c:ptCount val="18"/>
                <c:pt idx="0">
                  <c:v>0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  <c:pt idx="5">
                  <c:v>250</c:v>
                </c:pt>
                <c:pt idx="6">
                  <c:v>0</c:v>
                </c:pt>
                <c:pt idx="7">
                  <c:v>64</c:v>
                </c:pt>
                <c:pt idx="8">
                  <c:v>128</c:v>
                </c:pt>
                <c:pt idx="9">
                  <c:v>192</c:v>
                </c:pt>
                <c:pt idx="10">
                  <c:v>224</c:v>
                </c:pt>
                <c:pt idx="11">
                  <c:v>240</c:v>
                </c:pt>
                <c:pt idx="12">
                  <c:v>248</c:v>
                </c:pt>
                <c:pt idx="13">
                  <c:v>252</c:v>
                </c:pt>
                <c:pt idx="14">
                  <c:v>250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281600"/>
        <c:axId val="106287488"/>
      </c:scatterChart>
      <c:valAx>
        <c:axId val="10628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287488"/>
        <c:crosses val="autoZero"/>
        <c:crossBetween val="midCat"/>
      </c:valAx>
      <c:valAx>
        <c:axId val="10628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2816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Sheet1!$A$54:$A$58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Sheet1!$B$54:$B$58</c:f>
              <c:numCache>
                <c:formatCode>General</c:formatCode>
                <c:ptCount val="5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321792"/>
        <c:axId val="106323328"/>
      </c:scatterChart>
      <c:valAx>
        <c:axId val="10632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323328"/>
        <c:crosses val="autoZero"/>
        <c:crossBetween val="midCat"/>
        <c:majorUnit val="1"/>
      </c:valAx>
      <c:valAx>
        <c:axId val="10632332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3217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7951" y="0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3A2E6-6659-49B8-B20D-1BE668E619F7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5034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7951" y="6635034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E3483-B8D6-4F70-B0EE-2AD5FF23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46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2ED9BB7-0F2C-4784-9EBD-8E57F1B8218B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6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475E8E7-91AB-4760-B188-151E3C5F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1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6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7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4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0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4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5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5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8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4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1BFD-79B9-4F5B-82D6-B7940E07D2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153400" y="631853"/>
            <a:ext cx="883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WPI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18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TCP CUBIC in ns-3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CS577</a:t>
            </a:r>
          </a:p>
          <a:p>
            <a:r>
              <a:rPr lang="en-US" sz="2800" dirty="0" smtClean="0"/>
              <a:t>Brett </a:t>
            </a:r>
            <a:r>
              <a:rPr lang="en-US" sz="2800" dirty="0" err="1" smtClean="0"/>
              <a:t>Levasseur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in CUBIC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scaling is related to time</a:t>
            </a:r>
          </a:p>
          <a:p>
            <a:r>
              <a:rPr lang="en-US" dirty="0" smtClean="0"/>
              <a:t>Variable ‘t’ measured with TCP timestamps</a:t>
            </a:r>
          </a:p>
          <a:p>
            <a:pPr lvl="1"/>
            <a:r>
              <a:rPr lang="en-US" dirty="0" smtClean="0"/>
              <a:t>Timestamps use clock cycles to increment</a:t>
            </a:r>
          </a:p>
          <a:p>
            <a:pPr lvl="1"/>
            <a:r>
              <a:rPr lang="en-US" dirty="0" smtClean="0"/>
              <a:t>Units are called jiffies in the Linux Kernel</a:t>
            </a:r>
          </a:p>
          <a:p>
            <a:r>
              <a:rPr lang="en-US" dirty="0" smtClean="0"/>
              <a:t>Number of milliseconds in a jiffy depends on the CPU’s clock</a:t>
            </a:r>
          </a:p>
          <a:p>
            <a:r>
              <a:rPr lang="en-US" dirty="0" smtClean="0"/>
              <a:t>Scaling required to get time units correct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ns-3 Implementation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Object oriented design</a:t>
            </a:r>
          </a:p>
          <a:p>
            <a:r>
              <a:rPr lang="en-US" dirty="0"/>
              <a:t>Generic TCP defined</a:t>
            </a:r>
          </a:p>
          <a:p>
            <a:r>
              <a:rPr lang="en-US" dirty="0"/>
              <a:t>TCP variants are extended from base</a:t>
            </a:r>
          </a:p>
          <a:p>
            <a:r>
              <a:rPr lang="en-US" dirty="0"/>
              <a:t>TCP headers and buffers </a:t>
            </a:r>
            <a:r>
              <a:rPr lang="en-US" dirty="0" smtClean="0"/>
              <a:t>provided</a:t>
            </a:r>
          </a:p>
          <a:p>
            <a:r>
              <a:rPr lang="en-US" dirty="0" smtClean="0"/>
              <a:t>Added </a:t>
            </a:r>
            <a:r>
              <a:rPr lang="en-US" dirty="0" err="1" smtClean="0"/>
              <a:t>TcpCubic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tcp-cubic.cc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cp-cubic.h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290939"/>
            <a:ext cx="4665562" cy="300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9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ns-3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NewAck</a:t>
            </a:r>
            <a:r>
              <a:rPr lang="en-US" dirty="0" smtClean="0"/>
              <a:t> – called for every new ACK received</a:t>
            </a:r>
          </a:p>
          <a:p>
            <a:pPr lvl="1"/>
            <a:r>
              <a:rPr lang="en-US" dirty="0" smtClean="0"/>
              <a:t>Normal </a:t>
            </a:r>
            <a:r>
              <a:rPr lang="en-US" dirty="0" err="1" smtClean="0"/>
              <a:t>cwnd</a:t>
            </a:r>
            <a:r>
              <a:rPr lang="en-US" dirty="0" smtClean="0"/>
              <a:t> updates in slow start</a:t>
            </a:r>
          </a:p>
          <a:p>
            <a:pPr lvl="1"/>
            <a:r>
              <a:rPr lang="en-US" dirty="0" smtClean="0"/>
              <a:t>CUBIC updates otherwise</a:t>
            </a:r>
          </a:p>
          <a:p>
            <a:r>
              <a:rPr lang="en-US" dirty="0" err="1" smtClean="0"/>
              <a:t>DupAck</a:t>
            </a:r>
            <a:r>
              <a:rPr lang="en-US" dirty="0" smtClean="0"/>
              <a:t> – called for every duplicate ACK received</a:t>
            </a:r>
          </a:p>
          <a:p>
            <a:pPr lvl="1"/>
            <a:r>
              <a:rPr lang="en-US" dirty="0" smtClean="0"/>
              <a:t>Normal operation when &lt; 3 duplicates</a:t>
            </a:r>
          </a:p>
          <a:p>
            <a:pPr lvl="1"/>
            <a:r>
              <a:rPr lang="en-US" dirty="0" smtClean="0"/>
              <a:t>For 3 duplicate ACKs reduce </a:t>
            </a:r>
            <a:r>
              <a:rPr lang="en-US" dirty="0" err="1" smtClean="0"/>
              <a:t>cwnd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01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CubicRoot</a:t>
            </a:r>
            <a:r>
              <a:rPr lang="en-US" dirty="0" smtClean="0"/>
              <a:t> – Find the cubic root of a number</a:t>
            </a:r>
          </a:p>
          <a:p>
            <a:pPr lvl="1"/>
            <a:r>
              <a:rPr lang="en-US" dirty="0" smtClean="0"/>
              <a:t>Based on Linux Kernel implementation</a:t>
            </a:r>
          </a:p>
          <a:p>
            <a:r>
              <a:rPr lang="en-US" dirty="0" err="1" smtClean="0"/>
              <a:t>CubicUpdate</a:t>
            </a:r>
            <a:r>
              <a:rPr lang="en-US" dirty="0" smtClean="0"/>
              <a:t> – Calculate the </a:t>
            </a:r>
            <a:r>
              <a:rPr lang="en-US" dirty="0" err="1" smtClean="0"/>
              <a:t>cwnd</a:t>
            </a:r>
            <a:r>
              <a:rPr lang="en-US" dirty="0" smtClean="0"/>
              <a:t> target for CUBIC</a:t>
            </a:r>
          </a:p>
          <a:p>
            <a:r>
              <a:rPr lang="en-US" dirty="0" err="1" smtClean="0"/>
              <a:t>CubicTcpFriendliness</a:t>
            </a:r>
            <a:r>
              <a:rPr lang="en-US" dirty="0" smtClean="0"/>
              <a:t> – Change the </a:t>
            </a:r>
            <a:r>
              <a:rPr lang="en-US" dirty="0" err="1" smtClean="0"/>
              <a:t>cwnd</a:t>
            </a:r>
            <a:r>
              <a:rPr lang="en-US" dirty="0" smtClean="0"/>
              <a:t> target for TCP Friendliness</a:t>
            </a:r>
          </a:p>
          <a:p>
            <a:r>
              <a:rPr lang="en-US" dirty="0" err="1" smtClean="0"/>
              <a:t>CubicReset</a:t>
            </a:r>
            <a:r>
              <a:rPr lang="en-US" dirty="0" smtClean="0"/>
              <a:t> – Reset CUBIC parameters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95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Flow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676400"/>
            <a:ext cx="1295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NewAck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1676400"/>
            <a:ext cx="1295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CubicRoot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0" y="1676400"/>
            <a:ext cx="1447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CubicUpdate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0" y="1676400"/>
            <a:ext cx="1447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CubicTcp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Friendliness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5" idx="2"/>
          </p:cNvCxnSpPr>
          <p:nvPr/>
        </p:nvCxnSpPr>
        <p:spPr>
          <a:xfrm>
            <a:off x="1181100" y="2438400"/>
            <a:ext cx="38100" cy="373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</p:cNvCxnSpPr>
          <p:nvPr/>
        </p:nvCxnSpPr>
        <p:spPr>
          <a:xfrm>
            <a:off x="3314700" y="2438400"/>
            <a:ext cx="38100" cy="373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</p:cNvCxnSpPr>
          <p:nvPr/>
        </p:nvCxnSpPr>
        <p:spPr>
          <a:xfrm>
            <a:off x="5448300" y="2438400"/>
            <a:ext cx="38100" cy="373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2"/>
          </p:cNvCxnSpPr>
          <p:nvPr/>
        </p:nvCxnSpPr>
        <p:spPr>
          <a:xfrm>
            <a:off x="7581900" y="2438400"/>
            <a:ext cx="38100" cy="373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97864" y="2819400"/>
            <a:ext cx="2078736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3505200"/>
            <a:ext cx="2078736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52800" y="4648200"/>
            <a:ext cx="41910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352800" y="3886200"/>
            <a:ext cx="20574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52800" y="5105400"/>
            <a:ext cx="42672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219200" y="5486400"/>
            <a:ext cx="2133600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19200" y="2895600"/>
            <a:ext cx="2035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outside slow start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352800" y="3124200"/>
            <a:ext cx="1972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K for loss event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867400" y="3962400"/>
            <a:ext cx="1304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Check TCP</a:t>
            </a:r>
          </a:p>
          <a:p>
            <a:pPr algn="ctr"/>
            <a:r>
              <a:rPr lang="en-US" dirty="0" smtClean="0"/>
              <a:t>Friendliness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19201" y="48400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Recommended </a:t>
            </a:r>
            <a:r>
              <a:rPr lang="en-US" dirty="0" err="1" smtClean="0"/>
              <a:t>cwnd</a:t>
            </a:r>
            <a:r>
              <a:rPr lang="en-US" dirty="0" smtClean="0"/>
              <a:t>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93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ns-3 does not have TCP timestamps</a:t>
            </a:r>
          </a:p>
          <a:p>
            <a:r>
              <a:rPr lang="en-US" dirty="0" smtClean="0"/>
              <a:t>Simulation clock used instead</a:t>
            </a:r>
          </a:p>
          <a:p>
            <a:r>
              <a:rPr lang="en-US" dirty="0" smtClean="0"/>
              <a:t>Requires adjustments to calculating ‘t’ due to different units</a:t>
            </a:r>
          </a:p>
          <a:p>
            <a:r>
              <a:rPr lang="en-US" dirty="0" smtClean="0"/>
              <a:t>Could remove the use of jiffy code but much of the Linux implementation relies on scaling factors based on the system clock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15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to real world CUBIC example</a:t>
            </a:r>
          </a:p>
          <a:p>
            <a:r>
              <a:rPr lang="en-US" dirty="0" smtClean="0"/>
              <a:t>Examine simulation results</a:t>
            </a:r>
          </a:p>
          <a:p>
            <a:pPr lvl="1"/>
            <a:r>
              <a:rPr lang="en-US" dirty="0" smtClean="0"/>
              <a:t>Verify </a:t>
            </a:r>
            <a:r>
              <a:rPr lang="en-US" dirty="0" err="1" smtClean="0"/>
              <a:t>cwnd</a:t>
            </a:r>
            <a:r>
              <a:rPr lang="en-US" dirty="0" smtClean="0"/>
              <a:t> reduction</a:t>
            </a:r>
          </a:p>
          <a:p>
            <a:pPr lvl="1"/>
            <a:r>
              <a:rPr lang="en-US" dirty="0" smtClean="0"/>
              <a:t>Verify </a:t>
            </a:r>
            <a:r>
              <a:rPr lang="en-US" dirty="0" err="1" smtClean="0"/>
              <a:t>cwnd</a:t>
            </a:r>
            <a:r>
              <a:rPr lang="en-US" dirty="0" smtClean="0"/>
              <a:t> growth in relation to </a:t>
            </a:r>
            <a:r>
              <a:rPr lang="en-US" dirty="0" err="1" smtClean="0"/>
              <a:t>Wmax</a:t>
            </a:r>
            <a:endParaRPr lang="en-US" dirty="0" smtClean="0"/>
          </a:p>
          <a:p>
            <a:r>
              <a:rPr lang="en-US" dirty="0" smtClean="0"/>
              <a:t>Compare simulated CUBIC to simulated </a:t>
            </a:r>
            <a:r>
              <a:rPr lang="en-US" dirty="0" err="1" smtClean="0"/>
              <a:t>NewReno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06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Simple sender and sink topology</a:t>
            </a:r>
          </a:p>
          <a:p>
            <a:r>
              <a:rPr lang="en-US" dirty="0" smtClean="0"/>
              <a:t>Packet sizes 536 bytes</a:t>
            </a:r>
          </a:p>
          <a:p>
            <a:r>
              <a:rPr lang="en-US" dirty="0" smtClean="0"/>
              <a:t>Transmission rate 1Mbps</a:t>
            </a:r>
          </a:p>
          <a:p>
            <a:r>
              <a:rPr lang="en-US" dirty="0" smtClean="0"/>
              <a:t>Delay 40ms</a:t>
            </a:r>
          </a:p>
          <a:p>
            <a:r>
              <a:rPr lang="en-US" dirty="0" smtClean="0"/>
              <a:t>Error rate – Causes lost packets at the receiver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971800"/>
            <a:ext cx="4635531" cy="164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17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" y="1287780"/>
            <a:ext cx="4470400" cy="3352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25880"/>
            <a:ext cx="4470400" cy="33528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4678680"/>
            <a:ext cx="8229600" cy="14474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Measurement and simulation have similar CUBIC curve</a:t>
            </a:r>
          </a:p>
          <a:p>
            <a:r>
              <a:rPr lang="en-US" dirty="0" smtClean="0"/>
              <a:t>Number of segments similar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24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loss </a:t>
            </a:r>
            <a:r>
              <a:rPr lang="en-US" dirty="0" err="1" smtClean="0"/>
              <a:t>cwnd</a:t>
            </a:r>
            <a:r>
              <a:rPr lang="en-US" dirty="0" smtClean="0"/>
              <a:t> = 216</a:t>
            </a:r>
          </a:p>
          <a:p>
            <a:r>
              <a:rPr lang="en-US" dirty="0" smtClean="0"/>
              <a:t>After loss </a:t>
            </a:r>
            <a:r>
              <a:rPr lang="en-US" dirty="0" err="1" smtClean="0"/>
              <a:t>cwnd</a:t>
            </a:r>
            <a:r>
              <a:rPr lang="en-US" dirty="0" smtClean="0"/>
              <a:t> = 172</a:t>
            </a:r>
          </a:p>
          <a:p>
            <a:r>
              <a:rPr lang="el-GR" dirty="0"/>
              <a:t>β</a:t>
            </a:r>
            <a:r>
              <a:rPr lang="en-US" dirty="0" smtClean="0"/>
              <a:t> = 819</a:t>
            </a:r>
            <a:endParaRPr lang="en-US" dirty="0"/>
          </a:p>
          <a:p>
            <a:r>
              <a:rPr lang="en-US" dirty="0" smtClean="0"/>
              <a:t>BICTCP_BETA_SCALE = 1024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19</a:t>
            </a:fld>
            <a:endParaRPr lang="en-US"/>
          </a:p>
        </p:txBody>
      </p:sp>
      <p:pic>
        <p:nvPicPr>
          <p:cNvPr id="1026" name="Picture 2" descr="C:\Users\brettl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8659812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ettl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40" y="5257800"/>
            <a:ext cx="42481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4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CUBIC</a:t>
            </a:r>
          </a:p>
          <a:p>
            <a:r>
              <a:rPr lang="en-US" dirty="0" smtClean="0"/>
              <a:t>CUBIC in Linux</a:t>
            </a:r>
          </a:p>
          <a:p>
            <a:r>
              <a:rPr lang="en-US" dirty="0" smtClean="0"/>
              <a:t>ns-3 Implementation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10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Growth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" y="1287780"/>
            <a:ext cx="4470400" cy="3352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95400"/>
            <a:ext cx="4470400" cy="33528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4678680"/>
            <a:ext cx="8229600" cy="14474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Before and after additional scaling of ‘t’</a:t>
            </a:r>
          </a:p>
          <a:p>
            <a:r>
              <a:rPr lang="en-US" dirty="0" smtClean="0"/>
              <a:t>More work is needed for using simulator clock with ‘t’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172200" y="3169920"/>
            <a:ext cx="0" cy="5334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00" y="2103120"/>
            <a:ext cx="0" cy="53340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9" idx="2"/>
          </p:cNvCxnSpPr>
          <p:nvPr/>
        </p:nvCxnSpPr>
        <p:spPr>
          <a:xfrm flipH="1">
            <a:off x="1242337" y="3064216"/>
            <a:ext cx="404138" cy="593384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5000" y="3703320"/>
            <a:ext cx="95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concave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5370" y="2417885"/>
            <a:ext cx="1162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oncave &amp;</a:t>
            </a:r>
          </a:p>
          <a:p>
            <a:pPr algn="ctr"/>
            <a:r>
              <a:rPr lang="en-US" dirty="0" smtClean="0"/>
              <a:t>convex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172212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5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NewReno</a:t>
            </a:r>
            <a:r>
              <a:rPr lang="en-US" dirty="0" smtClean="0"/>
              <a:t>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simulation run with CUBIC and </a:t>
            </a:r>
            <a:r>
              <a:rPr lang="en-US" dirty="0" err="1" smtClean="0"/>
              <a:t>NewReno</a:t>
            </a:r>
            <a:endParaRPr lang="en-US" dirty="0" smtClean="0"/>
          </a:p>
          <a:p>
            <a:r>
              <a:rPr lang="en-US" dirty="0" smtClean="0"/>
              <a:t>Both increment the same under slow start</a:t>
            </a:r>
          </a:p>
          <a:p>
            <a:r>
              <a:rPr lang="en-US" dirty="0" smtClean="0"/>
              <a:t>CUBIC grows </a:t>
            </a:r>
            <a:r>
              <a:rPr lang="en-US" dirty="0" err="1" smtClean="0"/>
              <a:t>cwnd</a:t>
            </a:r>
            <a:r>
              <a:rPr lang="en-US" dirty="0" smtClean="0"/>
              <a:t> faster</a:t>
            </a:r>
          </a:p>
          <a:p>
            <a:r>
              <a:rPr lang="en-US" dirty="0" smtClean="0"/>
              <a:t>CUBIC handles packet loss better than </a:t>
            </a:r>
            <a:r>
              <a:rPr lang="en-US" dirty="0" err="1" smtClean="0"/>
              <a:t>NewReno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720" y="2133600"/>
            <a:ext cx="44958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 CUBIC implementation in ns-3</a:t>
            </a:r>
          </a:p>
          <a:p>
            <a:r>
              <a:rPr lang="en-US" dirty="0" smtClean="0"/>
              <a:t>Similar </a:t>
            </a:r>
            <a:r>
              <a:rPr lang="en-US" dirty="0" err="1" smtClean="0"/>
              <a:t>cwnd</a:t>
            </a:r>
            <a:r>
              <a:rPr lang="en-US" dirty="0" smtClean="0"/>
              <a:t> growth to actual CUBIC measurements</a:t>
            </a:r>
          </a:p>
          <a:p>
            <a:r>
              <a:rPr lang="en-US" dirty="0" smtClean="0"/>
              <a:t>Current version outperforms </a:t>
            </a:r>
            <a:r>
              <a:rPr lang="en-US" dirty="0" err="1" smtClean="0"/>
              <a:t>NewReno</a:t>
            </a:r>
            <a:endParaRPr lang="en-US" dirty="0" smtClean="0"/>
          </a:p>
          <a:p>
            <a:r>
              <a:rPr lang="en-US" dirty="0" smtClean="0"/>
              <a:t>Scaling adjustments required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4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grows </a:t>
            </a:r>
            <a:r>
              <a:rPr lang="en-US" dirty="0" err="1" smtClean="0"/>
              <a:t>cwnd</a:t>
            </a:r>
            <a:r>
              <a:rPr lang="en-US" dirty="0" smtClean="0"/>
              <a:t> too slowly for large bandwidth connections</a:t>
            </a:r>
            <a:endParaRPr lang="en-US" dirty="0"/>
          </a:p>
          <a:p>
            <a:r>
              <a:rPr lang="en-US" dirty="0" smtClean="0"/>
              <a:t>New TCP Variant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636546"/>
              </p:ext>
            </p:extLst>
          </p:nvPr>
        </p:nvGraphicFramePr>
        <p:xfrm>
          <a:off x="1600200" y="3352800"/>
          <a:ext cx="5181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72200" y="5334000"/>
            <a:ext cx="2212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1,250 byte packets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sthresh</a:t>
            </a:r>
            <a:r>
              <a:rPr lang="en-US" dirty="0" smtClean="0"/>
              <a:t> ~ 8000 bytes</a:t>
            </a:r>
          </a:p>
          <a:p>
            <a:r>
              <a:rPr lang="en-US" dirty="0" smtClean="0"/>
              <a:t>100ms RTT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486400" y="4056965"/>
            <a:ext cx="984738" cy="8198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77000" y="386783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Almost 1.4 hours to take up ½ possible </a:t>
            </a:r>
            <a:r>
              <a:rPr lang="en-US" dirty="0" err="1" smtClean="0"/>
              <a:t>cwnd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BIC was first attempt</a:t>
            </a:r>
          </a:p>
          <a:p>
            <a:r>
              <a:rPr lang="en-US" dirty="0" smtClean="0"/>
              <a:t>CUBIC simplified and improved upon BIC</a:t>
            </a:r>
          </a:p>
          <a:p>
            <a:r>
              <a:rPr lang="en-US" dirty="0" smtClean="0"/>
              <a:t>Grow </a:t>
            </a:r>
            <a:r>
              <a:rPr lang="en-US" dirty="0" err="1" smtClean="0"/>
              <a:t>cwnd</a:t>
            </a:r>
            <a:r>
              <a:rPr lang="en-US" dirty="0" smtClean="0"/>
              <a:t> slower around loss events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599"/>
            <a:ext cx="848219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58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cwnd</a:t>
            </a:r>
            <a:r>
              <a:rPr lang="en-US" dirty="0" smtClean="0"/>
              <a:t> growth</a:t>
            </a:r>
          </a:p>
          <a:p>
            <a:endParaRPr lang="en-US" dirty="0" smtClean="0"/>
          </a:p>
          <a:p>
            <a:r>
              <a:rPr lang="en-US" dirty="0" smtClean="0"/>
              <a:t>Packet loss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76400"/>
            <a:ext cx="5029199" cy="60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24149"/>
            <a:ext cx="19240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34472"/>
              </p:ext>
            </p:extLst>
          </p:nvPr>
        </p:nvGraphicFramePr>
        <p:xfrm>
          <a:off x="1524000" y="3718560"/>
          <a:ext cx="6096000" cy="22250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19200"/>
                <a:gridCol w="487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CUBIC</a:t>
                      </a:r>
                      <a:r>
                        <a:rPr lang="en-US" baseline="0" dirty="0" smtClean="0"/>
                        <a:t> parameter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Elapsed time from</a:t>
                      </a:r>
                      <a:r>
                        <a:rPr lang="en-US" baseline="0" dirty="0" smtClean="0"/>
                        <a:t> the last window reduction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period to increase</a:t>
                      </a:r>
                      <a:r>
                        <a:rPr lang="en-US" baseline="0" dirty="0" smtClean="0"/>
                        <a:t> W to </a:t>
                      </a:r>
                      <a:r>
                        <a:rPr lang="en-US" baseline="0" dirty="0" err="1" smtClean="0"/>
                        <a:t>Wmax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</a:t>
                      </a:r>
                      <a:r>
                        <a:rPr lang="en-US" dirty="0" err="1" smtClean="0"/>
                        <a:t>cwnd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cwnd</a:t>
                      </a:r>
                      <a:r>
                        <a:rPr lang="en-US" baseline="0" dirty="0" smtClean="0"/>
                        <a:t> at last window reduction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Window</a:t>
                      </a:r>
                      <a:r>
                        <a:rPr lang="en-US" baseline="0" dirty="0" smtClean="0"/>
                        <a:t> decrease constant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1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502254"/>
              </p:ext>
            </p:extLst>
          </p:nvPr>
        </p:nvGraphicFramePr>
        <p:xfrm>
          <a:off x="21717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2590800"/>
            <a:ext cx="2590800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34859" y="2221468"/>
            <a:ext cx="77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Wmax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4495800"/>
            <a:ext cx="2590800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10475" y="414766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W(t=0)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5029200"/>
            <a:ext cx="6858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At loss event set </a:t>
            </a:r>
            <a:r>
              <a:rPr lang="en-US" sz="2800" dirty="0" err="1" smtClean="0"/>
              <a:t>Wmax</a:t>
            </a:r>
            <a:r>
              <a:rPr lang="en-US" sz="2800" dirty="0" smtClean="0"/>
              <a:t>, reduce </a:t>
            </a:r>
            <a:r>
              <a:rPr lang="en-US" sz="2800" dirty="0" err="1" smtClean="0"/>
              <a:t>cwnd</a:t>
            </a:r>
            <a:r>
              <a:rPr lang="en-US" sz="2800" dirty="0" smtClean="0"/>
              <a:t> by </a:t>
            </a:r>
            <a:r>
              <a:rPr lang="el-GR" sz="2800" dirty="0" smtClean="0"/>
              <a:t>β</a:t>
            </a:r>
            <a:r>
              <a:rPr lang="en-US" sz="2800" dirty="0" smtClean="0"/>
              <a:t> and calculate 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009379"/>
              </p:ext>
            </p:extLst>
          </p:nvPr>
        </p:nvGraphicFramePr>
        <p:xfrm>
          <a:off x="2176272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ight Brace 14"/>
          <p:cNvSpPr/>
          <p:nvPr/>
        </p:nvSpPr>
        <p:spPr>
          <a:xfrm rot="16200000">
            <a:off x="4829887" y="1242889"/>
            <a:ext cx="533400" cy="2097887"/>
          </a:xfrm>
          <a:prstGeom prst="rightBrace">
            <a:avLst>
              <a:gd name="adj1" fmla="val 0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06041" y="1720334"/>
            <a:ext cx="38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72783" y="2578608"/>
            <a:ext cx="2590800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25383" y="3364468"/>
            <a:ext cx="8402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W(t=1)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16117" y="2787134"/>
            <a:ext cx="8402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W(t=2)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620717" y="3549134"/>
            <a:ext cx="110466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032912" y="2971800"/>
            <a:ext cx="882737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66800" y="5029200"/>
            <a:ext cx="685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cwnd</a:t>
            </a:r>
            <a:r>
              <a:rPr lang="en-US" sz="2800" dirty="0" smtClean="0"/>
              <a:t> grows back to K when t = 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84505" y="2373867"/>
            <a:ext cx="8435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W(t=K)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201300" y="2558533"/>
            <a:ext cx="882737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9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in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implemented as in the CUBIC paper</a:t>
            </a:r>
          </a:p>
          <a:p>
            <a:r>
              <a:rPr lang="en-US" dirty="0" err="1" smtClean="0"/>
              <a:t>cwnd</a:t>
            </a:r>
            <a:r>
              <a:rPr lang="en-US" dirty="0" smtClean="0"/>
              <a:t> grows in increments of segment sizes</a:t>
            </a:r>
          </a:p>
          <a:p>
            <a:r>
              <a:rPr lang="en-US" dirty="0" smtClean="0"/>
              <a:t>Custom method for calculating cube roots</a:t>
            </a:r>
          </a:p>
          <a:p>
            <a:r>
              <a:rPr lang="en-US" dirty="0" smtClean="0"/>
              <a:t>Checks for error conditions</a:t>
            </a:r>
          </a:p>
          <a:p>
            <a:r>
              <a:rPr lang="en-US" dirty="0" smtClean="0"/>
              <a:t>Unit scaling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1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</a:t>
            </a:r>
            <a:r>
              <a:rPr lang="en-US" dirty="0" err="1" smtClean="0"/>
              <a:t>cwnd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Linux only grows </a:t>
            </a:r>
            <a:r>
              <a:rPr lang="en-US" dirty="0" err="1" smtClean="0"/>
              <a:t>cwnd</a:t>
            </a:r>
            <a:r>
              <a:rPr lang="en-US" dirty="0" smtClean="0"/>
              <a:t> by full segments</a:t>
            </a:r>
          </a:p>
          <a:p>
            <a:r>
              <a:rPr lang="en-US" dirty="0" smtClean="0"/>
              <a:t>CUBIC can grow </a:t>
            </a:r>
            <a:r>
              <a:rPr lang="en-US" dirty="0" err="1" smtClean="0"/>
              <a:t>cwnd</a:t>
            </a:r>
            <a:r>
              <a:rPr lang="en-US" dirty="0" smtClean="0"/>
              <a:t> less than full segment</a:t>
            </a:r>
          </a:p>
          <a:p>
            <a:r>
              <a:rPr lang="en-US" dirty="0" smtClean="0"/>
              <a:t>Same impact by increasing amount of time between updates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12/10/2013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283743"/>
              </p:ext>
            </p:extLst>
          </p:nvPr>
        </p:nvGraphicFramePr>
        <p:xfrm>
          <a:off x="4495800" y="1295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838044"/>
              </p:ext>
            </p:extLst>
          </p:nvPr>
        </p:nvGraphicFramePr>
        <p:xfrm>
          <a:off x="5181600" y="4495800"/>
          <a:ext cx="1676400" cy="1854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628989"/>
              </p:ext>
            </p:extLst>
          </p:nvPr>
        </p:nvGraphicFramePr>
        <p:xfrm>
          <a:off x="7239000" y="4953000"/>
          <a:ext cx="1676400" cy="7416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9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3572</TotalTime>
  <Words>631</Words>
  <Application>Microsoft Office PowerPoint</Application>
  <PresentationFormat>On-screen Show (4:3)</PresentationFormat>
  <Paragraphs>201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TCP CUBIC in ns-3</vt:lpstr>
      <vt:lpstr>Outline</vt:lpstr>
      <vt:lpstr>Introduction</vt:lpstr>
      <vt:lpstr>CUBIC</vt:lpstr>
      <vt:lpstr>CUBIC Basics</vt:lpstr>
      <vt:lpstr>CUBIC Basics</vt:lpstr>
      <vt:lpstr>CUBIC Basics</vt:lpstr>
      <vt:lpstr>CUBIC in Linux</vt:lpstr>
      <vt:lpstr>Growing cwnd</vt:lpstr>
      <vt:lpstr>Scaling in CUBIC</vt:lpstr>
      <vt:lpstr>ns-3 Implementation</vt:lpstr>
      <vt:lpstr>ns-3 Methods</vt:lpstr>
      <vt:lpstr>CUBIC Methods</vt:lpstr>
      <vt:lpstr>CUBIC Flow</vt:lpstr>
      <vt:lpstr>Issues</vt:lpstr>
      <vt:lpstr>Results</vt:lpstr>
      <vt:lpstr>Simulation Scenario</vt:lpstr>
      <vt:lpstr>Measurements</vt:lpstr>
      <vt:lpstr>Packet Loss</vt:lpstr>
      <vt:lpstr>CUBIC Growth</vt:lpstr>
      <vt:lpstr>NewReno Comparison</vt:lpstr>
      <vt:lpstr>Conclusions</vt:lpstr>
      <vt:lpstr>Questions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CCC Labs</dc:creator>
  <cp:lastModifiedBy>Administrator</cp:lastModifiedBy>
  <cp:revision>915</cp:revision>
  <cp:lastPrinted>2013-01-22T19:46:38Z</cp:lastPrinted>
  <dcterms:created xsi:type="dcterms:W3CDTF">2013-01-14T17:03:54Z</dcterms:created>
  <dcterms:modified xsi:type="dcterms:W3CDTF">2013-12-10T14:21:31Z</dcterms:modified>
</cp:coreProperties>
</file>