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58" r:id="rId3"/>
    <p:sldId id="274" r:id="rId4"/>
    <p:sldId id="275" r:id="rId5"/>
    <p:sldId id="287" r:id="rId6"/>
    <p:sldId id="288" r:id="rId7"/>
    <p:sldId id="289" r:id="rId8"/>
    <p:sldId id="259" r:id="rId9"/>
    <p:sldId id="263" r:id="rId10"/>
    <p:sldId id="270" r:id="rId11"/>
    <p:sldId id="271" r:id="rId12"/>
    <p:sldId id="272" r:id="rId13"/>
    <p:sldId id="273" r:id="rId14"/>
    <p:sldId id="266" r:id="rId15"/>
    <p:sldId id="265" r:id="rId16"/>
    <p:sldId id="290" r:id="rId17"/>
    <p:sldId id="269" r:id="rId18"/>
    <p:sldId id="267" r:id="rId19"/>
    <p:sldId id="268" r:id="rId20"/>
    <p:sldId id="276" r:id="rId21"/>
    <p:sldId id="281" r:id="rId22"/>
    <p:sldId id="282" r:id="rId23"/>
    <p:sldId id="280" r:id="rId24"/>
    <p:sldId id="277" r:id="rId25"/>
    <p:sldId id="283" r:id="rId26"/>
    <p:sldId id="284" r:id="rId27"/>
    <p:sldId id="285" r:id="rId28"/>
    <p:sldId id="286" r:id="rId29"/>
    <p:sldId id="297" r:id="rId30"/>
    <p:sldId id="292" r:id="rId31"/>
    <p:sldId id="293" r:id="rId32"/>
    <p:sldId id="291" r:id="rId33"/>
    <p:sldId id="294" r:id="rId34"/>
    <p:sldId id="296" r:id="rId35"/>
    <p:sldId id="295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  <a:srgbClr val="FFFF00"/>
    <a:srgbClr val="008000"/>
    <a:srgbClr val="00CC00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1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9D3E-ACD1-4A00-92CA-C07F871E458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FE4D-69EF-47DF-86FD-82C73789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9A87-D4C7-40FB-8D51-BF10930DF9B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9B22-F27E-4569-84F1-4E2A4DA4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934F-6ABA-4C10-91E1-F78617FC591B}" type="datetime1">
              <a:rPr lang="en-US" smtClean="0"/>
              <a:t>10/1/2013</a:t>
            </a:fld>
            <a:endParaRPr lang="en-US"/>
          </a:p>
        </p:txBody>
      </p:sp>
      <p:pic>
        <p:nvPicPr>
          <p:cNvPr id="1026" name="Picture 2" descr="https://www.wpi.edu/Images/CMS/University-About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6050826"/>
            <a:ext cx="1885709" cy="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401-8FE3-4CE2-8214-F46AFB3DCEF7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579-0BB9-44FC-8806-431B33132A3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48B-2937-4C6F-9DDE-9FEA77AD25F6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429000" cy="463665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</a:lstStyle>
          <a:p>
            <a:fld id="{7DA7C2E0-E6A2-4279-A518-B38A6AE79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676400" cy="6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5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476B-A846-4E68-BFCC-4DD5315F5B68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C6DD-9A05-4182-A31C-8647A5856B2F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3EAF-3195-43AE-8821-CB2F9432C45E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18C9-AE5E-4074-BD87-8035B745B17F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F3C-513E-4D8F-98E2-F13F890A95A5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F1D-871D-41E2-93D8-204C7FD73380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1E8-06D7-44CF-8865-48DBAC42A7A8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7A02-A924-478B-9672-D643680CB3B7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6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 Control for High Bandwidth-Delay Product Networks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Dina </a:t>
            </a:r>
            <a:r>
              <a:rPr lang="en-US" dirty="0" err="1" smtClean="0"/>
              <a:t>Katabi</a:t>
            </a:r>
            <a:r>
              <a:rPr lang="en-US" dirty="0" smtClean="0"/>
              <a:t>, Mark Handley and Charlie </a:t>
            </a:r>
            <a:r>
              <a:rPr lang="en-US" dirty="0" err="1" smtClean="0"/>
              <a:t>Rohrs</a:t>
            </a:r>
            <a:endParaRPr lang="en-US" dirty="0"/>
          </a:p>
          <a:p>
            <a:r>
              <a:rPr lang="en-US" sz="2800" dirty="0" smtClean="0">
                <a:latin typeface="+mn-lt"/>
              </a:rPr>
              <a:t>SIGCOMM2002 Pittsburgh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Presenter – Bob Kinicki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Maintains a congestion window of outstanding packets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cwnd</a:t>
            </a:r>
            <a:r>
              <a:rPr lang="en-US" sz="9600" b="1" dirty="0" smtClean="0">
                <a:solidFill>
                  <a:srgbClr val="FFC000"/>
                </a:solidFill>
              </a:rPr>
              <a:t>) </a:t>
            </a:r>
            <a:r>
              <a:rPr lang="en-US" sz="9600" dirty="0" smtClean="0"/>
              <a:t>and its own estimate of round trip time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rtt</a:t>
            </a:r>
            <a:r>
              <a:rPr lang="en-US" sz="9600" b="1" dirty="0" smtClean="0">
                <a:solidFill>
                  <a:srgbClr val="FFC000"/>
                </a:solidFill>
              </a:rPr>
              <a:t>)*.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9600" dirty="0"/>
              <a:t>Initialization steps: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/>
              <a:t>In first packet of flow, </a:t>
            </a:r>
            <a:r>
              <a:rPr lang="en-US" sz="9600" dirty="0" err="1"/>
              <a:t>H_rtt</a:t>
            </a:r>
            <a:r>
              <a:rPr lang="en-US" sz="9600" dirty="0"/>
              <a:t> </a:t>
            </a:r>
            <a:r>
              <a:rPr lang="en-US" sz="9600" dirty="0" smtClean="0"/>
              <a:t>set </a:t>
            </a:r>
            <a:r>
              <a:rPr lang="en-US" sz="9600" dirty="0"/>
              <a:t>to </a:t>
            </a:r>
            <a:r>
              <a:rPr lang="en-US" sz="9600" dirty="0" smtClean="0"/>
              <a:t>zero.</a:t>
            </a:r>
            <a:endParaRPr lang="en-US" sz="96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 err="1"/>
              <a:t>H_feedback</a:t>
            </a:r>
            <a:r>
              <a:rPr lang="en-US" sz="9600" dirty="0"/>
              <a:t> is set to the desired window </a:t>
            </a:r>
            <a:r>
              <a:rPr lang="en-US" sz="9600" dirty="0" smtClean="0"/>
              <a:t>increase.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9200" dirty="0"/>
              <a:t> </a:t>
            </a:r>
            <a:r>
              <a:rPr lang="en-US" sz="9200" dirty="0" smtClean="0"/>
              <a:t>  For  a desired </a:t>
            </a:r>
            <a:r>
              <a:rPr lang="en-US" sz="9200" dirty="0"/>
              <a:t>rate r: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9600" dirty="0" err="1"/>
              <a:t>H_feedback</a:t>
            </a:r>
            <a:r>
              <a:rPr lang="en-US" sz="9600" dirty="0"/>
              <a:t> = ( r * </a:t>
            </a:r>
            <a:r>
              <a:rPr lang="en-US" sz="9600" dirty="0" err="1"/>
              <a:t>rtt</a:t>
            </a:r>
            <a:r>
              <a:rPr lang="en-US" sz="9600" dirty="0"/>
              <a:t> – </a:t>
            </a:r>
            <a:r>
              <a:rPr lang="en-US" sz="9600" dirty="0" err="1"/>
              <a:t>cwnd</a:t>
            </a:r>
            <a:r>
              <a:rPr lang="en-US" sz="9600" dirty="0"/>
              <a:t>) / # packets in </a:t>
            </a:r>
            <a:r>
              <a:rPr lang="en-US" sz="9600" dirty="0" smtClean="0"/>
              <a:t>current  congestion window</a:t>
            </a:r>
            <a:endParaRPr lang="en-US" sz="9600" dirty="0"/>
          </a:p>
          <a:p>
            <a:pPr>
              <a:lnSpc>
                <a:spcPct val="90000"/>
              </a:lnSpc>
            </a:pPr>
            <a:r>
              <a:rPr lang="en-US" sz="9600" dirty="0"/>
              <a:t>When </a:t>
            </a:r>
            <a:r>
              <a:rPr lang="en-US" sz="9600" dirty="0" smtClean="0"/>
              <a:t>ACKs arrive, positive feedback increases </a:t>
            </a:r>
            <a:r>
              <a:rPr lang="en-US" sz="9600" dirty="0" err="1" smtClean="0"/>
              <a:t>cwnd</a:t>
            </a:r>
            <a:r>
              <a:rPr lang="en-US" sz="9600" dirty="0" smtClean="0"/>
              <a:t> and negative feedback reduces </a:t>
            </a:r>
            <a:r>
              <a:rPr lang="en-US" sz="9600" dirty="0" err="1" smtClean="0"/>
              <a:t>cwnd</a:t>
            </a:r>
            <a:r>
              <a:rPr lang="en-US" sz="9600" dirty="0" smtClean="0"/>
              <a:t>:</a:t>
            </a:r>
            <a:endParaRPr lang="en-US" sz="96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9600" i="1" dirty="0" smtClean="0"/>
              <a:t>                </a:t>
            </a:r>
            <a:r>
              <a:rPr lang="en-US" sz="9600" dirty="0" err="1"/>
              <a:t>c</a:t>
            </a:r>
            <a:r>
              <a:rPr lang="en-US" sz="9600" dirty="0" err="1" smtClean="0"/>
              <a:t>wnd</a:t>
            </a:r>
            <a:r>
              <a:rPr lang="en-US" sz="9600" dirty="0" smtClean="0"/>
              <a:t> </a:t>
            </a:r>
            <a:r>
              <a:rPr lang="en-US" sz="9600" dirty="0"/>
              <a:t>= max(</a:t>
            </a:r>
            <a:r>
              <a:rPr lang="en-US" sz="9600" dirty="0" err="1"/>
              <a:t>cwnd</a:t>
            </a:r>
            <a:r>
              <a:rPr lang="en-US" sz="9600" dirty="0"/>
              <a:t> + </a:t>
            </a:r>
            <a:r>
              <a:rPr lang="en-US" sz="9600" dirty="0" err="1"/>
              <a:t>H_feedback</a:t>
            </a:r>
            <a:r>
              <a:rPr lang="en-US" sz="9600" dirty="0"/>
              <a:t>, s)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/>
              <a:t>w</a:t>
            </a:r>
            <a:r>
              <a:rPr lang="en-US" sz="9600" dirty="0" smtClean="0"/>
              <a:t>here s is packet size.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 smtClean="0"/>
              <a:t>XCP must also respond to packet losses {although they are rare}.</a:t>
            </a:r>
            <a:endParaRPr lang="en-US" sz="9600" dirty="0"/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FFC000"/>
                </a:solidFill>
              </a:rPr>
              <a:t>* Note – </a:t>
            </a:r>
            <a:r>
              <a:rPr lang="en-US" sz="9600" dirty="0" err="1" smtClean="0">
                <a:solidFill>
                  <a:srgbClr val="FFC000"/>
                </a:solidFill>
              </a:rPr>
              <a:t>rtt</a:t>
            </a:r>
            <a:r>
              <a:rPr lang="en-US" sz="9600" dirty="0" smtClean="0">
                <a:solidFill>
                  <a:srgbClr val="FFC000"/>
                </a:solidFill>
              </a:rPr>
              <a:t> and RTT are different in </a:t>
            </a:r>
            <a:r>
              <a:rPr lang="en-US" sz="9600" dirty="0" err="1" smtClean="0">
                <a:solidFill>
                  <a:srgbClr val="FFC000"/>
                </a:solidFill>
              </a:rPr>
              <a:t>Katabi</a:t>
            </a:r>
            <a:r>
              <a:rPr lang="en-US" sz="9600" dirty="0" smtClean="0">
                <a:solidFill>
                  <a:srgbClr val="FFC000"/>
                </a:solidFill>
              </a:rPr>
              <a:t> notation!!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9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XCP Receiver is similar to a TCP Receiver.</a:t>
            </a:r>
          </a:p>
          <a:p>
            <a:r>
              <a:rPr lang="en-US" dirty="0" smtClean="0"/>
              <a:t>When XCP Receiver ACKs a packet, it copies received congestion header from data packet into the ACK packet.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XCP router operates on top of dropping policy (e.g., </a:t>
            </a:r>
            <a:r>
              <a:rPr lang="en-US" dirty="0" err="1" smtClean="0"/>
              <a:t>DropTail</a:t>
            </a:r>
            <a:r>
              <a:rPr lang="en-US" dirty="0" smtClean="0"/>
              <a:t> or RED) and computes </a:t>
            </a:r>
            <a:r>
              <a:rPr lang="en-US" dirty="0" smtClean="0">
                <a:solidFill>
                  <a:srgbClr val="FFC000"/>
                </a:solidFill>
              </a:rPr>
              <a:t>feedback</a:t>
            </a:r>
            <a:r>
              <a:rPr lang="en-US" dirty="0" smtClean="0"/>
              <a:t> such that system converges to optimal efficiency and min-max fairness.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04800" y="487799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288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Efficiency Controller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720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Fairness Controller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934200" y="4877992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191000" y="48779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953000" y="5867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* modified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H_feedback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886200"/>
            <a:ext cx="5562600" cy="1906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    XCP Router</a:t>
            </a:r>
          </a:p>
          <a:p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81000" y="4496992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239000" y="4511279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packet*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4431268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3200400"/>
            <a:ext cx="21717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 Feedback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33248" y="3467100"/>
            <a:ext cx="1039503" cy="964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80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XCP controllers make a single control decision per control interval.</a:t>
            </a:r>
          </a:p>
          <a:p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d </a:t>
            </a:r>
            <a:r>
              <a:rPr lang="en-US" dirty="0" smtClean="0">
                <a:solidFill>
                  <a:srgbClr val="FFC000"/>
                </a:solidFill>
                <a:sym typeface="Symbol" pitchFamily="18" charset="2"/>
              </a:rPr>
              <a:t>(the average RTT) </a:t>
            </a:r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:: </a:t>
            </a:r>
            <a:r>
              <a:rPr lang="en-US" sz="3600" dirty="0" smtClean="0">
                <a:sym typeface="Symbol" pitchFamily="18" charset="2"/>
              </a:rPr>
              <a:t>the  XCP control interval is computed using information in the congestion header.</a:t>
            </a:r>
          </a:p>
          <a:p>
            <a:r>
              <a:rPr lang="en-US" sz="3600" dirty="0" smtClean="0">
                <a:sym typeface="Symbol" pitchFamily="18" charset="2"/>
              </a:rPr>
              <a:t>XCP router maintains a per link estimation-control timer that is set to </a:t>
            </a:r>
            <a:r>
              <a:rPr lang="en-US" sz="3600" dirty="0" smtClean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3600" dirty="0" smtClean="0">
                <a:sym typeface="Symbol" pitchFamily="18" charset="2"/>
              </a:rPr>
              <a:t>.</a:t>
            </a:r>
          </a:p>
          <a:p>
            <a:r>
              <a:rPr lang="en-US" sz="3600" dirty="0" smtClean="0">
                <a:sym typeface="Symbol" pitchFamily="18" charset="2"/>
              </a:rPr>
              <a:t>Upon timeout, router updates its estimates and control decisions.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The Efficiency </a:t>
            </a:r>
            <a:r>
              <a:rPr lang="en-US" b="1" dirty="0" smtClean="0">
                <a:latin typeface="Comic Sans MS" pitchFamily="66" charset="0"/>
              </a:rPr>
              <a:t>Controller (EC)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457200" y="3657600"/>
            <a:ext cx="8229600" cy="2620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maximizes link utilization while minimizing drop rate and persistent queues.  This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MIMD algorithm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increases the traffic rate proportionally to the spare capacity.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does not care about fairness  (does not need flow id).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:: aggregate feedback computed once each control interval is then used as feedback to add or subtract bytes that the aggregate traffic transmits.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= minimum queue seen by the arriving packet during last propagation delay (avg. RTT – local queuing delay).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43200" y="1676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2400" dirty="0">
                <a:solidFill>
                  <a:srgbClr val="800000"/>
                </a:solidFill>
                <a:cs typeface="Arial" charset="0"/>
                <a:sym typeface="Symbol" pitchFamily="18" charset="2"/>
              </a:rPr>
              <a:t>Φ</a:t>
            </a:r>
            <a:r>
              <a:rPr lang="en-US" sz="2400" i="1" dirty="0">
                <a:cs typeface="Arial" charset="0"/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=  * </a:t>
            </a:r>
            <a:r>
              <a:rPr lang="en-US" sz="2400" i="1" dirty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* </a:t>
            </a:r>
            <a:r>
              <a:rPr lang="en-US" sz="2400" i="1" dirty="0">
                <a:solidFill>
                  <a:srgbClr val="FFFF00"/>
                </a:solidFill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 -  * </a:t>
            </a:r>
            <a:r>
              <a:rPr lang="en-US" sz="2400" i="1" dirty="0">
                <a:solidFill>
                  <a:srgbClr val="00CC00"/>
                </a:solidFill>
                <a:sym typeface="Symbol" pitchFamily="18" charset="2"/>
              </a:rPr>
              <a:t>Q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2667000" y="2133600"/>
            <a:ext cx="8382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14600" y="2286000"/>
            <a:ext cx="18288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2286000" y="1981200"/>
            <a:ext cx="16764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62000" y="2133600"/>
            <a:ext cx="2895600" cy="1022350"/>
            <a:chOff x="480" y="1440"/>
            <a:chExt cx="1824" cy="644"/>
          </a:xfrm>
        </p:grpSpPr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V="1">
              <a:off x="1632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480" y="1872"/>
              <a:ext cx="18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0.4 </a:t>
              </a:r>
              <a:r>
                <a:rPr lang="en-US" sz="1600" dirty="0"/>
                <a:t>based on stability analysis</a:t>
              </a: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2590800" y="2133601"/>
            <a:ext cx="3505200" cy="1404938"/>
            <a:chOff x="1632" y="1440"/>
            <a:chExt cx="2208" cy="885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632" y="2112"/>
              <a:ext cx="22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 smtClean="0">
                  <a:solidFill>
                    <a:srgbClr val="FFC000"/>
                  </a:solidFill>
                </a:rPr>
                <a:t>average RTT (feedback delay)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2304" y="1440"/>
              <a:ext cx="144" cy="62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3962400" y="2133601"/>
            <a:ext cx="4876800" cy="947738"/>
            <a:chOff x="2496" y="1440"/>
            <a:chExt cx="3072" cy="597"/>
          </a:xfrm>
        </p:grpSpPr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30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FFFF00"/>
                  </a:solidFill>
                </a:rPr>
                <a:t>s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pare  capacity (input traffic rate </a:t>
              </a:r>
              <a:r>
                <a:rPr lang="en-US" sz="1600" b="1" dirty="0">
                  <a:solidFill>
                    <a:srgbClr val="FFFF00"/>
                  </a:solidFill>
                </a:rPr>
                <a:t>– link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capacity)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 flipV="1">
              <a:off x="2736" y="1440"/>
              <a:ext cx="96" cy="4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724400" y="2101852"/>
            <a:ext cx="3200400" cy="642938"/>
            <a:chOff x="3120" y="1392"/>
            <a:chExt cx="2016" cy="405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3120" y="1584"/>
              <a:ext cx="20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0.226 </a:t>
              </a:r>
              <a:r>
                <a:rPr lang="en-US" sz="1600" dirty="0"/>
                <a:t>based on stability analysis</a:t>
              </a: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 flipV="1">
              <a:off x="3168" y="139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5334000" y="1295400"/>
            <a:ext cx="3505200" cy="533400"/>
            <a:chOff x="3456" y="816"/>
            <a:chExt cx="2208" cy="336"/>
          </a:xfrm>
        </p:grpSpPr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3744" y="816"/>
              <a:ext cx="1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00CC00"/>
                  </a:solidFill>
                </a:rPr>
                <a:t>p</a:t>
              </a:r>
              <a:r>
                <a:rPr lang="en-US" sz="1600" b="1" dirty="0" smtClean="0">
                  <a:solidFill>
                    <a:srgbClr val="00CC00"/>
                  </a:solidFill>
                </a:rPr>
                <a:t>ersistent </a:t>
              </a:r>
              <a:r>
                <a:rPr lang="en-US" sz="1600" b="1" dirty="0">
                  <a:solidFill>
                    <a:srgbClr val="00CC00"/>
                  </a:solidFill>
                </a:rPr>
                <a:t>queue size</a:t>
              </a: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 flipH="1">
              <a:off x="3456" y="960"/>
              <a:ext cx="288" cy="192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4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Fairness Controller (FC)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FC apportions the aggregate feedback to individual packets (flows) to achieve fairness.</a:t>
            </a:r>
          </a:p>
          <a:p>
            <a:r>
              <a:rPr lang="en-US" dirty="0"/>
              <a:t>Uses </a:t>
            </a:r>
            <a:r>
              <a:rPr lang="en-US" dirty="0" smtClean="0">
                <a:solidFill>
                  <a:srgbClr val="C00000"/>
                </a:solidFill>
              </a:rPr>
              <a:t>AIMD algorithm</a:t>
            </a:r>
            <a:r>
              <a:rPr lang="en-US" dirty="0" smtClean="0"/>
              <a:t> to </a:t>
            </a:r>
            <a:r>
              <a:rPr lang="en-US" dirty="0"/>
              <a:t>promote </a:t>
            </a:r>
            <a:r>
              <a:rPr lang="en-US" dirty="0" smtClean="0"/>
              <a:t>fairness.</a:t>
            </a:r>
            <a:endParaRPr lang="en-US" dirty="0"/>
          </a:p>
          <a:p>
            <a:r>
              <a:rPr lang="en-US" dirty="0"/>
              <a:t>When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&gt; 0, allocate so the increase in throughput of all flows is the </a:t>
            </a:r>
            <a:r>
              <a:rPr lang="en-US" dirty="0" smtClean="0">
                <a:sym typeface="Symbol" pitchFamily="18" charset="2"/>
              </a:rPr>
              <a:t>same.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&lt; 0, allocate so the </a:t>
            </a:r>
            <a:r>
              <a:rPr lang="en-US" dirty="0" smtClean="0">
                <a:sym typeface="Symbol" pitchFamily="18" charset="2"/>
              </a:rPr>
              <a:t>decrease in a flow’s throughput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b="1" i="1" dirty="0">
                <a:solidFill>
                  <a:srgbClr val="FF9900"/>
                </a:solidFill>
                <a:sym typeface="Symbol" pitchFamily="18" charset="2"/>
              </a:rPr>
              <a:t>proportional</a:t>
            </a:r>
            <a:r>
              <a:rPr lang="en-US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to its current </a:t>
            </a:r>
            <a:r>
              <a:rPr lang="en-US" dirty="0" smtClean="0">
                <a:sym typeface="Symbol" pitchFamily="18" charset="2"/>
              </a:rPr>
              <a:t>throughput.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= 0, </a:t>
            </a:r>
            <a:r>
              <a:rPr lang="en-US" dirty="0" smtClean="0">
                <a:sym typeface="Symbol" pitchFamily="18" charset="2"/>
              </a:rPr>
              <a:t>uses </a:t>
            </a:r>
            <a:r>
              <a:rPr lang="en-US" b="1" i="1" dirty="0">
                <a:solidFill>
                  <a:srgbClr val="FFC000"/>
                </a:solidFill>
                <a:sym typeface="Symbol" pitchFamily="18" charset="2"/>
              </a:rPr>
              <a:t>bandwidth </a:t>
            </a:r>
            <a:r>
              <a:rPr lang="en-US" b="1" i="1" dirty="0" smtClean="0">
                <a:solidFill>
                  <a:srgbClr val="FFC000"/>
                </a:solidFill>
                <a:sym typeface="Symbol" pitchFamily="18" charset="2"/>
              </a:rPr>
              <a:t>shuffling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to prevent convergence stalling.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Shuffling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Shuffling :: simultaneous allocation and </a:t>
            </a:r>
            <a:r>
              <a:rPr lang="en-US" dirty="0" err="1" smtClean="0"/>
              <a:t>deallocation</a:t>
            </a:r>
            <a:r>
              <a:rPr lang="en-US" dirty="0" smtClean="0"/>
              <a:t> of flow sending rate such that the total traffic rate does not change, yet the throughput of each individual flow gradually approaches its fair share.</a:t>
            </a:r>
          </a:p>
          <a:p>
            <a:r>
              <a:rPr lang="en-US" dirty="0" smtClean="0"/>
              <a:t>The shuffled traffic is computed as: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C000"/>
                </a:solidFill>
              </a:rPr>
              <a:t>           h = max (0, </a:t>
            </a:r>
            <a:r>
              <a:rPr lang="el-GR" dirty="0" smtClean="0">
                <a:solidFill>
                  <a:srgbClr val="FFC000"/>
                </a:solidFill>
              </a:rPr>
              <a:t>γ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2600" dirty="0">
                <a:solidFill>
                  <a:srgbClr val="FFC000"/>
                </a:solidFill>
              </a:rPr>
              <a:t>*</a:t>
            </a:r>
            <a:r>
              <a:rPr lang="en-US" dirty="0" smtClean="0">
                <a:solidFill>
                  <a:srgbClr val="FFC000"/>
                </a:solidFill>
              </a:rPr>
              <a:t> y - |</a:t>
            </a: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dirty="0" smtClean="0">
                <a:solidFill>
                  <a:srgbClr val="FFC000"/>
                </a:solidFill>
              </a:rPr>
              <a:t> |)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 smtClean="0">
                <a:solidFill>
                  <a:srgbClr val="FF9900"/>
                </a:solidFill>
              </a:rPr>
              <a:t>y</a:t>
            </a:r>
            <a:r>
              <a:rPr lang="en-US" dirty="0" smtClean="0"/>
              <a:t> is the input traffic  during </a:t>
            </a:r>
            <a:r>
              <a:rPr lang="en-US" b="1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and </a:t>
            </a:r>
            <a:r>
              <a:rPr lang="el-GR" b="1" dirty="0" smtClean="0">
                <a:solidFill>
                  <a:srgbClr val="FFC000"/>
                </a:solidFill>
              </a:rPr>
              <a:t>γ</a:t>
            </a:r>
            <a:r>
              <a:rPr lang="en-US" dirty="0" smtClean="0"/>
              <a:t> is set to </a:t>
            </a:r>
            <a:r>
              <a:rPr lang="en-US" dirty="0" smtClean="0">
                <a:solidFill>
                  <a:srgbClr val="00CC00"/>
                </a:solidFill>
              </a:rPr>
              <a:t>0.1</a:t>
            </a:r>
            <a:r>
              <a:rPr lang="en-US" dirty="0" smtClean="0"/>
              <a:t>  {</a:t>
            </a:r>
            <a:r>
              <a:rPr lang="en-US" dirty="0"/>
              <a:t>T</a:t>
            </a:r>
            <a:r>
              <a:rPr lang="en-US" dirty="0" smtClean="0"/>
              <a:t>his implies that </a:t>
            </a:r>
            <a:r>
              <a:rPr lang="en-US" dirty="0" smtClean="0">
                <a:solidFill>
                  <a:srgbClr val="00CC00"/>
                </a:solidFill>
              </a:rPr>
              <a:t>10% </a:t>
            </a:r>
            <a:r>
              <a:rPr lang="en-US" dirty="0" smtClean="0"/>
              <a:t>of the traffic is redistributed according to AIMD.}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3962400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sym typeface="Symbol" pitchFamily="18" charset="2"/>
              </a:rPr>
              <a:t>Φ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Per-Packet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FC computes per-packet feedback: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r>
              <a:rPr lang="en-US" sz="2400" i="1" dirty="0" err="1" smtClean="0">
                <a:solidFill>
                  <a:srgbClr val="FF9900"/>
                </a:solidFill>
              </a:rPr>
              <a:t>H_feedback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i</a:t>
            </a:r>
            <a:r>
              <a:rPr lang="en-US" sz="2400" i="1" dirty="0" smtClean="0">
                <a:solidFill>
                  <a:srgbClr val="FF9900"/>
                </a:solidFill>
              </a:rPr>
              <a:t> </a:t>
            </a:r>
            <a:r>
              <a:rPr lang="en-US" sz="2400" i="1" dirty="0">
                <a:solidFill>
                  <a:srgbClr val="FF9900"/>
                </a:solidFill>
              </a:rPr>
              <a:t>= p</a:t>
            </a:r>
            <a:r>
              <a:rPr lang="en-US" sz="2400" i="1" baseline="-25000" dirty="0">
                <a:solidFill>
                  <a:srgbClr val="FF9900"/>
                </a:solidFill>
              </a:rPr>
              <a:t>i</a:t>
            </a:r>
            <a:r>
              <a:rPr lang="en-US" sz="2400" i="1" dirty="0">
                <a:solidFill>
                  <a:srgbClr val="FF9900"/>
                </a:solidFill>
              </a:rPr>
              <a:t> – </a:t>
            </a:r>
            <a:r>
              <a:rPr lang="en-US" sz="2400" i="1" dirty="0" err="1" smtClean="0">
                <a:solidFill>
                  <a:srgbClr val="FF99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i</a:t>
            </a:r>
            <a:r>
              <a:rPr lang="en-US" sz="2400" i="1" baseline="-25000" dirty="0" smtClean="0">
                <a:solidFill>
                  <a:srgbClr val="FF9900"/>
                </a:solidFill>
              </a:rPr>
              <a:t> </a:t>
            </a:r>
            <a:r>
              <a:rPr lang="en-US" sz="2400" i="1" dirty="0" smtClean="0"/>
              <a:t>                        </a:t>
            </a:r>
            <a:r>
              <a:rPr lang="en-US" sz="2400" dirty="0" smtClean="0"/>
              <a:t>(3)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CC00"/>
                </a:solidFill>
              </a:rPr>
              <a:t>Basic Idea </a:t>
            </a:r>
          </a:p>
          <a:p>
            <a:r>
              <a:rPr lang="en-US" sz="2400" b="1" i="1" dirty="0">
                <a:solidFill>
                  <a:srgbClr val="FF9900"/>
                </a:solidFill>
              </a:rPr>
              <a:t>p</a:t>
            </a:r>
            <a:r>
              <a:rPr lang="en-US" sz="2400" b="1" i="1" baseline="-25000" dirty="0">
                <a:solidFill>
                  <a:srgbClr val="FF9900"/>
                </a:solidFill>
              </a:rPr>
              <a:t>i</a:t>
            </a:r>
            <a:r>
              <a:rPr lang="en-US" sz="2400" i="1" baseline="-25000" dirty="0"/>
              <a:t> </a:t>
            </a:r>
            <a:r>
              <a:rPr lang="en-US" sz="2400" dirty="0" smtClean="0"/>
              <a:t>(</a:t>
            </a:r>
            <a:r>
              <a:rPr lang="en-US" sz="2400" dirty="0">
                <a:sym typeface="Symbol" pitchFamily="18" charset="2"/>
              </a:rPr>
              <a:t>t</a:t>
            </a:r>
            <a:r>
              <a:rPr lang="en-US" sz="2400" dirty="0" smtClean="0">
                <a:sym typeface="Symbol" pitchFamily="18" charset="2"/>
              </a:rPr>
              <a:t>he </a:t>
            </a:r>
            <a:r>
              <a:rPr lang="en-US" sz="2400" dirty="0">
                <a:sym typeface="Symbol" pitchFamily="18" charset="2"/>
              </a:rPr>
              <a:t>per-packet positive feedback (when </a:t>
            </a:r>
            <a:r>
              <a:rPr lang="el-GR" sz="2400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&gt;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is proportional to the square of the </a:t>
            </a:r>
            <a:r>
              <a:rPr lang="en-US" sz="2400" i="1" dirty="0" err="1" smtClean="0">
                <a:sym typeface="Symbol" pitchFamily="18" charset="2"/>
              </a:rPr>
              <a:t>i</a:t>
            </a:r>
            <a:r>
              <a:rPr lang="en-US" sz="2400" i="1" baseline="30000" dirty="0" err="1" smtClean="0">
                <a:sym typeface="Symbol" pitchFamily="18" charset="2"/>
              </a:rPr>
              <a:t>th</a:t>
            </a:r>
            <a:r>
              <a:rPr lang="en-US" sz="2400" i="1" dirty="0" smtClean="0">
                <a:sym typeface="Symbol" pitchFamily="18" charset="2"/>
              </a:rPr>
              <a:t>  </a:t>
            </a:r>
            <a:r>
              <a:rPr lang="en-US" sz="2400" dirty="0" smtClean="0">
                <a:sym typeface="Symbol" pitchFamily="18" charset="2"/>
              </a:rPr>
              <a:t>flow’s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sym typeface="Symbol" pitchFamily="18" charset="2"/>
              </a:rPr>
              <a:t>rtt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dirty="0">
                <a:sym typeface="Symbol" pitchFamily="18" charset="2"/>
              </a:rPr>
              <a:t>inversely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congestion window divided by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size.</a:t>
            </a:r>
          </a:p>
          <a:p>
            <a:r>
              <a:rPr lang="en-US" sz="2400" b="1" i="1" dirty="0" err="1">
                <a:solidFill>
                  <a:srgbClr val="FF9900"/>
                </a:solidFill>
              </a:rPr>
              <a:t>n</a:t>
            </a:r>
            <a:r>
              <a:rPr lang="en-US" sz="2400" b="1" i="1" baseline="-25000" dirty="0" err="1">
                <a:solidFill>
                  <a:srgbClr val="FF9900"/>
                </a:solidFill>
              </a:rPr>
              <a:t>i</a:t>
            </a:r>
            <a:r>
              <a:rPr lang="en-US" sz="2400" b="1" i="1" baseline="-25000" dirty="0">
                <a:solidFill>
                  <a:srgbClr val="FF9900"/>
                </a:solidFill>
              </a:rPr>
              <a:t> </a:t>
            </a:r>
            <a:r>
              <a:rPr lang="en-US" sz="2400" dirty="0" smtClean="0">
                <a:sym typeface="Symbol" pitchFamily="18" charset="2"/>
              </a:rPr>
              <a:t>(the </a:t>
            </a:r>
            <a:r>
              <a:rPr lang="en-US" sz="2400" dirty="0">
                <a:sym typeface="Symbol" pitchFamily="18" charset="2"/>
              </a:rPr>
              <a:t>per-packet negative feedback (when </a:t>
            </a:r>
            <a:r>
              <a:rPr lang="el-GR" sz="2400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&lt;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should be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err="1" smtClean="0">
                <a:sym typeface="Symbol" pitchFamily="18" charset="2"/>
              </a:rPr>
              <a:t>s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) and </a:t>
            </a: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baseline="30000" dirty="0" err="1">
                <a:sym typeface="Symbol" pitchFamily="18" charset="2"/>
              </a:rPr>
              <a:t>th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flow’s </a:t>
            </a:r>
            <a:r>
              <a:rPr lang="en-US" sz="2400" b="1" dirty="0" err="1">
                <a:solidFill>
                  <a:srgbClr val="FF9900"/>
                </a:solidFill>
                <a:sym typeface="Symbol" pitchFamily="18" charset="2"/>
              </a:rPr>
              <a:t>rtt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Proportional constants          and         are estimated every 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 and used during the following control interval.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1054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32" y="5143500"/>
            <a:ext cx="3574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 1. </a:t>
            </a:r>
            <a:r>
              <a:rPr lang="en-US" i="1" dirty="0" smtClean="0"/>
              <a:t>Suppose the round trip delay is </a:t>
            </a:r>
            <a:r>
              <a:rPr lang="en-US" b="1" i="1" dirty="0" smtClean="0">
                <a:solidFill>
                  <a:srgbClr val="FF9900"/>
                </a:solidFill>
              </a:rPr>
              <a:t>d</a:t>
            </a:r>
            <a:r>
              <a:rPr lang="en-US" i="1" dirty="0" smtClean="0"/>
              <a:t>.  If the parameters </a:t>
            </a:r>
            <a:r>
              <a:rPr lang="en-US" i="1" dirty="0" smtClean="0">
                <a:sym typeface="Symbol" pitchFamily="18" charset="2"/>
              </a:rPr>
              <a:t> and  satisfy:</a:t>
            </a: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endParaRPr lang="en-US" i="1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i="1" dirty="0" smtClean="0">
                <a:sym typeface="Symbol" pitchFamily="18" charset="2"/>
              </a:rPr>
              <a:t>Then the system is stable (independent of delay, capacity and number of flows).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3725"/>
            <a:ext cx="40767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Authors study XCP performance via an extensive series of ns-2 simulations.</a:t>
            </a:r>
          </a:p>
          <a:p>
            <a:r>
              <a:rPr lang="en-US" dirty="0" smtClean="0"/>
              <a:t>They compare XCP against the ‘usual AQM suspects</a:t>
            </a:r>
            <a:r>
              <a:rPr lang="en-US" dirty="0" smtClean="0"/>
              <a:t>’ (</a:t>
            </a:r>
            <a:r>
              <a:rPr lang="en-US" dirty="0" smtClean="0">
                <a:solidFill>
                  <a:srgbClr val="80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REM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9900"/>
                </a:solidFill>
              </a:rPr>
              <a:t>AVQ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CSFQ</a:t>
            </a:r>
            <a:r>
              <a:rPr lang="en-US" dirty="0" smtClean="0"/>
              <a:t>) with </a:t>
            </a:r>
            <a:r>
              <a:rPr lang="en-US" dirty="0" smtClean="0">
                <a:solidFill>
                  <a:srgbClr val="FF0000"/>
                </a:solidFill>
              </a:rPr>
              <a:t>ECN</a:t>
            </a:r>
            <a:r>
              <a:rPr lang="en-US" dirty="0" smtClean="0"/>
              <a:t> enabled.</a:t>
            </a:r>
            <a:endParaRPr lang="en-US" dirty="0" smtClean="0"/>
          </a:p>
          <a:p>
            <a:r>
              <a:rPr lang="en-US" dirty="0" smtClean="0"/>
              <a:t>Simulation results substantiate the stability analysis claims of independence of XCP with respect to capacity, feedback delay and number of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Reasons for a NEW protocol</a:t>
            </a:r>
          </a:p>
          <a:p>
            <a:pPr lvl="1"/>
            <a:r>
              <a:rPr lang="en-US" dirty="0" smtClean="0"/>
              <a:t>Internet Trends</a:t>
            </a:r>
          </a:p>
          <a:p>
            <a:pPr lvl="1"/>
            <a:r>
              <a:rPr lang="en-US" dirty="0" smtClean="0"/>
              <a:t>TCP Problems</a:t>
            </a:r>
          </a:p>
          <a:p>
            <a:r>
              <a:rPr lang="en-US" dirty="0" smtClean="0"/>
              <a:t>Previous Related Research</a:t>
            </a:r>
          </a:p>
          <a:p>
            <a:r>
              <a:rPr lang="en-US" dirty="0" smtClean="0"/>
              <a:t>XCP Design Rationale</a:t>
            </a:r>
          </a:p>
          <a:p>
            <a:r>
              <a:rPr lang="en-US" dirty="0" err="1"/>
              <a:t>e</a:t>
            </a:r>
            <a:r>
              <a:rPr lang="en-US" dirty="0" err="1" smtClean="0">
                <a:solidFill>
                  <a:srgbClr val="FFC000"/>
                </a:solidFill>
              </a:rPr>
              <a:t>X</a:t>
            </a:r>
            <a:r>
              <a:rPr lang="en-US" dirty="0" err="1" smtClean="0"/>
              <a:t>plicit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ontrol 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en-US" dirty="0" smtClean="0"/>
              <a:t>rotocol (</a:t>
            </a:r>
            <a:r>
              <a:rPr lang="en-US" dirty="0" smtClean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Sender, Receiver, Router</a:t>
            </a:r>
          </a:p>
          <a:p>
            <a:pPr lvl="1"/>
            <a:r>
              <a:rPr lang="en-US" dirty="0" smtClean="0"/>
              <a:t>Stability Analysis</a:t>
            </a:r>
          </a:p>
          <a:p>
            <a:r>
              <a:rPr lang="en-US" dirty="0" smtClean="0"/>
              <a:t>XCP Performance Study Using ns-2 Simulations</a:t>
            </a:r>
          </a:p>
          <a:p>
            <a:r>
              <a:rPr lang="en-US" dirty="0" smtClean="0"/>
              <a:t>XCP Issues </a:t>
            </a:r>
          </a:p>
          <a:p>
            <a:r>
              <a:rPr lang="en-US" dirty="0" smtClean="0"/>
              <a:t>Conclusions and Critique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Single Bottleneck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FFC000"/>
                </a:solidFill>
              </a:rPr>
              <a:t>n</a:t>
            </a:r>
            <a:r>
              <a:rPr lang="en-US" sz="2600" dirty="0" smtClean="0">
                <a:solidFill>
                  <a:srgbClr val="FFC000"/>
                </a:solidFill>
              </a:rPr>
              <a:t>s-2 simulation details</a:t>
            </a:r>
            <a:endParaRPr lang="en-US" sz="2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Packet size = 1000 bytes;   buffer = BDP;</a:t>
            </a:r>
          </a:p>
          <a:p>
            <a:pPr marL="0" indent="0">
              <a:buNone/>
            </a:pPr>
            <a:r>
              <a:rPr lang="en-US" sz="2400" dirty="0" smtClean="0"/>
              <a:t>Long-lived FTP </a:t>
            </a:r>
            <a:r>
              <a:rPr lang="en-US" sz="2400" dirty="0" smtClean="0"/>
              <a:t>flows are homogeneous with equivalent RTTs.</a:t>
            </a:r>
          </a:p>
          <a:p>
            <a:pPr marL="0" indent="0">
              <a:buNone/>
            </a:pPr>
            <a:r>
              <a:rPr lang="en-US" sz="2400" dirty="0" smtClean="0"/>
              <a:t>Simulation running times always longer than 300 RTTs.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30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rc 17"/>
          <p:cNvSpPr/>
          <p:nvPr/>
        </p:nvSpPr>
        <p:spPr>
          <a:xfrm>
            <a:off x="4038600" y="2971800"/>
            <a:ext cx="1219200" cy="381000"/>
          </a:xfrm>
          <a:prstGeom prst="arc">
            <a:avLst>
              <a:gd name="adj1" fmla="val 14801715"/>
              <a:gd name="adj2" fmla="val 0"/>
            </a:avLst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4114800" y="2971800"/>
            <a:ext cx="914400" cy="381000"/>
          </a:xfrm>
          <a:prstGeom prst="arc">
            <a:avLst>
              <a:gd name="adj1" fmla="val 14821157"/>
              <a:gd name="adj2" fmla="val 313887"/>
            </a:avLst>
          </a:prstGeom>
          <a:ln w="317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3280006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Reverse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Traffic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8845" y="4507468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0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(top</a:t>
            </a:r>
            <a:r>
              <a:rPr lang="en-US" dirty="0" smtClean="0"/>
              <a:t>) </a:t>
            </a:r>
            <a:r>
              <a:rPr lang="en-US" dirty="0" smtClean="0"/>
              <a:t>Utilization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50 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 (two -</a:t>
            </a:r>
            <a:r>
              <a:rPr lang="en-US" sz="2800" dirty="0"/>
              <a:t>way </a:t>
            </a:r>
            <a:r>
              <a:rPr lang="en-US" sz="2800" dirty="0" smtClean="0"/>
              <a:t>traffic)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Regardless of AQM scheme, bottleneck utilization for TCP degrades as capacity increases</a:t>
            </a:r>
            <a:endParaRPr lang="en-US" sz="2800" dirty="0"/>
          </a:p>
          <a:p>
            <a:r>
              <a:rPr lang="en-US" sz="2800" b="1" i="1" dirty="0">
                <a:solidFill>
                  <a:srgbClr val="FFC000"/>
                </a:solidFill>
              </a:rPr>
              <a:t>XCP is near optimal!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6670104"/>
              </p:ext>
            </p:extLst>
          </p:nvPr>
        </p:nvGraphicFramePr>
        <p:xfrm>
          <a:off x="4927585" y="1635104"/>
          <a:ext cx="3835415" cy="415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Bitmap Image" r:id="rId3" imgW="4015800" imgH="4350960" progId="Paint.Picture">
                  <p:embed/>
                </p:oleObj>
              </mc:Choice>
              <mc:Fallback>
                <p:oleObj name="Bitmap Image" r:id="rId3" imgW="4015800" imgH="4350960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585" y="1635104"/>
                        <a:ext cx="3835415" cy="415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-5400000">
            <a:off x="2705100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5867400"/>
            <a:ext cx="38100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Capacity (Mbps)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71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(bottom): Drops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26850" cy="32004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4648200" y="2514600"/>
            <a:ext cx="457200" cy="3048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4953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XCP never drops packets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29000" y="4202723"/>
            <a:ext cx="533400" cy="902677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5400" y="4202722"/>
            <a:ext cx="1524000" cy="902678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8400" y="2286000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TCP </a:t>
            </a:r>
            <a:r>
              <a:rPr lang="en-US" b="1" dirty="0" smtClean="0">
                <a:solidFill>
                  <a:srgbClr val="800000"/>
                </a:solidFill>
              </a:rPr>
              <a:t>CSFQ ECN </a:t>
            </a:r>
            <a:r>
              <a:rPr lang="en-US" b="1" dirty="0" smtClean="0">
                <a:solidFill>
                  <a:srgbClr val="800000"/>
                </a:solidFill>
              </a:rPr>
              <a:t>drops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 </a:t>
            </a:r>
            <a:r>
              <a:rPr lang="en-US" dirty="0" smtClean="0"/>
              <a:t>Utilization vs</a:t>
            </a:r>
            <a:r>
              <a:rPr lang="en-US" dirty="0"/>
              <a:t>. Delay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430221"/>
              </p:ext>
            </p:extLst>
          </p:nvPr>
        </p:nvGraphicFramePr>
        <p:xfrm>
          <a:off x="4365974" y="1524001"/>
          <a:ext cx="3787426" cy="44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Bitmap Image" r:id="rId3" imgW="4667902" imgH="5466667" progId="PBrush">
                  <p:embed/>
                </p:oleObj>
              </mc:Choice>
              <mc:Fallback>
                <p:oleObj name="Bitmap Image" r:id="rId3" imgW="4667902" imgH="5466667" progId="PBrush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974" y="1524001"/>
                        <a:ext cx="3787426" cy="44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-5400000">
            <a:off x="2095501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1663" y="6019800"/>
            <a:ext cx="3727937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Round-Trip  Propagation Delay (sec.)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600200"/>
            <a:ext cx="3886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ottleneck capacity fixed at </a:t>
            </a:r>
            <a:r>
              <a:rPr lang="en-US" sz="2400" dirty="0" smtClean="0">
                <a:solidFill>
                  <a:srgbClr val="FF9900"/>
                </a:solidFill>
              </a:rPr>
              <a:t>150 Mbps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All other parameters and flow characteristics are the same as in Figure 4.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XCP keeps utilization high while TCP degrades with increased propagation delay (regardless of AQM scheme).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242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8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258546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72200" y="47244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drops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304800"/>
            <a:ext cx="3810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6096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utilization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84985" y="4876800"/>
            <a:ext cx="609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427037"/>
            <a:ext cx="3657600" cy="5287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Figure 6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 Impact of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Number </a:t>
            </a:r>
            <a:r>
              <a:rPr lang="en-US" sz="2800" dirty="0" smtClean="0">
                <a:latin typeface="Comic Sans MS" pitchFamily="66" charset="0"/>
              </a:rPr>
              <a:t>of Flows</a:t>
            </a:r>
          </a:p>
          <a:p>
            <a:pPr marL="0" indent="0"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/>
              <a:t>50 </a:t>
            </a:r>
            <a:r>
              <a:rPr lang="en-US" sz="2800" dirty="0"/>
              <a:t>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150 Mbps capacity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Claim: XCP increased queue size as number of flows increase is due to its high fairness!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977" y="2362200"/>
            <a:ext cx="181121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XCP queue grows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2667000"/>
            <a:ext cx="439616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66675"/>
            <a:ext cx="5243511" cy="6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66675"/>
            <a:ext cx="3657600" cy="6105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Figure 7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 Impact </a:t>
            </a:r>
            <a:r>
              <a:rPr lang="en-US" sz="2800" dirty="0" smtClean="0">
                <a:latin typeface="Comic Sans MS" pitchFamily="66" charset="0"/>
              </a:rPr>
              <a:t>of Short Web-Like Traffic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long-lived TCP flows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flows in reverse </a:t>
            </a:r>
            <a:r>
              <a:rPr lang="en-US" sz="2400" dirty="0" smtClean="0"/>
              <a:t>direction</a:t>
            </a:r>
          </a:p>
          <a:p>
            <a:r>
              <a:rPr lang="en-US" sz="2400" dirty="0" smtClean="0"/>
              <a:t>80 </a:t>
            </a:r>
            <a:r>
              <a:rPr lang="en-US" sz="2400" dirty="0" err="1" smtClean="0"/>
              <a:t>ms.</a:t>
            </a:r>
            <a:r>
              <a:rPr lang="en-US" sz="2400" dirty="0" smtClean="0"/>
              <a:t> round-trip propagation delay</a:t>
            </a:r>
          </a:p>
          <a:p>
            <a:r>
              <a:rPr lang="en-US" sz="2400" dirty="0" smtClean="0"/>
              <a:t>150 Mbps capacity</a:t>
            </a:r>
          </a:p>
          <a:p>
            <a:pPr marL="0" indent="0">
              <a:buNone/>
            </a:pPr>
            <a:r>
              <a:rPr lang="en-US" sz="2800" dirty="0" smtClean="0"/>
              <a:t>Short flows: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9900"/>
                </a:solidFill>
              </a:rPr>
              <a:t>Poisson</a:t>
            </a:r>
            <a:r>
              <a:rPr lang="en-US" sz="2800" dirty="0" smtClean="0"/>
              <a:t> process arrivals</a:t>
            </a:r>
          </a:p>
          <a:p>
            <a:pPr marL="0" indent="0">
              <a:buNone/>
            </a:pPr>
            <a:r>
              <a:rPr lang="en-US" sz="2800" dirty="0" smtClean="0"/>
              <a:t>Transfer size – </a:t>
            </a:r>
            <a:r>
              <a:rPr lang="en-US" sz="2800" b="1" dirty="0" smtClean="0">
                <a:solidFill>
                  <a:srgbClr val="FF9900"/>
                </a:solidFill>
              </a:rPr>
              <a:t>Pareto distribution</a:t>
            </a:r>
            <a:r>
              <a:rPr lang="en-US" sz="2800" dirty="0" smtClean="0"/>
              <a:t> with 30 packet mean and shape = 1.35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42672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eventually  drops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67600" y="4457700"/>
            <a:ext cx="609600" cy="495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Figure 8 </a:t>
            </a:r>
            <a:r>
              <a:rPr lang="en-US" sz="3100" dirty="0" smtClean="0">
                <a:solidFill>
                  <a:srgbClr val="C00000"/>
                </a:solidFill>
              </a:rPr>
              <a:t>[TCP == RED]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86600" cy="53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8983" y="5924490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6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3657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Figure 10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XCP </a:t>
            </a:r>
            <a:r>
              <a:rPr lang="en-US" dirty="0" smtClean="0">
                <a:latin typeface="Comic Sans MS" pitchFamily="66" charset="0"/>
              </a:rPr>
              <a:t>Convergence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Dynamics</a:t>
            </a:r>
          </a:p>
          <a:p>
            <a:r>
              <a:rPr lang="en-US" sz="2400" dirty="0" smtClean="0">
                <a:latin typeface="Comic Sans MS" pitchFamily="66" charset="0"/>
              </a:rPr>
              <a:t>5 long-lived flows with 2-sec staggered start times.</a:t>
            </a:r>
          </a:p>
          <a:p>
            <a:r>
              <a:rPr lang="en-US" sz="2400" dirty="0" smtClean="0">
                <a:latin typeface="Comic Sans MS" pitchFamily="66" charset="0"/>
              </a:rPr>
              <a:t>45 Mbps capacity</a:t>
            </a:r>
          </a:p>
          <a:p>
            <a:r>
              <a:rPr lang="en-US" sz="2400" dirty="0" smtClean="0">
                <a:latin typeface="Comic Sans MS" pitchFamily="66" charset="0"/>
              </a:rPr>
              <a:t>Common 40 </a:t>
            </a:r>
            <a:r>
              <a:rPr lang="en-US" sz="2400" dirty="0" err="1" smtClean="0">
                <a:latin typeface="Comic Sans MS" pitchFamily="66" charset="0"/>
              </a:rPr>
              <a:t>ms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RTT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XCP maintains min-max fairness without harming utilization.</a:t>
            </a:r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076825" cy="61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1189729"/>
            <a:ext cx="8988763" cy="36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</a:t>
            </a:r>
            <a:r>
              <a:rPr lang="en-US" sz="3600" dirty="0" smtClean="0"/>
              <a:t>11 </a:t>
            </a:r>
            <a:r>
              <a:rPr lang="en-US" sz="3600" dirty="0" smtClean="0"/>
              <a:t>Robustness to Sudden Changes in Traffic Demand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4800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Flow Characteristics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10 long-lived FTP flows share 100 Mbps bottleneck capacity.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All flows have 40 </a:t>
            </a:r>
            <a:r>
              <a:rPr lang="en-US" sz="2400" dirty="0" err="1" smtClean="0"/>
              <a:t>ms.</a:t>
            </a:r>
            <a:r>
              <a:rPr lang="en-US" sz="2400" dirty="0" smtClean="0"/>
              <a:t> RTTs.  </a:t>
            </a:r>
            <a:r>
              <a:rPr lang="en-US" sz="2400" b="1" dirty="0" smtClean="0">
                <a:solidFill>
                  <a:srgbClr val="800000"/>
                </a:solidFill>
              </a:rPr>
              <a:t>TCP flows traverse RED router.</a:t>
            </a:r>
          </a:p>
        </p:txBody>
      </p:sp>
    </p:spTree>
    <p:extLst>
      <p:ext uri="{BB962C8B-B14F-4D97-AF65-F5344CB8AC3E}">
        <p14:creationId xmlns:p14="http://schemas.microsoft.com/office/powerpoint/2010/main" val="4293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RTT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371600"/>
            <a:ext cx="73628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Internet  “High Speed” of  10 to 100 Mbps upgraded to current “High Speed” of 10 to 100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+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Potential end-to-end delays increased due to satellite transmissions and last hop wireless retransmissions (the spread of modern RTTs has increased).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BDP (Bandwidth Delay Product) increased dramatically!!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Since packet drops occur over wireless links, dropping is </a:t>
            </a:r>
            <a:r>
              <a:rPr lang="en-US" dirty="0" smtClean="0">
                <a:solidFill>
                  <a:srgbClr val="FFC000"/>
                </a:solidFill>
              </a:rPr>
              <a:t>NOT </a:t>
            </a:r>
            <a:r>
              <a:rPr lang="en-US" dirty="0" smtClean="0"/>
              <a:t>an unambiguous implicit indicator of congestion.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 Source ‘cheating’</a:t>
            </a:r>
          </a:p>
          <a:p>
            <a:pPr lvl="1"/>
            <a:r>
              <a:rPr lang="en-US" dirty="0" smtClean="0"/>
              <a:t>How to handle misbehaving XCP sources that </a:t>
            </a:r>
            <a:r>
              <a:rPr lang="en-US" dirty="0" smtClean="0">
                <a:solidFill>
                  <a:srgbClr val="FFC000"/>
                </a:solidFill>
              </a:rPr>
              <a:t>lie </a:t>
            </a:r>
            <a:r>
              <a:rPr lang="en-US" dirty="0" smtClean="0"/>
              <a:t>about RTT and do not use correct sending rate?</a:t>
            </a:r>
          </a:p>
          <a:p>
            <a:pPr lvl="1"/>
            <a:r>
              <a:rPr lang="en-US" dirty="0" smtClean="0"/>
              <a:t>XCP needs ‘</a:t>
            </a:r>
            <a:r>
              <a:rPr lang="en-US" dirty="0" err="1" smtClean="0"/>
              <a:t>policying</a:t>
            </a:r>
            <a:r>
              <a:rPr lang="en-US" dirty="0" smtClean="0"/>
              <a:t> agent’ in edge XCP router.</a:t>
            </a:r>
          </a:p>
          <a:p>
            <a:pPr marL="0" indent="0">
              <a:buNone/>
            </a:pPr>
            <a:r>
              <a:rPr lang="en-US" dirty="0" smtClean="0"/>
              <a:t>2. How to deploy XCP?</a:t>
            </a:r>
          </a:p>
          <a:p>
            <a:pPr lvl="1"/>
            <a:r>
              <a:rPr lang="en-US" dirty="0" smtClean="0"/>
              <a:t>Use island concept (called cloud-based) similar to CSFQ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Authors do consider gradual deployment with TCP.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How to deal with UDP?</a:t>
            </a:r>
          </a:p>
          <a:p>
            <a:pPr lvl="1"/>
            <a:r>
              <a:rPr lang="en-US" dirty="0" smtClean="0"/>
              <a:t>Encapsulate TCP and UDP into an XCP flow at ingress to island and use egress router as XCP receiver.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Ingress router must retain XCP state info for each flow.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How to be TCP-friendly?</a:t>
            </a:r>
          </a:p>
          <a:p>
            <a:pPr lvl="1"/>
            <a:r>
              <a:rPr lang="en-US" dirty="0" smtClean="0"/>
              <a:t>For XCP to co-exist on deployment with TCP RED at router, authors offer WFQ scheme for T-queue and X-queue.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Problem :: WFQ is </a:t>
            </a:r>
            <a:r>
              <a:rPr lang="en-US" b="1" dirty="0" err="1" smtClean="0">
                <a:solidFill>
                  <a:srgbClr val="FFC000"/>
                </a:solidFill>
              </a:rPr>
              <a:t>stateful</a:t>
            </a:r>
            <a:r>
              <a:rPr lang="en-US" b="1" dirty="0" smtClean="0">
                <a:solidFill>
                  <a:srgbClr val="FFC000"/>
                </a:solidFill>
              </a:rPr>
              <a:t> and does not scale!</a:t>
            </a:r>
          </a:p>
          <a:p>
            <a:r>
              <a:rPr lang="en-US" dirty="0" smtClean="0"/>
              <a:t>This means XCP valuable only if its deployment eliminates TCP flows which dominate the current Internet (~90%).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high speed links in Internet cause flow BDPs to grow.</a:t>
            </a:r>
          </a:p>
          <a:p>
            <a:r>
              <a:rPr lang="en-US" dirty="0" smtClean="0"/>
              <a:t>Usual AQM suspects, even with control theory, have trouble with </a:t>
            </a:r>
            <a:r>
              <a:rPr lang="en-US" dirty="0" smtClean="0">
                <a:solidFill>
                  <a:srgbClr val="800000"/>
                </a:solidFill>
              </a:rPr>
              <a:t>stability</a:t>
            </a:r>
            <a:r>
              <a:rPr lang="en-US" dirty="0" smtClean="0"/>
              <a:t> when feedback delay gets high.</a:t>
            </a:r>
          </a:p>
          <a:p>
            <a:r>
              <a:rPr lang="en-US" dirty="0" smtClean="0"/>
              <a:t>XCP decouples efficiency from fairness with two controllers in the XCP router.</a:t>
            </a:r>
          </a:p>
          <a:p>
            <a:r>
              <a:rPr lang="en-US" dirty="0" smtClean="0"/>
              <a:t>XCP fairness mechanism with bandwidth shuffler converges faster than TCP to fair allocation.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XCP </a:t>
            </a:r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Deploying XCP means taking TCP out of the Internet!!</a:t>
            </a:r>
          </a:p>
          <a:p>
            <a:r>
              <a:rPr lang="en-US" dirty="0" smtClean="0"/>
              <a:t>Paper </a:t>
            </a:r>
            <a:r>
              <a:rPr lang="en-US" dirty="0" smtClean="0"/>
              <a:t>includes no simulations with UDP.  (Remember – this was the strength of the CSFQ scheme.)</a:t>
            </a:r>
          </a:p>
          <a:p>
            <a:r>
              <a:rPr lang="en-US" dirty="0" smtClean="0"/>
              <a:t>XCP forgets about </a:t>
            </a:r>
            <a:r>
              <a:rPr lang="en-US" b="1" dirty="0" smtClean="0">
                <a:solidFill>
                  <a:srgbClr val="00CC00"/>
                </a:solidFill>
              </a:rPr>
              <a:t>advertised window </a:t>
            </a:r>
            <a:r>
              <a:rPr lang="en-US" dirty="0" smtClean="0"/>
              <a:t>in TCP (i.e., how does XCP adjust if receiver buffering is limited?).</a:t>
            </a:r>
          </a:p>
          <a:p>
            <a:r>
              <a:rPr lang="en-US" dirty="0" smtClean="0"/>
              <a:t>Later researchers (Low 2005) worry about restricted XCP utilizations (~80%) when all flows do not share the same bottleneck link. Additionally, with bad parameter choices a flow may only receive a small fraction of its min-max fairness (see Yang 2010 for proposed </a:t>
            </a:r>
            <a:r>
              <a:rPr lang="en-US" dirty="0" err="1" smtClean="0"/>
              <a:t>iXCP</a:t>
            </a:r>
            <a:r>
              <a:rPr lang="en-US" dirty="0" smtClean="0"/>
              <a:t> improvement).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Critique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implicit XCP trust of the Sender host enables </a:t>
            </a:r>
            <a:r>
              <a:rPr lang="en-US" b="1" dirty="0" smtClean="0">
                <a:solidFill>
                  <a:srgbClr val="800000"/>
                </a:solidFill>
              </a:rPr>
              <a:t>denial-of-service attacks </a:t>
            </a:r>
            <a:r>
              <a:rPr lang="en-US" dirty="0" smtClean="0"/>
              <a:t>from malicious hosts.</a:t>
            </a:r>
          </a:p>
          <a:p>
            <a:r>
              <a:rPr lang="en-US" dirty="0" smtClean="0"/>
              <a:t>How does XCP perform if packets are dropped downstream (especially last-hop wireless LANS)?</a:t>
            </a:r>
          </a:p>
          <a:p>
            <a:r>
              <a:rPr lang="en-US" dirty="0" smtClean="0"/>
              <a:t>Other recent researchers point out that the inability to effectively determine available capacity in </a:t>
            </a:r>
            <a:r>
              <a:rPr lang="en-US" b="1" dirty="0" smtClean="0">
                <a:solidFill>
                  <a:srgbClr val="FF9900"/>
                </a:solidFill>
              </a:rPr>
              <a:t>WLANs</a:t>
            </a:r>
            <a:r>
              <a:rPr lang="en-US" dirty="0" smtClean="0"/>
              <a:t> (with dynamic rate adaptation) cause XCP to over-allocate link capacity among the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[Dion 03] </a:t>
            </a:r>
            <a:r>
              <a:rPr lang="en-US" dirty="0" smtClean="0"/>
              <a:t>Used a few figures and modified a few slides from Chris Dion’s student presentation in CS577 (Spring 2003).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Katabi</a:t>
            </a:r>
            <a:r>
              <a:rPr lang="en-US" dirty="0" smtClean="0">
                <a:solidFill>
                  <a:schemeClr val="bg1"/>
                </a:solidFill>
              </a:rPr>
              <a:t> 02] </a:t>
            </a:r>
            <a:r>
              <a:rPr lang="en-US" dirty="0" smtClean="0"/>
              <a:t>Used a couple of figures/slides from Dina </a:t>
            </a:r>
            <a:r>
              <a:rPr lang="en-US" dirty="0" err="1" smtClean="0"/>
              <a:t>Katabi’s</a:t>
            </a:r>
            <a:r>
              <a:rPr lang="en-US" dirty="0" smtClean="0"/>
              <a:t> SIGCOMM02 presentation.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Questions ??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TCP becomes oscillatory and prone to instability as BDP increases.</a:t>
            </a:r>
          </a:p>
          <a:p>
            <a:r>
              <a:rPr lang="en-US" dirty="0" smtClean="0"/>
              <a:t>TCP is inherently biased against flows with high RTTs (satellite links).</a:t>
            </a:r>
          </a:p>
          <a:p>
            <a:r>
              <a:rPr lang="en-US" dirty="0" smtClean="0"/>
              <a:t>AIMD in TCP responds very slowly to available high capacities.</a:t>
            </a:r>
          </a:p>
          <a:p>
            <a:r>
              <a:rPr lang="en-US" dirty="0" smtClean="0"/>
              <a:t>With majority of short web flows (TCP mice) and over-provisioned router buffers, higher available link capacity does not necessarily improve the transfer delay of mice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“Round up the usual suspects” of AQM schemes</a:t>
            </a:r>
          </a:p>
          <a:p>
            <a:pPr lvl="1"/>
            <a:r>
              <a:rPr lang="en-US" dirty="0" smtClean="0"/>
              <a:t>1993 RED {including ECN}</a:t>
            </a:r>
          </a:p>
          <a:p>
            <a:pPr lvl="1"/>
            <a:r>
              <a:rPr lang="en-US" dirty="0" smtClean="0"/>
              <a:t>1998 CSFQ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1999 SRED</a:t>
            </a:r>
          </a:p>
          <a:p>
            <a:pPr lvl="1"/>
            <a:r>
              <a:rPr lang="en-US" dirty="0"/>
              <a:t>2001 </a:t>
            </a:r>
            <a:r>
              <a:rPr lang="en-US" dirty="0" smtClean="0"/>
              <a:t>ARED</a:t>
            </a:r>
          </a:p>
          <a:p>
            <a:pPr lvl="1"/>
            <a:r>
              <a:rPr lang="en-US" dirty="0" smtClean="0"/>
              <a:t>2001 REM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PI Controller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AVQ</a:t>
            </a:r>
            <a:r>
              <a:rPr lang="en-US" dirty="0" smtClean="0">
                <a:solidFill>
                  <a:srgbClr val="FFC000"/>
                </a:solidFill>
              </a:rPr>
              <a:t>* </a:t>
            </a:r>
          </a:p>
          <a:p>
            <a:r>
              <a:rPr lang="en-US" dirty="0" smtClean="0"/>
              <a:t>Good performance involves parameter tuning for these schemes.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* utilize control theory with fluid flow models and feedback loops.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Packet loss is a poor signal of congestion.</a:t>
            </a:r>
          </a:p>
          <a:p>
            <a:pPr lvl="1"/>
            <a:r>
              <a:rPr lang="en-US" dirty="0" smtClean="0"/>
              <a:t>A binary signal of ONLY presence or absence of congestion.</a:t>
            </a:r>
          </a:p>
          <a:p>
            <a:r>
              <a:rPr lang="en-US" dirty="0" smtClean="0"/>
              <a:t>Congestion signaling should indicate the degree of congestion.</a:t>
            </a:r>
          </a:p>
          <a:p>
            <a:r>
              <a:rPr lang="en-US" dirty="0" smtClean="0"/>
              <a:t>The dynamics of congestion control is abstracted as a control loop with feedback delay (Figure 14 in Appendix).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These control systems become unstable for large feedback delays (i.e., large flow RTTs).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How exactly should feedback depend on delay to establish system stability?</a:t>
            </a:r>
          </a:p>
          <a:p>
            <a:r>
              <a:rPr lang="en-US" dirty="0" smtClean="0"/>
              <a:t>Robustness to congestion needs to be independent of number of flows.</a:t>
            </a:r>
          </a:p>
          <a:p>
            <a:r>
              <a:rPr lang="en-US" dirty="0" smtClean="0"/>
              <a:t>Efficient link utilization needs expressive feedback.</a:t>
            </a:r>
          </a:p>
          <a:p>
            <a:r>
              <a:rPr lang="en-US" dirty="0" smtClean="0"/>
              <a:t>Expressive feedback in ‘coupled systems’ led to per flow state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Unscalable</a:t>
            </a:r>
            <a:r>
              <a:rPr lang="en-US" dirty="0" smtClean="0">
                <a:solidFill>
                  <a:schemeClr val="bg1"/>
                </a:solidFill>
              </a:rPr>
              <a:t>!!).</a:t>
            </a:r>
          </a:p>
          <a:p>
            <a:r>
              <a:rPr lang="en-US" dirty="0" smtClean="0"/>
              <a:t>Solution – uncouple efficiency from fairness.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>
                <a:solidFill>
                  <a:srgbClr val="FFC000"/>
                </a:solidFill>
              </a:rPr>
              <a:t>X</a:t>
            </a:r>
            <a:r>
              <a:rPr lang="en-US" dirty="0" err="1"/>
              <a:t>plicit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/>
              <a:t>ontrol </a:t>
            </a:r>
            <a:r>
              <a:rPr lang="en-US" dirty="0">
                <a:solidFill>
                  <a:srgbClr val="FFC000"/>
                </a:solidFill>
              </a:rPr>
              <a:t>P</a:t>
            </a:r>
            <a:r>
              <a:rPr lang="en-US" dirty="0"/>
              <a:t>rotocol (</a:t>
            </a:r>
            <a:r>
              <a:rPr lang="en-US" dirty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XCP involves a joint design of XCP end-system Hosts and XCP routers.</a:t>
            </a:r>
          </a:p>
          <a:p>
            <a:r>
              <a:rPr lang="en-US" dirty="0" smtClean="0"/>
              <a:t>XCP is  a window-based congestion control protocol intended for best effort traffic (namely, it does not involve different </a:t>
            </a:r>
            <a:r>
              <a:rPr lang="en-US" dirty="0" err="1" smtClean="0"/>
              <a:t>QoS</a:t>
            </a:r>
            <a:r>
              <a:rPr lang="en-US" dirty="0" smtClean="0"/>
              <a:t> metrics).</a:t>
            </a:r>
          </a:p>
          <a:p>
            <a:r>
              <a:rPr lang="en-US" dirty="0" smtClean="0"/>
              <a:t>Sources use </a:t>
            </a:r>
            <a:r>
              <a:rPr lang="en-US" dirty="0" err="1" smtClean="0"/>
              <a:t>cwnd</a:t>
            </a:r>
            <a:r>
              <a:rPr lang="en-US" dirty="0" smtClean="0"/>
              <a:t>, congestion window, similar to TCP.</a:t>
            </a:r>
          </a:p>
          <a:p>
            <a:r>
              <a:rPr lang="en-US" dirty="0" smtClean="0"/>
              <a:t>Routers interact with  flows and provide </a:t>
            </a:r>
            <a:r>
              <a:rPr lang="en-US" b="1" dirty="0" smtClean="0">
                <a:solidFill>
                  <a:srgbClr val="FFC000"/>
                </a:solidFill>
              </a:rPr>
              <a:t>explicit</a:t>
            </a:r>
            <a:r>
              <a:rPr lang="en-US" dirty="0" smtClean="0"/>
              <a:t> feedback to source hosts.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 Congestion Header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209800" y="1676400"/>
            <a:ext cx="4572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209800" y="220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2209800" y="2971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362200" y="1752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H_cwnd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62200" y="2362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/>
              <a:t>H_rtt</a:t>
            </a:r>
            <a:r>
              <a:rPr lang="en-US" sz="1800" dirty="0"/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362200" y="3124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H_feedback</a:t>
            </a:r>
            <a:endParaRPr lang="en-US" sz="1800" b="1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458200" cy="2262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H_cwnd</a:t>
            </a:r>
            <a:r>
              <a:rPr lang="en-US" sz="2800" dirty="0" smtClean="0"/>
              <a:t> :: </a:t>
            </a:r>
            <a:r>
              <a:rPr lang="en-US" sz="2800" dirty="0"/>
              <a:t>sender’s current </a:t>
            </a:r>
            <a:r>
              <a:rPr lang="en-US" sz="2800" dirty="0" smtClean="0"/>
              <a:t>congestion window (</a:t>
            </a:r>
            <a:r>
              <a:rPr lang="en-US" sz="2800" dirty="0" err="1" smtClean="0"/>
              <a:t>cwnd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H_rtt</a:t>
            </a:r>
            <a:r>
              <a:rPr lang="en-US" sz="2800" dirty="0"/>
              <a:t> </a:t>
            </a:r>
            <a:r>
              <a:rPr lang="en-US" sz="2800" dirty="0" smtClean="0"/>
              <a:t>     :: </a:t>
            </a:r>
            <a:r>
              <a:rPr lang="en-US" sz="2800" dirty="0"/>
              <a:t>sender’s current </a:t>
            </a:r>
            <a:r>
              <a:rPr lang="en-US" sz="2800" dirty="0" err="1" smtClean="0"/>
              <a:t>rtt</a:t>
            </a:r>
            <a:r>
              <a:rPr lang="en-US" sz="2800" dirty="0" smtClean="0"/>
              <a:t> </a:t>
            </a:r>
            <a:r>
              <a:rPr lang="en-US" sz="2800" dirty="0"/>
              <a:t>estimate</a:t>
            </a:r>
          </a:p>
          <a:p>
            <a:pPr marL="0" indent="0">
              <a:buNone/>
            </a:pPr>
            <a:r>
              <a:rPr lang="en-US" sz="2800" dirty="0" err="1" smtClean="0"/>
              <a:t>H_feedback</a:t>
            </a:r>
            <a:r>
              <a:rPr lang="en-US" sz="2800" dirty="0" smtClean="0"/>
              <a:t>:: Initialized to desired increase in </a:t>
            </a:r>
            <a:r>
              <a:rPr lang="en-US" sz="2800" dirty="0" err="1" smtClean="0"/>
              <a:t>cwnd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Modified </a:t>
            </a:r>
            <a:r>
              <a:rPr lang="en-US" sz="2800" dirty="0"/>
              <a:t>by routers along path to directly control </a:t>
            </a:r>
            <a:r>
              <a:rPr lang="en-US" sz="2800" dirty="0" smtClean="0"/>
              <a:t>senders’ </a:t>
            </a:r>
            <a:r>
              <a:rPr lang="en-US" sz="2800" dirty="0"/>
              <a:t>congestion </a:t>
            </a:r>
            <a:r>
              <a:rPr lang="en-US" sz="2800" dirty="0" smtClean="0"/>
              <a:t>windows.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fills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524000"/>
            <a:ext cx="914400" cy="4119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1143000" y="1654602"/>
            <a:ext cx="1066800" cy="97429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43800" y="22098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initializes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8000" y="2841198"/>
            <a:ext cx="762000" cy="46635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43800" y="2209800"/>
            <a:ext cx="14478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Routers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Update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90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2258</Words>
  <Application>Microsoft Office PowerPoint</Application>
  <PresentationFormat>On-screen Show (4:3)</PresentationFormat>
  <Paragraphs>317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Bitmap Image</vt:lpstr>
      <vt:lpstr>Congestion Control for High Bandwidth-Delay Product Networks</vt:lpstr>
      <vt:lpstr>Outline</vt:lpstr>
      <vt:lpstr>Internet Trends</vt:lpstr>
      <vt:lpstr>Problems with TCP</vt:lpstr>
      <vt:lpstr>Previous Related Work</vt:lpstr>
      <vt:lpstr>XCP Design Rationale</vt:lpstr>
      <vt:lpstr>XCP Design Rationale</vt:lpstr>
      <vt:lpstr>eXplicit Control Protocol (XCP)</vt:lpstr>
      <vt:lpstr>XCP  Congestion Header</vt:lpstr>
      <vt:lpstr>XCP Sender</vt:lpstr>
      <vt:lpstr>XCP Receiver</vt:lpstr>
      <vt:lpstr>XCP Router</vt:lpstr>
      <vt:lpstr>XCP Router</vt:lpstr>
      <vt:lpstr>The Efficiency Controller (EC)</vt:lpstr>
      <vt:lpstr>The Fairness Controller (FC)</vt:lpstr>
      <vt:lpstr>Bandwidth Shuffling</vt:lpstr>
      <vt:lpstr>Per-Packet Feedback</vt:lpstr>
      <vt:lpstr>Stability Analysis</vt:lpstr>
      <vt:lpstr>XCP Performance</vt:lpstr>
      <vt:lpstr>Single Bottleneck Topology</vt:lpstr>
      <vt:lpstr>Figure 4 (top) Utilization vs Bottleneck Capacity </vt:lpstr>
      <vt:lpstr>Figure 4 (bottom): Drops vs Bottleneck Capacity </vt:lpstr>
      <vt:lpstr>Figure 5 Utilization vs. Delay</vt:lpstr>
      <vt:lpstr> </vt:lpstr>
      <vt:lpstr>PowerPoint Presentation</vt:lpstr>
      <vt:lpstr>Simplified Figure 8 [TCP == RED]</vt:lpstr>
      <vt:lpstr>PowerPoint Presentation</vt:lpstr>
      <vt:lpstr>Figure 11 Robustness to Sudden Changes in Traffic Demand</vt:lpstr>
      <vt:lpstr>High RTT Variance</vt:lpstr>
      <vt:lpstr>XCP Issues</vt:lpstr>
      <vt:lpstr>XCP Issues</vt:lpstr>
      <vt:lpstr>Conclusions</vt:lpstr>
      <vt:lpstr>XCP Critique</vt:lpstr>
      <vt:lpstr>XCP Critique (cont.)</vt:lpstr>
      <vt:lpstr>Acknowledgements</vt:lpstr>
      <vt:lpstr>Questions ??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Kinicki</dc:creator>
  <cp:lastModifiedBy>Professor Kinicki</cp:lastModifiedBy>
  <cp:revision>94</cp:revision>
  <dcterms:created xsi:type="dcterms:W3CDTF">2011-09-27T18:32:59Z</dcterms:created>
  <dcterms:modified xsi:type="dcterms:W3CDTF">2013-10-01T21:23:55Z</dcterms:modified>
</cp:coreProperties>
</file>