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2" r:id="rId5"/>
    <p:sldId id="264" r:id="rId6"/>
    <p:sldId id="263" r:id="rId7"/>
    <p:sldId id="266" r:id="rId8"/>
    <p:sldId id="267" r:id="rId9"/>
    <p:sldId id="259" r:id="rId10"/>
    <p:sldId id="268" r:id="rId11"/>
    <p:sldId id="29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4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1" r:id="rId32"/>
    <p:sldId id="291" r:id="rId33"/>
    <p:sldId id="292" r:id="rId34"/>
    <p:sldId id="297" r:id="rId35"/>
    <p:sldId id="293" r:id="rId36"/>
    <p:sldId id="296" r:id="rId37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85863" autoAdjust="0"/>
  </p:normalViewPr>
  <p:slideViewPr>
    <p:cSldViewPr>
      <p:cViewPr varScale="1">
        <p:scale>
          <a:sx n="83" d="100"/>
          <a:sy n="83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sshare.wpi.edu\brettl\Courses\577-Advanced-Networks\10_1\example-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sshare.wpi.edu\brettl\Courses\577-Advanced-Networks\10_1\example-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Sheet1!$C$5</c:f>
              <c:strCache>
                <c:ptCount val="1"/>
                <c:pt idx="0">
                  <c:v>SN</c:v>
                </c:pt>
              </c:strCache>
            </c:strRef>
          </c:tx>
          <c:cat>
            <c:numRef>
              <c:f>Sheet1!$B$6:$B$21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Sheet1!$C$6:$C$21</c:f>
              <c:numCache>
                <c:formatCode>General</c:formatCode>
                <c:ptCount val="16"/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91680"/>
        <c:axId val="105206528"/>
      </c:lineChart>
      <c:catAx>
        <c:axId val="10159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RTT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206528"/>
        <c:crosses val="autoZero"/>
        <c:auto val="1"/>
        <c:lblAlgn val="ctr"/>
        <c:lblOffset val="100"/>
        <c:noMultiLvlLbl val="0"/>
      </c:catAx>
      <c:valAx>
        <c:axId val="10520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cwnd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59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Sheet1!$C$27</c:f>
              <c:strCache>
                <c:ptCount val="1"/>
                <c:pt idx="0">
                  <c:v>SN</c:v>
                </c:pt>
              </c:strCache>
            </c:strRef>
          </c:tx>
          <c:val>
            <c:numRef>
              <c:f>Sheet1!$C$28:$C$43</c:f>
              <c:numCache>
                <c:formatCode>General</c:formatCode>
                <c:ptCount val="16"/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67968"/>
        <c:axId val="105269888"/>
      </c:lineChart>
      <c:catAx>
        <c:axId val="10526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RTT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5269888"/>
        <c:crosses val="autoZero"/>
        <c:auto val="1"/>
        <c:lblAlgn val="ctr"/>
        <c:lblOffset val="100"/>
        <c:noMultiLvlLbl val="0"/>
      </c:catAx>
      <c:valAx>
        <c:axId val="105269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cwnd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26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A2E6-6659-49B8-B20D-1BE668E619F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E3483-B8D6-4F70-B0EE-2AD5FF23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2ED9BB7-0F2C-4784-9EBD-8E57F1B8218B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475E8E7-91AB-4760-B188-151E3C5F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Westwood and Westwood+</a:t>
            </a:r>
            <a:r>
              <a:rPr lang="en-US" baseline="0" dirty="0" smtClean="0"/>
              <a:t> perform better than Reno when ACKs are delayed. They have a higher average throughput and less variance than Reno.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 MTU sizes perform</a:t>
            </a:r>
            <a:r>
              <a:rPr lang="en-US" baseline="0" dirty="0" smtClean="0"/>
              <a:t> better.</a:t>
            </a:r>
          </a:p>
          <a:p>
            <a:r>
              <a:rPr lang="en-US" baseline="0" dirty="0" smtClean="0"/>
              <a:t>Westwood and Westwood+ outperform Reno being able to handle higher error rates with less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Westwood vastly overestimates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E8E7-91AB-4760-B188-151E3C5F86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3298-89D9-4F3F-B38F-9746890C345F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3CCB-7607-4CC7-8269-C957C5B171C8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BC45-AA73-4989-A0CE-2E6AD36A66B6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6D67-7347-4DE9-B7BE-7B4B64D451F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49EF-132D-43D6-9C28-E452FE7A45DD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B818-0796-4A1A-A034-5A30E015CEDD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A2A4-C6AB-4BC5-8AE9-F7EB1257F8E8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7432-795D-447C-A5CA-D6C140336103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E707-4B71-4E1E-B891-FD298A6F7FCC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1BFD-79B9-4F5B-82D6-B7940E07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53400" y="631853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WPI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TCP Westwood(+) Protocol Implementation in ns-3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Authors: </a:t>
            </a:r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Fangadhar</a:t>
            </a:r>
            <a:r>
              <a:rPr lang="en-US" dirty="0" smtClean="0"/>
              <a:t>, </a:t>
            </a:r>
            <a:r>
              <a:rPr lang="en-US" dirty="0" err="1" smtClean="0"/>
              <a:t>Truc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N. </a:t>
            </a:r>
            <a:r>
              <a:rPr lang="en-US" dirty="0" err="1" smtClean="0"/>
              <a:t>Nguyenm</a:t>
            </a:r>
            <a:r>
              <a:rPr lang="en-US" dirty="0" smtClean="0"/>
              <a:t> </a:t>
            </a:r>
            <a:r>
              <a:rPr lang="en-US" dirty="0" err="1" smtClean="0"/>
              <a:t>Greeshma</a:t>
            </a:r>
            <a:r>
              <a:rPr lang="en-US" dirty="0" smtClean="0"/>
              <a:t> </a:t>
            </a:r>
            <a:r>
              <a:rPr lang="en-US" dirty="0" err="1" smtClean="0"/>
              <a:t>Umapathi</a:t>
            </a:r>
            <a:r>
              <a:rPr lang="en-US" dirty="0" smtClean="0"/>
              <a:t>, and James P.G. </a:t>
            </a:r>
            <a:r>
              <a:rPr lang="en-US" dirty="0" err="1" smtClean="0"/>
              <a:t>Sterbenz</a:t>
            </a:r>
            <a:endParaRPr lang="en-US" dirty="0" smtClean="0"/>
          </a:p>
          <a:p>
            <a:r>
              <a:rPr lang="en-US" dirty="0" smtClean="0"/>
              <a:t>CS577</a:t>
            </a:r>
          </a:p>
          <a:p>
            <a:r>
              <a:rPr lang="en-US" sz="2800" dirty="0" smtClean="0"/>
              <a:t>Brett </a:t>
            </a:r>
            <a:r>
              <a:rPr lang="en-US" sz="2800" dirty="0" err="1" smtClean="0"/>
              <a:t>Levasseur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Westwood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for wireless networks</a:t>
            </a:r>
          </a:p>
          <a:p>
            <a:r>
              <a:rPr lang="en-US" dirty="0" smtClean="0"/>
              <a:t>Estimates bandwidth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cwnd</a:t>
            </a:r>
            <a:r>
              <a:rPr lang="en-US" dirty="0" smtClean="0"/>
              <a:t> based on estimate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ssthresh</a:t>
            </a:r>
            <a:r>
              <a:rPr lang="en-US" dirty="0" smtClean="0"/>
              <a:t> based on estimate</a:t>
            </a:r>
          </a:p>
          <a:p>
            <a:pPr lvl="1"/>
            <a:r>
              <a:rPr lang="en-US" dirty="0" smtClean="0"/>
              <a:t>Rate of ACK and DUPACK arrivals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809251"/>
            <a:ext cx="372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20133"/>
              </p:ext>
            </p:extLst>
          </p:nvPr>
        </p:nvGraphicFramePr>
        <p:xfrm>
          <a:off x="1304925" y="4648200"/>
          <a:ext cx="1524001" cy="1231188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38200"/>
                <a:gridCol w="685801"/>
              </a:tblGrid>
              <a:tr h="3077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BWE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ˆb</a:t>
                      </a:r>
                      <a:endParaRPr lang="en-US" sz="1400" i="1" dirty="0"/>
                    </a:p>
                  </a:txBody>
                  <a:tcPr/>
                </a:tc>
              </a:tr>
              <a:tr h="3077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BWA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b</a:t>
                      </a:r>
                      <a:endParaRPr lang="en-US" sz="1400" i="1" dirty="0"/>
                    </a:p>
                  </a:txBody>
                  <a:tcPr/>
                </a:tc>
              </a:tr>
              <a:tr h="3077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a = 0.9</a:t>
                      </a:r>
                      <a:endParaRPr lang="en-US" sz="1400" i="1" dirty="0"/>
                    </a:p>
                  </a:txBody>
                  <a:tcPr/>
                </a:tc>
              </a:tr>
              <a:tr h="3077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k</a:t>
                      </a:r>
                      <a:endParaRPr lang="en-US" sz="1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6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Westwood+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 compression hurts Westwood estimation</a:t>
            </a:r>
          </a:p>
          <a:p>
            <a:r>
              <a:rPr lang="en-US" dirty="0" smtClean="0"/>
              <a:t>Westwood+ compensates</a:t>
            </a:r>
          </a:p>
          <a:p>
            <a:pPr lvl="1"/>
            <a:r>
              <a:rPr lang="en-US" dirty="0" smtClean="0"/>
              <a:t>Samples every RTT instead of every ACK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44900"/>
            <a:ext cx="2895600" cy="2298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6" descr="https://encrypted-tbn0.gstatic.com/images?q=tbn:ANd9GcR8Gy3gAqMUe4bDTMiQ4pn8CJ6zAzkh2YyV6iNUawrqI5dBKZEFs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010314" cy="8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R8Gy3gAqMUe4bDTMiQ4pn8CJ6zAzkh2YyV6iNUawrqI5dBKZEFs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19600"/>
            <a:ext cx="1010314" cy="8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62400" y="49530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468186" y="49530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pic>
        <p:nvPicPr>
          <p:cNvPr id="24" name="Picture 6" descr="https://encrypted-tbn0.gstatic.com/images?q=tbn:ANd9GcR8Gy3gAqMUe4bDTMiQ4pn8CJ6zAzkh2YyV6iNUawrqI5dBKZEFs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010314" cy="8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urved Connector 24"/>
          <p:cNvCxnSpPr>
            <a:stCxn id="6" idx="3"/>
            <a:endCxn id="9" idx="1"/>
          </p:cNvCxnSpPr>
          <p:nvPr/>
        </p:nvCxnSpPr>
        <p:spPr>
          <a:xfrm>
            <a:off x="1391314" y="3757328"/>
            <a:ext cx="1275686" cy="1036922"/>
          </a:xfrm>
          <a:prstGeom prst="curvedConnector3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9" idx="1"/>
            <a:endCxn id="24" idx="3"/>
          </p:cNvCxnSpPr>
          <p:nvPr/>
        </p:nvCxnSpPr>
        <p:spPr>
          <a:xfrm rot="10800000" flipV="1">
            <a:off x="1391314" y="4794250"/>
            <a:ext cx="1275686" cy="11728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7" idx="1"/>
          </p:cNvCxnSpPr>
          <p:nvPr/>
        </p:nvCxnSpPr>
        <p:spPr>
          <a:xfrm>
            <a:off x="5562600" y="4794250"/>
            <a:ext cx="2286000" cy="2987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52600" y="5334000"/>
            <a:ext cx="533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400800" y="4648200"/>
            <a:ext cx="533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3429000" y="4953000"/>
            <a:ext cx="533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41148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600200" y="37338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46482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162800" y="4648200"/>
            <a:ext cx="484814" cy="304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ACK</a:t>
            </a:r>
            <a:endParaRPr lang="en-US" sz="1400" dirty="0"/>
          </a:p>
        </p:txBody>
      </p:sp>
      <p:cxnSp>
        <p:nvCxnSpPr>
          <p:cNvPr id="43" name="Curved Connector 42"/>
          <p:cNvCxnSpPr/>
          <p:nvPr/>
        </p:nvCxnSpPr>
        <p:spPr>
          <a:xfrm>
            <a:off x="1066800" y="3276600"/>
            <a:ext cx="6858000" cy="914400"/>
          </a:xfrm>
          <a:prstGeom prst="curvedConnector3">
            <a:avLst>
              <a:gd name="adj1" fmla="val 622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0800000" flipV="1">
            <a:off x="1676400" y="5721350"/>
            <a:ext cx="6394450" cy="527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15000" y="36576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38800" y="594360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in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 oriented design</a:t>
            </a:r>
          </a:p>
          <a:p>
            <a:r>
              <a:rPr lang="en-US" dirty="0" smtClean="0"/>
              <a:t>Generic TCP defined</a:t>
            </a:r>
          </a:p>
          <a:p>
            <a:r>
              <a:rPr lang="en-US" dirty="0" smtClean="0"/>
              <a:t>TCP variants are extended from base</a:t>
            </a:r>
          </a:p>
          <a:p>
            <a:r>
              <a:rPr lang="en-US" dirty="0" smtClean="0"/>
              <a:t>TCP headers and buffers provided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89944"/>
            <a:ext cx="4630208" cy="34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77200" y="4572000"/>
            <a:ext cx="914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38613" y="5867400"/>
            <a:ext cx="13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  <a:endCxn id="8" idx="2"/>
          </p:cNvCxnSpPr>
          <p:nvPr/>
        </p:nvCxnSpPr>
        <p:spPr>
          <a:xfrm flipV="1">
            <a:off x="8227007" y="5562600"/>
            <a:ext cx="307393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67979"/>
              </p:ext>
            </p:extLst>
          </p:nvPr>
        </p:nvGraphicFramePr>
        <p:xfrm>
          <a:off x="1676400" y="1397000"/>
          <a:ext cx="6096000" cy="5191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2098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m_cWnd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Congestion window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m_ssThresh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start</a:t>
                      </a:r>
                      <a:r>
                        <a:rPr lang="en-US" baseline="0" dirty="0" smtClean="0"/>
                        <a:t> threshold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m_initialCWnd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value of </a:t>
                      </a:r>
                      <a:r>
                        <a:rPr lang="en-US" baseline="0" dirty="0" err="1" smtClean="0"/>
                        <a:t>m_cWnd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m_inFastRec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recovery flag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m_prevAckNo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received 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m_accountedFor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 number of DUPACKs during loss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m_lastAck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Arrival time of previous 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m_currentBW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bandwidth estimate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m_minRTT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round trip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m_lastBW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bandwidth estimate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m_lastSampleBW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measured</a:t>
                      </a:r>
                      <a:r>
                        <a:rPr lang="en-US" baseline="0" dirty="0" smtClean="0"/>
                        <a:t> bandwidth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m_ackedSegments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ACKed</a:t>
                      </a:r>
                      <a:r>
                        <a:rPr lang="en-US" baseline="0" dirty="0" smtClean="0"/>
                        <a:t> segments for current RTT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m_IsCount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Flag to count for </a:t>
                      </a:r>
                      <a:r>
                        <a:rPr lang="en-US" dirty="0" err="1" smtClean="0"/>
                        <a:t>m_ackedSegments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m_bwEstimateEvent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 sampling event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 arrives at sender</a:t>
            </a:r>
          </a:p>
          <a:p>
            <a:r>
              <a:rPr lang="en-US" dirty="0" smtClean="0"/>
              <a:t>ACKs counted</a:t>
            </a:r>
          </a:p>
          <a:p>
            <a:r>
              <a:rPr lang="en-US" dirty="0" smtClean="0"/>
              <a:t>Bandwidth is estimated</a:t>
            </a:r>
          </a:p>
          <a:p>
            <a:pPr lvl="1"/>
            <a:r>
              <a:rPr lang="en-US" dirty="0" smtClean="0"/>
              <a:t>Immediate in Westwood</a:t>
            </a:r>
          </a:p>
          <a:p>
            <a:pPr lvl="1"/>
            <a:r>
              <a:rPr lang="en-US" dirty="0" smtClean="0"/>
              <a:t>After RTT timeout in +</a:t>
            </a:r>
          </a:p>
          <a:p>
            <a:r>
              <a:rPr lang="en-US" dirty="0" smtClean="0"/>
              <a:t>Optional use of Tustin filter (user choice)</a:t>
            </a:r>
          </a:p>
          <a:p>
            <a:pPr lvl="1"/>
            <a:r>
              <a:rPr lang="en-US" dirty="0" smtClean="0"/>
              <a:t>Off: Measured BW</a:t>
            </a:r>
          </a:p>
          <a:p>
            <a:pPr lvl="1"/>
            <a:r>
              <a:rPr lang="en-US" dirty="0" smtClean="0"/>
              <a:t>On: Estimate BW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532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Need total number of bytes sent</a:t>
            </a:r>
          </a:p>
          <a:p>
            <a:pPr lvl="1"/>
            <a:r>
              <a:rPr lang="en-US" dirty="0" smtClean="0"/>
              <a:t>Count TCP segments received</a:t>
            </a:r>
          </a:p>
          <a:p>
            <a:pPr lvl="1"/>
            <a:r>
              <a:rPr lang="en-US" dirty="0" err="1" smtClean="0"/>
              <a:t>cumul_ack</a:t>
            </a:r>
            <a:r>
              <a:rPr lang="en-US" dirty="0" smtClean="0"/>
              <a:t> = Current ACK number – </a:t>
            </a:r>
            <a:r>
              <a:rPr lang="en-US" dirty="0" err="1" smtClean="0"/>
              <a:t>m_prevAckNo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890376"/>
            <a:ext cx="1022758" cy="6104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=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3559" y="3733946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m_prevAckNo</a:t>
            </a:r>
            <a:r>
              <a:rPr lang="en-US" dirty="0" smtClean="0"/>
              <a:t> = 6</a:t>
            </a:r>
          </a:p>
          <a:p>
            <a:pPr algn="ctr"/>
            <a:r>
              <a:rPr lang="en-US" dirty="0" err="1" smtClean="0"/>
              <a:t>cumul_ack</a:t>
            </a:r>
            <a:r>
              <a:rPr lang="en-US" dirty="0" smtClean="0"/>
              <a:t> = 10 - 6</a:t>
            </a:r>
          </a:p>
          <a:p>
            <a:pPr algn="ctr"/>
            <a:r>
              <a:rPr lang="en-US" dirty="0" smtClean="0"/>
              <a:t>4 Packets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DUPACKs into account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cumul_ack</a:t>
            </a:r>
            <a:r>
              <a:rPr lang="en-US" dirty="0" smtClean="0"/>
              <a:t> = 0 then current ACK is a duplicate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Else check </a:t>
            </a:r>
            <a:r>
              <a:rPr lang="en-US" dirty="0" err="1" smtClean="0"/>
              <a:t>m_accountedFor</a:t>
            </a:r>
            <a:r>
              <a:rPr lang="en-US" dirty="0" smtClean="0"/>
              <a:t> for number of DUPACKs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6455" y="2937838"/>
            <a:ext cx="1022758" cy="6104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= 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4782" y="2781408"/>
            <a:ext cx="1846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m_prevAckNo</a:t>
            </a:r>
            <a:r>
              <a:rPr lang="en-US" dirty="0" smtClean="0"/>
              <a:t> = 6</a:t>
            </a:r>
          </a:p>
          <a:p>
            <a:pPr algn="ctr"/>
            <a:r>
              <a:rPr lang="en-US" dirty="0" err="1" smtClean="0"/>
              <a:t>cumul_ack</a:t>
            </a:r>
            <a:r>
              <a:rPr lang="en-US" dirty="0" smtClean="0"/>
              <a:t> = 6 - 6</a:t>
            </a:r>
          </a:p>
          <a:p>
            <a:pPr algn="ctr"/>
            <a:r>
              <a:rPr lang="en-US" dirty="0" smtClean="0"/>
              <a:t>DUPACK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776" y="5204501"/>
            <a:ext cx="1022758" cy="6104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= 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2165" y="4771072"/>
            <a:ext cx="2120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m_prevAckNo</a:t>
            </a:r>
            <a:r>
              <a:rPr lang="en-US" dirty="0" smtClean="0"/>
              <a:t> = 6</a:t>
            </a:r>
          </a:p>
          <a:p>
            <a:pPr algn="ctr"/>
            <a:r>
              <a:rPr lang="en-US" dirty="0" err="1"/>
              <a:t>cumul_ack</a:t>
            </a:r>
            <a:r>
              <a:rPr lang="en-US" dirty="0"/>
              <a:t> = 9</a:t>
            </a:r>
            <a:r>
              <a:rPr lang="en-US" dirty="0" smtClean="0"/>
              <a:t> </a:t>
            </a:r>
            <a:r>
              <a:rPr lang="en-US" dirty="0"/>
              <a:t>- 6</a:t>
            </a:r>
          </a:p>
          <a:p>
            <a:pPr algn="ctr"/>
            <a:r>
              <a:rPr lang="en-US" dirty="0" err="1" smtClean="0"/>
              <a:t>m_accountedFor</a:t>
            </a:r>
            <a:r>
              <a:rPr lang="en-US" dirty="0" smtClean="0"/>
              <a:t> = 1</a:t>
            </a:r>
          </a:p>
          <a:p>
            <a:pPr algn="ctr"/>
            <a:r>
              <a:rPr lang="en-US" dirty="0" err="1" smtClean="0"/>
              <a:t>ACKed</a:t>
            </a:r>
            <a:r>
              <a:rPr lang="en-US" dirty="0" smtClean="0"/>
              <a:t> 3 &gt; 1 DUPACK</a:t>
            </a:r>
          </a:p>
          <a:p>
            <a:pPr algn="ctr"/>
            <a:r>
              <a:rPr lang="en-US" dirty="0" smtClean="0"/>
              <a:t>3 – 1 = 2 received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97042" y="5204501"/>
            <a:ext cx="1022758" cy="61047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 = 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2211" y="4771072"/>
            <a:ext cx="2106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m_prevAckNo</a:t>
            </a:r>
            <a:r>
              <a:rPr lang="en-US" dirty="0" smtClean="0"/>
              <a:t> = 6</a:t>
            </a:r>
          </a:p>
          <a:p>
            <a:pPr algn="ctr"/>
            <a:r>
              <a:rPr lang="en-US" dirty="0" err="1"/>
              <a:t>cumul_ack</a:t>
            </a:r>
            <a:r>
              <a:rPr lang="en-US" dirty="0"/>
              <a:t> = </a:t>
            </a:r>
            <a:r>
              <a:rPr lang="en-US" dirty="0" smtClean="0"/>
              <a:t>7 </a:t>
            </a:r>
            <a:r>
              <a:rPr lang="en-US" dirty="0"/>
              <a:t>- 6</a:t>
            </a:r>
          </a:p>
          <a:p>
            <a:pPr algn="ctr"/>
            <a:r>
              <a:rPr lang="en-US" dirty="0" err="1" smtClean="0"/>
              <a:t>m_accountedFor</a:t>
            </a:r>
            <a:r>
              <a:rPr lang="en-US" dirty="0" smtClean="0"/>
              <a:t> = 2</a:t>
            </a:r>
          </a:p>
          <a:p>
            <a:pPr algn="ctr"/>
            <a:r>
              <a:rPr lang="en-US" dirty="0" err="1" smtClean="0"/>
              <a:t>ACKed</a:t>
            </a:r>
            <a:r>
              <a:rPr lang="en-US" dirty="0" smtClean="0"/>
              <a:t> 1 &lt; 2 DUPACK</a:t>
            </a:r>
          </a:p>
          <a:p>
            <a:pPr algn="ctr"/>
            <a:r>
              <a:rPr lang="en-US" dirty="0" err="1" smtClean="0"/>
              <a:t>cumul_ack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Westwood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Westwood+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50" y="2286000"/>
            <a:ext cx="585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12" y="4863721"/>
            <a:ext cx="6076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5161" y="1600200"/>
            <a:ext cx="20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 since last ACK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3887" y="3352800"/>
            <a:ext cx="19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since last ACK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5648197" y="2952750"/>
            <a:ext cx="1" cy="40005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5720920" y="1969532"/>
            <a:ext cx="0" cy="39266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9230" y="5871112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known RTT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5562853" y="5471062"/>
            <a:ext cx="0" cy="40005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Tustin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– Measure bandwidth assumed current</a:t>
            </a:r>
          </a:p>
          <a:p>
            <a:r>
              <a:rPr lang="en-US" dirty="0" smtClean="0"/>
              <a:t>On – Estimate current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8" y="3066197"/>
            <a:ext cx="273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2" y="3699195"/>
            <a:ext cx="2828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4" y="4267200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372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3443" y="61870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33997" y="617494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26840" y="5791200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67200" y="5762625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48400" y="5762625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67200" y="6143625"/>
            <a:ext cx="19812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Tustin Filtering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73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03" y="2157419"/>
            <a:ext cx="3724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4846" y="30867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0745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98243" y="2690819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38603" y="2662244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19803" y="2662244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38603" y="3043244"/>
            <a:ext cx="19812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91000" y="1752600"/>
            <a:ext cx="0" cy="559965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4082" y="3934948"/>
            <a:ext cx="72690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alpha *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m_lastBW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((1 - alpha) * ((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sample_bwe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+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m_lastSampleBW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/ 2))</a:t>
            </a:r>
            <a:r>
              <a:rPr lang="en-US" dirty="0"/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5054" y="45614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0529" y="46159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78294" y="4274765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90702" y="4329217"/>
            <a:ext cx="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581" y="3527399"/>
            <a:ext cx="370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ns-3 source code (version 3.18):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43200" y="4342950"/>
            <a:ext cx="0" cy="9148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55054" y="5181600"/>
            <a:ext cx="519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code and Westwood equation use addition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4 uses multiplication so probably a typo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72696" y="177408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TCP Variations</a:t>
            </a:r>
          </a:p>
          <a:p>
            <a:r>
              <a:rPr lang="en-US" dirty="0" smtClean="0"/>
              <a:t>ns-3 TCP Implementation</a:t>
            </a:r>
            <a:endParaRPr lang="en-US" dirty="0"/>
          </a:p>
          <a:p>
            <a:r>
              <a:rPr lang="en-US" dirty="0" smtClean="0"/>
              <a:t>ns-3 Westwood 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Remarks</a:t>
            </a:r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Westwood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new ACK adjust variables same as Reno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receiving set number of DUPACKs</a:t>
            </a:r>
          </a:p>
          <a:p>
            <a:pPr lvl="1"/>
            <a:r>
              <a:rPr lang="en-US" dirty="0" smtClean="0"/>
              <a:t>Adjust slow start threshold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retransmit timeout</a:t>
            </a:r>
          </a:p>
          <a:p>
            <a:pPr lvl="1"/>
            <a:r>
              <a:rPr lang="en-US" dirty="0" smtClean="0"/>
              <a:t>Adjust slow start threshold the same as previous</a:t>
            </a:r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 set to one TCP segment size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8997"/>
            <a:ext cx="4772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1986" y="3830714"/>
            <a:ext cx="575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</a:t>
            </a:r>
            <a:r>
              <a:rPr lang="en-US" dirty="0" err="1" smtClean="0"/>
              <a:t>m_cWnd</a:t>
            </a:r>
            <a:r>
              <a:rPr lang="en-US" dirty="0" smtClean="0"/>
              <a:t> &gt; </a:t>
            </a:r>
            <a:r>
              <a:rPr lang="en-US" dirty="0" err="1" smtClean="0"/>
              <a:t>m_ssThresh</a:t>
            </a:r>
            <a:r>
              <a:rPr lang="en-US" dirty="0" smtClean="0"/>
              <a:t>     Then     </a:t>
            </a:r>
            <a:r>
              <a:rPr lang="en-US" dirty="0" err="1" smtClean="0"/>
              <a:t>m_cWnd</a:t>
            </a:r>
            <a:r>
              <a:rPr lang="en-US" dirty="0" smtClean="0"/>
              <a:t> = </a:t>
            </a:r>
            <a:r>
              <a:rPr lang="en-US" dirty="0" err="1" smtClean="0"/>
              <a:t>m_ssThresh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Westwood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original TCP Westwood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33081"/>
            <a:ext cx="5791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477002" y="2438400"/>
            <a:ext cx="380998" cy="5709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3059" y="2163749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 Link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886200"/>
            <a:ext cx="4781550" cy="2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Error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5" y="1722346"/>
            <a:ext cx="4828123" cy="39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1" y="25908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Westwood samples bandwidth on every 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Westwood+ samples every RTT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Westwood+ takes longer to stabilize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error rate increases Westwood+ performs worse</a:t>
            </a:r>
          </a:p>
        </p:txBody>
      </p:sp>
    </p:spTree>
    <p:extLst>
      <p:ext uri="{BB962C8B-B14F-4D97-AF65-F5344CB8AC3E}">
        <p14:creationId xmlns:p14="http://schemas.microsoft.com/office/powerpoint/2010/main" val="20457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Error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1016"/>
            <a:ext cx="3986861" cy="32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931331" cy="256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32004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2514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291282" y="3352799"/>
            <a:ext cx="0" cy="15776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1629" y="2667000"/>
            <a:ext cx="0" cy="1905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9993" y="1676400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s-3 Simulation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6657" y="1992868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Westwood Paper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98230" y="5715000"/>
            <a:ext cx="43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 claim this is validation of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Delay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1" y="2590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= 0.005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Westwood(+) attempt to fill the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variants conservative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" y="1568112"/>
            <a:ext cx="50482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Delay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" y="2197359"/>
            <a:ext cx="3876197" cy="31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5999"/>
            <a:ext cx="4631514" cy="29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9993" y="1815409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s-3 Simulation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6657" y="1992868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Westwood Paper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650523"/>
            <a:ext cx="525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 Reno appears to behave differently in ns-3 </a:t>
            </a:r>
            <a:r>
              <a:rPr lang="en-US" dirty="0" err="1" smtClean="0"/>
              <a:t>vs</a:t>
            </a:r>
            <a:r>
              <a:rPr lang="en-US" dirty="0" smtClean="0"/>
              <a:t> ns-2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90600" y="4572000"/>
            <a:ext cx="0" cy="648139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57800" y="3886200"/>
            <a:ext cx="0" cy="118154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1" y="2590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= 0.005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Delay = 0.01ms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Westwood(+) attempt to fill the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variants conservative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3" y="1651379"/>
            <a:ext cx="4905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4794" y="1808202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s-3 Simulation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6657" y="2022929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Westwood Paper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3" y="2155925"/>
            <a:ext cx="4200457" cy="33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6" y="2362200"/>
            <a:ext cx="4260196" cy="28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07283"/>
            <a:ext cx="3203564" cy="31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" y="1307282"/>
            <a:ext cx="3316448" cy="32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21198"/>
            <a:ext cx="3200400" cy="30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90" y="5943600"/>
            <a:ext cx="310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Delayed ACK Timeout = 200ms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MTU Size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29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" y="1266186"/>
            <a:ext cx="3309938" cy="319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62702"/>
            <a:ext cx="329738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58" y="3840760"/>
            <a:ext cx="3072790" cy="29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is a packet network simulator</a:t>
            </a:r>
          </a:p>
          <a:p>
            <a:pPr lvl="1"/>
            <a:r>
              <a:rPr lang="en-US" dirty="0" smtClean="0"/>
              <a:t>Successor to ns-2</a:t>
            </a:r>
          </a:p>
          <a:p>
            <a:pPr lvl="1"/>
            <a:r>
              <a:rPr lang="en-US" dirty="0" smtClean="0"/>
              <a:t>Improved design, better wireless support</a:t>
            </a:r>
          </a:p>
          <a:p>
            <a:pPr lvl="1"/>
            <a:r>
              <a:rPr lang="en-US" dirty="0" smtClean="0"/>
              <a:t>Used by researchers around the world</a:t>
            </a:r>
          </a:p>
          <a:p>
            <a:pPr lvl="1"/>
            <a:r>
              <a:rPr lang="en-US" dirty="0" smtClean="0"/>
              <a:t>Has TCP implementation</a:t>
            </a:r>
          </a:p>
          <a:p>
            <a:pPr lvl="1"/>
            <a:r>
              <a:rPr lang="en-US" dirty="0" smtClean="0"/>
              <a:t>Lacks modern TCP variants</a:t>
            </a:r>
          </a:p>
          <a:p>
            <a:pPr lvl="1"/>
            <a:r>
              <a:rPr lang="en-US" dirty="0" smtClean="0"/>
              <a:t>Tahoe, Reno, </a:t>
            </a:r>
            <a:r>
              <a:rPr lang="en-US" dirty="0" err="1" smtClean="0"/>
              <a:t>NewReno</a:t>
            </a:r>
            <a:endParaRPr lang="en-US" dirty="0" smtClean="0"/>
          </a:p>
          <a:p>
            <a:r>
              <a:rPr lang="en-US" dirty="0" smtClean="0"/>
              <a:t>Authors present Westwood(+) for ns-3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r>
              <a:rPr lang="en-US" dirty="0" smtClean="0"/>
              <a:t>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= 0.005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Samples every 3sec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0673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Westwood+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designed to create ACK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71" y="2667000"/>
            <a:ext cx="58293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 Compression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97249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82" y="1676399"/>
            <a:ext cx="4306956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91000" y="2057400"/>
            <a:ext cx="38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8649" y="4572000"/>
            <a:ext cx="5033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3" idx="0"/>
          </p:cNvCxnSpPr>
          <p:nvPr/>
        </p:nvCxnSpPr>
        <p:spPr>
          <a:xfrm>
            <a:off x="4571999" y="2057400"/>
            <a:ext cx="1" cy="37777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56919" y="5835134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Westwood overestimates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Westwood(+) for ns-3</a:t>
            </a:r>
          </a:p>
          <a:p>
            <a:r>
              <a:rPr lang="en-US" dirty="0" smtClean="0"/>
              <a:t>Validated similar to original Westwood work</a:t>
            </a:r>
          </a:p>
          <a:p>
            <a:r>
              <a:rPr lang="en-US" dirty="0" smtClean="0"/>
              <a:t>Westwood+ better when ACK compression present</a:t>
            </a:r>
          </a:p>
          <a:p>
            <a:r>
              <a:rPr lang="en-US" dirty="0" smtClean="0"/>
              <a:t>Working on TCP SACK and Vegas implementations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Inconsistency in Reno implementation</a:t>
            </a:r>
          </a:p>
          <a:p>
            <a:r>
              <a:rPr lang="en-US" dirty="0" smtClean="0"/>
              <a:t>Tests did not emphasize Westwood+ strengths </a:t>
            </a:r>
          </a:p>
          <a:p>
            <a:r>
              <a:rPr lang="en-US" dirty="0" smtClean="0"/>
              <a:t>Comparison to original Westwood work is not as conclusive as author’s suggest</a:t>
            </a:r>
          </a:p>
          <a:p>
            <a:r>
              <a:rPr lang="en-US" dirty="0" smtClean="0"/>
              <a:t>Typo in the Westwood equation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2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S. </a:t>
            </a:r>
            <a:r>
              <a:rPr lang="en-US" sz="2400" dirty="0" err="1" smtClean="0"/>
              <a:t>Gangadhar</a:t>
            </a:r>
            <a:r>
              <a:rPr lang="en-US" sz="2400" dirty="0"/>
              <a:t>, </a:t>
            </a:r>
            <a:r>
              <a:rPr lang="en-US" sz="2400" dirty="0" smtClean="0"/>
              <a:t>T. </a:t>
            </a:r>
            <a:r>
              <a:rPr lang="en-US" sz="2400" dirty="0"/>
              <a:t>Nguyen, </a:t>
            </a:r>
            <a:r>
              <a:rPr lang="en-US" sz="2400" dirty="0" smtClean="0"/>
              <a:t>G. </a:t>
            </a:r>
            <a:r>
              <a:rPr lang="en-US" sz="2400" dirty="0" err="1"/>
              <a:t>Umapathi</a:t>
            </a:r>
            <a:r>
              <a:rPr lang="en-US" sz="2400" dirty="0"/>
              <a:t>, and </a:t>
            </a:r>
            <a:r>
              <a:rPr lang="en-US" sz="2400" dirty="0" smtClean="0"/>
              <a:t>J. </a:t>
            </a:r>
            <a:r>
              <a:rPr lang="en-US" sz="2400" dirty="0" err="1"/>
              <a:t>Sterbenz</a:t>
            </a:r>
            <a:r>
              <a:rPr lang="en-US" sz="2400" dirty="0"/>
              <a:t>. </a:t>
            </a:r>
            <a:r>
              <a:rPr lang="en-US" sz="2400" dirty="0" smtClean="0"/>
              <a:t>TCP </a:t>
            </a:r>
            <a:r>
              <a:rPr lang="en-US" sz="2400" dirty="0"/>
              <a:t>Westwood(+) protocol implementation in ns-3. In </a:t>
            </a:r>
            <a:r>
              <a:rPr lang="en-US" sz="2400" i="1" dirty="0" smtClean="0"/>
              <a:t>ICST 2013</a:t>
            </a:r>
            <a:r>
              <a:rPr lang="en-US" sz="2400" dirty="0" smtClean="0"/>
              <a:t>, pages 167-175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it-IT" sz="2400" dirty="0"/>
              <a:t>S. Mascolo, C. Casetti, M. Gerla, M. Sanadidi, </a:t>
            </a:r>
            <a:r>
              <a:rPr lang="it-IT" sz="2400" dirty="0" smtClean="0"/>
              <a:t>and </a:t>
            </a:r>
            <a:r>
              <a:rPr lang="en-US" sz="2400" dirty="0" smtClean="0"/>
              <a:t>R</a:t>
            </a:r>
            <a:r>
              <a:rPr lang="en-US" sz="2400" dirty="0"/>
              <a:t>. Wang. TCP </a:t>
            </a:r>
            <a:r>
              <a:rPr lang="en-US" sz="2400" dirty="0" err="1"/>
              <a:t>westwood</a:t>
            </a:r>
            <a:r>
              <a:rPr lang="en-US" sz="2400" dirty="0"/>
              <a:t>: Bandwidth estimation </a:t>
            </a:r>
            <a:r>
              <a:rPr lang="en-US" sz="2400" dirty="0" smtClean="0"/>
              <a:t>for enhanced </a:t>
            </a:r>
            <a:r>
              <a:rPr lang="en-US" sz="2400" dirty="0"/>
              <a:t>transport over wireless links. In </a:t>
            </a:r>
            <a:r>
              <a:rPr lang="en-US" sz="2400" i="1" dirty="0" smtClean="0"/>
              <a:t>MOBICOM 2001</a:t>
            </a:r>
            <a:r>
              <a:rPr lang="en-US" sz="2400" dirty="0"/>
              <a:t>, pages 287–297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Tahoe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Terms</a:t>
            </a:r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: Congestion Window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sthresh</a:t>
            </a:r>
            <a:r>
              <a:rPr lang="en-US" dirty="0" smtClean="0"/>
              <a:t>: Slow Start Threshold</a:t>
            </a:r>
          </a:p>
          <a:p>
            <a:r>
              <a:rPr lang="en-US" dirty="0" smtClean="0"/>
              <a:t>TCP States</a:t>
            </a:r>
          </a:p>
          <a:p>
            <a:pPr lvl="1"/>
            <a:r>
              <a:rPr lang="en-US" dirty="0" smtClean="0"/>
              <a:t>Slow-start: </a:t>
            </a:r>
            <a:r>
              <a:rPr lang="en-US" dirty="0" err="1" smtClean="0"/>
              <a:t>cwnd</a:t>
            </a:r>
            <a:r>
              <a:rPr lang="en-US" dirty="0" smtClean="0"/>
              <a:t> exponential increase</a:t>
            </a:r>
          </a:p>
          <a:p>
            <a:pPr lvl="1"/>
            <a:r>
              <a:rPr lang="en-US" dirty="0" smtClean="0"/>
              <a:t>Congestion Avoidance: </a:t>
            </a:r>
            <a:r>
              <a:rPr lang="en-US" dirty="0" err="1" smtClean="0"/>
              <a:t>cwnd</a:t>
            </a:r>
            <a:r>
              <a:rPr lang="en-US" dirty="0" smtClean="0"/>
              <a:t> linear increase</a:t>
            </a:r>
          </a:p>
          <a:p>
            <a:pPr lvl="1"/>
            <a:r>
              <a:rPr lang="en-US" dirty="0" smtClean="0"/>
              <a:t>Fast Retransmit: Half </a:t>
            </a:r>
            <a:r>
              <a:rPr lang="en-US" dirty="0" err="1" smtClean="0"/>
              <a:t>ssthresh</a:t>
            </a:r>
            <a:r>
              <a:rPr lang="en-US" dirty="0" smtClean="0"/>
              <a:t>, reset </a:t>
            </a:r>
            <a:r>
              <a:rPr lang="en-US" dirty="0" err="1" smtClean="0"/>
              <a:t>cwnd</a:t>
            </a:r>
            <a:r>
              <a:rPr lang="en-US" dirty="0" smtClean="0"/>
              <a:t> to 1</a:t>
            </a:r>
          </a:p>
          <a:p>
            <a:r>
              <a:rPr lang="en-US" dirty="0"/>
              <a:t>Timeouts and duplicate ACKs (DUPACK) considered congestion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Tahoe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080003"/>
              </p:ext>
            </p:extLst>
          </p:nvPr>
        </p:nvGraphicFramePr>
        <p:xfrm>
          <a:off x="1752600" y="2057400"/>
          <a:ext cx="5562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362200" y="3352800"/>
            <a:ext cx="2514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3733800"/>
            <a:ext cx="2514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70964" y="4560332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9029" y="2209800"/>
            <a:ext cx="223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Congestion avoidance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4666" y="2997233"/>
            <a:ext cx="96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ssthresh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5029200" y="3016699"/>
            <a:ext cx="1105059" cy="5647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6936" y="2647367"/>
            <a:ext cx="22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Timeout or 3 DUPACK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Tahoe </a:t>
            </a:r>
            <a:r>
              <a:rPr lang="en-US" dirty="0" err="1" smtClean="0"/>
              <a:t>vs</a:t>
            </a:r>
            <a:r>
              <a:rPr lang="en-US" dirty="0" smtClean="0"/>
              <a:t> Reno</a:t>
            </a:r>
          </a:p>
          <a:p>
            <a:pPr lvl="1"/>
            <a:r>
              <a:rPr lang="en-US" dirty="0" smtClean="0"/>
              <a:t>Tahoe: 3 DUPACKs move to fast retransmit</a:t>
            </a:r>
          </a:p>
          <a:p>
            <a:pPr lvl="1"/>
            <a:r>
              <a:rPr lang="en-US" dirty="0" smtClean="0"/>
              <a:t>Reno: 3 DUPACKs half </a:t>
            </a:r>
            <a:r>
              <a:rPr lang="en-US" dirty="0" err="1" smtClean="0"/>
              <a:t>ssthresh</a:t>
            </a:r>
            <a:r>
              <a:rPr lang="en-US" dirty="0" smtClean="0"/>
              <a:t> and </a:t>
            </a:r>
            <a:r>
              <a:rPr lang="en-US" dirty="0" err="1" smtClean="0"/>
              <a:t>cwnd</a:t>
            </a:r>
            <a:r>
              <a:rPr lang="en-US" dirty="0" smtClean="0"/>
              <a:t>, move to fast recovery</a:t>
            </a:r>
          </a:p>
          <a:p>
            <a:r>
              <a:rPr lang="en-US" dirty="0" smtClean="0"/>
              <a:t>Fast Recovery</a:t>
            </a:r>
          </a:p>
          <a:p>
            <a:pPr lvl="1"/>
            <a:r>
              <a:rPr lang="en-US" dirty="0" smtClean="0"/>
              <a:t>Retransmit missing packet</a:t>
            </a:r>
          </a:p>
          <a:p>
            <a:pPr lvl="1"/>
            <a:r>
              <a:rPr lang="en-US" dirty="0" smtClean="0"/>
              <a:t>Wait for ACK before congestion avoidance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76841"/>
              </p:ext>
            </p:extLst>
          </p:nvPr>
        </p:nvGraphicFramePr>
        <p:xfrm>
          <a:off x="1600200" y="1905000"/>
          <a:ext cx="570800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Reno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C7F-275A-4159-A936-041B601CBAC9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4419600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6716" y="2030243"/>
            <a:ext cx="223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Congestion avoidance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857849"/>
            <a:ext cx="96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ssthresh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4924504" y="1932559"/>
            <a:ext cx="1105059" cy="5647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2240" y="1563227"/>
            <a:ext cx="22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Timeout or 3 DUPACK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83759" y="3229761"/>
            <a:ext cx="261684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0600" y="3621024"/>
            <a:ext cx="245578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r>
              <a:rPr lang="en-US" dirty="0" err="1" smtClean="0"/>
              <a:t>NewReno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partial and full ACKs</a:t>
            </a:r>
          </a:p>
          <a:p>
            <a:pPr lvl="1"/>
            <a:r>
              <a:rPr lang="en-US" dirty="0" smtClean="0"/>
              <a:t>Partial ACK remain in fast recovery</a:t>
            </a:r>
          </a:p>
          <a:p>
            <a:pPr lvl="1"/>
            <a:r>
              <a:rPr lang="en-US" dirty="0" smtClean="0"/>
              <a:t>Full ACK continues congestion avoidance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3837801"/>
            <a:ext cx="4800600" cy="1215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599" y="3468469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Transmission Window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3837802"/>
            <a:ext cx="533400" cy="12157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3837801"/>
            <a:ext cx="533400" cy="12157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11633" y="3837802"/>
            <a:ext cx="533400" cy="12157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4200" y="3837801"/>
            <a:ext cx="533400" cy="12157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3837801"/>
            <a:ext cx="533400" cy="12157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3837802"/>
            <a:ext cx="533400" cy="12157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3837801"/>
            <a:ext cx="533400" cy="12157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46581" y="3837802"/>
            <a:ext cx="533400" cy="12157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78233" y="3837801"/>
            <a:ext cx="533400" cy="12157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73257" y="5064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06657" y="50650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0057" y="50650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3457" y="5065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6857" y="5065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0257" y="5065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2438" y="5065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94090" y="5065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27490" y="5065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7400" y="5486400"/>
            <a:ext cx="20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ACK = 4, 6, 8</a:t>
            </a:r>
          </a:p>
          <a:p>
            <a:r>
              <a:rPr lang="en-US" dirty="0" smtClean="0"/>
              <a:t>Full ACK =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Packet Corruption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Lost packets considered congestion</a:t>
            </a:r>
          </a:p>
          <a:p>
            <a:r>
              <a:rPr lang="en-US" dirty="0" smtClean="0"/>
              <a:t>Wireless has </a:t>
            </a:r>
            <a:r>
              <a:rPr lang="en-US" dirty="0" err="1" smtClean="0"/>
              <a:t>bursty</a:t>
            </a:r>
            <a:r>
              <a:rPr lang="en-US" dirty="0" smtClean="0"/>
              <a:t> errors</a:t>
            </a:r>
          </a:p>
          <a:p>
            <a:r>
              <a:rPr lang="en-US" dirty="0" smtClean="0"/>
              <a:t>High wireless bit error rate confused as congestion</a:t>
            </a:r>
          </a:p>
          <a:p>
            <a:r>
              <a:rPr lang="en-US" dirty="0" smtClean="0"/>
              <a:t>TCP lowers </a:t>
            </a:r>
            <a:r>
              <a:rPr lang="en-US" dirty="0" err="1" smtClean="0"/>
              <a:t>cwnd</a:t>
            </a:r>
            <a:r>
              <a:rPr lang="en-US" dirty="0" smtClean="0"/>
              <a:t> needlessly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B3B-AFAC-477B-A22E-68E8ADEFA677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1BFD-79B9-4F5B-82D6-B7940E07D2E7}" type="slidenum">
              <a:rPr lang="en-US" smtClean="0"/>
              <a:t>9</a:t>
            </a:fld>
            <a:endParaRPr lang="en-US" dirty="0"/>
          </a:p>
        </p:txBody>
      </p:sp>
      <p:pic>
        <p:nvPicPr>
          <p:cNvPr id="3076" name="Picture 4" descr="http://upload.wikimedia.org/wikipedia/commons/thumb/9/9e/Wifi.svg/150px-Wif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428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rettl\AppData\Local\Microsoft\Windows\Temporary Internet Files\Content.IE5\MCDEEMT5\MC9004397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82" y="5272354"/>
            <a:ext cx="779463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R8Gy3gAqMUe4bDTMiQ4pn8CJ6zAzkh2YyV6iNUawrqI5dBKZEF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0" y="5181600"/>
            <a:ext cx="1486090" cy="11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067322" y="4205288"/>
            <a:ext cx="752078" cy="9763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076" idx="2"/>
            <a:endCxn id="3078" idx="0"/>
          </p:cNvCxnSpPr>
          <p:nvPr/>
        </p:nvCxnSpPr>
        <p:spPr>
          <a:xfrm flipH="1">
            <a:off x="1085755" y="3228976"/>
            <a:ext cx="9620" cy="19526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76" idx="2"/>
          </p:cNvCxnSpPr>
          <p:nvPr/>
        </p:nvCxnSpPr>
        <p:spPr>
          <a:xfrm>
            <a:off x="1095375" y="3228976"/>
            <a:ext cx="714375" cy="73342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57350" y="3848100"/>
            <a:ext cx="304800" cy="2286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14922" y="4076700"/>
            <a:ext cx="304800" cy="2286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62150" y="3696532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1087</Words>
  <Application>Microsoft Office PowerPoint</Application>
  <PresentationFormat>On-screen Show (4:3)</PresentationFormat>
  <Paragraphs>345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TCP Westwood(+) Protocol Implementation in ns-3</vt:lpstr>
      <vt:lpstr>Outline</vt:lpstr>
      <vt:lpstr>Introduction</vt:lpstr>
      <vt:lpstr>TCP Tahoe</vt:lpstr>
      <vt:lpstr>TCP Tahoe</vt:lpstr>
      <vt:lpstr>TCP Reno</vt:lpstr>
      <vt:lpstr>TCP Reno</vt:lpstr>
      <vt:lpstr>TCP NewReno</vt:lpstr>
      <vt:lpstr>TCP Packet Corruption</vt:lpstr>
      <vt:lpstr>TCP Westwood</vt:lpstr>
      <vt:lpstr>TCP Westwood+</vt:lpstr>
      <vt:lpstr>TCP in ns-3</vt:lpstr>
      <vt:lpstr>Global Variables</vt:lpstr>
      <vt:lpstr>Execution</vt:lpstr>
      <vt:lpstr>Count ACK</vt:lpstr>
      <vt:lpstr>Count ACK</vt:lpstr>
      <vt:lpstr>Estimate Bandwidth</vt:lpstr>
      <vt:lpstr>Tustin Filtering</vt:lpstr>
      <vt:lpstr>Tustin Filtering</vt:lpstr>
      <vt:lpstr>Westwood Cont</vt:lpstr>
      <vt:lpstr>Westwood Evaluation</vt:lpstr>
      <vt:lpstr>Packet Error Rate</vt:lpstr>
      <vt:lpstr>Packet Error Rate</vt:lpstr>
      <vt:lpstr>Bottleneck Delay</vt:lpstr>
      <vt:lpstr>Bottleneck Delay</vt:lpstr>
      <vt:lpstr>Bottleneck Bandwidth</vt:lpstr>
      <vt:lpstr>Bottleneck Bandwidth</vt:lpstr>
      <vt:lpstr>Delayed ACK</vt:lpstr>
      <vt:lpstr>MTU Size</vt:lpstr>
      <vt:lpstr>Cwnd Size</vt:lpstr>
      <vt:lpstr>Westwood+ Evaluation</vt:lpstr>
      <vt:lpstr>ACK Compression</vt:lpstr>
      <vt:lpstr>Conclusions</vt:lpstr>
      <vt:lpstr>Remarks</vt:lpstr>
      <vt:lpstr>Questions</vt:lpstr>
      <vt:lpstr>References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CCC Labs</dc:creator>
  <cp:lastModifiedBy>Administrator</cp:lastModifiedBy>
  <cp:revision>473</cp:revision>
  <cp:lastPrinted>2013-01-22T19:46:38Z</cp:lastPrinted>
  <dcterms:created xsi:type="dcterms:W3CDTF">2013-01-14T17:03:54Z</dcterms:created>
  <dcterms:modified xsi:type="dcterms:W3CDTF">2013-10-01T15:20:52Z</dcterms:modified>
</cp:coreProperties>
</file>