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1"/>
  </p:notesMasterIdLst>
  <p:handoutMasterIdLst>
    <p:handoutMasterId r:id="rId52"/>
  </p:handoutMasterIdLst>
  <p:sldIdLst>
    <p:sldId id="311" r:id="rId2"/>
    <p:sldId id="321" r:id="rId3"/>
    <p:sldId id="469" r:id="rId4"/>
    <p:sldId id="429" r:id="rId5"/>
    <p:sldId id="430" r:id="rId6"/>
    <p:sldId id="470" r:id="rId7"/>
    <p:sldId id="432" r:id="rId8"/>
    <p:sldId id="433" r:id="rId9"/>
    <p:sldId id="471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72" r:id="rId20"/>
    <p:sldId id="443" r:id="rId21"/>
    <p:sldId id="444" r:id="rId22"/>
    <p:sldId id="445" r:id="rId23"/>
    <p:sldId id="446" r:id="rId24"/>
    <p:sldId id="447" r:id="rId25"/>
    <p:sldId id="473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74" r:id="rId35"/>
    <p:sldId id="456" r:id="rId36"/>
    <p:sldId id="457" r:id="rId37"/>
    <p:sldId id="458" r:id="rId38"/>
    <p:sldId id="459" r:id="rId39"/>
    <p:sldId id="460" r:id="rId40"/>
    <p:sldId id="461" r:id="rId41"/>
    <p:sldId id="462" r:id="rId42"/>
    <p:sldId id="463" r:id="rId43"/>
    <p:sldId id="475" r:id="rId44"/>
    <p:sldId id="464" r:id="rId45"/>
    <p:sldId id="465" r:id="rId46"/>
    <p:sldId id="466" r:id="rId47"/>
    <p:sldId id="467" r:id="rId48"/>
    <p:sldId id="476" r:id="rId49"/>
    <p:sldId id="468" r:id="rId50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CC"/>
    <a:srgbClr val="008000"/>
    <a:srgbClr val="00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2059" autoAdjust="0"/>
    <p:restoredTop sz="94636" autoAdjust="0"/>
  </p:normalViewPr>
  <p:slideViewPr>
    <p:cSldViewPr>
      <p:cViewPr>
        <p:scale>
          <a:sx n="120" d="100"/>
          <a:sy n="120" d="100"/>
        </p:scale>
        <p:origin x="1548" y="27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33ACFF4F-6A05-4CE4-BB68-F4A686D42AD9}" type="datetime1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EFAD5FA4-58B7-41FF-8F36-B8301AF8D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EB256A77-D093-4B1A-8FA4-CD3D2A53BE9D}" type="datetime1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018CD4E9-00B7-459E-9095-A00F0BA02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828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effectLst/>
              <a:latin typeface="Trebuchet MS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076700"/>
            <a:ext cx="4953000" cy="10255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Subtitle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984375"/>
            <a:ext cx="8066088" cy="1516063"/>
          </a:xfrm>
          <a:effectLst/>
        </p:spPr>
        <p:txBody>
          <a:bodyPr/>
          <a:lstStyle>
            <a:lvl1pPr algn="ctr"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77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7D03-E74A-4E04-9E1E-BA9C54B2F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0"/>
            <a:ext cx="2208212" cy="6357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2238" cy="6357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F057-56E6-4B80-ADE9-4273916F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5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24E6-E1F5-467A-808B-599E51433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B13AD-CFC6-4C38-8573-A90FB0DD4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2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57338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0" y="1557338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0DA6-7ED2-4AFA-9266-961D58B39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5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6786-685F-4542-8298-DB00DD23F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1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A200-3362-4C33-822D-35199FF4B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8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672" y="6432376"/>
            <a:ext cx="6408712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</a:t>
            </a:r>
            <a:r>
              <a:rPr lang="en-US" dirty="0" smtClean="0">
                <a:solidFill>
                  <a:schemeClr val="accent2"/>
                </a:solidFill>
              </a:rPr>
              <a:t>Home AP Measurement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C8754-5CD2-4238-9BCE-3EF1BB068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B6E1-8EE8-4743-9FC6-52C8B215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0BF6-0523-4BB0-BFF4-20D9E53C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9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511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43255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  Home AP Measurement</a:t>
            </a: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Courier New" pitchFamily="49" charset="0"/>
              </a:defRPr>
            </a:lvl1pPr>
          </a:lstStyle>
          <a:p>
            <a:pPr>
              <a:defRPr/>
            </a:pPr>
            <a:fld id="{40BC79DE-EB33-467A-89D9-107C71869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57338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52400" y="0"/>
            <a:ext cx="87407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7750" y="3356992"/>
            <a:ext cx="864272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kern="0" dirty="0" err="1" smtClean="0">
                <a:effectLst/>
              </a:rPr>
              <a:t>Junxian</a:t>
            </a:r>
            <a:r>
              <a:rPr lang="en-US" sz="2400" kern="0" dirty="0" smtClean="0">
                <a:effectLst/>
              </a:rPr>
              <a:t> Huang    Feng </a:t>
            </a:r>
            <a:r>
              <a:rPr lang="en-US" sz="2400" kern="0" dirty="0" err="1" smtClean="0">
                <a:effectLst/>
              </a:rPr>
              <a:t>Qian</a:t>
            </a:r>
            <a:r>
              <a:rPr lang="en-US" sz="2400" kern="0" dirty="0" smtClean="0">
                <a:effectLst/>
              </a:rPr>
              <a:t>    </a:t>
            </a:r>
            <a:r>
              <a:rPr lang="en-US" sz="2400" kern="0" dirty="0" err="1" smtClean="0">
                <a:effectLst/>
              </a:rPr>
              <a:t>Alexandre</a:t>
            </a:r>
            <a:r>
              <a:rPr lang="en-US" sz="2400" kern="0" dirty="0" smtClean="0">
                <a:effectLst/>
              </a:rPr>
              <a:t> Gerber</a:t>
            </a:r>
          </a:p>
          <a:p>
            <a:pPr>
              <a:defRPr/>
            </a:pPr>
            <a:r>
              <a:rPr lang="en-US" sz="2400" kern="0" dirty="0" smtClean="0">
                <a:effectLst/>
              </a:rPr>
              <a:t>Z. Morley Mao    </a:t>
            </a:r>
            <a:r>
              <a:rPr lang="en-US" sz="2400" kern="0" dirty="0" err="1" smtClean="0">
                <a:effectLst/>
              </a:rPr>
              <a:t>Subhabrata</a:t>
            </a:r>
            <a:r>
              <a:rPr lang="en-US" sz="2400" kern="0" dirty="0" smtClean="0">
                <a:effectLst/>
              </a:rPr>
              <a:t> </a:t>
            </a:r>
            <a:r>
              <a:rPr lang="en-US" sz="2400" kern="0" dirty="0" err="1" smtClean="0">
                <a:effectLst/>
              </a:rPr>
              <a:t>Sen</a:t>
            </a:r>
            <a:r>
              <a:rPr lang="en-US" sz="2400" kern="0" dirty="0" smtClean="0">
                <a:effectLst/>
              </a:rPr>
              <a:t>    Oliver </a:t>
            </a:r>
            <a:r>
              <a:rPr lang="en-US" sz="2400" kern="0" dirty="0" err="1" smtClean="0">
                <a:effectLst/>
              </a:rPr>
              <a:t>Spatscheck</a:t>
            </a:r>
            <a:endParaRPr lang="en-US" sz="2400" kern="0" dirty="0" smtClean="0">
              <a:effectLst/>
            </a:endParaRPr>
          </a:p>
          <a:p>
            <a:pPr>
              <a:defRPr/>
            </a:pPr>
            <a:r>
              <a:rPr lang="en-US" sz="2400" kern="0" dirty="0" smtClean="0">
                <a:effectLst/>
              </a:rPr>
              <a:t>University of Michigan    AT&amp;T Labs - Research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11288" y="4995763"/>
            <a:ext cx="4953000" cy="593477"/>
          </a:xfrm>
        </p:spPr>
        <p:txBody>
          <a:bodyPr/>
          <a:lstStyle/>
          <a:p>
            <a:r>
              <a:rPr lang="en-US" dirty="0" smtClean="0"/>
              <a:t>Presented by Tianxiong Yang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63888" y="5661248"/>
            <a:ext cx="533873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Advanced Computer Networks</a:t>
            </a:r>
          </a:p>
          <a:p>
            <a:pPr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Fall 2014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77750" y="1426294"/>
            <a:ext cx="8640960" cy="1516063"/>
          </a:xfrm>
        </p:spPr>
        <p:txBody>
          <a:bodyPr/>
          <a:lstStyle/>
          <a:p>
            <a:r>
              <a:rPr lang="en-US" sz="2800" dirty="0" smtClean="0"/>
              <a:t>A Close Examination of </a:t>
            </a:r>
            <a:r>
              <a:rPr lang="en-US" sz="2800" dirty="0" smtClean="0"/>
              <a:t>Performance </a:t>
            </a:r>
            <a:r>
              <a:rPr lang="en-US" sz="2800" dirty="0" smtClean="0"/>
              <a:t>and Power Characteristics of 4G LTE Network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45624" cy="3719356"/>
          </a:xfrm>
        </p:spPr>
        <p:txBody>
          <a:bodyPr/>
          <a:lstStyle/>
          <a:p>
            <a:r>
              <a:rPr lang="en-US" dirty="0">
                <a:effectLst/>
              </a:rPr>
              <a:t>Present methodology for:</a:t>
            </a:r>
          </a:p>
          <a:p>
            <a:pPr lvl="1"/>
            <a:r>
              <a:rPr lang="en-US" dirty="0">
                <a:effectLst/>
              </a:rPr>
              <a:t>Network</a:t>
            </a:r>
          </a:p>
          <a:p>
            <a:pPr lvl="1"/>
            <a:r>
              <a:rPr lang="en-US" dirty="0">
                <a:effectLst/>
              </a:rPr>
              <a:t>Power measurement</a:t>
            </a:r>
          </a:p>
          <a:p>
            <a:pPr lvl="1"/>
            <a:r>
              <a:rPr lang="en-US" dirty="0">
                <a:effectLst/>
              </a:rPr>
              <a:t>Trace-driven simulation analysis</a:t>
            </a:r>
          </a:p>
          <a:p>
            <a:pPr lvl="1"/>
            <a:r>
              <a:rPr lang="en-US" dirty="0">
                <a:effectLst/>
              </a:rPr>
              <a:t>Real application case studies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268760"/>
            <a:ext cx="8785547" cy="42484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The design of </a:t>
            </a:r>
            <a:r>
              <a:rPr lang="en-US" dirty="0" smtClean="0">
                <a:effectLst/>
              </a:rPr>
              <a:t>4GTest</a:t>
            </a:r>
          </a:p>
          <a:p>
            <a:r>
              <a:rPr lang="en-US" sz="2800" dirty="0">
                <a:effectLst/>
              </a:rPr>
              <a:t>4GTest is improved from 3GTest, which is designed by </a:t>
            </a:r>
            <a:r>
              <a:rPr lang="en-US" sz="2800" dirty="0" smtClean="0">
                <a:effectLst/>
              </a:rPr>
              <a:t>researchers of this paper.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4GTest is able to test different network types: 3G, </a:t>
            </a:r>
            <a:r>
              <a:rPr lang="en-US" sz="2800" dirty="0" err="1">
                <a:effectLst/>
              </a:rPr>
              <a:t>WiFi</a:t>
            </a:r>
            <a:r>
              <a:rPr lang="en-US" sz="2800" dirty="0">
                <a:effectLst/>
              </a:rPr>
              <a:t> and LTE</a:t>
            </a:r>
          </a:p>
          <a:p>
            <a:r>
              <a:rPr lang="en-US" sz="2800" dirty="0">
                <a:effectLst/>
              </a:rPr>
              <a:t>Measurement methodology is improved to leverage the M-Lab support, which is an open, distributed server platform.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2788" y="47917"/>
            <a:ext cx="8892590" cy="908050"/>
          </a:xfrm>
        </p:spPr>
        <p:txBody>
          <a:bodyPr/>
          <a:lstStyle/>
          <a:p>
            <a:pPr lvl="0"/>
            <a:r>
              <a:rPr lang="en-US" sz="2800" dirty="0" smtClean="0"/>
              <a:t>METHODOLOGY—</a:t>
            </a:r>
            <a:r>
              <a:rPr lang="en-US" sz="2800" dirty="0" smtClean="0">
                <a:effectLst/>
              </a:rPr>
              <a:t>NETWORK MEASUREMENT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04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268760"/>
            <a:ext cx="8785547" cy="424847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effectLst/>
              </a:rPr>
              <a:t>The design of </a:t>
            </a:r>
            <a:r>
              <a:rPr lang="en-US" dirty="0" smtClean="0">
                <a:effectLst/>
              </a:rPr>
              <a:t>4GTest--</a:t>
            </a:r>
            <a:r>
              <a:rPr lang="en-US" sz="2400" dirty="0">
                <a:effectLst/>
              </a:rPr>
              <a:t>RTT and variation test</a:t>
            </a:r>
          </a:p>
          <a:p>
            <a:r>
              <a:rPr lang="en-US" sz="2400" dirty="0" smtClean="0">
                <a:effectLst/>
              </a:rPr>
              <a:t>In </a:t>
            </a:r>
            <a:r>
              <a:rPr lang="en-US" sz="2400" dirty="0">
                <a:effectLst/>
              </a:rPr>
              <a:t>4GTest, a nearest M-Lab node is selected for a user based on current GPS location or IP address or both.</a:t>
            </a:r>
          </a:p>
          <a:p>
            <a:r>
              <a:rPr lang="en-US" sz="2400" dirty="0">
                <a:effectLst/>
              </a:rPr>
              <a:t>To measure RTT and variation, 4GTest repeatedly establishes a new TCP connection with the server and measures the delay between SYN and SYN-ACK packet. Both the median of these RTT measurements and variation are reported to our central server.</a:t>
            </a:r>
          </a:p>
          <a:p>
            <a:pPr marL="0" indent="0">
              <a:buNone/>
            </a:pPr>
            <a:endParaRPr lang="en-US" sz="28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788" y="47917"/>
            <a:ext cx="8892590" cy="908050"/>
          </a:xfrm>
        </p:spPr>
        <p:txBody>
          <a:bodyPr/>
          <a:lstStyle/>
          <a:p>
            <a:pPr lvl="0"/>
            <a:r>
              <a:rPr lang="en-US" sz="2800" dirty="0" smtClean="0"/>
              <a:t>METHODOLOGY—</a:t>
            </a:r>
            <a:r>
              <a:rPr lang="en-US" sz="2800" dirty="0" smtClean="0">
                <a:effectLst/>
              </a:rPr>
              <a:t>NETWORK MEASUREMENT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83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268760"/>
            <a:ext cx="8785547" cy="424847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effectLst/>
              </a:rPr>
              <a:t>The design of </a:t>
            </a:r>
            <a:r>
              <a:rPr lang="en-US" dirty="0" smtClean="0">
                <a:effectLst/>
              </a:rPr>
              <a:t>4GTest--</a:t>
            </a:r>
            <a:r>
              <a:rPr lang="en-US" sz="2400" dirty="0">
                <a:effectLst/>
              </a:rPr>
              <a:t>Throughput test</a:t>
            </a:r>
          </a:p>
          <a:p>
            <a:r>
              <a:rPr lang="en-US" sz="2000" dirty="0" smtClean="0">
                <a:effectLst/>
              </a:rPr>
              <a:t>Since </a:t>
            </a:r>
            <a:r>
              <a:rPr lang="en-US" sz="2000" dirty="0">
                <a:effectLst/>
              </a:rPr>
              <a:t>single-threaded TCP measurement is more sensitive to packet loss and hence less accurate, multi-threaded TCP measurement in 4GTest to estimate the </a:t>
            </a:r>
            <a:r>
              <a:rPr lang="en-US" sz="2000" i="1" dirty="0">
                <a:effectLst/>
              </a:rPr>
              <a:t>peak channel capacity</a:t>
            </a:r>
            <a:r>
              <a:rPr lang="en-US" sz="2000" dirty="0">
                <a:effectLst/>
              </a:rPr>
              <a:t>: three nearest server nodes in M-Lab are selected for throughput test.</a:t>
            </a:r>
          </a:p>
          <a:p>
            <a:r>
              <a:rPr lang="en-US" sz="2000" dirty="0">
                <a:effectLst/>
              </a:rPr>
              <a:t>A throughput test lasts for 20 seconds.</a:t>
            </a:r>
          </a:p>
          <a:p>
            <a:r>
              <a:rPr lang="en-US" sz="2000" dirty="0">
                <a:effectLst/>
              </a:rPr>
              <a:t>Initial 5 seconds are ignored </a:t>
            </a:r>
            <a:r>
              <a:rPr lang="en-US" sz="2000" dirty="0" smtClean="0">
                <a:effectLst/>
              </a:rPr>
              <a:t>due </a:t>
            </a:r>
            <a:r>
              <a:rPr lang="en-US" sz="2000" dirty="0">
                <a:effectLst/>
              </a:rPr>
              <a:t>to TCP slow start.</a:t>
            </a:r>
          </a:p>
          <a:p>
            <a:r>
              <a:rPr lang="en-US" sz="2000" dirty="0">
                <a:effectLst/>
              </a:rPr>
              <a:t>Remaining 15 seconds are separated into 15 1-second bins; Median of throughput of all bins is the measured throughput</a:t>
            </a:r>
            <a:r>
              <a:rPr lang="en-US" sz="2000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788" y="47917"/>
            <a:ext cx="8892590" cy="908050"/>
          </a:xfrm>
        </p:spPr>
        <p:txBody>
          <a:bodyPr/>
          <a:lstStyle/>
          <a:p>
            <a:pPr lvl="0"/>
            <a:r>
              <a:rPr lang="en-US" sz="2800" dirty="0" smtClean="0"/>
              <a:t>METHODOLOGY—</a:t>
            </a:r>
            <a:r>
              <a:rPr lang="en-US" sz="2800" dirty="0" smtClean="0">
                <a:effectLst/>
              </a:rPr>
              <a:t>NETWORK MEASUREMENT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11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268760"/>
            <a:ext cx="8785547" cy="4248472"/>
          </a:xfrm>
        </p:spPr>
        <p:txBody>
          <a:bodyPr/>
          <a:lstStyle/>
          <a:p>
            <a:r>
              <a:rPr lang="en-US" dirty="0">
                <a:effectLst/>
              </a:rPr>
              <a:t>Local network measurement</a:t>
            </a:r>
          </a:p>
          <a:p>
            <a:pPr lvl="0"/>
            <a:r>
              <a:rPr lang="en-US" sz="2000" dirty="0">
                <a:effectLst/>
              </a:rPr>
              <a:t>Devices for accessing LTE networks:</a:t>
            </a:r>
          </a:p>
          <a:p>
            <a:pPr lvl="1"/>
            <a:r>
              <a:rPr lang="en-US" sz="1600" dirty="0">
                <a:effectLst/>
              </a:rPr>
              <a:t>LTE Phone: an HTC phone.</a:t>
            </a:r>
          </a:p>
          <a:p>
            <a:pPr lvl="1"/>
            <a:r>
              <a:rPr lang="en-US" sz="1600" dirty="0">
                <a:effectLst/>
              </a:rPr>
              <a:t>LTE Laptop: a laptop equipped with LTE USB Modem running Mac OS X 10.7.2</a:t>
            </a:r>
          </a:p>
          <a:p>
            <a:pPr lvl="0"/>
            <a:r>
              <a:rPr lang="en-US" sz="2000" dirty="0">
                <a:effectLst/>
              </a:rPr>
              <a:t>Packet and CPU trace collection</a:t>
            </a:r>
          </a:p>
          <a:p>
            <a:pPr lvl="1"/>
            <a:r>
              <a:rPr lang="en-US" sz="1600" dirty="0">
                <a:effectLst/>
              </a:rPr>
              <a:t>To capture CPU usage history, researchers write a simple C program to read /</a:t>
            </a:r>
            <a:r>
              <a:rPr lang="en-US" sz="1600" dirty="0" err="1">
                <a:effectLst/>
              </a:rPr>
              <a:t>proc</a:t>
            </a:r>
            <a:r>
              <a:rPr lang="en-US" sz="1600" dirty="0">
                <a:effectLst/>
              </a:rPr>
              <a:t>/stat in Android system every 25ms.</a:t>
            </a:r>
          </a:p>
          <a:p>
            <a:pPr lvl="0"/>
            <a:r>
              <a:rPr lang="en-US" sz="2000" dirty="0">
                <a:effectLst/>
              </a:rPr>
              <a:t>Impact of packet size on one-way delay (OWD)</a:t>
            </a:r>
          </a:p>
          <a:p>
            <a:pPr lvl="1"/>
            <a:r>
              <a:rPr lang="en-US" sz="1600" dirty="0">
                <a:effectLst/>
              </a:rPr>
              <a:t>To understand ~~, uplink and downlink is measured with varying packet size between LTE Laptop and a server.</a:t>
            </a:r>
          </a:p>
          <a:p>
            <a:pPr lvl="0"/>
            <a:r>
              <a:rPr lang="en-US" sz="2000" dirty="0">
                <a:effectLst/>
              </a:rPr>
              <a:t>Comparison between LTE with 3G and </a:t>
            </a:r>
            <a:r>
              <a:rPr lang="en-US" sz="2000" dirty="0" err="1">
                <a:effectLst/>
              </a:rPr>
              <a:t>WiFi</a:t>
            </a:r>
            <a:endParaRPr lang="en-US" sz="2000" dirty="0">
              <a:effectLst/>
            </a:endParaRPr>
          </a:p>
          <a:p>
            <a:pPr lvl="1"/>
            <a:r>
              <a:rPr lang="en-US" sz="1600" dirty="0">
                <a:effectLst/>
              </a:rPr>
              <a:t>Researchers compare LTE with 3G and </a:t>
            </a:r>
            <a:r>
              <a:rPr lang="en-US" sz="1600" dirty="0" err="1">
                <a:effectLst/>
              </a:rPr>
              <a:t>WiFi</a:t>
            </a:r>
            <a:r>
              <a:rPr lang="en-US" sz="1600" dirty="0">
                <a:effectLst/>
              </a:rPr>
              <a:t> by local experiments on LTE Phone.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2788" y="47917"/>
            <a:ext cx="8892590" cy="908050"/>
          </a:xfrm>
        </p:spPr>
        <p:txBody>
          <a:bodyPr/>
          <a:lstStyle/>
          <a:p>
            <a:pPr lvl="0"/>
            <a:r>
              <a:rPr lang="en-US" sz="2800" dirty="0" smtClean="0"/>
              <a:t>METHODOLOGY—</a:t>
            </a:r>
            <a:r>
              <a:rPr lang="en-US" sz="2800" dirty="0" smtClean="0">
                <a:effectLst/>
              </a:rPr>
              <a:t>POWER MEASUREMENT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2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268760"/>
            <a:ext cx="8785547" cy="4248472"/>
          </a:xfrm>
        </p:spPr>
        <p:txBody>
          <a:bodyPr/>
          <a:lstStyle/>
          <a:p>
            <a:r>
              <a:rPr lang="en-US" sz="2400" dirty="0">
                <a:effectLst/>
              </a:rPr>
              <a:t>Researchers use Monsoon power monitor as power input for LTE Phone </a:t>
            </a:r>
            <a:r>
              <a:rPr lang="en-US" sz="2400" dirty="0" smtClean="0">
                <a:effectLst/>
              </a:rPr>
              <a:t>and measuring </a:t>
            </a:r>
            <a:r>
              <a:rPr lang="en-US" sz="2400" dirty="0">
                <a:effectLst/>
              </a:rPr>
              <a:t>power traces at the same time, in which Monsoon Solutions, Inc. is an engineering services and consulting company.</a:t>
            </a:r>
          </a:p>
          <a:p>
            <a:r>
              <a:rPr lang="en-US" sz="2400" dirty="0">
                <a:effectLst/>
              </a:rPr>
              <a:t>For minimizing power noise caused by screen, for all measurement, researchers keep the application running in the background with screen completely off.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788" y="47917"/>
            <a:ext cx="8892590" cy="908050"/>
          </a:xfrm>
        </p:spPr>
        <p:txBody>
          <a:bodyPr/>
          <a:lstStyle/>
          <a:p>
            <a:pPr lvl="0"/>
            <a:r>
              <a:rPr lang="en-US" sz="2800" dirty="0" smtClean="0"/>
              <a:t>METHODOLOGY—</a:t>
            </a:r>
            <a:r>
              <a:rPr lang="en-US" sz="2800" dirty="0" smtClean="0">
                <a:effectLst/>
              </a:rPr>
              <a:t>POWER MEASUREMENT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02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268760"/>
            <a:ext cx="8785547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effectLst/>
              </a:rPr>
              <a:t>To </a:t>
            </a:r>
            <a:r>
              <a:rPr lang="en-US" sz="2000" dirty="0">
                <a:effectLst/>
              </a:rPr>
              <a:t>compare energy consumption for different networks using real user traces and evaluate the impact of setting LTE parameters, researchers devise a systematic methodology for trace-driven analysis, which is applied to a comprehensive user trace data set, named UMICH.</a:t>
            </a:r>
          </a:p>
          <a:p>
            <a:pPr lvl="1"/>
            <a:r>
              <a:rPr lang="en-US" sz="1800" dirty="0">
                <a:effectLst/>
              </a:rPr>
              <a:t>UMICH data set for analysis</a:t>
            </a:r>
          </a:p>
          <a:p>
            <a:pPr marL="457200" lvl="1" indent="0">
              <a:buNone/>
            </a:pPr>
            <a:r>
              <a:rPr lang="en-US" sz="1800" dirty="0">
                <a:effectLst/>
              </a:rPr>
              <a:t>UMICH data set is collected from 20 smartphone users for five months totaling 118 GB.</a:t>
            </a:r>
          </a:p>
          <a:p>
            <a:pPr lvl="1"/>
            <a:r>
              <a:rPr lang="en-US" sz="1800" dirty="0">
                <a:effectLst/>
              </a:rPr>
              <a:t>Trace-driven modeling methodology</a:t>
            </a:r>
          </a:p>
          <a:p>
            <a:pPr marL="457200" lvl="1" indent="0">
              <a:buNone/>
            </a:pPr>
            <a:r>
              <a:rPr lang="en-US" sz="1800" dirty="0">
                <a:effectLst/>
              </a:rPr>
              <a:t>Researchers build up their own network simulator, whose output is an array of packets with timestamps, in ascending order, RRC and DRX and UE at any time</a:t>
            </a:r>
            <a:r>
              <a:rPr lang="en-US" sz="1800" dirty="0" smtClean="0">
                <a:effectLst/>
              </a:rPr>
              <a:t>.</a:t>
            </a:r>
          </a:p>
          <a:p>
            <a:pPr marL="457200" lvl="1" indent="0">
              <a:buNone/>
            </a:pPr>
            <a:endParaRPr lang="en-US" sz="1800" dirty="0">
              <a:effectLst/>
            </a:endParaRPr>
          </a:p>
          <a:p>
            <a:pPr marL="457200" lvl="1" indent="0">
              <a:buNone/>
            </a:pPr>
            <a:r>
              <a:rPr lang="en-US" sz="1800" dirty="0">
                <a:effectLst/>
              </a:rPr>
              <a:t>They takes the output of network model simulator and calculates the energy consumption.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788" y="47917"/>
            <a:ext cx="8892590" cy="908050"/>
          </a:xfrm>
        </p:spPr>
        <p:txBody>
          <a:bodyPr/>
          <a:lstStyle/>
          <a:p>
            <a:pPr lvl="0"/>
            <a:r>
              <a:rPr lang="en-US" sz="2800" dirty="0" smtClean="0"/>
              <a:t>METHODOLOGY—</a:t>
            </a:r>
            <a:r>
              <a:rPr lang="en-US" sz="2800" dirty="0" smtClean="0">
                <a:effectLst/>
              </a:rPr>
              <a:t>APPLLICATION PERFORMANCE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89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268760"/>
            <a:ext cx="8785547" cy="4824536"/>
          </a:xfrm>
        </p:spPr>
        <p:txBody>
          <a:bodyPr/>
          <a:lstStyle/>
          <a:p>
            <a:r>
              <a:rPr lang="en-US" sz="2400" b="0" dirty="0">
                <a:effectLst/>
              </a:rPr>
              <a:t>Researchers select a few smartphone applications and collect both network and CPU traces on LTE Phone.</a:t>
            </a:r>
          </a:p>
          <a:p>
            <a:r>
              <a:rPr lang="en-US" sz="2400" b="0" dirty="0">
                <a:effectLst/>
              </a:rPr>
              <a:t>Researchers select </a:t>
            </a:r>
            <a:r>
              <a:rPr lang="en-US" sz="2400" i="1" dirty="0">
                <a:effectLst/>
              </a:rPr>
              <a:t>default browser</a:t>
            </a:r>
            <a:r>
              <a:rPr lang="en-US" sz="2400" b="0" dirty="0">
                <a:effectLst/>
              </a:rPr>
              <a:t>, YouTube, NPR News and Android Market as sampled applications given their popularity. </a:t>
            </a:r>
            <a:endParaRPr lang="en-US" sz="2400" b="0" dirty="0" smtClean="0">
              <a:effectLst/>
            </a:endParaRPr>
          </a:p>
          <a:p>
            <a:r>
              <a:rPr lang="en-US" sz="2400" b="0" dirty="0" smtClean="0">
                <a:effectLst/>
              </a:rPr>
              <a:t>Especially for </a:t>
            </a:r>
            <a:r>
              <a:rPr lang="en-US" sz="2400" b="0" i="1" dirty="0">
                <a:effectLst/>
              </a:rPr>
              <a:t>default browser</a:t>
            </a:r>
            <a:r>
              <a:rPr lang="en-US" sz="2400" b="0" dirty="0">
                <a:effectLst/>
              </a:rPr>
              <a:t>, researchers choose two different usage scenarios </a:t>
            </a:r>
            <a:r>
              <a:rPr lang="en-US" sz="2400" b="0" dirty="0" smtClean="0">
                <a:effectLst/>
              </a:rPr>
              <a:t>visiting:</a:t>
            </a:r>
          </a:p>
          <a:p>
            <a:pPr lvl="1"/>
            <a:r>
              <a:rPr lang="en-US" sz="2000" b="0" i="1" dirty="0" smtClean="0">
                <a:effectLst/>
              </a:rPr>
              <a:t>google.com</a:t>
            </a:r>
            <a:r>
              <a:rPr lang="en-US" sz="2000" b="0" dirty="0" smtClean="0">
                <a:effectLst/>
              </a:rPr>
              <a:t> </a:t>
            </a:r>
            <a:r>
              <a:rPr lang="en-US" sz="2000" b="0" dirty="0">
                <a:effectLst/>
              </a:rPr>
              <a:t>representing a simple website and </a:t>
            </a:r>
            <a:endParaRPr lang="en-US" sz="2000" b="0" dirty="0" smtClean="0">
              <a:effectLst/>
            </a:endParaRPr>
          </a:p>
          <a:p>
            <a:pPr lvl="1"/>
            <a:r>
              <a:rPr lang="en-US" sz="2000" b="0" i="1" dirty="0" smtClean="0">
                <a:effectLst/>
              </a:rPr>
              <a:t>yahoo.com </a:t>
            </a:r>
            <a:r>
              <a:rPr lang="en-US" sz="2000" b="0" dirty="0">
                <a:effectLst/>
              </a:rPr>
              <a:t>representing a content-rich </a:t>
            </a:r>
            <a:r>
              <a:rPr lang="en-US" sz="2000" b="0" dirty="0" smtClean="0">
                <a:effectLst/>
              </a:rPr>
              <a:t>website</a:t>
            </a:r>
          </a:p>
          <a:p>
            <a:pPr lvl="1"/>
            <a:r>
              <a:rPr lang="en-US" sz="2000" b="0" dirty="0" smtClean="0">
                <a:effectLst/>
              </a:rPr>
              <a:t>These two websites </a:t>
            </a:r>
            <a:r>
              <a:rPr lang="en-US" sz="2000" b="0" dirty="0">
                <a:effectLst/>
              </a:rPr>
              <a:t>are named G and Y, respectively.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2788" y="47917"/>
            <a:ext cx="8892590" cy="908050"/>
          </a:xfrm>
        </p:spPr>
        <p:txBody>
          <a:bodyPr/>
          <a:lstStyle/>
          <a:p>
            <a:pPr lvl="0"/>
            <a:r>
              <a:rPr lang="en-US" sz="2800" dirty="0" smtClean="0"/>
              <a:t>METHODOLOGY—</a:t>
            </a:r>
            <a:r>
              <a:rPr lang="en-US" sz="2800" dirty="0" smtClean="0">
                <a:effectLst/>
              </a:rPr>
              <a:t>APPLLICATION PERFORMANCE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4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" y="1034801"/>
            <a:ext cx="5292080" cy="2986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8" y="47917"/>
            <a:ext cx="8892590" cy="908050"/>
          </a:xfrm>
        </p:spPr>
        <p:txBody>
          <a:bodyPr/>
          <a:lstStyle/>
          <a:p>
            <a:pPr lvl="0"/>
            <a:r>
              <a:rPr lang="en-US" sz="2800" dirty="0" smtClean="0"/>
              <a:t>METHODOLOGY—</a:t>
            </a:r>
            <a:r>
              <a:rPr lang="en-US" sz="2800" dirty="0" smtClean="0">
                <a:effectLst/>
              </a:rPr>
              <a:t>APPLLICATION PERFORMANCE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" y="4077072"/>
            <a:ext cx="9108490" cy="2232248"/>
          </a:xfrm>
        </p:spPr>
        <p:txBody>
          <a:bodyPr/>
          <a:lstStyle/>
          <a:p>
            <a:pPr lvl="1"/>
            <a:r>
              <a:rPr lang="en-US" sz="1600" b="0" dirty="0" smtClean="0">
                <a:effectLst/>
                <a:latin typeface="+mn-lt"/>
              </a:rPr>
              <a:t>At </a:t>
            </a:r>
            <a:r>
              <a:rPr lang="en-US" sz="1600" b="0" dirty="0">
                <a:effectLst/>
                <a:latin typeface="+mn-lt"/>
              </a:rPr>
              <a:t>time 0, Go button is clicked, loading starts.</a:t>
            </a:r>
          </a:p>
          <a:p>
            <a:pPr lvl="1"/>
            <a:r>
              <a:rPr lang="en-US" sz="1600" b="0" dirty="0">
                <a:effectLst/>
                <a:latin typeface="+mn-lt"/>
              </a:rPr>
              <a:t>From 0 to t</a:t>
            </a:r>
            <a:r>
              <a:rPr lang="en-US" sz="1600" b="0" baseline="-25000" dirty="0">
                <a:effectLst/>
                <a:latin typeface="+mn-lt"/>
              </a:rPr>
              <a:t>a</a:t>
            </a:r>
            <a:r>
              <a:rPr lang="en-US" sz="1600" b="0" dirty="0">
                <a:effectLst/>
                <a:latin typeface="+mn-lt"/>
              </a:rPr>
              <a:t>, CPU usage stays low most of the time given that UE has not finished downloading the HTML or JavaScript objects.</a:t>
            </a:r>
          </a:p>
          <a:p>
            <a:pPr lvl="1"/>
            <a:r>
              <a:rPr lang="en-US" sz="1600" b="0" dirty="0">
                <a:effectLst/>
                <a:latin typeface="+mn-lt"/>
              </a:rPr>
              <a:t>Starting from t</a:t>
            </a:r>
            <a:r>
              <a:rPr lang="en-US" sz="1600" b="0" baseline="-25000" dirty="0">
                <a:effectLst/>
                <a:latin typeface="+mn-lt"/>
              </a:rPr>
              <a:t>a</a:t>
            </a:r>
            <a:r>
              <a:rPr lang="en-US" sz="1600" b="0" dirty="0">
                <a:effectLst/>
                <a:latin typeface="+mn-lt"/>
              </a:rPr>
              <a:t> to </a:t>
            </a:r>
            <a:r>
              <a:rPr lang="en-US" sz="1600" b="0" dirty="0" err="1">
                <a:effectLst/>
                <a:latin typeface="+mn-lt"/>
              </a:rPr>
              <a:t>t</a:t>
            </a:r>
            <a:r>
              <a:rPr lang="en-US" sz="1600" b="0" baseline="-25000" dirty="0" err="1">
                <a:effectLst/>
                <a:latin typeface="+mn-lt"/>
              </a:rPr>
              <a:t>b</a:t>
            </a:r>
            <a:r>
              <a:rPr lang="en-US" sz="1600" b="0" dirty="0">
                <a:effectLst/>
                <a:latin typeface="+mn-lt"/>
              </a:rPr>
              <a:t>, CPU jumps up to 100% because UE is downloading web objects and meanwhile rendering HTML </a:t>
            </a:r>
            <a:r>
              <a:rPr lang="en-US" sz="1600" b="0" dirty="0" smtClean="0">
                <a:effectLst/>
                <a:latin typeface="+mn-lt"/>
              </a:rPr>
              <a:t>pages</a:t>
            </a:r>
            <a:r>
              <a:rPr lang="en-US" sz="1600" b="0" dirty="0"/>
              <a:t> or JavaScript objects</a:t>
            </a:r>
            <a:r>
              <a:rPr lang="en-US" sz="1600" b="0" dirty="0" smtClean="0">
                <a:effectLst/>
                <a:latin typeface="+mn-lt"/>
              </a:rPr>
              <a:t>.</a:t>
            </a:r>
            <a:endParaRPr lang="en-US" sz="1600" b="0" dirty="0">
              <a:effectLst/>
              <a:latin typeface="+mn-lt"/>
            </a:endParaRPr>
          </a:p>
          <a:p>
            <a:pPr lvl="1"/>
            <a:r>
              <a:rPr lang="en-US" sz="1600" b="0" dirty="0">
                <a:effectLst/>
                <a:latin typeface="+mn-lt"/>
              </a:rPr>
              <a:t>From </a:t>
            </a:r>
            <a:r>
              <a:rPr lang="en-US" sz="1600" b="0" dirty="0" err="1">
                <a:effectLst/>
                <a:latin typeface="+mn-lt"/>
              </a:rPr>
              <a:t>t</a:t>
            </a:r>
            <a:r>
              <a:rPr lang="en-US" sz="1600" b="0" baseline="-25000" dirty="0" err="1">
                <a:effectLst/>
                <a:latin typeface="+mn-lt"/>
              </a:rPr>
              <a:t>b</a:t>
            </a:r>
            <a:r>
              <a:rPr lang="en-US" sz="1600" b="0" dirty="0">
                <a:effectLst/>
                <a:latin typeface="+mn-lt"/>
              </a:rPr>
              <a:t> to </a:t>
            </a:r>
            <a:r>
              <a:rPr lang="en-US" sz="1600" b="0" dirty="0" err="1">
                <a:effectLst/>
                <a:latin typeface="+mn-lt"/>
              </a:rPr>
              <a:t>t</a:t>
            </a:r>
            <a:r>
              <a:rPr lang="en-US" sz="1600" b="0" baseline="-25000" dirty="0" err="1">
                <a:effectLst/>
                <a:latin typeface="+mn-lt"/>
              </a:rPr>
              <a:t>c</a:t>
            </a:r>
            <a:r>
              <a:rPr lang="en-US" sz="1600" b="0" dirty="0">
                <a:effectLst/>
                <a:latin typeface="+mn-lt"/>
              </a:rPr>
              <a:t>, CPU remains 100% because UE has finished downloading but still rendering HTML </a:t>
            </a:r>
            <a:r>
              <a:rPr lang="en-US" sz="1600" b="0" dirty="0" smtClean="0">
                <a:effectLst/>
                <a:latin typeface="+mn-lt"/>
              </a:rPr>
              <a:t>pages</a:t>
            </a:r>
            <a:r>
              <a:rPr lang="en-US" sz="1600" b="0" dirty="0"/>
              <a:t> or JavaScript objects</a:t>
            </a:r>
            <a:r>
              <a:rPr lang="en-US" sz="1600" b="0" dirty="0" smtClean="0">
                <a:effectLst/>
                <a:latin typeface="+mn-lt"/>
              </a:rPr>
              <a:t>.</a:t>
            </a:r>
            <a:endParaRPr lang="en-US" sz="1600" b="0" dirty="0">
              <a:effectLst/>
              <a:latin typeface="+mn-lt"/>
            </a:endParaRPr>
          </a:p>
          <a:p>
            <a:pPr lvl="1"/>
            <a:r>
              <a:rPr lang="en-US" sz="1600" b="0" dirty="0" err="1">
                <a:effectLst/>
                <a:latin typeface="+mn-lt"/>
              </a:rPr>
              <a:t>t</a:t>
            </a:r>
            <a:r>
              <a:rPr lang="en-US" sz="1600" b="0" baseline="-25000" dirty="0" err="1">
                <a:effectLst/>
                <a:latin typeface="+mn-lt"/>
              </a:rPr>
              <a:t>c</a:t>
            </a:r>
            <a:r>
              <a:rPr lang="en-US" sz="1600" b="0" dirty="0">
                <a:effectLst/>
                <a:latin typeface="+mn-lt"/>
              </a:rPr>
              <a:t> is defined as </a:t>
            </a:r>
            <a:r>
              <a:rPr lang="en-US" sz="1600" dirty="0">
                <a:effectLst/>
                <a:latin typeface="+mn-lt"/>
              </a:rPr>
              <a:t>application loading time</a:t>
            </a:r>
            <a:r>
              <a:rPr lang="en-US" sz="1600" b="0" dirty="0" smtClean="0">
                <a:effectLst/>
                <a:latin typeface="+mn-lt"/>
              </a:rPr>
              <a:t>.</a:t>
            </a:r>
            <a:endParaRPr lang="en-US" sz="1600" b="0" dirty="0">
              <a:effectLst/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436096" y="103128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+mn-lt"/>
              </a:rPr>
              <a:t>Figure 4 shows co-located network and CPU trace of Website Y.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08104" y="2600940"/>
            <a:ext cx="3385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800" b="1" dirty="0">
                <a:effectLst/>
                <a:latin typeface="+mn-lt"/>
              </a:rPr>
              <a:t>Average usage </a:t>
            </a:r>
            <a:r>
              <a:rPr lang="en-US" sz="1800" dirty="0">
                <a:effectLst/>
                <a:latin typeface="+mn-lt"/>
              </a:rPr>
              <a:t>is defined between time 0 and </a:t>
            </a:r>
            <a:r>
              <a:rPr lang="en-US" sz="1800" dirty="0" err="1">
                <a:effectLst/>
                <a:latin typeface="+mn-lt"/>
              </a:rPr>
              <a:t>t</a:t>
            </a:r>
            <a:r>
              <a:rPr lang="en-US" sz="1800" baseline="-25000" dirty="0" err="1">
                <a:effectLst/>
                <a:latin typeface="+mn-lt"/>
              </a:rPr>
              <a:t>c</a:t>
            </a:r>
            <a:r>
              <a:rPr lang="en-US" sz="1800" dirty="0">
                <a:effectLst/>
                <a:latin typeface="+mn-lt"/>
              </a:rPr>
              <a:t> to be the CPU usage for this application</a:t>
            </a:r>
            <a:r>
              <a:rPr lang="en-US" sz="1800" dirty="0" smtClean="0">
                <a:effectLst/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75" y="1754188"/>
            <a:ext cx="8445624" cy="4800600"/>
          </a:xfrm>
        </p:spPr>
        <p:txBody>
          <a:bodyPr/>
          <a:lstStyle/>
          <a:p>
            <a:r>
              <a:rPr lang="en-US" sz="2200" b="0" dirty="0" smtClean="0">
                <a:effectLst/>
              </a:rPr>
              <a:t>Introduction</a:t>
            </a:r>
          </a:p>
          <a:p>
            <a:r>
              <a:rPr lang="en-US" sz="2200" b="0" dirty="0" smtClean="0">
                <a:effectLst/>
              </a:rPr>
              <a:t>Background</a:t>
            </a:r>
          </a:p>
          <a:p>
            <a:r>
              <a:rPr lang="en-US" sz="2200" b="0" dirty="0" smtClean="0">
                <a:effectLst/>
              </a:rPr>
              <a:t>Methodology</a:t>
            </a:r>
          </a:p>
          <a:p>
            <a:r>
              <a:rPr lang="en-US" sz="2200" dirty="0" smtClean="0">
                <a:effectLst/>
              </a:rPr>
              <a:t>LTE network characterization</a:t>
            </a:r>
          </a:p>
          <a:p>
            <a:r>
              <a:rPr lang="en-US" sz="2200" b="0" dirty="0" smtClean="0">
                <a:effectLst/>
              </a:rPr>
              <a:t>LTE power model construction</a:t>
            </a:r>
          </a:p>
          <a:p>
            <a:r>
              <a:rPr lang="en-US" sz="2200" b="0" dirty="0" smtClean="0">
                <a:effectLst/>
              </a:rPr>
              <a:t>User trace based tradeoff analysis</a:t>
            </a:r>
          </a:p>
          <a:p>
            <a:r>
              <a:rPr lang="en-US" sz="2200" b="0" dirty="0" smtClean="0">
                <a:effectLst/>
              </a:rPr>
              <a:t>Application performance impact</a:t>
            </a:r>
          </a:p>
          <a:p>
            <a:r>
              <a:rPr lang="en-US" sz="2200" b="0" dirty="0" smtClean="0">
                <a:effectLst/>
              </a:rPr>
              <a:t>Conclusion</a:t>
            </a:r>
            <a:endParaRPr lang="en-US" sz="2200" b="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Examination of 4G LTE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75" y="1754188"/>
            <a:ext cx="8445624" cy="4800600"/>
          </a:xfrm>
        </p:spPr>
        <p:txBody>
          <a:bodyPr/>
          <a:lstStyle/>
          <a:p>
            <a:r>
              <a:rPr lang="en-US" sz="2200" dirty="0" smtClean="0">
                <a:effectLst/>
              </a:rPr>
              <a:t>Introduction</a:t>
            </a:r>
          </a:p>
          <a:p>
            <a:r>
              <a:rPr lang="en-US" sz="2200" b="0" dirty="0" smtClean="0">
                <a:effectLst/>
              </a:rPr>
              <a:t>Background</a:t>
            </a:r>
          </a:p>
          <a:p>
            <a:r>
              <a:rPr lang="en-US" sz="2200" b="0" dirty="0" smtClean="0">
                <a:effectLst/>
              </a:rPr>
              <a:t>Methodology</a:t>
            </a:r>
          </a:p>
          <a:p>
            <a:r>
              <a:rPr lang="en-US" sz="2200" b="0" dirty="0" smtClean="0">
                <a:effectLst/>
              </a:rPr>
              <a:t>LTE network characterization</a:t>
            </a:r>
          </a:p>
          <a:p>
            <a:r>
              <a:rPr lang="en-US" sz="2200" b="0" dirty="0" smtClean="0">
                <a:effectLst/>
              </a:rPr>
              <a:t>LTE power model construction</a:t>
            </a:r>
          </a:p>
          <a:p>
            <a:r>
              <a:rPr lang="en-US" sz="2200" b="0" dirty="0" smtClean="0">
                <a:effectLst/>
              </a:rPr>
              <a:t>User trace based tradeoff analysis</a:t>
            </a:r>
          </a:p>
          <a:p>
            <a:r>
              <a:rPr lang="en-US" sz="2200" b="0" dirty="0" smtClean="0">
                <a:effectLst/>
              </a:rPr>
              <a:t>Application performance impact</a:t>
            </a:r>
          </a:p>
          <a:p>
            <a:r>
              <a:rPr lang="en-US" sz="2200" b="0" dirty="0" smtClean="0">
                <a:effectLst/>
              </a:rPr>
              <a:t>Conclusion</a:t>
            </a:r>
            <a:endParaRPr lang="en-US" sz="2200" b="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Examination of 4G LTE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LTE NETWORK</a:t>
            </a:r>
            <a:r>
              <a:rPr lang="zh-CN" altLang="en-US" sz="3200" dirty="0">
                <a:effectLst/>
              </a:rPr>
              <a:t> </a:t>
            </a:r>
            <a:r>
              <a:rPr lang="en-US" altLang="zh-CN" sz="3200" dirty="0">
                <a:effectLst/>
              </a:rPr>
              <a:t>CHARACTERIZATIOIN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85547" cy="576064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Comparing </a:t>
            </a:r>
            <a:r>
              <a:rPr lang="en-US" sz="2400" dirty="0">
                <a:effectLst/>
              </a:rPr>
              <a:t>LTE to other mobile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49276"/>
            <a:ext cx="4964968" cy="272936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51519" y="4437112"/>
            <a:ext cx="878554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1800" b="0" dirty="0">
                <a:effectLst/>
              </a:rPr>
              <a:t>Figure 6 shows distribution of coverage of LTE, </a:t>
            </a:r>
            <a:r>
              <a:rPr lang="en-US" sz="1800" b="0" dirty="0" err="1">
                <a:effectLst/>
              </a:rPr>
              <a:t>WiMAX</a:t>
            </a:r>
            <a:r>
              <a:rPr lang="en-US" sz="1800" b="0" dirty="0">
                <a:effectLst/>
              </a:rPr>
              <a:t> and </a:t>
            </a:r>
            <a:r>
              <a:rPr lang="en-US" sz="1800" b="0" dirty="0" err="1">
                <a:effectLst/>
              </a:rPr>
              <a:t>WiFi</a:t>
            </a:r>
            <a:r>
              <a:rPr lang="en-US" sz="1800" b="0" dirty="0">
                <a:effectLst/>
              </a:rPr>
              <a:t> used by 4G LTE users who download 4GTest.</a:t>
            </a:r>
          </a:p>
          <a:p>
            <a:r>
              <a:rPr lang="en-US" sz="1800" b="0" dirty="0">
                <a:effectLst/>
              </a:rPr>
              <a:t>The coverage of LTE, </a:t>
            </a:r>
            <a:r>
              <a:rPr lang="en-US" sz="1800" b="0" dirty="0" err="1">
                <a:effectLst/>
              </a:rPr>
              <a:t>WiMAX</a:t>
            </a:r>
            <a:r>
              <a:rPr lang="en-US" sz="1800" b="0" dirty="0">
                <a:effectLst/>
              </a:rPr>
              <a:t>, and </a:t>
            </a:r>
            <a:r>
              <a:rPr lang="en-US" sz="1800" b="0" dirty="0" err="1">
                <a:effectLst/>
              </a:rPr>
              <a:t>WiFi</a:t>
            </a:r>
            <a:r>
              <a:rPr lang="en-US" sz="1800" b="0" dirty="0">
                <a:effectLst/>
              </a:rPr>
              <a:t> are mostly similar, covering 39, 37 and 44 states in the U.S., respectively.</a:t>
            </a:r>
          </a:p>
          <a:p>
            <a:r>
              <a:rPr lang="en-US" sz="1800" b="0" dirty="0">
                <a:effectLst/>
              </a:rPr>
              <a:t>This indicates that 4GTest data set enables fair comparison on the distribution of performance metrics for different mobile networks in the U.S.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9019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LTE NETWORK</a:t>
            </a:r>
            <a:r>
              <a:rPr lang="zh-CN" altLang="en-US" sz="3200" dirty="0">
                <a:effectLst/>
              </a:rPr>
              <a:t> </a:t>
            </a:r>
            <a:r>
              <a:rPr lang="en-US" altLang="zh-CN" sz="3200" dirty="0">
                <a:effectLst/>
              </a:rPr>
              <a:t>CHARACTERIZATIOIN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85547" cy="576064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Comparing </a:t>
            </a:r>
            <a:r>
              <a:rPr lang="en-US" sz="2400" dirty="0">
                <a:effectLst/>
              </a:rPr>
              <a:t>LTE to other mobile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8775" y="4852305"/>
            <a:ext cx="88903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 dirty="0">
                <a:effectLst/>
              </a:rPr>
              <a:t>Figure 5 summarizes performance comparison among various mobile networks.</a:t>
            </a:r>
          </a:p>
          <a:p>
            <a:r>
              <a:rPr lang="en-US" sz="1800" b="0" dirty="0">
                <a:effectLst/>
              </a:rPr>
              <a:t>We can observe that LTE network has a higher downlink and uplink throughput and shorter RTT and RTT jitter.</a:t>
            </a:r>
          </a:p>
          <a:p>
            <a:r>
              <a:rPr lang="en-US" sz="1800" b="0" dirty="0">
                <a:effectLst/>
              </a:rPr>
              <a:t>LTE significantly improves network throughput as well as RTT and </a:t>
            </a:r>
            <a:r>
              <a:rPr lang="en-US" sz="1800" b="0" dirty="0" smtClean="0">
                <a:effectLst/>
              </a:rPr>
              <a:t>RTT jitters</a:t>
            </a:r>
            <a:r>
              <a:rPr lang="en-US" sz="1800" b="0" dirty="0">
                <a:effectLst/>
              </a:rPr>
              <a:t>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7" y="1883524"/>
            <a:ext cx="8702455" cy="28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LTE NETWORK</a:t>
            </a:r>
            <a:r>
              <a:rPr lang="zh-CN" altLang="en-US" sz="3200" dirty="0">
                <a:effectLst/>
              </a:rPr>
              <a:t> </a:t>
            </a:r>
            <a:r>
              <a:rPr lang="en-US" altLang="zh-CN" sz="3200" dirty="0">
                <a:effectLst/>
              </a:rPr>
              <a:t>CHARACTERIZATIOIN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85547" cy="504056"/>
          </a:xfrm>
        </p:spPr>
        <p:txBody>
          <a:bodyPr/>
          <a:lstStyle/>
          <a:p>
            <a:r>
              <a:rPr lang="en-US" sz="2400" dirty="0">
                <a:effectLst/>
              </a:rPr>
              <a:t>One-way delay </a:t>
            </a:r>
            <a:r>
              <a:rPr lang="en-US" sz="2400" dirty="0" smtClean="0">
                <a:effectLst/>
              </a:rPr>
              <a:t>(OWD) and </a:t>
            </a:r>
            <a:r>
              <a:rPr lang="en-US" sz="2400" dirty="0">
                <a:effectLst/>
              </a:rPr>
              <a:t>impact of packet size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1594227"/>
            <a:ext cx="878554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1800" dirty="0" err="1" smtClean="0">
                <a:effectLst/>
              </a:rPr>
              <a:t>WiFi</a:t>
            </a:r>
            <a:r>
              <a:rPr lang="en-US" sz="1800" dirty="0" smtClean="0">
                <a:effectLst/>
              </a:rPr>
              <a:t>:</a:t>
            </a:r>
          </a:p>
          <a:p>
            <a:pPr lvl="1"/>
            <a:r>
              <a:rPr lang="en-US" sz="1400" dirty="0" smtClean="0">
                <a:effectLst/>
                <a:latin typeface="+mn-lt"/>
              </a:rPr>
              <a:t>Both </a:t>
            </a:r>
            <a:r>
              <a:rPr lang="en-US" sz="1400" dirty="0">
                <a:effectLst/>
                <a:latin typeface="+mn-lt"/>
              </a:rPr>
              <a:t>uplink and downlink OWD are around 30ms with little correlation with packet size</a:t>
            </a:r>
          </a:p>
          <a:p>
            <a:pPr lvl="1"/>
            <a:r>
              <a:rPr lang="en-US" sz="1400" dirty="0">
                <a:effectLst/>
                <a:latin typeface="+mn-lt"/>
              </a:rPr>
              <a:t>RTT is stable around 60ms.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22486"/>
            <a:ext cx="4518505" cy="299656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94731" y="2935949"/>
            <a:ext cx="4370388" cy="276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1800" dirty="0" smtClean="0">
                <a:effectLst/>
              </a:rPr>
              <a:t>LTE</a:t>
            </a:r>
          </a:p>
          <a:p>
            <a:pPr lvl="1"/>
            <a:r>
              <a:rPr lang="en-US" sz="1400" dirty="0" smtClean="0">
                <a:effectLst/>
                <a:latin typeface="+mn-lt"/>
              </a:rPr>
              <a:t>Uplink </a:t>
            </a:r>
            <a:r>
              <a:rPr lang="en-US" sz="1400" dirty="0">
                <a:effectLst/>
                <a:latin typeface="+mn-lt"/>
              </a:rPr>
              <a:t>OWD is clearly larger than downlink OWD</a:t>
            </a:r>
          </a:p>
          <a:p>
            <a:pPr lvl="1"/>
            <a:r>
              <a:rPr lang="en-US" sz="1400" dirty="0">
                <a:effectLst/>
                <a:latin typeface="+mn-lt"/>
              </a:rPr>
              <a:t>Uplink OWD slightly increases as packet size grows</a:t>
            </a:r>
          </a:p>
          <a:p>
            <a:pPr lvl="1"/>
            <a:r>
              <a:rPr lang="en-US" sz="1400" dirty="0">
                <a:effectLst/>
                <a:latin typeface="+mn-lt"/>
              </a:rPr>
              <a:t>Median RTT ranges from 70ms to 86ms as packet size increases.</a:t>
            </a:r>
          </a:p>
          <a:p>
            <a:pPr marL="0" indent="0">
              <a:buNone/>
            </a:pPr>
            <a:r>
              <a:rPr lang="en-US" sz="1800" dirty="0">
                <a:effectLst/>
              </a:rPr>
              <a:t>In summary, RTT in LTE is more sensitive to packet size than </a:t>
            </a:r>
            <a:r>
              <a:rPr lang="en-US" sz="1800" dirty="0" err="1">
                <a:effectLst/>
              </a:rPr>
              <a:t>WiFi</a:t>
            </a:r>
            <a:r>
              <a:rPr lang="en-US" sz="1800" dirty="0">
                <a:effectLst/>
              </a:rPr>
              <a:t> mainly due to uplink OWD.</a:t>
            </a:r>
          </a:p>
        </p:txBody>
      </p:sp>
    </p:spTree>
    <p:extLst>
      <p:ext uri="{BB962C8B-B14F-4D97-AF65-F5344CB8AC3E}">
        <p14:creationId xmlns:p14="http://schemas.microsoft.com/office/powerpoint/2010/main" val="32897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LTE NETWORK</a:t>
            </a:r>
            <a:r>
              <a:rPr lang="zh-CN" altLang="en-US" sz="3200" dirty="0">
                <a:effectLst/>
              </a:rPr>
              <a:t> </a:t>
            </a:r>
            <a:r>
              <a:rPr lang="en-US" altLang="zh-CN" sz="3200" dirty="0">
                <a:effectLst/>
              </a:rPr>
              <a:t>CHARACTERIZATIOIN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85547" cy="504056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Mobility</a:t>
            </a:r>
          </a:p>
          <a:p>
            <a:endParaRPr lang="en-US" sz="2800" dirty="0" smtClean="0">
              <a:effectLst/>
            </a:endParaRPr>
          </a:p>
          <a:p>
            <a:r>
              <a:rPr lang="en-US" sz="2000" dirty="0">
                <a:effectLst/>
              </a:rPr>
              <a:t>Researchers measure RTT and downlink/uplink throughput with 4GTest at three different mobile speed: stationary, 35mph and 70mps.</a:t>
            </a:r>
          </a:p>
          <a:p>
            <a:r>
              <a:rPr lang="en-US" sz="2000" dirty="0">
                <a:effectLst/>
              </a:rPr>
              <a:t>It’s observed that </a:t>
            </a:r>
          </a:p>
          <a:p>
            <a:pPr lvl="1"/>
            <a:r>
              <a:rPr lang="en-US" sz="1600" dirty="0">
                <a:effectLst/>
                <a:latin typeface="+mn-lt"/>
              </a:rPr>
              <a:t>RTT remains stable at different speeds, with small variation.</a:t>
            </a:r>
          </a:p>
          <a:p>
            <a:pPr lvl="1"/>
            <a:r>
              <a:rPr lang="en-US" sz="1600" dirty="0">
                <a:effectLst/>
                <a:latin typeface="+mn-lt"/>
              </a:rPr>
              <a:t>Uplink and downlink </a:t>
            </a:r>
            <a:r>
              <a:rPr lang="en-US" sz="1600" dirty="0" smtClean="0">
                <a:effectLst/>
                <a:latin typeface="+mn-lt"/>
              </a:rPr>
              <a:t>throughput </a:t>
            </a:r>
            <a:r>
              <a:rPr lang="en-US" sz="1600" dirty="0">
                <a:effectLst/>
                <a:latin typeface="+mn-lt"/>
              </a:rPr>
              <a:t>both have high variation of 3~8Mbps at each of the different speed. </a:t>
            </a:r>
          </a:p>
          <a:p>
            <a:r>
              <a:rPr lang="en-US" sz="2000" dirty="0">
                <a:effectLst/>
              </a:rPr>
              <a:t>Experiments show that at least at researchers test location, there is no major performance downgrade at high speed for LTE.</a:t>
            </a:r>
          </a:p>
          <a:p>
            <a:endParaRPr lang="en-US" sz="2400" dirty="0">
              <a:effectLst/>
            </a:endParaRPr>
          </a:p>
          <a:p>
            <a:endParaRPr lang="en-US" sz="24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LTE </a:t>
            </a:r>
            <a:r>
              <a:rPr lang="en-US" sz="3200" dirty="0" smtClean="0">
                <a:effectLst/>
              </a:rPr>
              <a:t>NETWORK</a:t>
            </a:r>
            <a:r>
              <a:rPr lang="zh-CN" altLang="en-US" sz="3200" dirty="0">
                <a:effectLst/>
              </a:rPr>
              <a:t> </a:t>
            </a:r>
            <a:r>
              <a:rPr lang="en-US" altLang="zh-CN" sz="3200" dirty="0" smtClean="0">
                <a:effectLst/>
              </a:rPr>
              <a:t>CHARACTERIZATIOIN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85547" cy="5040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Researchers also study the correlation between LTE performance and time of day.</a:t>
            </a:r>
          </a:p>
          <a:p>
            <a:r>
              <a:rPr lang="en-US" sz="2400" dirty="0">
                <a:effectLst/>
              </a:rPr>
              <a:t>It’s observed that:</a:t>
            </a:r>
          </a:p>
          <a:p>
            <a:pPr lvl="1"/>
            <a:r>
              <a:rPr lang="en-US" sz="2000" dirty="0">
                <a:effectLst/>
                <a:latin typeface="+mn-lt"/>
              </a:rPr>
              <a:t>RTT’s median value remain stable at 68ms across different hours</a:t>
            </a:r>
          </a:p>
          <a:p>
            <a:pPr lvl="1"/>
            <a:r>
              <a:rPr lang="en-US" sz="2000" dirty="0">
                <a:effectLst/>
                <a:latin typeface="+mn-lt"/>
              </a:rPr>
              <a:t>Downlink and uplink throughput </a:t>
            </a:r>
            <a:r>
              <a:rPr lang="en-US" sz="2000" dirty="0" smtClean="0">
                <a:effectLst/>
                <a:latin typeface="+mn-lt"/>
              </a:rPr>
              <a:t>variant </a:t>
            </a:r>
            <a:r>
              <a:rPr lang="en-US" sz="2000" dirty="0">
                <a:effectLst/>
                <a:latin typeface="+mn-lt"/>
              </a:rPr>
              <a:t>across different hours but there’s no strong relation with time of day.</a:t>
            </a:r>
          </a:p>
          <a:p>
            <a:endParaRPr lang="en-US" sz="2400" dirty="0">
              <a:effectLst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Conclusion of section: </a:t>
            </a: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LTE </a:t>
            </a:r>
            <a:r>
              <a:rPr lang="en-US" sz="2400" dirty="0">
                <a:effectLst/>
              </a:rPr>
              <a:t>has significantly improved network performance over 3G.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75" y="1754188"/>
            <a:ext cx="8445624" cy="4800600"/>
          </a:xfrm>
        </p:spPr>
        <p:txBody>
          <a:bodyPr/>
          <a:lstStyle/>
          <a:p>
            <a:r>
              <a:rPr lang="en-US" sz="2200" b="0" dirty="0" smtClean="0">
                <a:effectLst/>
              </a:rPr>
              <a:t>Introduction</a:t>
            </a:r>
          </a:p>
          <a:p>
            <a:r>
              <a:rPr lang="en-US" sz="2200" b="0" dirty="0" smtClean="0">
                <a:effectLst/>
              </a:rPr>
              <a:t>Background</a:t>
            </a:r>
          </a:p>
          <a:p>
            <a:r>
              <a:rPr lang="en-US" sz="2200" b="0" dirty="0" smtClean="0">
                <a:effectLst/>
              </a:rPr>
              <a:t>Methodology</a:t>
            </a:r>
          </a:p>
          <a:p>
            <a:r>
              <a:rPr lang="en-US" sz="2200" b="0" dirty="0" smtClean="0">
                <a:effectLst/>
              </a:rPr>
              <a:t>LTE network characterization</a:t>
            </a:r>
          </a:p>
          <a:p>
            <a:r>
              <a:rPr lang="en-US" sz="2200" dirty="0" smtClean="0">
                <a:effectLst/>
              </a:rPr>
              <a:t>LTE power model construction</a:t>
            </a:r>
          </a:p>
          <a:p>
            <a:r>
              <a:rPr lang="en-US" sz="2200" b="0" dirty="0" smtClean="0">
                <a:effectLst/>
              </a:rPr>
              <a:t>User trace based tradeoff analysis</a:t>
            </a:r>
          </a:p>
          <a:p>
            <a:r>
              <a:rPr lang="en-US" sz="2200" b="0" dirty="0" smtClean="0">
                <a:effectLst/>
              </a:rPr>
              <a:t>Application performance impact</a:t>
            </a:r>
          </a:p>
          <a:p>
            <a:r>
              <a:rPr lang="en-US" sz="2200" b="0" dirty="0" smtClean="0">
                <a:effectLst/>
              </a:rPr>
              <a:t>Conclusion</a:t>
            </a:r>
            <a:endParaRPr lang="en-US" sz="2200" b="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Examination of 4G LTE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LTE POWER MODEL CONSTRUCTION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052736"/>
            <a:ext cx="4896544" cy="432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Power model for RRC and DRX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1" y="1556792"/>
            <a:ext cx="4935202" cy="463159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48065" y="1988840"/>
            <a:ext cx="381642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dirty="0">
                <a:effectLst/>
              </a:rPr>
              <a:t>Promotion delay (</a:t>
            </a:r>
            <a:r>
              <a:rPr lang="en-US" sz="2000" dirty="0" err="1">
                <a:effectLst/>
              </a:rPr>
              <a:t>T</a:t>
            </a:r>
            <a:r>
              <a:rPr lang="en-US" sz="2000" baseline="-25000" dirty="0" err="1">
                <a:effectLst/>
              </a:rPr>
              <a:t>pro</a:t>
            </a:r>
            <a:r>
              <a:rPr lang="en-US" sz="2000" dirty="0">
                <a:effectLst/>
              </a:rPr>
              <a:t>)</a:t>
            </a:r>
          </a:p>
          <a:p>
            <a:pPr lvl="0"/>
            <a:r>
              <a:rPr lang="en-US" sz="2000" b="0" dirty="0">
                <a:effectLst/>
              </a:rPr>
              <a:t>LTE reduces promotion delay from 3G’s 582.06ms to 260.13ms</a:t>
            </a:r>
          </a:p>
          <a:p>
            <a:pPr lvl="0"/>
            <a:r>
              <a:rPr lang="en-US" sz="2000" b="0" dirty="0">
                <a:effectLst/>
              </a:rPr>
              <a:t>Power level of LTE is almost doubled  that of 3G, 1210.74mW </a:t>
            </a:r>
            <a:r>
              <a:rPr lang="en-US" sz="2000" b="0" dirty="0" err="1">
                <a:effectLst/>
              </a:rPr>
              <a:t>v.s</a:t>
            </a:r>
            <a:r>
              <a:rPr lang="en-US" sz="2000" b="0" dirty="0">
                <a:effectLst/>
              </a:rPr>
              <a:t>. 659.43mW</a:t>
            </a:r>
          </a:p>
          <a:p>
            <a:pPr lvl="0"/>
            <a:r>
              <a:rPr lang="en-US" sz="2000" b="0" dirty="0" err="1">
                <a:effectLst/>
              </a:rPr>
              <a:t>WiFi</a:t>
            </a:r>
            <a:r>
              <a:rPr lang="en-US" sz="2000" b="0" dirty="0">
                <a:effectLst/>
              </a:rPr>
              <a:t> has most small promotion delay and power level.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2843808" y="4293096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843808" y="2636912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758174" y="2544118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754115" y="4293096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754115" y="5085184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843808" y="5085184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LTE POWER MODEL CONSTRUCTION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052736"/>
            <a:ext cx="4896544" cy="432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Power model for RRC and DRX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1" y="1556792"/>
            <a:ext cx="4935202" cy="463159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48065" y="1988840"/>
            <a:ext cx="381642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dirty="0">
                <a:effectLst/>
              </a:rPr>
              <a:t>Tail length</a:t>
            </a:r>
          </a:p>
          <a:p>
            <a:pPr lvl="0"/>
            <a:r>
              <a:rPr lang="en-US" sz="2000" b="0" dirty="0">
                <a:effectLst/>
              </a:rPr>
              <a:t>LTE has longest tail (11.576 seconds) with highest tail base power (1060.04 </a:t>
            </a:r>
            <a:r>
              <a:rPr lang="en-US" sz="2000" b="0" dirty="0" err="1">
                <a:effectLst/>
              </a:rPr>
              <a:t>mW</a:t>
            </a:r>
            <a:r>
              <a:rPr lang="en-US" sz="2000" b="0" dirty="0">
                <a:effectLst/>
              </a:rPr>
              <a:t>).</a:t>
            </a:r>
          </a:p>
          <a:p>
            <a:pPr lvl="0"/>
            <a:r>
              <a:rPr lang="en-US" sz="2000" b="0" dirty="0">
                <a:effectLst/>
              </a:rPr>
              <a:t>Summing up DCH and FACH tail, 3G’s total tail time is 8.9 seconds, which is smaller than LTE’s.</a:t>
            </a:r>
          </a:p>
          <a:p>
            <a:pPr lvl="0"/>
            <a:r>
              <a:rPr lang="en-US" sz="2000" b="0" dirty="0" err="1">
                <a:effectLst/>
              </a:rPr>
              <a:t>WiFi</a:t>
            </a:r>
            <a:r>
              <a:rPr lang="en-US" sz="2000" b="0" dirty="0">
                <a:effectLst/>
              </a:rPr>
              <a:t> has much shorter tail and lower base power.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2839749" y="4509120"/>
            <a:ext cx="1008112" cy="3600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851083" y="3717032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758586" y="3644354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768664" y="4675687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756367" y="5265204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839749" y="5269482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LTE POWER MODEL CONSTRUCTION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052736"/>
            <a:ext cx="4896544" cy="432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Power model for RRC and DRX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1" y="1556792"/>
            <a:ext cx="4935202" cy="463159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48065" y="1988840"/>
            <a:ext cx="381642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dirty="0">
                <a:effectLst/>
              </a:rPr>
              <a:t>IDLE mode</a:t>
            </a:r>
          </a:p>
          <a:p>
            <a:pPr lvl="0"/>
            <a:r>
              <a:rPr lang="en-US" sz="2000" b="0" dirty="0">
                <a:effectLst/>
              </a:rPr>
              <a:t>LTE has highest power and slightly smaller On Duration than 3G.</a:t>
            </a:r>
          </a:p>
          <a:p>
            <a:pPr lvl="0"/>
            <a:r>
              <a:rPr lang="en-US" sz="2000" b="0" dirty="0" err="1">
                <a:effectLst/>
              </a:rPr>
              <a:t>WiFi</a:t>
            </a:r>
            <a:r>
              <a:rPr lang="en-US" sz="2000" b="0" dirty="0">
                <a:effectLst/>
              </a:rPr>
              <a:t> has smallest on power and on duration.</a:t>
            </a:r>
          </a:p>
          <a:p>
            <a:pPr lvl="0"/>
            <a:r>
              <a:rPr lang="en-US" sz="2000" b="0" dirty="0">
                <a:effectLst/>
              </a:rPr>
              <a:t>The cycle of LTE (1.28 seconds) is in between 3G and </a:t>
            </a:r>
            <a:r>
              <a:rPr lang="en-US" sz="2000" b="0" dirty="0" err="1">
                <a:effectLst/>
              </a:rPr>
              <a:t>WiFi</a:t>
            </a:r>
            <a:r>
              <a:rPr lang="en-US" sz="2000" dirty="0">
                <a:effectLst/>
              </a:rPr>
              <a:t>. 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2856464" y="4869159"/>
            <a:ext cx="1008112" cy="20832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909356" y="4092935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756281" y="4026945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770830" y="4869160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756367" y="5265204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839749" y="5269482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933944" y="4092935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910375" y="4869159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3917468" y="5484208"/>
            <a:ext cx="100811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LTE POWER MODEL CONSTRUCTION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052736"/>
            <a:ext cx="4896544" cy="432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Power model for RRC and DRX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1" y="1556792"/>
            <a:ext cx="4935202" cy="463159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48065" y="1988840"/>
            <a:ext cx="381642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 dirty="0">
                <a:effectLst/>
              </a:rPr>
              <a:t>Conclusion: LTE is less energy efficient during idle state and for transferring smaller amount of data.</a:t>
            </a:r>
          </a:p>
          <a:p>
            <a:r>
              <a:rPr lang="en-US" sz="1800" b="0" dirty="0">
                <a:effectLst/>
              </a:rPr>
              <a:t>For example: if only one packet is transferred, energy usage considering both promotion and tail energy for LTE, 3G, </a:t>
            </a:r>
            <a:r>
              <a:rPr lang="en-US" sz="1800" b="0" dirty="0" err="1">
                <a:effectLst/>
              </a:rPr>
              <a:t>WiFi</a:t>
            </a:r>
            <a:r>
              <a:rPr lang="en-US" sz="1800" b="0" dirty="0">
                <a:effectLst/>
              </a:rPr>
              <a:t> is 12.76J, 7.38J and 0.04J, respectively. 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763688" y="2492896"/>
            <a:ext cx="2088232" cy="3600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763688" y="3552230"/>
            <a:ext cx="2088232" cy="3600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99793" y="2463279"/>
            <a:ext cx="21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99793" y="3572686"/>
            <a:ext cx="21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99792" y="3040013"/>
            <a:ext cx="21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75" y="1754188"/>
            <a:ext cx="8445624" cy="4800600"/>
          </a:xfrm>
        </p:spPr>
        <p:txBody>
          <a:bodyPr/>
          <a:lstStyle/>
          <a:p>
            <a:r>
              <a:rPr lang="en-US" sz="2200" dirty="0">
                <a:effectLst/>
              </a:rPr>
              <a:t>The nomenclature of the generations generally refers </a:t>
            </a:r>
            <a:r>
              <a:rPr lang="en-US" sz="2200" dirty="0" smtClean="0">
                <a:effectLst/>
              </a:rPr>
              <a:t>to:</a:t>
            </a:r>
          </a:p>
          <a:p>
            <a:pPr lvl="1"/>
            <a:r>
              <a:rPr lang="en-US" sz="2200" dirty="0" smtClean="0">
                <a:effectLst/>
              </a:rPr>
              <a:t>a </a:t>
            </a:r>
            <a:r>
              <a:rPr lang="en-US" sz="2200" dirty="0">
                <a:effectLst/>
              </a:rPr>
              <a:t>change in the fundamental nature of the </a:t>
            </a:r>
            <a:r>
              <a:rPr lang="en-US" sz="2200" dirty="0" smtClean="0">
                <a:effectLst/>
              </a:rPr>
              <a:t>service</a:t>
            </a:r>
          </a:p>
          <a:p>
            <a:pPr lvl="1"/>
            <a:r>
              <a:rPr lang="en-US" sz="2200" dirty="0" smtClean="0">
                <a:effectLst/>
              </a:rPr>
              <a:t>non-backwards-compatible </a:t>
            </a:r>
            <a:r>
              <a:rPr lang="en-US" sz="2200" dirty="0">
                <a:effectLst/>
              </a:rPr>
              <a:t>transmission </a:t>
            </a:r>
            <a:r>
              <a:rPr lang="en-US" sz="2200" dirty="0" smtClean="0">
                <a:effectLst/>
              </a:rPr>
              <a:t>technology</a:t>
            </a:r>
          </a:p>
          <a:p>
            <a:pPr lvl="1"/>
            <a:r>
              <a:rPr lang="en-US" sz="2200" dirty="0" smtClean="0">
                <a:effectLst/>
              </a:rPr>
              <a:t>higher </a:t>
            </a:r>
            <a:r>
              <a:rPr lang="en-US" sz="2200" dirty="0">
                <a:effectLst/>
              </a:rPr>
              <a:t>peak bit </a:t>
            </a:r>
            <a:r>
              <a:rPr lang="en-US" sz="2200" dirty="0" smtClean="0">
                <a:effectLst/>
              </a:rPr>
              <a:t>rates</a:t>
            </a:r>
          </a:p>
          <a:p>
            <a:pPr lvl="1"/>
            <a:r>
              <a:rPr lang="en-US" sz="2200" dirty="0" smtClean="0">
                <a:effectLst/>
              </a:rPr>
              <a:t>new </a:t>
            </a:r>
            <a:r>
              <a:rPr lang="en-US" sz="2200" dirty="0">
                <a:effectLst/>
              </a:rPr>
              <a:t>frequency </a:t>
            </a:r>
            <a:r>
              <a:rPr lang="en-US" sz="2200" dirty="0" smtClean="0">
                <a:effectLst/>
              </a:rPr>
              <a:t>bands</a:t>
            </a:r>
          </a:p>
          <a:p>
            <a:pPr lvl="1"/>
            <a:r>
              <a:rPr lang="en-US" sz="2200" dirty="0" smtClean="0">
                <a:effectLst/>
              </a:rPr>
              <a:t>wider </a:t>
            </a:r>
            <a:r>
              <a:rPr lang="en-US" sz="2200" dirty="0">
                <a:effectLst/>
              </a:rPr>
              <a:t>channel frequency bandwidth in </a:t>
            </a:r>
            <a:r>
              <a:rPr lang="en-US" sz="2200" dirty="0" smtClean="0">
                <a:effectLst/>
              </a:rPr>
              <a:t>Hertz</a:t>
            </a:r>
          </a:p>
          <a:p>
            <a:pPr lvl="1"/>
            <a:r>
              <a:rPr lang="en-US" sz="2200" dirty="0" smtClean="0">
                <a:effectLst/>
              </a:rPr>
              <a:t>higher </a:t>
            </a:r>
            <a:r>
              <a:rPr lang="en-US" sz="2200" dirty="0">
                <a:effectLst/>
              </a:rPr>
              <a:t>capacity for many simultaneous data transfers.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Examination of 4G LTE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LTE POWER MODEL CONSTRUCTION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052736"/>
            <a:ext cx="4896544" cy="432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Power model for data transfer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7943"/>
            <a:ext cx="9144000" cy="2627038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26344" y="4237594"/>
            <a:ext cx="891015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 dirty="0">
                <a:effectLst/>
              </a:rPr>
              <a:t>Linear model is made for uplink throughput </a:t>
            </a:r>
            <a:r>
              <a:rPr lang="en-US" sz="1800" b="0" dirty="0" err="1">
                <a:effectLst/>
              </a:rPr>
              <a:t>t</a:t>
            </a:r>
            <a:r>
              <a:rPr lang="en-US" sz="1800" b="0" baseline="-25000" dirty="0" err="1">
                <a:effectLst/>
              </a:rPr>
              <a:t>u</a:t>
            </a:r>
            <a:r>
              <a:rPr lang="en-US" sz="1800" b="0" dirty="0">
                <a:effectLst/>
              </a:rPr>
              <a:t> and downlink throughput t</a:t>
            </a:r>
            <a:r>
              <a:rPr lang="en-US" sz="1800" b="0" baseline="-25000" dirty="0">
                <a:effectLst/>
              </a:rPr>
              <a:t>d</a:t>
            </a:r>
            <a:r>
              <a:rPr lang="en-US" sz="1800" b="0" dirty="0">
                <a:effectLst/>
              </a:rPr>
              <a:t>:</a:t>
            </a:r>
          </a:p>
          <a:p>
            <a:r>
              <a:rPr lang="en-US" sz="1800" b="0" dirty="0">
                <a:effectLst/>
              </a:rPr>
              <a:t>Power level for uplink: </a:t>
            </a:r>
            <a:r>
              <a:rPr lang="en-US" sz="1800" b="0" dirty="0" err="1">
                <a:effectLst/>
              </a:rPr>
              <a:t>P</a:t>
            </a:r>
            <a:r>
              <a:rPr lang="en-US" sz="1800" b="0" baseline="-25000" dirty="0" err="1">
                <a:effectLst/>
              </a:rPr>
              <a:t>u</a:t>
            </a:r>
            <a:r>
              <a:rPr lang="en-US" sz="1800" b="0" dirty="0">
                <a:effectLst/>
              </a:rPr>
              <a:t>=α</a:t>
            </a:r>
            <a:r>
              <a:rPr lang="en-US" sz="1800" b="0" baseline="-25000" dirty="0">
                <a:effectLst/>
              </a:rPr>
              <a:t>u</a:t>
            </a:r>
            <a:r>
              <a:rPr lang="en-US" sz="1800" b="0" dirty="0">
                <a:effectLst/>
              </a:rPr>
              <a:t>t</a:t>
            </a:r>
            <a:r>
              <a:rPr lang="en-US" sz="1800" b="0" baseline="-25000" dirty="0">
                <a:effectLst/>
              </a:rPr>
              <a:t>u</a:t>
            </a:r>
            <a:r>
              <a:rPr lang="en-US" sz="1800" b="0" dirty="0">
                <a:effectLst/>
              </a:rPr>
              <a:t>+β</a:t>
            </a:r>
          </a:p>
          <a:p>
            <a:r>
              <a:rPr lang="en-US" sz="1800" b="0" dirty="0">
                <a:effectLst/>
              </a:rPr>
              <a:t>Power level for downlink: </a:t>
            </a:r>
            <a:r>
              <a:rPr lang="en-US" sz="1800" b="0" dirty="0" err="1">
                <a:effectLst/>
              </a:rPr>
              <a:t>P</a:t>
            </a:r>
            <a:r>
              <a:rPr lang="en-US" sz="1800" b="0" baseline="-25000" dirty="0" err="1">
                <a:effectLst/>
              </a:rPr>
              <a:t>d</a:t>
            </a:r>
            <a:r>
              <a:rPr lang="en-US" sz="1800" b="0" dirty="0">
                <a:effectLst/>
              </a:rPr>
              <a:t>= α</a:t>
            </a:r>
            <a:r>
              <a:rPr lang="en-US" sz="1800" b="0" baseline="-25000" dirty="0" err="1">
                <a:effectLst/>
              </a:rPr>
              <a:t>d</a:t>
            </a:r>
            <a:r>
              <a:rPr lang="en-US" sz="1800" b="0" dirty="0" err="1">
                <a:effectLst/>
              </a:rPr>
              <a:t>t</a:t>
            </a:r>
            <a:r>
              <a:rPr lang="en-US" sz="1800" b="0" baseline="-25000" dirty="0" err="1">
                <a:effectLst/>
              </a:rPr>
              <a:t>d</a:t>
            </a:r>
            <a:r>
              <a:rPr lang="en-US" sz="1800" b="0" dirty="0">
                <a:effectLst/>
              </a:rPr>
              <a:t>+β</a:t>
            </a:r>
          </a:p>
          <a:p>
            <a:r>
              <a:rPr lang="en-US" sz="1800" b="0" dirty="0">
                <a:effectLst/>
              </a:rPr>
              <a:t>Formula are combined as P= </a:t>
            </a:r>
            <a:r>
              <a:rPr lang="en-US" sz="1800" b="0" dirty="0" smtClean="0">
                <a:effectLst/>
              </a:rPr>
              <a:t>α</a:t>
            </a:r>
            <a:r>
              <a:rPr lang="en-US" sz="1800" b="0" baseline="-25000" dirty="0" smtClean="0">
                <a:effectLst/>
              </a:rPr>
              <a:t>u</a:t>
            </a:r>
            <a:r>
              <a:rPr lang="en-US" sz="1800" b="0" dirty="0" smtClean="0">
                <a:effectLst/>
              </a:rPr>
              <a:t>t</a:t>
            </a:r>
            <a:r>
              <a:rPr lang="en-US" sz="1800" b="0" baseline="-25000" dirty="0" smtClean="0">
                <a:effectLst/>
              </a:rPr>
              <a:t>u</a:t>
            </a:r>
            <a:r>
              <a:rPr lang="en-US" sz="1800" b="0" dirty="0" smtClean="0">
                <a:effectLst/>
              </a:rPr>
              <a:t>+α</a:t>
            </a:r>
            <a:r>
              <a:rPr lang="en-US" sz="1800" b="0" baseline="-25000" dirty="0" err="1" smtClean="0">
                <a:effectLst/>
              </a:rPr>
              <a:t>d</a:t>
            </a:r>
            <a:r>
              <a:rPr lang="en-US" sz="1800" b="0" dirty="0" err="1" smtClean="0">
                <a:effectLst/>
              </a:rPr>
              <a:t>t</a:t>
            </a:r>
            <a:r>
              <a:rPr lang="en-US" sz="1800" b="0" baseline="-25000" dirty="0" err="1" smtClean="0">
                <a:effectLst/>
              </a:rPr>
              <a:t>d</a:t>
            </a:r>
            <a:r>
              <a:rPr lang="en-US" sz="1800" b="0" dirty="0" smtClean="0">
                <a:effectLst/>
              </a:rPr>
              <a:t>+β</a:t>
            </a:r>
            <a:endParaRPr lang="en-US" sz="1800" b="0" dirty="0">
              <a:effectLst/>
            </a:endParaRPr>
          </a:p>
          <a:p>
            <a:r>
              <a:rPr lang="en-US" sz="1800" b="0" dirty="0">
                <a:effectLst/>
              </a:rPr>
              <a:t>Uplink power increases faster than downlink for all three </a:t>
            </a:r>
            <a:r>
              <a:rPr lang="en-US" sz="1800" b="0" dirty="0" smtClean="0">
                <a:effectLst/>
              </a:rPr>
              <a:t>network </a:t>
            </a:r>
            <a:r>
              <a:rPr lang="en-US" sz="1800" b="0" dirty="0">
                <a:effectLst/>
              </a:rPr>
              <a:t>types because sending data requires more power than receiving data.</a:t>
            </a:r>
          </a:p>
        </p:txBody>
      </p:sp>
    </p:spTree>
    <p:extLst>
      <p:ext uri="{BB962C8B-B14F-4D97-AF65-F5344CB8AC3E}">
        <p14:creationId xmlns:p14="http://schemas.microsoft.com/office/powerpoint/2010/main" val="31822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LTE POWER MODEL CONSTRUCTION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052736"/>
            <a:ext cx="4896544" cy="432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Power model for data transfer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26344" y="4237594"/>
            <a:ext cx="8910151" cy="120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 dirty="0">
                <a:effectLst/>
              </a:rPr>
              <a:t>Assume total throughput t=</a:t>
            </a:r>
            <a:r>
              <a:rPr lang="en-US" sz="1800" b="0" dirty="0" err="1">
                <a:effectLst/>
              </a:rPr>
              <a:t>t</a:t>
            </a:r>
            <a:r>
              <a:rPr lang="en-US" sz="1800" b="0" baseline="-25000" dirty="0" err="1">
                <a:effectLst/>
              </a:rPr>
              <a:t>u</a:t>
            </a:r>
            <a:r>
              <a:rPr lang="en-US" sz="1800" b="0" dirty="0" err="1">
                <a:effectLst/>
              </a:rPr>
              <a:t>+t</a:t>
            </a:r>
            <a:r>
              <a:rPr lang="en-US" sz="1800" b="0" baseline="-25000" dirty="0" err="1">
                <a:effectLst/>
              </a:rPr>
              <a:t>d</a:t>
            </a:r>
            <a:r>
              <a:rPr lang="en-US" sz="1800" b="0" dirty="0">
                <a:effectLst/>
              </a:rPr>
              <a:t> and the ratio of uplink throughput ε=</a:t>
            </a:r>
            <a:r>
              <a:rPr lang="en-US" sz="1800" b="0" dirty="0" err="1">
                <a:effectLst/>
              </a:rPr>
              <a:t>t</a:t>
            </a:r>
            <a:r>
              <a:rPr lang="en-US" sz="1800" b="0" baseline="-25000" dirty="0" err="1">
                <a:effectLst/>
              </a:rPr>
              <a:t>u</a:t>
            </a:r>
            <a:r>
              <a:rPr lang="en-US" sz="1800" b="0" dirty="0">
                <a:effectLst/>
              </a:rPr>
              <a:t>/t</a:t>
            </a:r>
          </a:p>
          <a:p>
            <a:r>
              <a:rPr lang="en-US" sz="1800" b="0" dirty="0">
                <a:effectLst/>
              </a:rPr>
              <a:t>P= α</a:t>
            </a:r>
            <a:r>
              <a:rPr lang="en-US" sz="1800" b="0" baseline="-25000" dirty="0">
                <a:effectLst/>
              </a:rPr>
              <a:t>u</a:t>
            </a:r>
            <a:r>
              <a:rPr lang="en-US" sz="1800" b="0" dirty="0">
                <a:effectLst/>
              </a:rPr>
              <a:t>t</a:t>
            </a:r>
            <a:r>
              <a:rPr lang="en-US" sz="1800" b="0" baseline="-25000" dirty="0">
                <a:effectLst/>
              </a:rPr>
              <a:t>u</a:t>
            </a:r>
            <a:r>
              <a:rPr lang="en-US" sz="1800" b="0" dirty="0">
                <a:effectLst/>
              </a:rPr>
              <a:t> +α</a:t>
            </a:r>
            <a:r>
              <a:rPr lang="en-US" sz="1800" b="0" baseline="-25000" dirty="0" err="1">
                <a:effectLst/>
              </a:rPr>
              <a:t>d</a:t>
            </a:r>
            <a:r>
              <a:rPr lang="en-US" sz="1800" b="0" dirty="0" err="1">
                <a:effectLst/>
              </a:rPr>
              <a:t>t</a:t>
            </a:r>
            <a:r>
              <a:rPr lang="en-US" sz="1800" b="0" baseline="-25000" dirty="0" err="1">
                <a:effectLst/>
              </a:rPr>
              <a:t>d</a:t>
            </a:r>
            <a:r>
              <a:rPr lang="en-US" sz="1800" b="0" dirty="0">
                <a:effectLst/>
              </a:rPr>
              <a:t>+β=(α</a:t>
            </a:r>
            <a:r>
              <a:rPr lang="en-US" sz="1800" b="0" baseline="-25000" dirty="0">
                <a:effectLst/>
              </a:rPr>
              <a:t>u</a:t>
            </a:r>
            <a:r>
              <a:rPr lang="en-US" sz="1800" b="0" dirty="0">
                <a:effectLst/>
              </a:rPr>
              <a:t>- </a:t>
            </a:r>
            <a:r>
              <a:rPr lang="en-US" sz="1800" b="0" dirty="0" smtClean="0">
                <a:effectLst/>
              </a:rPr>
              <a:t>α</a:t>
            </a:r>
            <a:r>
              <a:rPr lang="en-US" sz="1800" b="0" baseline="-25000" dirty="0" smtClean="0">
                <a:effectLst/>
              </a:rPr>
              <a:t>d</a:t>
            </a:r>
            <a:r>
              <a:rPr lang="en-US" sz="1800" b="0" dirty="0" smtClean="0">
                <a:effectLst/>
              </a:rPr>
              <a:t>)</a:t>
            </a:r>
            <a:r>
              <a:rPr lang="en-US" sz="1800" b="0" dirty="0" err="1" smtClean="0">
                <a:effectLst/>
              </a:rPr>
              <a:t>tε</a:t>
            </a:r>
            <a:r>
              <a:rPr lang="en-US" sz="1800" b="0" dirty="0" smtClean="0">
                <a:effectLst/>
              </a:rPr>
              <a:t>+α</a:t>
            </a:r>
            <a:r>
              <a:rPr lang="en-US" sz="1800" b="0" baseline="-25000" dirty="0" err="1" smtClean="0">
                <a:effectLst/>
              </a:rPr>
              <a:t>d</a:t>
            </a:r>
            <a:r>
              <a:rPr lang="en-US" sz="1800" b="0" dirty="0" err="1" smtClean="0">
                <a:effectLst/>
              </a:rPr>
              <a:t>t</a:t>
            </a:r>
            <a:r>
              <a:rPr lang="en-US" sz="1800" b="0" dirty="0">
                <a:effectLst/>
              </a:rPr>
              <a:t>+β</a:t>
            </a:r>
          </a:p>
          <a:p>
            <a:r>
              <a:rPr lang="en-US" sz="1800" b="0" dirty="0">
                <a:effectLst/>
              </a:rPr>
              <a:t>When t is a constant, P grows linearly with ε and the slope is (α</a:t>
            </a:r>
            <a:r>
              <a:rPr lang="en-US" sz="1800" b="0" baseline="-25000" dirty="0">
                <a:effectLst/>
              </a:rPr>
              <a:t>u</a:t>
            </a:r>
            <a:r>
              <a:rPr lang="en-US" sz="1800" b="0" dirty="0">
                <a:effectLst/>
              </a:rPr>
              <a:t>- α</a:t>
            </a:r>
            <a:r>
              <a:rPr lang="en-US" sz="1800" b="0" baseline="-25000" dirty="0">
                <a:effectLst/>
              </a:rPr>
              <a:t>d</a:t>
            </a:r>
            <a:r>
              <a:rPr lang="en-US" sz="1800" b="0" dirty="0">
                <a:effectLst/>
              </a:rPr>
              <a:t>)t.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81" y="1484784"/>
            <a:ext cx="4624475" cy="25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LTE POWER MODEL CONSTRUCTION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6552727" cy="432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Energy efficiency for bulk data transfer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52400" y="4365104"/>
            <a:ext cx="891015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effectLst/>
              </a:rPr>
              <a:t>Figure 12 shows energy cost per bit in transmission as bulk data size increases.</a:t>
            </a:r>
          </a:p>
          <a:p>
            <a:pPr lvl="1"/>
            <a:r>
              <a:rPr lang="en-US" sz="1400" dirty="0">
                <a:effectLst/>
                <a:latin typeface="+mn-lt"/>
              </a:rPr>
              <a:t>Energy per bit decreases as bulk data size increases.</a:t>
            </a:r>
          </a:p>
          <a:p>
            <a:pPr lvl="1"/>
            <a:r>
              <a:rPr lang="en-US" sz="1400" dirty="0">
                <a:effectLst/>
                <a:latin typeface="+mn-lt"/>
              </a:rPr>
              <a:t>LTE’s energy per bit in downlink is comparable with </a:t>
            </a:r>
            <a:r>
              <a:rPr lang="en-US" sz="1400" dirty="0" err="1">
                <a:effectLst/>
                <a:latin typeface="+mn-lt"/>
              </a:rPr>
              <a:t>WiFi</a:t>
            </a:r>
            <a:endParaRPr lang="en-US" sz="1400" dirty="0">
              <a:effectLst/>
              <a:latin typeface="+mn-lt"/>
            </a:endParaRPr>
          </a:p>
          <a:p>
            <a:pPr lvl="1"/>
            <a:r>
              <a:rPr lang="en-US" sz="1400" dirty="0">
                <a:effectLst/>
                <a:latin typeface="+mn-lt"/>
              </a:rPr>
              <a:t>With bulk data size of 10MB, LTE consumes 1.62 times the energy of </a:t>
            </a:r>
            <a:r>
              <a:rPr lang="en-US" sz="1400" dirty="0" err="1">
                <a:effectLst/>
                <a:latin typeface="+mn-lt"/>
              </a:rPr>
              <a:t>WiFi</a:t>
            </a:r>
            <a:r>
              <a:rPr lang="en-US" sz="1400" dirty="0">
                <a:effectLst/>
                <a:latin typeface="+mn-lt"/>
              </a:rPr>
              <a:t> for downlink and 2.53 for uplink</a:t>
            </a:r>
          </a:p>
          <a:p>
            <a:pPr lvl="1"/>
            <a:r>
              <a:rPr lang="en-US" sz="1400" dirty="0">
                <a:effectLst/>
                <a:latin typeface="+mn-lt"/>
              </a:rPr>
              <a:t>3G has the worst energy efficiency for large data transfer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80" y="1484784"/>
            <a:ext cx="5181892" cy="29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LTE </a:t>
            </a:r>
            <a:r>
              <a:rPr lang="en-US" sz="3200" dirty="0" smtClean="0">
                <a:effectLst/>
              </a:rPr>
              <a:t>POWER MODEL CONSTRUCTION 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6552727" cy="432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Power model validation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52400" y="4653136"/>
            <a:ext cx="891015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 dirty="0">
                <a:effectLst/>
              </a:rPr>
              <a:t>To validate the LTE power model and the trace-driven simulation, researchers compare </a:t>
            </a:r>
            <a:r>
              <a:rPr lang="en-US" sz="1800" dirty="0">
                <a:effectLst/>
              </a:rPr>
              <a:t>measured energy with simulated energy </a:t>
            </a:r>
            <a:r>
              <a:rPr lang="en-US" sz="1800" b="0" dirty="0">
                <a:effectLst/>
              </a:rPr>
              <a:t>for case study applications.</a:t>
            </a:r>
          </a:p>
          <a:p>
            <a:r>
              <a:rPr lang="en-US" sz="1800" b="0" dirty="0">
                <a:effectLst/>
              </a:rPr>
              <a:t>The error rate is consistently less than 6%, with the largest error rate from Website Y.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29" y="1455732"/>
            <a:ext cx="5735845" cy="319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75" y="1754188"/>
            <a:ext cx="8445624" cy="4800600"/>
          </a:xfrm>
        </p:spPr>
        <p:txBody>
          <a:bodyPr/>
          <a:lstStyle/>
          <a:p>
            <a:r>
              <a:rPr lang="en-US" sz="2200" b="0" dirty="0" smtClean="0">
                <a:effectLst/>
              </a:rPr>
              <a:t>Introduction</a:t>
            </a:r>
          </a:p>
          <a:p>
            <a:r>
              <a:rPr lang="en-US" sz="2200" b="0" dirty="0" smtClean="0">
                <a:effectLst/>
              </a:rPr>
              <a:t>Background</a:t>
            </a:r>
          </a:p>
          <a:p>
            <a:r>
              <a:rPr lang="en-US" sz="2200" b="0" dirty="0" smtClean="0">
                <a:effectLst/>
              </a:rPr>
              <a:t>Methodology</a:t>
            </a:r>
          </a:p>
          <a:p>
            <a:r>
              <a:rPr lang="en-US" sz="2200" b="0" dirty="0" smtClean="0">
                <a:effectLst/>
              </a:rPr>
              <a:t>LTE network characterization</a:t>
            </a:r>
          </a:p>
          <a:p>
            <a:r>
              <a:rPr lang="en-US" sz="2200" b="0" dirty="0" smtClean="0">
                <a:effectLst/>
              </a:rPr>
              <a:t>LTE power model construction</a:t>
            </a:r>
          </a:p>
          <a:p>
            <a:r>
              <a:rPr lang="en-US" sz="2200" dirty="0" smtClean="0">
                <a:effectLst/>
              </a:rPr>
              <a:t>User trace based tradeoff analysis</a:t>
            </a:r>
          </a:p>
          <a:p>
            <a:r>
              <a:rPr lang="en-US" sz="2200" b="0" dirty="0" smtClean="0">
                <a:effectLst/>
              </a:rPr>
              <a:t>Application performance impact</a:t>
            </a:r>
          </a:p>
          <a:p>
            <a:r>
              <a:rPr lang="en-US" sz="2200" b="0" dirty="0" smtClean="0">
                <a:effectLst/>
              </a:rPr>
              <a:t>Conclusion</a:t>
            </a:r>
            <a:endParaRPr lang="en-US" sz="2200" b="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Examination of 4G LTE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000" dirty="0">
                <a:effectLst/>
              </a:rPr>
              <a:t>USER TRACE BASED TRADEOFF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420888"/>
            <a:ext cx="8712968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Researchers apply the LTE power model to UMICH data set and compare energy efficiency with 3G and </a:t>
            </a:r>
            <a:r>
              <a:rPr lang="en-US" sz="2400" dirty="0" err="1">
                <a:effectLst/>
              </a:rPr>
              <a:t>WiFi</a:t>
            </a:r>
            <a:r>
              <a:rPr lang="en-US" sz="2400" dirty="0">
                <a:effectLst/>
              </a:rPr>
              <a:t>. In addition, they study the tradeoff of configuring different LTE parameters via analysis framework.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000" dirty="0" smtClean="0">
                <a:effectLst/>
              </a:rPr>
              <a:t>USER TRACE BASED TRADEOFF ANALYSIS</a:t>
            </a:r>
            <a:endParaRPr lang="en-US" sz="3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4824536" cy="5040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Energy efficiency comparisons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60977" y="6453967"/>
            <a:ext cx="6336704" cy="381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504" y="4678586"/>
            <a:ext cx="904365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1800" b="0" dirty="0" err="1" smtClean="0">
                <a:effectLst/>
              </a:rPr>
              <a:t>E</a:t>
            </a:r>
            <a:r>
              <a:rPr lang="en-US" sz="1800" b="0" baseline="-25000" dirty="0" err="1" smtClean="0">
                <a:effectLst/>
              </a:rPr>
              <a:t>lte</a:t>
            </a:r>
            <a:r>
              <a:rPr lang="en-US" sz="1800" b="0" dirty="0" smtClean="0">
                <a:effectLst/>
              </a:rPr>
              <a:t>/</a:t>
            </a:r>
            <a:r>
              <a:rPr lang="en-US" sz="1800" b="0" dirty="0" err="1" smtClean="0">
                <a:effectLst/>
              </a:rPr>
              <a:t>E</a:t>
            </a:r>
            <a:r>
              <a:rPr lang="en-US" sz="1800" b="0" baseline="-25000" dirty="0" err="1" smtClean="0">
                <a:effectLst/>
              </a:rPr>
              <a:t>wifi</a:t>
            </a:r>
            <a:r>
              <a:rPr lang="en-US" sz="1800" b="0" dirty="0" smtClean="0">
                <a:effectLst/>
              </a:rPr>
              <a:t> </a:t>
            </a:r>
            <a:r>
              <a:rPr lang="en-US" sz="1800" b="0" dirty="0">
                <a:effectLst/>
              </a:rPr>
              <a:t>ranges from 16.9 to 28.9 and the aggregate ratio for all users is 23.0.</a:t>
            </a:r>
          </a:p>
          <a:p>
            <a:pPr lvl="0"/>
            <a:r>
              <a:rPr lang="en-US" sz="1800" b="0" dirty="0">
                <a:effectLst/>
              </a:rPr>
              <a:t>E</a:t>
            </a:r>
            <a:r>
              <a:rPr lang="en-US" sz="1800" b="0" baseline="-25000" dirty="0">
                <a:effectLst/>
              </a:rPr>
              <a:t>3g</a:t>
            </a:r>
            <a:r>
              <a:rPr lang="en-US" sz="1800" b="0" dirty="0">
                <a:effectLst/>
              </a:rPr>
              <a:t>/</a:t>
            </a:r>
            <a:r>
              <a:rPr lang="en-US" sz="1800" b="0" dirty="0" err="1">
                <a:effectLst/>
              </a:rPr>
              <a:t>E</a:t>
            </a:r>
            <a:r>
              <a:rPr lang="en-US" sz="1800" b="0" baseline="-25000" dirty="0" err="1">
                <a:effectLst/>
              </a:rPr>
              <a:t>wifi</a:t>
            </a:r>
            <a:r>
              <a:rPr lang="en-US" sz="1800" b="0" dirty="0">
                <a:effectLst/>
              </a:rPr>
              <a:t> ranges from 10.8 to 18.0 and the aggregate ratio for all users is 14.6, lower than LTE.</a:t>
            </a:r>
          </a:p>
          <a:p>
            <a:pPr marL="0" indent="0">
              <a:buNone/>
            </a:pPr>
            <a:r>
              <a:rPr lang="en-US" sz="1800" b="0" dirty="0">
                <a:effectLst/>
              </a:rPr>
              <a:t>In summary, the energy efficiency for LTE is lower than 3G, with </a:t>
            </a:r>
            <a:r>
              <a:rPr lang="en-US" sz="1800" b="0" dirty="0" err="1">
                <a:effectLst/>
              </a:rPr>
              <a:t>WiFi</a:t>
            </a:r>
            <a:r>
              <a:rPr lang="en-US" sz="1800" b="0" dirty="0">
                <a:effectLst/>
              </a:rPr>
              <a:t> having a much higher energy efficiency.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48708"/>
            <a:ext cx="5038239" cy="31125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15518" y="1628800"/>
            <a:ext cx="3602722" cy="277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0" dirty="0">
                <a:effectLst/>
              </a:rPr>
              <a:t>Assume that the simulated energy usage for LTE, </a:t>
            </a:r>
            <a:r>
              <a:rPr lang="en-US" sz="1600" b="0" dirty="0" err="1">
                <a:effectLst/>
              </a:rPr>
              <a:t>WiFi</a:t>
            </a:r>
            <a:r>
              <a:rPr lang="en-US" sz="1600" b="0" dirty="0">
                <a:effectLst/>
              </a:rPr>
              <a:t> and 3G power model is </a:t>
            </a:r>
            <a:r>
              <a:rPr lang="en-US" sz="1600" b="0" dirty="0" err="1">
                <a:effectLst/>
              </a:rPr>
              <a:t>E</a:t>
            </a:r>
            <a:r>
              <a:rPr lang="en-US" sz="1600" b="0" baseline="-25000" dirty="0" err="1">
                <a:effectLst/>
              </a:rPr>
              <a:t>lte</a:t>
            </a:r>
            <a:r>
              <a:rPr lang="en-US" sz="1600" b="0" dirty="0">
                <a:effectLst/>
              </a:rPr>
              <a:t>, </a:t>
            </a:r>
            <a:r>
              <a:rPr lang="en-US" sz="1600" b="0" dirty="0" err="1">
                <a:effectLst/>
              </a:rPr>
              <a:t>E</a:t>
            </a:r>
            <a:r>
              <a:rPr lang="en-US" sz="1600" b="0" baseline="-25000" dirty="0" err="1">
                <a:effectLst/>
              </a:rPr>
              <a:t>wifi</a:t>
            </a:r>
            <a:r>
              <a:rPr lang="en-US" sz="1600" b="0" dirty="0">
                <a:effectLst/>
              </a:rPr>
              <a:t> and E</a:t>
            </a:r>
            <a:r>
              <a:rPr lang="en-US" sz="1600" b="0" baseline="-25000" dirty="0">
                <a:effectLst/>
              </a:rPr>
              <a:t>3g</a:t>
            </a:r>
            <a:r>
              <a:rPr lang="en-US" sz="1600" b="0" dirty="0">
                <a:effectLst/>
              </a:rPr>
              <a:t>, respectively.</a:t>
            </a:r>
          </a:p>
          <a:p>
            <a:r>
              <a:rPr lang="en-US" sz="1600" b="0" dirty="0">
                <a:effectLst/>
              </a:rPr>
              <a:t>The energy ratio of LTE/</a:t>
            </a:r>
            <a:r>
              <a:rPr lang="en-US" sz="1600" b="0" dirty="0" err="1">
                <a:effectLst/>
              </a:rPr>
              <a:t>WiFi</a:t>
            </a:r>
            <a:r>
              <a:rPr lang="en-US" sz="1600" b="0" dirty="0">
                <a:effectLst/>
              </a:rPr>
              <a:t> is </a:t>
            </a:r>
            <a:r>
              <a:rPr lang="en-US" sz="1600" b="0" dirty="0" err="1">
                <a:effectLst/>
              </a:rPr>
              <a:t>E</a:t>
            </a:r>
            <a:r>
              <a:rPr lang="en-US" sz="1600" b="0" baseline="-25000" dirty="0" err="1">
                <a:effectLst/>
              </a:rPr>
              <a:t>lte</a:t>
            </a:r>
            <a:r>
              <a:rPr lang="en-US" sz="1600" b="0" dirty="0">
                <a:effectLst/>
              </a:rPr>
              <a:t>/</a:t>
            </a:r>
            <a:r>
              <a:rPr lang="en-US" sz="1600" b="0" dirty="0" err="1">
                <a:effectLst/>
              </a:rPr>
              <a:t>E</a:t>
            </a:r>
            <a:r>
              <a:rPr lang="en-US" sz="1600" b="0" baseline="-25000" dirty="0" err="1">
                <a:effectLst/>
              </a:rPr>
              <a:t>wifi</a:t>
            </a:r>
            <a:r>
              <a:rPr lang="en-US" sz="1600" b="0" dirty="0">
                <a:effectLst/>
              </a:rPr>
              <a:t>.</a:t>
            </a:r>
          </a:p>
          <a:p>
            <a:r>
              <a:rPr lang="en-US" sz="1600" b="0" dirty="0">
                <a:effectLst/>
              </a:rPr>
              <a:t>The energy ratio of 3G/</a:t>
            </a:r>
            <a:r>
              <a:rPr lang="en-US" sz="1600" b="0" dirty="0" err="1">
                <a:effectLst/>
              </a:rPr>
              <a:t>WiFi</a:t>
            </a:r>
            <a:r>
              <a:rPr lang="en-US" sz="1600" b="0" dirty="0">
                <a:effectLst/>
              </a:rPr>
              <a:t> is E</a:t>
            </a:r>
            <a:r>
              <a:rPr lang="en-US" sz="1600" b="0" baseline="-25000" dirty="0">
                <a:effectLst/>
              </a:rPr>
              <a:t>3g</a:t>
            </a:r>
            <a:r>
              <a:rPr lang="en-US" sz="1600" b="0" dirty="0">
                <a:effectLst/>
              </a:rPr>
              <a:t>/</a:t>
            </a:r>
            <a:r>
              <a:rPr lang="en-US" sz="1600" b="0" dirty="0" err="1">
                <a:effectLst/>
              </a:rPr>
              <a:t>E</a:t>
            </a:r>
            <a:r>
              <a:rPr lang="en-US" sz="1600" b="0" baseline="-25000" dirty="0" err="1">
                <a:effectLst/>
              </a:rPr>
              <a:t>wifi</a:t>
            </a:r>
            <a:r>
              <a:rPr lang="en-US" sz="1600" b="0" dirty="0">
                <a:effectLst/>
              </a:rPr>
              <a:t>.</a:t>
            </a:r>
          </a:p>
          <a:p>
            <a:r>
              <a:rPr lang="en-US" sz="1600" b="0" dirty="0">
                <a:effectLst/>
              </a:rPr>
              <a:t>Figure 13 shows the two ratio among 20 users.</a:t>
            </a:r>
          </a:p>
        </p:txBody>
      </p:sp>
    </p:spTree>
    <p:extLst>
      <p:ext uri="{BB962C8B-B14F-4D97-AF65-F5344CB8AC3E}">
        <p14:creationId xmlns:p14="http://schemas.microsoft.com/office/powerpoint/2010/main" val="15015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000" dirty="0" smtClean="0">
                <a:effectLst/>
              </a:rPr>
              <a:t>USER TRACE BASED TRADEOFF ANALYSIS</a:t>
            </a:r>
            <a:endParaRPr lang="en-US" sz="3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4824536" cy="5040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Energy efficiency comparisons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60977" y="6453967"/>
            <a:ext cx="6336704" cy="381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7034" y="4155775"/>
            <a:ext cx="9043651" cy="229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1600" dirty="0">
                <a:effectLst/>
              </a:rPr>
              <a:t>Promotion energy </a:t>
            </a:r>
            <a:r>
              <a:rPr lang="en-US" sz="1600" b="0" dirty="0">
                <a:effectLst/>
              </a:rPr>
              <a:t>contributes to a small portion.</a:t>
            </a:r>
          </a:p>
          <a:p>
            <a:pPr lvl="0"/>
            <a:r>
              <a:rPr lang="en-US" sz="1600" b="0" dirty="0" err="1">
                <a:effectLst/>
              </a:rPr>
              <a:t>WiFi</a:t>
            </a:r>
            <a:r>
              <a:rPr lang="en-US" sz="1600" b="0" dirty="0">
                <a:effectLst/>
              </a:rPr>
              <a:t> has significantly higher percentage of </a:t>
            </a:r>
            <a:r>
              <a:rPr lang="en-US" sz="1600" dirty="0">
                <a:effectLst/>
              </a:rPr>
              <a:t>idle energy </a:t>
            </a:r>
            <a:r>
              <a:rPr lang="en-US" sz="1600" b="0" dirty="0">
                <a:effectLst/>
              </a:rPr>
              <a:t>than LTE and 3G, which can be explained by </a:t>
            </a:r>
            <a:r>
              <a:rPr lang="en-US" sz="1600" b="0" dirty="0" err="1">
                <a:effectLst/>
              </a:rPr>
              <a:t>WiFi’s</a:t>
            </a:r>
            <a:r>
              <a:rPr lang="en-US" sz="1600" b="0" dirty="0">
                <a:effectLst/>
              </a:rPr>
              <a:t> smaller total energy, making its idle energy contribution relatively higher.</a:t>
            </a:r>
          </a:p>
          <a:p>
            <a:pPr lvl="0"/>
            <a:r>
              <a:rPr lang="en-US" sz="1600" b="0" dirty="0">
                <a:effectLst/>
              </a:rPr>
              <a:t>LTE has high variation on aggregate </a:t>
            </a:r>
            <a:r>
              <a:rPr lang="en-US" sz="1600" dirty="0">
                <a:effectLst/>
              </a:rPr>
              <a:t>data transfer energy </a:t>
            </a:r>
            <a:r>
              <a:rPr lang="en-US" sz="1600" b="0" dirty="0">
                <a:effectLst/>
              </a:rPr>
              <a:t>from 22% to 62.3%, due to traffic pattern differences across users.</a:t>
            </a:r>
          </a:p>
          <a:p>
            <a:pPr lvl="0"/>
            <a:r>
              <a:rPr lang="en-US" sz="1600" b="0" dirty="0">
                <a:effectLst/>
              </a:rPr>
              <a:t>Surprisingly, the biggest energy component for LTE and 3G network is </a:t>
            </a:r>
            <a:r>
              <a:rPr lang="en-US" sz="1600" dirty="0">
                <a:effectLst/>
              </a:rPr>
              <a:t>tail</a:t>
            </a:r>
            <a:r>
              <a:rPr lang="en-US" sz="1600" b="0" dirty="0">
                <a:effectLst/>
              </a:rPr>
              <a:t>, rather than data transfer, which lowers the energy efficiency of LTE and 3G compared to </a:t>
            </a:r>
            <a:r>
              <a:rPr lang="en-US" sz="1600" b="0" dirty="0" err="1">
                <a:effectLst/>
              </a:rPr>
              <a:t>WiFi</a:t>
            </a:r>
            <a:r>
              <a:rPr lang="en-US" sz="1600" b="0" dirty="0">
                <a:effectLst/>
              </a:rPr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148064" y="1628800"/>
            <a:ext cx="3602722" cy="277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effectLst/>
              </a:rPr>
              <a:t>Energy consumption is decomposed into </a:t>
            </a:r>
            <a:endParaRPr lang="en-US" sz="2400" dirty="0" smtClean="0">
              <a:effectLst/>
            </a:endParaRPr>
          </a:p>
          <a:p>
            <a:pPr lvl="1"/>
            <a:r>
              <a:rPr lang="en-US" sz="1800" dirty="0" smtClean="0">
                <a:effectLst/>
                <a:latin typeface="+mn-lt"/>
              </a:rPr>
              <a:t>promotion energy</a:t>
            </a:r>
          </a:p>
          <a:p>
            <a:pPr lvl="1"/>
            <a:r>
              <a:rPr lang="en-US" sz="1800" dirty="0" smtClean="0">
                <a:effectLst/>
                <a:latin typeface="+mn-lt"/>
              </a:rPr>
              <a:t>data </a:t>
            </a:r>
            <a:r>
              <a:rPr lang="en-US" sz="1800" dirty="0">
                <a:effectLst/>
                <a:latin typeface="+mn-lt"/>
              </a:rPr>
              <a:t>transfer </a:t>
            </a:r>
            <a:r>
              <a:rPr lang="en-US" sz="1800" dirty="0" smtClean="0">
                <a:effectLst/>
                <a:latin typeface="+mn-lt"/>
              </a:rPr>
              <a:t>energy</a:t>
            </a:r>
          </a:p>
          <a:p>
            <a:pPr lvl="1"/>
            <a:r>
              <a:rPr lang="en-US" sz="1800" dirty="0" smtClean="0">
                <a:effectLst/>
                <a:latin typeface="+mn-lt"/>
              </a:rPr>
              <a:t>tail energy</a:t>
            </a:r>
          </a:p>
          <a:p>
            <a:pPr lvl="1"/>
            <a:r>
              <a:rPr lang="en-US" sz="1800" dirty="0" smtClean="0">
                <a:effectLst/>
                <a:latin typeface="+mn-lt"/>
              </a:rPr>
              <a:t>idle energy</a:t>
            </a:r>
            <a:endParaRPr lang="en-US" sz="1800" dirty="0">
              <a:effectLst/>
              <a:latin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4" y="1591732"/>
            <a:ext cx="4107652" cy="25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000" dirty="0" smtClean="0">
                <a:effectLst/>
              </a:rPr>
              <a:t>USER TRACE BASED TRADEOFF ANALYSIS</a:t>
            </a:r>
            <a:endParaRPr lang="en-US" sz="3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4824536" cy="5040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Impact of LTE parameters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60977" y="6453967"/>
            <a:ext cx="6336704" cy="381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6318" y="2482898"/>
            <a:ext cx="9043651" cy="229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dirty="0">
                <a:effectLst/>
              </a:rPr>
              <a:t>Researchers use </a:t>
            </a:r>
            <a:r>
              <a:rPr lang="en-US" sz="2000" dirty="0" err="1">
                <a:effectLst/>
              </a:rPr>
              <a:t>WiFi</a:t>
            </a:r>
            <a:r>
              <a:rPr lang="en-US" sz="2000" dirty="0">
                <a:effectLst/>
              </a:rPr>
              <a:t> traces in the UMICH data set to study the impact of LTE parameter configuration on radio energy E, channel scheduling delay D and signaling overhead S.</a:t>
            </a:r>
          </a:p>
          <a:p>
            <a:r>
              <a:rPr lang="en-US" sz="2000" dirty="0">
                <a:effectLst/>
              </a:rPr>
              <a:t>E is the simulated total energy consumed by UE.</a:t>
            </a:r>
          </a:p>
          <a:p>
            <a:r>
              <a:rPr lang="en-US" sz="2000" dirty="0">
                <a:effectLst/>
              </a:rPr>
              <a:t>D is the sum of scheduling delay for all packets.</a:t>
            </a:r>
          </a:p>
          <a:p>
            <a:r>
              <a:rPr lang="en-US" sz="2000" dirty="0">
                <a:effectLst/>
              </a:rPr>
              <a:t>S is the overhead of the LTE network for serving this UE.</a:t>
            </a:r>
          </a:p>
        </p:txBody>
      </p:sp>
    </p:spTree>
    <p:extLst>
      <p:ext uri="{BB962C8B-B14F-4D97-AF65-F5344CB8AC3E}">
        <p14:creationId xmlns:p14="http://schemas.microsoft.com/office/powerpoint/2010/main" val="16844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000" dirty="0" smtClean="0">
                <a:effectLst/>
              </a:rPr>
              <a:t>USER TRACE BASED TRADEOFF ANALYSIS</a:t>
            </a:r>
            <a:endParaRPr lang="en-US" sz="3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7920880" cy="5040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Impact of LTE </a:t>
            </a:r>
            <a:r>
              <a:rPr lang="en-US" sz="2400" dirty="0" smtClean="0">
                <a:effectLst/>
              </a:rPr>
              <a:t>parameters--</a:t>
            </a:r>
            <a:r>
              <a:rPr lang="en-US" sz="2400" dirty="0">
                <a:effectLst/>
              </a:rPr>
              <a:t>LTE tail timer </a:t>
            </a:r>
            <a:r>
              <a:rPr lang="en-US" sz="2400" dirty="0" err="1">
                <a:effectLst/>
              </a:rPr>
              <a:t>T</a:t>
            </a:r>
            <a:r>
              <a:rPr lang="en-US" sz="2400" baseline="-25000" dirty="0" err="1">
                <a:effectLst/>
              </a:rPr>
              <a:t>tail</a:t>
            </a:r>
            <a:r>
              <a:rPr lang="en-US" sz="2400" dirty="0">
                <a:effectLst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60977" y="6453967"/>
            <a:ext cx="6336704" cy="381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504" y="4365104"/>
            <a:ext cx="9043651" cy="178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0" dirty="0">
                <a:effectLst/>
              </a:rPr>
              <a:t>S id defined to be the total number of RRC_IDLE to RRC_CONNECTED promotions.</a:t>
            </a:r>
          </a:p>
          <a:p>
            <a:r>
              <a:rPr lang="en-US" sz="1600" b="0" dirty="0" err="1">
                <a:effectLst/>
              </a:rPr>
              <a:t>T</a:t>
            </a:r>
            <a:r>
              <a:rPr lang="en-US" sz="1600" b="0" baseline="-25000" dirty="0" err="1">
                <a:effectLst/>
              </a:rPr>
              <a:t>tail</a:t>
            </a:r>
            <a:r>
              <a:rPr lang="en-US" sz="1600" b="0" dirty="0">
                <a:effectLst/>
              </a:rPr>
              <a:t> varies from 1 second to 30 seconds.</a:t>
            </a:r>
          </a:p>
          <a:p>
            <a:r>
              <a:rPr lang="en-US" sz="1600" b="0" dirty="0">
                <a:effectLst/>
              </a:rPr>
              <a:t>T</a:t>
            </a:r>
            <a:r>
              <a:rPr lang="en-US" sz="1600" b="0" baseline="-25000" dirty="0">
                <a:effectLst/>
              </a:rPr>
              <a:t>D</a:t>
            </a:r>
            <a:r>
              <a:rPr lang="en-US" sz="1600" b="0" dirty="0">
                <a:effectLst/>
              </a:rPr>
              <a:t> is the default configuration of 11.58 seconds for </a:t>
            </a:r>
            <a:r>
              <a:rPr lang="en-US" sz="1600" b="0" dirty="0" err="1">
                <a:effectLst/>
              </a:rPr>
              <a:t>T</a:t>
            </a:r>
            <a:r>
              <a:rPr lang="en-US" sz="1600" b="0" baseline="-25000" dirty="0" err="1">
                <a:effectLst/>
              </a:rPr>
              <a:t>tail</a:t>
            </a:r>
            <a:r>
              <a:rPr lang="en-US" sz="1600" b="0" dirty="0">
                <a:effectLst/>
              </a:rPr>
              <a:t>.</a:t>
            </a:r>
          </a:p>
          <a:p>
            <a:r>
              <a:rPr lang="en-US" sz="1600" b="0" dirty="0">
                <a:effectLst/>
              </a:rPr>
              <a:t>∆(E)=(E’-E</a:t>
            </a:r>
            <a:r>
              <a:rPr lang="en-US" sz="1600" b="0" baseline="-25000" dirty="0">
                <a:effectLst/>
              </a:rPr>
              <a:t>D­</a:t>
            </a:r>
            <a:r>
              <a:rPr lang="en-US" sz="1600" b="0" dirty="0">
                <a:effectLst/>
              </a:rPr>
              <a:t>)/E</a:t>
            </a:r>
            <a:r>
              <a:rPr lang="en-US" sz="1600" b="0" baseline="-25000" dirty="0">
                <a:effectLst/>
              </a:rPr>
              <a:t>D</a:t>
            </a:r>
            <a:r>
              <a:rPr lang="en-US" sz="1600" b="0" dirty="0">
                <a:effectLst/>
              </a:rPr>
              <a:t>, similar for ∆(D) and </a:t>
            </a:r>
            <a:r>
              <a:rPr lang="en-US" sz="1600" b="0" dirty="0" smtClean="0">
                <a:effectLst/>
              </a:rPr>
              <a:t>∆(S).</a:t>
            </a:r>
            <a:endParaRPr lang="en-US" sz="1600" b="0" dirty="0">
              <a:effectLst/>
            </a:endParaRPr>
          </a:p>
          <a:p>
            <a:r>
              <a:rPr lang="en-US" sz="1600" b="0" dirty="0">
                <a:effectLst/>
              </a:rPr>
              <a:t>As show in Figure 15, a larger </a:t>
            </a:r>
            <a:r>
              <a:rPr lang="en-US" sz="1600" b="0" dirty="0" err="1">
                <a:effectLst/>
              </a:rPr>
              <a:t>T</a:t>
            </a:r>
            <a:r>
              <a:rPr lang="en-US" sz="1600" b="0" baseline="-25000" dirty="0" err="1">
                <a:effectLst/>
              </a:rPr>
              <a:t>tail</a:t>
            </a:r>
            <a:r>
              <a:rPr lang="en-US" sz="1600" b="0" dirty="0">
                <a:effectLst/>
              </a:rPr>
              <a:t> value reduces both </a:t>
            </a:r>
            <a:r>
              <a:rPr lang="en-US" sz="1600" b="0" dirty="0">
                <a:effectLst/>
              </a:rPr>
              <a:t>∆(D) </a:t>
            </a:r>
            <a:r>
              <a:rPr lang="en-US" sz="1600" b="0" dirty="0">
                <a:effectLst/>
              </a:rPr>
              <a:t>and </a:t>
            </a:r>
            <a:r>
              <a:rPr lang="en-US" sz="1600" b="0" dirty="0">
                <a:effectLst/>
              </a:rPr>
              <a:t>∆(S) </a:t>
            </a:r>
            <a:r>
              <a:rPr lang="en-US" sz="1600" b="0" dirty="0">
                <a:effectLst/>
              </a:rPr>
              <a:t>while increases </a:t>
            </a:r>
            <a:r>
              <a:rPr lang="en-US" sz="1600" b="0" dirty="0">
                <a:effectLst/>
              </a:rPr>
              <a:t>∆(E).</a:t>
            </a:r>
            <a:endParaRPr lang="en-US" sz="1600" b="0" dirty="0">
              <a:effectLst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3039"/>
            <a:ext cx="4709168" cy="26295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13399"/>
            <a:ext cx="3522067" cy="26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" y="1221812"/>
            <a:ext cx="8445624" cy="4800600"/>
          </a:xfrm>
        </p:spPr>
        <p:txBody>
          <a:bodyPr/>
          <a:lstStyle/>
          <a:p>
            <a:r>
              <a:rPr lang="en-US" sz="2400" dirty="0">
                <a:effectLst/>
              </a:rPr>
              <a:t>New mobile generations have appeared about every ten years since the first </a:t>
            </a:r>
            <a:r>
              <a:rPr lang="en-US" sz="2400" dirty="0" smtClean="0">
                <a:effectLst/>
              </a:rPr>
              <a:t>move</a:t>
            </a:r>
          </a:p>
          <a:p>
            <a:pPr lvl="1"/>
            <a:r>
              <a:rPr lang="en-US" sz="2000" dirty="0"/>
              <a:t>1G: 1981 ----------------14.4 Kbps (peak)</a:t>
            </a:r>
          </a:p>
          <a:p>
            <a:pPr lvl="1"/>
            <a:r>
              <a:rPr lang="en-US" sz="2000" dirty="0"/>
              <a:t>2G: 1992 ----------------56 Kbps to 115 Kbps</a:t>
            </a:r>
          </a:p>
          <a:p>
            <a:pPr lvl="1"/>
            <a:r>
              <a:rPr lang="en-US" sz="2000" dirty="0"/>
              <a:t>3G: 2001 ----------------up to 21Mbps</a:t>
            </a:r>
          </a:p>
          <a:p>
            <a:pPr lvl="1"/>
            <a:r>
              <a:rPr lang="en-US" sz="2000" dirty="0"/>
              <a:t>4G: 2011 ----------------up to 128 Mbps</a:t>
            </a:r>
          </a:p>
          <a:p>
            <a:r>
              <a:rPr lang="en-US" sz="2400" dirty="0" smtClean="0">
                <a:effectLst/>
              </a:rPr>
              <a:t>The </a:t>
            </a:r>
            <a:r>
              <a:rPr lang="en-US" sz="2400" dirty="0" smtClean="0">
                <a:effectLst/>
              </a:rPr>
              <a:t>targeted user throughput </a:t>
            </a:r>
            <a:r>
              <a:rPr lang="en-US" sz="2400" dirty="0" smtClean="0">
                <a:effectLst/>
              </a:rPr>
              <a:t>of 4G is </a:t>
            </a:r>
            <a:r>
              <a:rPr lang="en-US" sz="2400" dirty="0" smtClean="0">
                <a:effectLst/>
              </a:rPr>
              <a:t>100Mbps for downlink and 50Mbps for uplink with less than 5ms user-plane latency.</a:t>
            </a:r>
          </a:p>
          <a:p>
            <a:endParaRPr lang="en-US" sz="2400" dirty="0" smtClean="0">
              <a:effectLst/>
            </a:endParaRPr>
          </a:p>
          <a:p>
            <a:endParaRPr lang="en-US" sz="24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000" dirty="0">
                <a:effectLst/>
              </a:rPr>
              <a:t>USER TRACE BASED TRADEOFF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568952" cy="5040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Impact of LTE </a:t>
            </a:r>
            <a:r>
              <a:rPr lang="en-US" sz="2400" dirty="0" smtClean="0">
                <a:effectLst/>
              </a:rPr>
              <a:t>parameters--</a:t>
            </a:r>
            <a:r>
              <a:rPr lang="en-US" sz="2400" dirty="0">
                <a:effectLst/>
              </a:rPr>
              <a:t>DRX inactivity timer T</a:t>
            </a:r>
            <a:r>
              <a:rPr lang="en-US" sz="2400" baseline="-25000" dirty="0">
                <a:effectLst/>
              </a:rPr>
              <a:t>i </a:t>
            </a:r>
            <a:endParaRPr lang="en-US" sz="24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60977" y="6453967"/>
            <a:ext cx="6336704" cy="381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504" y="4509120"/>
            <a:ext cx="904365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 dirty="0">
                <a:effectLst/>
              </a:rPr>
              <a:t>In this measurement, Signaling overhead S is defined as the </a:t>
            </a:r>
            <a:r>
              <a:rPr lang="en-US" sz="1800" dirty="0">
                <a:effectLst/>
              </a:rPr>
              <a:t>sum of </a:t>
            </a:r>
            <a:r>
              <a:rPr lang="en-US" sz="1800" b="0" dirty="0">
                <a:effectLst/>
              </a:rPr>
              <a:t>the </a:t>
            </a:r>
            <a:r>
              <a:rPr lang="en-US" sz="1800" dirty="0">
                <a:effectLst/>
              </a:rPr>
              <a:t>continuous reception time and DRX </a:t>
            </a:r>
            <a:r>
              <a:rPr lang="en-US" sz="1800" dirty="0" smtClean="0">
                <a:effectLst/>
              </a:rPr>
              <a:t>On </a:t>
            </a:r>
            <a:r>
              <a:rPr lang="en-US" sz="1800" dirty="0">
                <a:effectLst/>
              </a:rPr>
              <a:t>durations </a:t>
            </a:r>
            <a:r>
              <a:rPr lang="en-US" sz="1800" b="0" dirty="0">
                <a:effectLst/>
              </a:rPr>
              <a:t>in RRC_CONNECTED.</a:t>
            </a:r>
          </a:p>
          <a:p>
            <a:r>
              <a:rPr lang="en-US" sz="1800" b="0" dirty="0">
                <a:effectLst/>
              </a:rPr>
              <a:t>Figure 16 shows that a larger T</a:t>
            </a:r>
            <a:r>
              <a:rPr lang="en-US" sz="1800" b="0" baseline="-25000" dirty="0">
                <a:effectLst/>
              </a:rPr>
              <a:t>i</a:t>
            </a:r>
            <a:r>
              <a:rPr lang="en-US" sz="1800" b="0" dirty="0">
                <a:effectLst/>
              </a:rPr>
              <a:t> keeps UE in continuous reception longer and reduces the scheduling delay for downlink packets, while has negligible impact on E.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81999"/>
            <a:ext cx="4686957" cy="26626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100" y="1576200"/>
            <a:ext cx="3585370" cy="266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000" dirty="0">
                <a:effectLst/>
              </a:rPr>
              <a:t>USER TRACE BASED TRADEOFF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568952" cy="43204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ffectLst/>
              </a:rPr>
              <a:t>Impact of LTE </a:t>
            </a:r>
            <a:r>
              <a:rPr lang="en-US" sz="2000" dirty="0" smtClean="0">
                <a:effectLst/>
              </a:rPr>
              <a:t>parameters--</a:t>
            </a:r>
            <a:r>
              <a:rPr lang="en-US" sz="2000" dirty="0">
                <a:effectLst/>
              </a:rPr>
              <a:t> DRX cycle (</a:t>
            </a:r>
            <a:r>
              <a:rPr lang="en-US" sz="2000" dirty="0" err="1">
                <a:effectLst/>
              </a:rPr>
              <a:t>T</a:t>
            </a:r>
            <a:r>
              <a:rPr lang="en-US" sz="2000" baseline="-25000" dirty="0" err="1">
                <a:effectLst/>
              </a:rPr>
              <a:t>pl</a:t>
            </a:r>
            <a:r>
              <a:rPr lang="en-US" sz="2000" dirty="0">
                <a:effectLst/>
              </a:rPr>
              <a:t>) in RRC_CONNECTED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60977" y="6453967"/>
            <a:ext cx="6336704" cy="381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096" y="4725143"/>
            <a:ext cx="9043651" cy="115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 dirty="0" smtClean="0">
                <a:effectLst/>
              </a:rPr>
              <a:t>S </a:t>
            </a:r>
            <a:r>
              <a:rPr lang="en-US" sz="1800" b="0" dirty="0">
                <a:effectLst/>
              </a:rPr>
              <a:t>is defined as the sum of the continuous reception time and DRX On </a:t>
            </a:r>
            <a:r>
              <a:rPr lang="en-US" sz="1800" b="0" dirty="0" smtClean="0">
                <a:effectLst/>
              </a:rPr>
              <a:t>durations.</a:t>
            </a:r>
            <a:endParaRPr lang="en-US" sz="1800" b="0" dirty="0">
              <a:effectLst/>
            </a:endParaRPr>
          </a:p>
          <a:p>
            <a:pPr lvl="0"/>
            <a:r>
              <a:rPr lang="en-US" sz="1800" b="0" dirty="0">
                <a:effectLst/>
              </a:rPr>
              <a:t>When </a:t>
            </a:r>
            <a:r>
              <a:rPr lang="en-US" sz="1800" b="0" dirty="0" err="1">
                <a:effectLst/>
              </a:rPr>
              <a:t>T</a:t>
            </a:r>
            <a:r>
              <a:rPr lang="en-US" sz="1800" b="0" baseline="-25000" dirty="0" err="1">
                <a:effectLst/>
              </a:rPr>
              <a:t>pl</a:t>
            </a:r>
            <a:r>
              <a:rPr lang="en-US" sz="1800" b="0" dirty="0">
                <a:effectLst/>
              </a:rPr>
              <a:t> is set to a very small value, S significantly increases. So </a:t>
            </a:r>
            <a:r>
              <a:rPr lang="en-US" sz="1800" b="0" dirty="0" err="1">
                <a:effectLst/>
              </a:rPr>
              <a:t>T</a:t>
            </a:r>
            <a:r>
              <a:rPr lang="en-US" sz="1800" b="0" baseline="-25000" dirty="0" err="1">
                <a:effectLst/>
              </a:rPr>
              <a:t>pl</a:t>
            </a:r>
            <a:r>
              <a:rPr lang="en-US" sz="1800" b="0" dirty="0">
                <a:effectLst/>
              </a:rPr>
              <a:t> is not recommend to be set to too small </a:t>
            </a:r>
            <a:r>
              <a:rPr lang="en-US" sz="1800" b="0" dirty="0" smtClean="0">
                <a:effectLst/>
              </a:rPr>
              <a:t>value.</a:t>
            </a:r>
            <a:endParaRPr lang="en-US" sz="1800" b="0" dirty="0">
              <a:effectLst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68" y="2028927"/>
            <a:ext cx="4186835" cy="19034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" y="1647042"/>
            <a:ext cx="4693617" cy="27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000" dirty="0">
                <a:effectLst/>
              </a:rPr>
              <a:t>USER TRACE BASED TRADEOFF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7056784" cy="43204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ffectLst/>
              </a:rPr>
              <a:t>Impact of LTE </a:t>
            </a:r>
            <a:r>
              <a:rPr lang="en-US" sz="2000" dirty="0" smtClean="0">
                <a:effectLst/>
              </a:rPr>
              <a:t>parameters--</a:t>
            </a:r>
            <a:r>
              <a:rPr lang="en-US" sz="2000" dirty="0">
                <a:effectLst/>
              </a:rPr>
              <a:t> DRX cycle in RRC_IDLE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60977" y="6453967"/>
            <a:ext cx="6336704" cy="381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504" y="5165084"/>
            <a:ext cx="9043651" cy="108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 dirty="0">
                <a:effectLst/>
              </a:rPr>
              <a:t>Similar to </a:t>
            </a:r>
            <a:r>
              <a:rPr lang="en-US" sz="1800" b="0" dirty="0" err="1">
                <a:effectLst/>
              </a:rPr>
              <a:t>T</a:t>
            </a:r>
            <a:r>
              <a:rPr lang="en-US" sz="1800" b="0" baseline="-25000" dirty="0" err="1">
                <a:effectLst/>
              </a:rPr>
              <a:t>pl</a:t>
            </a:r>
            <a:r>
              <a:rPr lang="en-US" sz="1800" b="0" dirty="0">
                <a:effectLst/>
              </a:rPr>
              <a:t>, </a:t>
            </a:r>
            <a:r>
              <a:rPr lang="en-US" sz="1800" b="0" dirty="0" err="1">
                <a:effectLst/>
              </a:rPr>
              <a:t>T</a:t>
            </a:r>
            <a:r>
              <a:rPr lang="en-US" sz="1800" b="0" baseline="-25000" dirty="0" err="1">
                <a:effectLst/>
              </a:rPr>
              <a:t>pi</a:t>
            </a:r>
            <a:r>
              <a:rPr lang="en-US" sz="1800" b="0" baseline="-25000" dirty="0">
                <a:effectLst/>
              </a:rPr>
              <a:t>­ </a:t>
            </a:r>
            <a:r>
              <a:rPr lang="en-US" sz="1800" b="0" dirty="0">
                <a:effectLst/>
              </a:rPr>
              <a:t>causes significant signaling overhead when set to be too small</a:t>
            </a:r>
            <a:r>
              <a:rPr lang="en-US" sz="1800" b="0" dirty="0" smtClean="0">
                <a:effectLst/>
              </a:rPr>
              <a:t>.</a:t>
            </a:r>
          </a:p>
          <a:p>
            <a:r>
              <a:rPr lang="en-US" sz="1800" b="0" dirty="0">
                <a:effectLst/>
              </a:rPr>
              <a:t>So </a:t>
            </a:r>
            <a:r>
              <a:rPr lang="en-US" sz="1800" b="0" dirty="0" err="1" smtClean="0">
                <a:effectLst/>
              </a:rPr>
              <a:t>T</a:t>
            </a:r>
            <a:r>
              <a:rPr lang="en-US" sz="1800" b="0" baseline="-25000" dirty="0" err="1" smtClean="0">
                <a:effectLst/>
              </a:rPr>
              <a:t>pi</a:t>
            </a:r>
            <a:r>
              <a:rPr lang="en-US" sz="1800" b="0" dirty="0" smtClean="0">
                <a:effectLst/>
              </a:rPr>
              <a:t> </a:t>
            </a:r>
            <a:r>
              <a:rPr lang="en-US" sz="1800" b="0" dirty="0">
                <a:effectLst/>
              </a:rPr>
              <a:t>is </a:t>
            </a:r>
            <a:r>
              <a:rPr lang="en-US" sz="1800" b="0" dirty="0" smtClean="0">
                <a:effectLst/>
              </a:rPr>
              <a:t>also not </a:t>
            </a:r>
            <a:r>
              <a:rPr lang="en-US" sz="1800" b="0" dirty="0">
                <a:effectLst/>
              </a:rPr>
              <a:t>recommend to be set to too small value.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94403"/>
            <a:ext cx="5053739" cy="30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75" y="1754188"/>
            <a:ext cx="8445624" cy="4800600"/>
          </a:xfrm>
        </p:spPr>
        <p:txBody>
          <a:bodyPr/>
          <a:lstStyle/>
          <a:p>
            <a:r>
              <a:rPr lang="en-US" sz="2200" b="0" dirty="0" smtClean="0">
                <a:effectLst/>
              </a:rPr>
              <a:t>Introduction</a:t>
            </a:r>
          </a:p>
          <a:p>
            <a:r>
              <a:rPr lang="en-US" sz="2200" b="0" dirty="0" smtClean="0">
                <a:effectLst/>
              </a:rPr>
              <a:t>Background</a:t>
            </a:r>
          </a:p>
          <a:p>
            <a:r>
              <a:rPr lang="en-US" sz="2200" b="0" dirty="0" smtClean="0">
                <a:effectLst/>
              </a:rPr>
              <a:t>Methodology</a:t>
            </a:r>
          </a:p>
          <a:p>
            <a:r>
              <a:rPr lang="en-US" sz="2200" b="0" dirty="0" smtClean="0">
                <a:effectLst/>
              </a:rPr>
              <a:t>LTE network characterization</a:t>
            </a:r>
          </a:p>
          <a:p>
            <a:r>
              <a:rPr lang="en-US" sz="2200" b="0" dirty="0" smtClean="0">
                <a:effectLst/>
              </a:rPr>
              <a:t>LTE power model construction</a:t>
            </a:r>
          </a:p>
          <a:p>
            <a:r>
              <a:rPr lang="en-US" sz="2200" b="0" dirty="0" smtClean="0">
                <a:effectLst/>
              </a:rPr>
              <a:t>User trace based tradeoff analysis</a:t>
            </a:r>
          </a:p>
          <a:p>
            <a:r>
              <a:rPr lang="en-US" sz="2200" dirty="0" smtClean="0">
                <a:effectLst/>
              </a:rPr>
              <a:t>Application performance impact</a:t>
            </a:r>
          </a:p>
          <a:p>
            <a:r>
              <a:rPr lang="en-US" sz="2200" b="0" dirty="0" smtClean="0">
                <a:effectLst/>
              </a:rPr>
              <a:t>Conclusion</a:t>
            </a:r>
            <a:endParaRPr lang="en-US" sz="2200" b="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Examination of 4G LTE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200" dirty="0">
                <a:effectLst/>
              </a:rPr>
              <a:t>APPLICATION PERFORMANCE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3744416" cy="432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JavaScript execution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60977" y="6453967"/>
            <a:ext cx="6336704" cy="381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7" y="1446952"/>
            <a:ext cx="4335713" cy="287729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7504" y="4499418"/>
            <a:ext cx="8784976" cy="180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 dirty="0">
                <a:effectLst/>
              </a:rPr>
              <a:t>In 2009, researchers found that JavaScript execution speed for smartphone browsers could be up to 20~80 times slower than </a:t>
            </a:r>
            <a:r>
              <a:rPr lang="en-US" sz="1800" b="0" dirty="0" smtClean="0">
                <a:effectLst/>
              </a:rPr>
              <a:t>desk</a:t>
            </a:r>
            <a:r>
              <a:rPr lang="en-US" altLang="zh-CN" sz="1800" b="0" dirty="0" smtClean="0">
                <a:effectLst/>
              </a:rPr>
              <a:t>t</a:t>
            </a:r>
            <a:r>
              <a:rPr lang="en-US" sz="1800" b="0" dirty="0" smtClean="0">
                <a:effectLst/>
              </a:rPr>
              <a:t>op </a:t>
            </a:r>
            <a:r>
              <a:rPr lang="en-US" sz="1800" b="0" dirty="0">
                <a:effectLst/>
              </a:rPr>
              <a:t>browsers.</a:t>
            </a:r>
          </a:p>
          <a:p>
            <a:r>
              <a:rPr lang="en-US" sz="1800" b="0" dirty="0">
                <a:effectLst/>
              </a:rPr>
              <a:t>From 2009 to 2011, </a:t>
            </a:r>
            <a:r>
              <a:rPr lang="en-US" sz="1800" b="0" dirty="0" err="1">
                <a:effectLst/>
              </a:rPr>
              <a:t>iOS</a:t>
            </a:r>
            <a:r>
              <a:rPr lang="en-US" sz="1800" b="0" dirty="0">
                <a:effectLst/>
              </a:rPr>
              <a:t> has a speedup of </a:t>
            </a:r>
            <a:r>
              <a:rPr lang="en-US" sz="1800" b="0" dirty="0" smtClean="0">
                <a:effectLst/>
              </a:rPr>
              <a:t>29.88 for </a:t>
            </a:r>
            <a:r>
              <a:rPr lang="en-US" sz="1800" b="0" dirty="0">
                <a:effectLst/>
              </a:rPr>
              <a:t>iPhone 4 and 51.95 for iPhone 4S. while 21.64 for Android and 22.30 for Windows Phone.</a:t>
            </a:r>
          </a:p>
          <a:p>
            <a:r>
              <a:rPr lang="en-US" sz="1800" b="0" dirty="0">
                <a:effectLst/>
              </a:rPr>
              <a:t>Possible reasons for this improvement include </a:t>
            </a:r>
            <a:r>
              <a:rPr lang="en-US" sz="1800" dirty="0">
                <a:effectLst/>
              </a:rPr>
              <a:t>fast CPU, larger memory and better OS and application software for smartphones</a:t>
            </a:r>
            <a:r>
              <a:rPr lang="en-US" sz="1800" b="0" dirty="0">
                <a:effectLst/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88024" y="1769538"/>
            <a:ext cx="4176464" cy="17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800" b="0" dirty="0" smtClean="0">
                <a:effectLst/>
              </a:rPr>
              <a:t>Although contemporary </a:t>
            </a:r>
            <a:r>
              <a:rPr lang="en-US" sz="1800" b="0" dirty="0">
                <a:effectLst/>
              </a:rPr>
              <a:t>smartphones have reduced gap with desktop computers in terms of processing power, performance bottleneck is still at the UE processing side.</a:t>
            </a:r>
          </a:p>
        </p:txBody>
      </p:sp>
    </p:spTree>
    <p:extLst>
      <p:ext uri="{BB962C8B-B14F-4D97-AF65-F5344CB8AC3E}">
        <p14:creationId xmlns:p14="http://schemas.microsoft.com/office/powerpoint/2010/main" val="20020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200" dirty="0">
                <a:effectLst/>
              </a:rPr>
              <a:t>APPLICATION PERFORMANCE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3744416" cy="432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Application case 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60977" y="6453967"/>
            <a:ext cx="6336704" cy="381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255691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7504" y="4149081"/>
            <a:ext cx="69847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effectLst/>
              </a:rPr>
              <a:t>Loading time:</a:t>
            </a:r>
          </a:p>
          <a:p>
            <a:pPr lvl="0"/>
            <a:r>
              <a:rPr lang="en-US" sz="2000" b="0" dirty="0">
                <a:effectLst/>
              </a:rPr>
              <a:t>3G lags behind with 50%~200% larger response time</a:t>
            </a:r>
          </a:p>
          <a:p>
            <a:pPr lvl="0"/>
            <a:r>
              <a:rPr lang="en-US" sz="2000" b="0" dirty="0">
                <a:effectLst/>
              </a:rPr>
              <a:t>LTE slightly lags behind </a:t>
            </a:r>
            <a:r>
              <a:rPr lang="en-US" sz="2000" b="0" dirty="0" err="1">
                <a:effectLst/>
              </a:rPr>
              <a:t>WiFi</a:t>
            </a:r>
            <a:endParaRPr lang="en-U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94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200" dirty="0">
                <a:effectLst/>
              </a:rPr>
              <a:t>APPLICATION PERFORMANCE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3744416" cy="432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Application case 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60977" y="6453967"/>
            <a:ext cx="6336704" cy="381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255691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7504" y="4149080"/>
            <a:ext cx="900157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effectLst/>
              </a:rPr>
              <a:t>Average CPU usage:</a:t>
            </a:r>
          </a:p>
          <a:p>
            <a:pPr lvl="0"/>
            <a:r>
              <a:rPr lang="en-US" sz="2000" b="0" dirty="0">
                <a:effectLst/>
              </a:rPr>
              <a:t>3G: ranging from 35.5% to 70.8%, with an average of 57.7%</a:t>
            </a:r>
          </a:p>
          <a:p>
            <a:pPr lvl="0"/>
            <a:r>
              <a:rPr lang="en-US" sz="2000" b="0" dirty="0">
                <a:effectLst/>
              </a:rPr>
              <a:t>LTE: ranging from 68.8% to 84.3%, with an average of 79.3%</a:t>
            </a:r>
          </a:p>
          <a:p>
            <a:pPr lvl="0"/>
            <a:r>
              <a:rPr lang="en-US" sz="2000" b="0" dirty="0" err="1">
                <a:effectLst/>
              </a:rPr>
              <a:t>WiFi</a:t>
            </a:r>
            <a:r>
              <a:rPr lang="en-US" sz="2000" b="0" dirty="0">
                <a:effectLst/>
              </a:rPr>
              <a:t>: ranging from 78.2% to 93.0%, with an average of 87.1%</a:t>
            </a:r>
          </a:p>
          <a:p>
            <a:pPr marL="0" indent="0">
              <a:buNone/>
            </a:pPr>
            <a:r>
              <a:rPr lang="en-US" sz="2000" b="0" dirty="0">
                <a:effectLst/>
              </a:rPr>
              <a:t>This comparison implies that the gap between </a:t>
            </a:r>
            <a:r>
              <a:rPr lang="en-US" sz="2000" b="0" dirty="0" err="1">
                <a:effectLst/>
              </a:rPr>
              <a:t>WiFi</a:t>
            </a:r>
            <a:r>
              <a:rPr lang="en-US" sz="2000" b="0" dirty="0">
                <a:effectLst/>
              </a:rPr>
              <a:t> and cellular network has narrowed because of LTE’s better network performance.</a:t>
            </a:r>
          </a:p>
        </p:txBody>
      </p:sp>
    </p:spTree>
    <p:extLst>
      <p:ext uri="{BB962C8B-B14F-4D97-AF65-F5344CB8AC3E}">
        <p14:creationId xmlns:p14="http://schemas.microsoft.com/office/powerpoint/2010/main" val="28742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200" dirty="0">
                <a:effectLst/>
              </a:rPr>
              <a:t>APPLICATION PERFORMANCE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3744416" cy="432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Application case 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60977" y="6453967"/>
            <a:ext cx="6336704" cy="381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255691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7504" y="4149080"/>
            <a:ext cx="900157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effectLst/>
              </a:rPr>
              <a:t>Energy usage:</a:t>
            </a:r>
          </a:p>
          <a:p>
            <a:pPr lvl="0"/>
            <a:r>
              <a:rPr lang="en-US" sz="2000" b="0" dirty="0" err="1">
                <a:effectLst/>
              </a:rPr>
              <a:t>WiFi</a:t>
            </a:r>
            <a:r>
              <a:rPr lang="en-US" sz="2000" b="0" dirty="0">
                <a:effectLst/>
              </a:rPr>
              <a:t> has significantly higher efficiency</a:t>
            </a:r>
          </a:p>
          <a:p>
            <a:pPr lvl="0"/>
            <a:r>
              <a:rPr lang="en-US" sz="2000" b="0" dirty="0">
                <a:effectLst/>
              </a:rPr>
              <a:t>LTE has lowest efficiency, but closer to 3G.</a:t>
            </a:r>
          </a:p>
        </p:txBody>
      </p:sp>
    </p:spTree>
    <p:extLst>
      <p:ext uri="{BB962C8B-B14F-4D97-AF65-F5344CB8AC3E}">
        <p14:creationId xmlns:p14="http://schemas.microsoft.com/office/powerpoint/2010/main" val="17901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75" y="1754188"/>
            <a:ext cx="8445624" cy="4800600"/>
          </a:xfrm>
        </p:spPr>
        <p:txBody>
          <a:bodyPr/>
          <a:lstStyle/>
          <a:p>
            <a:r>
              <a:rPr lang="en-US" sz="2200" b="0" dirty="0" smtClean="0">
                <a:effectLst/>
              </a:rPr>
              <a:t>Introduction</a:t>
            </a:r>
          </a:p>
          <a:p>
            <a:r>
              <a:rPr lang="en-US" sz="2200" b="0" dirty="0" smtClean="0">
                <a:effectLst/>
              </a:rPr>
              <a:t>Background</a:t>
            </a:r>
          </a:p>
          <a:p>
            <a:r>
              <a:rPr lang="en-US" sz="2200" b="0" dirty="0" smtClean="0">
                <a:effectLst/>
              </a:rPr>
              <a:t>Methodology</a:t>
            </a:r>
          </a:p>
          <a:p>
            <a:r>
              <a:rPr lang="en-US" sz="2200" b="0" dirty="0" smtClean="0">
                <a:effectLst/>
              </a:rPr>
              <a:t>LTE network characterization</a:t>
            </a:r>
          </a:p>
          <a:p>
            <a:r>
              <a:rPr lang="en-US" sz="2200" b="0" dirty="0" smtClean="0">
                <a:effectLst/>
              </a:rPr>
              <a:t>LTE power model construction</a:t>
            </a:r>
          </a:p>
          <a:p>
            <a:r>
              <a:rPr lang="en-US" sz="2200" b="0" dirty="0" smtClean="0">
                <a:effectLst/>
              </a:rPr>
              <a:t>User trace based tradeoff analysis</a:t>
            </a:r>
          </a:p>
          <a:p>
            <a:r>
              <a:rPr lang="en-US" sz="2200" b="0" dirty="0" smtClean="0">
                <a:effectLst/>
              </a:rPr>
              <a:t>Application performance impact</a:t>
            </a:r>
          </a:p>
          <a:p>
            <a:r>
              <a:rPr lang="en-US" sz="2200" dirty="0" smtClean="0">
                <a:effectLst/>
              </a:rPr>
              <a:t>Conclusion</a:t>
            </a:r>
            <a:endParaRPr lang="en-US" sz="22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Examination of 4G LTE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CONCLUSION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3744416" cy="432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Application case 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60977" y="6453967"/>
            <a:ext cx="6336704" cy="381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0135" y="2312521"/>
            <a:ext cx="900157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 smtClean="0">
                <a:effectLst/>
              </a:rPr>
              <a:t>LTE </a:t>
            </a:r>
            <a:r>
              <a:rPr lang="en-US" sz="2000" b="0" dirty="0">
                <a:effectLst/>
              </a:rPr>
              <a:t>has significantly </a:t>
            </a:r>
            <a:r>
              <a:rPr lang="en-US" sz="2000" dirty="0">
                <a:effectLst/>
              </a:rPr>
              <a:t>higher downlink and uplink throughput</a:t>
            </a:r>
            <a:r>
              <a:rPr lang="en-US" sz="2000" b="0" dirty="0">
                <a:effectLst/>
              </a:rPr>
              <a:t>, compared with 3G and even </a:t>
            </a:r>
            <a:r>
              <a:rPr lang="en-US" sz="2000" b="0" dirty="0" err="1">
                <a:effectLst/>
              </a:rPr>
              <a:t>WiFi</a:t>
            </a:r>
            <a:r>
              <a:rPr lang="en-US" sz="2000" b="0" dirty="0">
                <a:effectLst/>
              </a:rPr>
              <a:t>.</a:t>
            </a:r>
          </a:p>
          <a:p>
            <a:r>
              <a:rPr lang="en-US" sz="2000" b="0" dirty="0">
                <a:effectLst/>
              </a:rPr>
              <a:t>LTE is much </a:t>
            </a:r>
            <a:r>
              <a:rPr lang="en-US" sz="2000" dirty="0">
                <a:effectLst/>
              </a:rPr>
              <a:t>less power efficient</a:t>
            </a:r>
            <a:r>
              <a:rPr lang="en-US" sz="2000" b="0" dirty="0">
                <a:effectLst/>
              </a:rPr>
              <a:t> than </a:t>
            </a:r>
            <a:r>
              <a:rPr lang="en-US" sz="2000" b="0" dirty="0" err="1">
                <a:effectLst/>
              </a:rPr>
              <a:t>WiFi</a:t>
            </a:r>
            <a:r>
              <a:rPr lang="en-US" sz="2000" b="0" dirty="0">
                <a:effectLst/>
              </a:rPr>
              <a:t>, and the key contributor is the tail energy.</a:t>
            </a:r>
          </a:p>
          <a:p>
            <a:r>
              <a:rPr lang="en-US" sz="2000" b="0" dirty="0">
                <a:effectLst/>
              </a:rPr>
              <a:t>UE </a:t>
            </a:r>
            <a:r>
              <a:rPr lang="en-US" sz="2000" dirty="0">
                <a:effectLst/>
              </a:rPr>
              <a:t>processing to be the new bottleneck </a:t>
            </a:r>
            <a:r>
              <a:rPr lang="en-US" sz="2000" b="0" dirty="0">
                <a:effectLst/>
              </a:rPr>
              <a:t>for web-based applications in LTE networks.</a:t>
            </a:r>
          </a:p>
        </p:txBody>
      </p:sp>
    </p:spTree>
    <p:extLst>
      <p:ext uri="{BB962C8B-B14F-4D97-AF65-F5344CB8AC3E}">
        <p14:creationId xmlns:p14="http://schemas.microsoft.com/office/powerpoint/2010/main" val="15681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" y="1221812"/>
            <a:ext cx="8445624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Contributions:</a:t>
            </a:r>
          </a:p>
          <a:p>
            <a:pPr lvl="0"/>
            <a:r>
              <a:rPr lang="en-US" sz="2000" b="0" dirty="0">
                <a:effectLst/>
              </a:rPr>
              <a:t>This paper is one of the first studies on commercial LTE networks</a:t>
            </a:r>
          </a:p>
          <a:p>
            <a:pPr lvl="0"/>
            <a:r>
              <a:rPr lang="en-US" sz="2000" b="0" dirty="0">
                <a:effectLst/>
              </a:rPr>
              <a:t>Researchers develop the first empirically derived comprehensive power model of a commercial LTE network, considering both uplink and downlink data rates in addition to state transitions and </a:t>
            </a:r>
            <a:r>
              <a:rPr lang="en-US" sz="2000" dirty="0">
                <a:effectLst/>
              </a:rPr>
              <a:t>Discontinuous reception (DRX)</a:t>
            </a:r>
            <a:r>
              <a:rPr lang="en-US" sz="2000" b="0" dirty="0">
                <a:effectLst/>
              </a:rPr>
              <a:t>.</a:t>
            </a:r>
          </a:p>
          <a:p>
            <a:pPr lvl="0"/>
            <a:r>
              <a:rPr lang="en-US" sz="2000" b="0" dirty="0">
                <a:effectLst/>
              </a:rPr>
              <a:t>Researchers build a trace-driven LTE analysis modeling framework, which breaks down the total energy consumption into different </a:t>
            </a:r>
            <a:r>
              <a:rPr lang="en-US" sz="2000" b="0" dirty="0" smtClean="0">
                <a:effectLst/>
              </a:rPr>
              <a:t>components</a:t>
            </a:r>
            <a:r>
              <a:rPr lang="en-US" sz="2000" b="0" dirty="0">
                <a:effectLst/>
              </a:rPr>
              <a:t>, to identify the key contributor for energy usage.</a:t>
            </a:r>
          </a:p>
          <a:p>
            <a:pPr lvl="0"/>
            <a:r>
              <a:rPr lang="en-US" sz="2000" b="0" dirty="0">
                <a:effectLst/>
              </a:rPr>
              <a:t>Researchers perform case studies of several popular applications on Android to understand the impact of </a:t>
            </a:r>
            <a:r>
              <a:rPr lang="en-US" sz="2000" b="0" dirty="0" smtClean="0">
                <a:effectLst/>
              </a:rPr>
              <a:t>improved </a:t>
            </a:r>
            <a:r>
              <a:rPr lang="en-US" sz="2000" b="0" dirty="0">
                <a:effectLst/>
              </a:rPr>
              <a:t>LTE network performance and enhanced </a:t>
            </a:r>
            <a:r>
              <a:rPr lang="en-US" sz="2000" dirty="0">
                <a:effectLst/>
              </a:rPr>
              <a:t>user equipment (UE)</a:t>
            </a:r>
            <a:r>
              <a:rPr lang="en-US" sz="2000" b="0" dirty="0">
                <a:effectLst/>
              </a:rPr>
              <a:t> processing power on applications.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75" y="1754188"/>
            <a:ext cx="8445624" cy="4800600"/>
          </a:xfrm>
        </p:spPr>
        <p:txBody>
          <a:bodyPr/>
          <a:lstStyle/>
          <a:p>
            <a:r>
              <a:rPr lang="en-US" sz="2200" b="0" dirty="0" smtClean="0">
                <a:effectLst/>
              </a:rPr>
              <a:t>Introduction</a:t>
            </a:r>
          </a:p>
          <a:p>
            <a:r>
              <a:rPr lang="en-US" sz="2200" dirty="0" smtClean="0">
                <a:effectLst/>
              </a:rPr>
              <a:t>Background</a:t>
            </a:r>
          </a:p>
          <a:p>
            <a:r>
              <a:rPr lang="en-US" sz="2200" b="0" dirty="0" smtClean="0">
                <a:effectLst/>
              </a:rPr>
              <a:t>Methodology</a:t>
            </a:r>
          </a:p>
          <a:p>
            <a:r>
              <a:rPr lang="en-US" sz="2200" b="0" dirty="0" smtClean="0">
                <a:effectLst/>
              </a:rPr>
              <a:t>LTE network characterization</a:t>
            </a:r>
          </a:p>
          <a:p>
            <a:r>
              <a:rPr lang="en-US" sz="2200" b="0" dirty="0" smtClean="0">
                <a:effectLst/>
              </a:rPr>
              <a:t>LTE power model construction</a:t>
            </a:r>
          </a:p>
          <a:p>
            <a:r>
              <a:rPr lang="en-US" sz="2200" b="0" dirty="0" smtClean="0">
                <a:effectLst/>
              </a:rPr>
              <a:t>User trace based tradeoff analysis</a:t>
            </a:r>
          </a:p>
          <a:p>
            <a:r>
              <a:rPr lang="en-US" sz="2200" b="0" dirty="0" smtClean="0">
                <a:effectLst/>
              </a:rPr>
              <a:t>Application performance impact</a:t>
            </a:r>
          </a:p>
          <a:p>
            <a:r>
              <a:rPr lang="en-US" sz="2200" b="0" dirty="0" smtClean="0">
                <a:effectLst/>
              </a:rPr>
              <a:t>Conclusion</a:t>
            </a:r>
            <a:endParaRPr lang="en-US" sz="2200" b="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Examination of 4G LTE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1" y="1124744"/>
            <a:ext cx="9100120" cy="472217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>
                <a:effectLst/>
              </a:rPr>
              <a:t>Radio Resource Control (RRC) and Discontinuous Reception (DRX) in LTE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6961"/>
            <a:ext cx="4248472" cy="31619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54" y="1656424"/>
            <a:ext cx="4374110" cy="1988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528" y="5013176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effectLst/>
                <a:latin typeface="+mn-lt"/>
              </a:rPr>
              <a:t>RRC_CONNECTED state has three modes: </a:t>
            </a:r>
            <a:endParaRPr lang="en-US" sz="2000" b="1" dirty="0" smtClean="0">
              <a:effectLst/>
              <a:latin typeface="+mn-lt"/>
            </a:endParaRPr>
          </a:p>
          <a:p>
            <a:pPr algn="just"/>
            <a:r>
              <a:rPr lang="en-US" sz="2000" b="1" dirty="0">
                <a:effectLst/>
                <a:latin typeface="+mn-lt"/>
              </a:rPr>
              <a:t>	</a:t>
            </a:r>
            <a:r>
              <a:rPr lang="en-US" sz="2000" b="1" dirty="0" smtClean="0">
                <a:effectLst/>
                <a:latin typeface="+mn-lt"/>
              </a:rPr>
              <a:t>Continuous </a:t>
            </a:r>
            <a:r>
              <a:rPr lang="en-US" sz="2000" b="1" dirty="0">
                <a:effectLst/>
                <a:latin typeface="+mn-lt"/>
              </a:rPr>
              <a:t>Reception, Short DRX and Long DRX.</a:t>
            </a:r>
          </a:p>
          <a:p>
            <a:pPr algn="just"/>
            <a:r>
              <a:rPr lang="en-US" sz="2000" b="1" dirty="0">
                <a:effectLst/>
                <a:latin typeface="+mn-lt"/>
              </a:rPr>
              <a:t>RRC_IDLE state has only one mode: </a:t>
            </a:r>
            <a:endParaRPr lang="en-US" sz="2000" b="1" dirty="0" smtClean="0">
              <a:effectLst/>
              <a:latin typeface="+mn-lt"/>
            </a:endParaRPr>
          </a:p>
          <a:p>
            <a:pPr algn="just"/>
            <a:r>
              <a:rPr lang="en-US" sz="2000" b="1" dirty="0">
                <a:effectLst/>
                <a:latin typeface="+mn-lt"/>
              </a:rPr>
              <a:t>	</a:t>
            </a:r>
            <a:r>
              <a:rPr lang="en-US" sz="2000" b="1" dirty="0" smtClean="0">
                <a:effectLst/>
                <a:latin typeface="+mn-lt"/>
              </a:rPr>
              <a:t>DRX </a:t>
            </a:r>
            <a:r>
              <a:rPr lang="en-US" sz="2000" b="1" dirty="0">
                <a:effectLst/>
                <a:latin typeface="+mn-lt"/>
              </a:rPr>
              <a:t>mode.</a:t>
            </a:r>
          </a:p>
          <a:p>
            <a:pPr algn="just"/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57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7751204" cy="551004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effectLst/>
              </a:rPr>
              <a:t>Smartphone power model for LTE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Advanced Computer Networks       </a:t>
            </a:r>
            <a:r>
              <a:rPr lang="en-US" dirty="0"/>
              <a:t>Examination of 4G LTE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5748"/>
            <a:ext cx="5040560" cy="289640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0" y="4725144"/>
            <a:ext cx="8893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effectLst/>
                <a:latin typeface="+mn-lt"/>
              </a:rPr>
              <a:t>T</a:t>
            </a:r>
            <a:r>
              <a:rPr lang="en-US" sz="1600" baseline="-25000" dirty="0">
                <a:effectLst/>
                <a:latin typeface="+mn-lt"/>
              </a:rPr>
              <a:t>1</a:t>
            </a:r>
            <a:r>
              <a:rPr lang="en-US" sz="1600" dirty="0">
                <a:effectLst/>
                <a:latin typeface="+mn-lt"/>
              </a:rPr>
              <a:t>: a TCP SYN packet is sent to trigger </a:t>
            </a:r>
            <a:r>
              <a:rPr lang="en-US" sz="1600" dirty="0" smtClean="0">
                <a:effectLst/>
                <a:latin typeface="+mn-lt"/>
              </a:rPr>
              <a:t>RRC_IDLE </a:t>
            </a:r>
            <a:r>
              <a:rPr lang="en-US" sz="1600" dirty="0">
                <a:effectLst/>
                <a:latin typeface="+mn-lt"/>
              </a:rPr>
              <a:t>to RRC_CONNECTED. Power level rises.</a:t>
            </a:r>
          </a:p>
          <a:p>
            <a:pPr algn="l"/>
            <a:r>
              <a:rPr lang="en-US" sz="1600" dirty="0">
                <a:effectLst/>
                <a:latin typeface="+mn-lt"/>
              </a:rPr>
              <a:t>T</a:t>
            </a:r>
            <a:r>
              <a:rPr lang="en-US" sz="1600" baseline="-25000" dirty="0">
                <a:effectLst/>
                <a:latin typeface="+mn-lt"/>
              </a:rPr>
              <a:t>2</a:t>
            </a:r>
            <a:r>
              <a:rPr lang="en-US" sz="1600" dirty="0">
                <a:effectLst/>
                <a:latin typeface="+mn-lt"/>
              </a:rPr>
              <a:t>: </a:t>
            </a:r>
            <a:r>
              <a:rPr lang="en-US" sz="1600" dirty="0" err="1">
                <a:effectLst/>
                <a:latin typeface="+mn-lt"/>
              </a:rPr>
              <a:t>T</a:t>
            </a:r>
            <a:r>
              <a:rPr lang="en-US" sz="1600" baseline="-25000" dirty="0" err="1">
                <a:effectLst/>
                <a:latin typeface="+mn-lt"/>
              </a:rPr>
              <a:t>pro</a:t>
            </a:r>
            <a:r>
              <a:rPr lang="en-US" sz="1600" dirty="0">
                <a:effectLst/>
                <a:latin typeface="+mn-lt"/>
              </a:rPr>
              <a:t> </a:t>
            </a:r>
            <a:r>
              <a:rPr lang="en-US" sz="1600" dirty="0" smtClean="0">
                <a:effectLst/>
                <a:latin typeface="+mn-lt"/>
              </a:rPr>
              <a:t>(promotion time) seconds </a:t>
            </a:r>
            <a:r>
              <a:rPr lang="en-US" sz="1600" dirty="0">
                <a:effectLst/>
                <a:latin typeface="+mn-lt"/>
              </a:rPr>
              <a:t>after t</a:t>
            </a:r>
            <a:r>
              <a:rPr lang="en-US" sz="1600" baseline="-25000" dirty="0">
                <a:effectLst/>
                <a:latin typeface="+mn-lt"/>
              </a:rPr>
              <a:t>1</a:t>
            </a:r>
            <a:r>
              <a:rPr lang="en-US" sz="1600" dirty="0">
                <a:effectLst/>
                <a:latin typeface="+mn-lt"/>
              </a:rPr>
              <a:t>, data transfer starts. Power level fluctuates depending on instant </a:t>
            </a:r>
            <a:r>
              <a:rPr lang="en-US" sz="1600" dirty="0" smtClean="0">
                <a:effectLst/>
                <a:latin typeface="+mn-lt"/>
              </a:rPr>
              <a:t>data </a:t>
            </a:r>
            <a:r>
              <a:rPr lang="en-US" sz="1600" dirty="0">
                <a:effectLst/>
                <a:latin typeface="+mn-lt"/>
              </a:rPr>
              <a:t>rate.</a:t>
            </a:r>
          </a:p>
          <a:p>
            <a:pPr algn="l"/>
            <a:r>
              <a:rPr lang="en-US" sz="1600" dirty="0">
                <a:effectLst/>
                <a:latin typeface="+mn-lt"/>
              </a:rPr>
              <a:t>T</a:t>
            </a:r>
            <a:r>
              <a:rPr lang="en-US" sz="1600" baseline="-25000" dirty="0">
                <a:effectLst/>
                <a:latin typeface="+mn-lt"/>
              </a:rPr>
              <a:t>3</a:t>
            </a:r>
            <a:r>
              <a:rPr lang="en-US" sz="1600" dirty="0">
                <a:effectLst/>
                <a:latin typeface="+mn-lt"/>
              </a:rPr>
              <a:t>: Data transfer ends; UE remains in RRC_CONNECTED for </a:t>
            </a:r>
            <a:r>
              <a:rPr lang="en-US" sz="1600" dirty="0" err="1">
                <a:effectLst/>
                <a:latin typeface="+mn-lt"/>
              </a:rPr>
              <a:t>T</a:t>
            </a:r>
            <a:r>
              <a:rPr lang="en-US" sz="1600" baseline="-25000" dirty="0" err="1">
                <a:effectLst/>
                <a:latin typeface="+mn-lt"/>
              </a:rPr>
              <a:t>tail</a:t>
            </a:r>
            <a:r>
              <a:rPr lang="en-US" sz="1600" dirty="0">
                <a:effectLst/>
                <a:latin typeface="+mn-lt"/>
              </a:rPr>
              <a:t>. Power level remains stable for UE to start data activity at any time.</a:t>
            </a:r>
          </a:p>
          <a:p>
            <a:pPr algn="l"/>
            <a:r>
              <a:rPr lang="en-US" sz="1600" dirty="0">
                <a:effectLst/>
                <a:latin typeface="+mn-lt"/>
              </a:rPr>
              <a:t>T</a:t>
            </a:r>
            <a:r>
              <a:rPr lang="en-US" sz="1600" baseline="-25000" dirty="0">
                <a:effectLst/>
                <a:latin typeface="+mn-lt"/>
              </a:rPr>
              <a:t>4</a:t>
            </a:r>
            <a:r>
              <a:rPr lang="en-US" sz="1600" dirty="0">
                <a:effectLst/>
                <a:latin typeface="+mn-lt"/>
              </a:rPr>
              <a:t>: </a:t>
            </a:r>
            <a:r>
              <a:rPr lang="en-US" sz="1600" dirty="0" err="1">
                <a:effectLst/>
                <a:latin typeface="+mn-lt"/>
              </a:rPr>
              <a:t>t</a:t>
            </a:r>
            <a:r>
              <a:rPr lang="en-US" sz="1600" baseline="-25000" dirty="0" err="1">
                <a:effectLst/>
                <a:latin typeface="+mn-lt"/>
              </a:rPr>
              <a:t>tail</a:t>
            </a:r>
            <a:r>
              <a:rPr lang="en-US" sz="1600" dirty="0">
                <a:effectLst/>
                <a:latin typeface="+mn-lt"/>
              </a:rPr>
              <a:t> expires, UE goes back to RRC_IDLE. Power level is low to save energy.</a:t>
            </a:r>
          </a:p>
          <a:p>
            <a:pPr algn="l"/>
            <a:endParaRPr lang="en-US" sz="1600" dirty="0">
              <a:latin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80" y="1807002"/>
            <a:ext cx="3539006" cy="263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75" y="1754188"/>
            <a:ext cx="8445624" cy="4800600"/>
          </a:xfrm>
        </p:spPr>
        <p:txBody>
          <a:bodyPr/>
          <a:lstStyle/>
          <a:p>
            <a:r>
              <a:rPr lang="en-US" sz="2200" b="0" dirty="0" smtClean="0">
                <a:effectLst/>
              </a:rPr>
              <a:t>Introduction</a:t>
            </a:r>
          </a:p>
          <a:p>
            <a:r>
              <a:rPr lang="en-US" sz="2200" b="0" dirty="0" smtClean="0">
                <a:effectLst/>
              </a:rPr>
              <a:t>Background</a:t>
            </a:r>
          </a:p>
          <a:p>
            <a:r>
              <a:rPr lang="en-US" sz="2200" dirty="0" smtClean="0">
                <a:effectLst/>
              </a:rPr>
              <a:t>Methodology</a:t>
            </a:r>
          </a:p>
          <a:p>
            <a:r>
              <a:rPr lang="en-US" sz="2200" b="0" dirty="0" smtClean="0">
                <a:effectLst/>
              </a:rPr>
              <a:t>LTE network characterization</a:t>
            </a:r>
          </a:p>
          <a:p>
            <a:r>
              <a:rPr lang="en-US" sz="2200" b="0" dirty="0" smtClean="0">
                <a:effectLst/>
              </a:rPr>
              <a:t>LTE power model construction</a:t>
            </a:r>
          </a:p>
          <a:p>
            <a:r>
              <a:rPr lang="en-US" sz="2200" b="0" dirty="0" smtClean="0">
                <a:effectLst/>
              </a:rPr>
              <a:t>User trace based tradeoff analysis</a:t>
            </a:r>
          </a:p>
          <a:p>
            <a:r>
              <a:rPr lang="en-US" sz="2200" b="0" dirty="0" smtClean="0">
                <a:effectLst/>
              </a:rPr>
              <a:t>Application performance impact</a:t>
            </a:r>
          </a:p>
          <a:p>
            <a:r>
              <a:rPr lang="en-US" sz="2200" b="0" dirty="0" smtClean="0">
                <a:effectLst/>
              </a:rPr>
              <a:t>Conclusion</a:t>
            </a:r>
            <a:endParaRPr lang="en-US" sz="2200" b="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Examination of 4G LTE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4183</TotalTime>
  <Words>3341</Words>
  <Application>Microsoft Office PowerPoint</Application>
  <PresentationFormat>全屏显示(4:3)</PresentationFormat>
  <Paragraphs>425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9" baseType="lpstr">
      <vt:lpstr>Arial</vt:lpstr>
      <vt:lpstr>Comic Sans MS</vt:lpstr>
      <vt:lpstr>Courier New</vt:lpstr>
      <vt:lpstr>Simplified Arabic Fixed</vt:lpstr>
      <vt:lpstr>Tahoma</vt:lpstr>
      <vt:lpstr>Times</vt:lpstr>
      <vt:lpstr>Times New Roman</vt:lpstr>
      <vt:lpstr>Trebuchet MS</vt:lpstr>
      <vt:lpstr>Wingdings</vt:lpstr>
      <vt:lpstr>Revised_Master</vt:lpstr>
      <vt:lpstr>A Close Examination of Performance and Power Characteristics of 4G LTE Network</vt:lpstr>
      <vt:lpstr>CATALOGUE</vt:lpstr>
      <vt:lpstr>INTRODUCTION</vt:lpstr>
      <vt:lpstr>INTRODUCTION</vt:lpstr>
      <vt:lpstr>INTRODUCTION</vt:lpstr>
      <vt:lpstr>CATALOGUE</vt:lpstr>
      <vt:lpstr>BACKGROUND</vt:lpstr>
      <vt:lpstr>BACKGROUND</vt:lpstr>
      <vt:lpstr>CATALOGUE</vt:lpstr>
      <vt:lpstr>METHODOLOGY</vt:lpstr>
      <vt:lpstr>METHODOLOGY—NETWORK MEASUREMENT</vt:lpstr>
      <vt:lpstr>METHODOLOGY—NETWORK MEASUREMENT</vt:lpstr>
      <vt:lpstr>METHODOLOGY—NETWORK MEASUREMENT</vt:lpstr>
      <vt:lpstr>METHODOLOGY—POWER MEASUREMENT</vt:lpstr>
      <vt:lpstr>METHODOLOGY—POWER MEASUREMENT</vt:lpstr>
      <vt:lpstr>METHODOLOGY—APPLLICATION PERFORMANCE</vt:lpstr>
      <vt:lpstr>METHODOLOGY—APPLLICATION PERFORMANCE</vt:lpstr>
      <vt:lpstr>METHODOLOGY—APPLLICATION PERFORMANCE</vt:lpstr>
      <vt:lpstr>CATALOGUE</vt:lpstr>
      <vt:lpstr>LTE NETWORK CHARACTERIZATIOIN</vt:lpstr>
      <vt:lpstr>LTE NETWORK CHARACTERIZATIOIN</vt:lpstr>
      <vt:lpstr>LTE NETWORK CHARACTERIZATIOIN</vt:lpstr>
      <vt:lpstr>LTE NETWORK CHARACTERIZATIOIN</vt:lpstr>
      <vt:lpstr>LTE NETWORK CHARACTERIZATIOIN</vt:lpstr>
      <vt:lpstr>CATALOGUE</vt:lpstr>
      <vt:lpstr>LTE POWER MODEL CONSTRUCTION </vt:lpstr>
      <vt:lpstr>LTE POWER MODEL CONSTRUCTION </vt:lpstr>
      <vt:lpstr>LTE POWER MODEL CONSTRUCTION </vt:lpstr>
      <vt:lpstr>LTE POWER MODEL CONSTRUCTION </vt:lpstr>
      <vt:lpstr>LTE POWER MODEL CONSTRUCTION </vt:lpstr>
      <vt:lpstr>LTE POWER MODEL CONSTRUCTION </vt:lpstr>
      <vt:lpstr>LTE POWER MODEL CONSTRUCTION </vt:lpstr>
      <vt:lpstr>LTE POWER MODEL CONSTRUCTION </vt:lpstr>
      <vt:lpstr>CATALOGUE</vt:lpstr>
      <vt:lpstr>USER TRACE BASED TRADEOFF ANALYSIS</vt:lpstr>
      <vt:lpstr>USER TRACE BASED TRADEOFF ANALYSIS</vt:lpstr>
      <vt:lpstr>USER TRACE BASED TRADEOFF ANALYSIS</vt:lpstr>
      <vt:lpstr>USER TRACE BASED TRADEOFF ANALYSIS</vt:lpstr>
      <vt:lpstr>USER TRACE BASED TRADEOFF ANALYSIS</vt:lpstr>
      <vt:lpstr>USER TRACE BASED TRADEOFF ANALYSIS</vt:lpstr>
      <vt:lpstr>USER TRACE BASED TRADEOFF ANALYSIS</vt:lpstr>
      <vt:lpstr>USER TRACE BASED TRADEOFF ANALYSIS</vt:lpstr>
      <vt:lpstr>CATALOGUE</vt:lpstr>
      <vt:lpstr>APPLICATION PERFORMANCE IMPACT</vt:lpstr>
      <vt:lpstr>APPLICATION PERFORMANCE IMPACT</vt:lpstr>
      <vt:lpstr>APPLICATION PERFORMANCE IMPACT</vt:lpstr>
      <vt:lpstr>APPLICATION PERFORMANCE IMPACT</vt:lpstr>
      <vt:lpstr>CATALOGUE</vt:lpstr>
      <vt:lpstr>CONCLUSION</vt:lpstr>
    </vt:vector>
  </TitlesOfParts>
  <Company>WPI Computer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Administrator</cp:lastModifiedBy>
  <cp:revision>256</cp:revision>
  <dcterms:created xsi:type="dcterms:W3CDTF">2004-01-21T20:05:10Z</dcterms:created>
  <dcterms:modified xsi:type="dcterms:W3CDTF">2014-11-11T21:25:44Z</dcterms:modified>
</cp:coreProperties>
</file>