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8"/>
  </p:notesMasterIdLst>
  <p:handoutMasterIdLst>
    <p:handoutMasterId r:id="rId59"/>
  </p:handoutMasterIdLst>
  <p:sldIdLst>
    <p:sldId id="256" r:id="rId2"/>
    <p:sldId id="257" r:id="rId3"/>
    <p:sldId id="258" r:id="rId4"/>
    <p:sldId id="290" r:id="rId5"/>
    <p:sldId id="320" r:id="rId6"/>
    <p:sldId id="291" r:id="rId7"/>
    <p:sldId id="305" r:id="rId8"/>
    <p:sldId id="310" r:id="rId9"/>
    <p:sldId id="312" r:id="rId10"/>
    <p:sldId id="311" r:id="rId11"/>
    <p:sldId id="313" r:id="rId12"/>
    <p:sldId id="260" r:id="rId13"/>
    <p:sldId id="262" r:id="rId14"/>
    <p:sldId id="314" r:id="rId15"/>
    <p:sldId id="263" r:id="rId16"/>
    <p:sldId id="324" r:id="rId17"/>
    <p:sldId id="323" r:id="rId18"/>
    <p:sldId id="309" r:id="rId19"/>
    <p:sldId id="304" r:id="rId20"/>
    <p:sldId id="294" r:id="rId21"/>
    <p:sldId id="321" r:id="rId22"/>
    <p:sldId id="281" r:id="rId23"/>
    <p:sldId id="282" r:id="rId24"/>
    <p:sldId id="283" r:id="rId25"/>
    <p:sldId id="284" r:id="rId26"/>
    <p:sldId id="285" r:id="rId27"/>
    <p:sldId id="265" r:id="rId28"/>
    <p:sldId id="266" r:id="rId29"/>
    <p:sldId id="286" r:id="rId30"/>
    <p:sldId id="267" r:id="rId31"/>
    <p:sldId id="287" r:id="rId32"/>
    <p:sldId id="315" r:id="rId33"/>
    <p:sldId id="268" r:id="rId34"/>
    <p:sldId id="269" r:id="rId35"/>
    <p:sldId id="295" r:id="rId36"/>
    <p:sldId id="296" r:id="rId37"/>
    <p:sldId id="276" r:id="rId38"/>
    <p:sldId id="277" r:id="rId39"/>
    <p:sldId id="278" r:id="rId40"/>
    <p:sldId id="316" r:id="rId41"/>
    <p:sldId id="317" r:id="rId42"/>
    <p:sldId id="318" r:id="rId43"/>
    <p:sldId id="319" r:id="rId44"/>
    <p:sldId id="297" r:id="rId45"/>
    <p:sldId id="271" r:id="rId46"/>
    <p:sldId id="298" r:id="rId47"/>
    <p:sldId id="279" r:id="rId48"/>
    <p:sldId id="280" r:id="rId49"/>
    <p:sldId id="288" r:id="rId50"/>
    <p:sldId id="272" r:id="rId51"/>
    <p:sldId id="299" r:id="rId52"/>
    <p:sldId id="322" r:id="rId53"/>
    <p:sldId id="300" r:id="rId54"/>
    <p:sldId id="301" r:id="rId55"/>
    <p:sldId id="302" r:id="rId56"/>
    <p:sldId id="303" r:id="rId5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3300"/>
    <a:srgbClr val="A50021"/>
    <a:srgbClr val="FF9966"/>
    <a:srgbClr val="FF99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296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35A898D2-8440-4A9F-A4A7-03FAA5B08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08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62B362EE-3312-4330-A8B2-DB528C543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18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b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b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AF31DF9F-80E1-4CF3-9E9A-33CBFF2BE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2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C1AD8-16F9-4425-88F1-DB87FA413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8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09A62-F2CC-4984-80F1-DBBB1A52C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8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4881-9052-4309-9467-536F2E74A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9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BC7AB-A4D1-489A-BE9E-B5B86AF33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20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6B9CC-B317-451E-B0AB-2AC55F442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7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6F28F-E28F-4A33-9D95-A296E68EF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6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71995-A466-40A6-A677-5A4D6B081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16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E58FA-6D33-44DE-9BF0-B7DB0C027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8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B26AC-C5AD-469D-A2FB-E6506292C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0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4E7BB-4DA8-499A-B4C2-0856B0B91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8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B207F-0D3D-4550-9675-D45B97F1C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04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68538" y="6308725"/>
            <a:ext cx="446563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27925" y="6237288"/>
            <a:ext cx="136525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100A2F2E-A38A-40B4-9486-EF8D8FB58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2" name="Picture 12" descr="WPI - Worcester Polytechnic Institut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6054725"/>
            <a:ext cx="161925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493F20B-8799-438C-BF2F-869C9DF200BB}" type="slidenum">
              <a:rPr lang="en-US" sz="1400" smtClean="0"/>
              <a:pPr eaLnBrk="1" hangingPunct="1"/>
              <a:t>1</a:t>
            </a:fld>
            <a:endParaRPr lang="en-US" sz="1400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333375"/>
            <a:ext cx="8839200" cy="23749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 Core-Stateless Fair Queueing:</a:t>
            </a:r>
            <a:br>
              <a:rPr lang="en-US" sz="3600" smtClean="0"/>
            </a:br>
            <a:r>
              <a:rPr lang="en-US" sz="3600" smtClean="0"/>
              <a:t>A Scalable Architecture to Approximate Fair Bandwidth Allocations in High Speed Networks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997200"/>
            <a:ext cx="7620000" cy="30495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/>
              <a:t>Ion </a:t>
            </a:r>
            <a:r>
              <a:rPr lang="en-US" sz="2800" b="1" dirty="0" err="1" smtClean="0"/>
              <a:t>Stoica</a:t>
            </a:r>
            <a:r>
              <a:rPr lang="en-US" sz="2800" b="1" dirty="0" smtClean="0"/>
              <a:t>, Scott </a:t>
            </a:r>
            <a:r>
              <a:rPr lang="en-US" sz="2800" b="1" dirty="0" err="1" smtClean="0"/>
              <a:t>Shenker</a:t>
            </a:r>
            <a:r>
              <a:rPr lang="en-US" sz="2800" b="1" dirty="0" smtClean="0"/>
              <a:t>, and </a:t>
            </a:r>
            <a:r>
              <a:rPr lang="en-US" sz="2800" b="1" dirty="0" err="1" smtClean="0"/>
              <a:t>Hui</a:t>
            </a:r>
            <a:r>
              <a:rPr lang="en-US" sz="2800" b="1" dirty="0" smtClean="0"/>
              <a:t> Zhang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/>
              <a:t>SIGCOMM’98, Vancouver, August 1998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/>
              <a:t>subsequently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/>
              <a:t>IEEE/ACM Transactions on Networking 11(1), 2003, pp. 33-46.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chemeClr val="folHlink"/>
                </a:solidFill>
                <a:latin typeface="Comic Sans MS" pitchFamily="66" charset="0"/>
              </a:rPr>
              <a:t>Presented by Bob Kinicki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1260B-860B-4CC8-AE65-97DB47F42D53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Fluid Model Algorithm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772400" cy="44497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cs typeface="Arial" charset="0"/>
              </a:rPr>
              <a:t>Thus, the probabilistic fluid forwarding algorithm that achieves fair bandwidth allocation is: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Comic Sans MS" pitchFamily="66" charset="0"/>
                <a:cs typeface="Arial" charset="0"/>
              </a:rPr>
              <a:t>Each incoming bit of flow</a:t>
            </a:r>
            <a:r>
              <a:rPr lang="en-US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i</a:t>
            </a:r>
            <a:r>
              <a:rPr lang="en-US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mtClean="0">
                <a:latin typeface="Comic Sans MS" pitchFamily="66" charset="0"/>
                <a:cs typeface="Arial" charset="0"/>
              </a:rPr>
              <a:t>is dropped with probability</a:t>
            </a:r>
            <a:endParaRPr lang="en-US" i="1" smtClean="0">
              <a:latin typeface="Comic Sans MS" pitchFamily="66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i="1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             </a:t>
            </a:r>
            <a:r>
              <a:rPr lang="en-US" smtClean="0">
                <a:solidFill>
                  <a:schemeClr val="folHlink"/>
                </a:solidFill>
                <a:latin typeface="Comic Sans MS" pitchFamily="66" charset="0"/>
              </a:rPr>
              <a:t>max (0,1-</a:t>
            </a:r>
            <a:r>
              <a:rPr lang="en-US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α(t)/r</a:t>
            </a:r>
            <a:r>
              <a:rPr lang="en-US" baseline="-2500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i</a:t>
            </a:r>
            <a:r>
              <a:rPr lang="en-US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(t)</a:t>
            </a:r>
            <a:r>
              <a:rPr lang="en-US" smtClean="0">
                <a:solidFill>
                  <a:schemeClr val="folHlink"/>
                </a:solidFill>
                <a:latin typeface="Comic Sans MS" pitchFamily="66" charset="0"/>
              </a:rPr>
              <a:t>)          (2)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cs typeface="Arial" charset="0"/>
              </a:rPr>
              <a:t>These dropping probabilities yield fair share arrival rates at the next hop.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DA13E-1371-475E-BDFA-892BE806FDEF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Packet Algorithm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84784"/>
            <a:ext cx="8064500" cy="40576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Moving from a bit-level, </a:t>
            </a:r>
            <a:r>
              <a:rPr lang="en-US" dirty="0" err="1" smtClean="0"/>
              <a:t>bufferless</a:t>
            </a:r>
            <a:r>
              <a:rPr lang="en-US" dirty="0" smtClean="0"/>
              <a:t> fluid model to a packet-based, buffer model with unknown arrival rates leaves two challenges:</a:t>
            </a:r>
          </a:p>
          <a:p>
            <a:pPr lvl="1" eaLnBrk="1" hangingPunct="1">
              <a:defRPr/>
            </a:pPr>
            <a:r>
              <a:rPr lang="en-US" dirty="0" smtClean="0"/>
              <a:t>Estimate the flow arrival rates </a:t>
            </a:r>
            <a:r>
              <a:rPr lang="en-US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r</a:t>
            </a:r>
            <a:r>
              <a:rPr lang="en-US" baseline="-25000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i</a:t>
            </a:r>
            <a:r>
              <a:rPr lang="en-US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(t)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eaLnBrk="1" hangingPunct="1">
              <a:defRPr/>
            </a:pPr>
            <a:r>
              <a:rPr lang="en-US" dirty="0" smtClean="0"/>
              <a:t>Estimate the fair share </a:t>
            </a:r>
            <a:r>
              <a:rPr lang="en-US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α(t)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eaLnBrk="1" hangingPunct="1">
              <a:defRPr/>
            </a:pPr>
            <a:r>
              <a:rPr lang="en-US" dirty="0" smtClean="0">
                <a:cs typeface="Arial" charset="0"/>
              </a:rPr>
              <a:t>This is possible because the rate  estimator incorporates the packet size.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E76AC1-3AF1-4204-ABD4-349582B99DC8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Flow Arrival Rate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772400" cy="467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r>
              <a:rPr lang="en-US" sz="2000" dirty="0" smtClean="0"/>
              <a:t>At each edge router, use exponential averaging to estimate the rate of a flow. For flow </a:t>
            </a:r>
            <a:r>
              <a:rPr lang="en-US" sz="2000" dirty="0" err="1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sz="2000" dirty="0" smtClean="0"/>
              <a:t>, let</a:t>
            </a:r>
          </a:p>
          <a:p>
            <a:pPr algn="ctr"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r>
              <a:rPr lang="en-US" sz="2800" dirty="0" err="1" smtClean="0">
                <a:solidFill>
                  <a:schemeClr val="folHlink"/>
                </a:solidFill>
              </a:rPr>
              <a:t>l</a:t>
            </a:r>
            <a:r>
              <a:rPr lang="en-US" sz="2800" baseline="-25000" dirty="0" err="1" smtClean="0">
                <a:solidFill>
                  <a:schemeClr val="folHlink"/>
                </a:solidFill>
              </a:rPr>
              <a:t>i</a:t>
            </a:r>
            <a:r>
              <a:rPr lang="en-US" sz="2800" i="1" baseline="30000" dirty="0" err="1" smtClean="0">
                <a:solidFill>
                  <a:schemeClr val="folHlink"/>
                </a:solidFill>
              </a:rPr>
              <a:t>k</a:t>
            </a:r>
            <a:r>
              <a:rPr lang="en-US" sz="2800" i="1" baseline="30000" dirty="0" smtClean="0"/>
              <a:t> </a:t>
            </a:r>
            <a:r>
              <a:rPr lang="en-US" sz="2000" i="1" baseline="30000" dirty="0" smtClean="0"/>
              <a:t> </a:t>
            </a:r>
            <a:r>
              <a:rPr lang="en-US" sz="2000" dirty="0" smtClean="0"/>
              <a:t>be the length of the </a:t>
            </a:r>
            <a:r>
              <a:rPr lang="en-US" sz="2000" dirty="0" err="1" smtClean="0">
                <a:solidFill>
                  <a:schemeClr val="folHlink"/>
                </a:solidFill>
                <a:latin typeface="Comic Sans MS" pitchFamily="66" charset="0"/>
              </a:rPr>
              <a:t>k</a:t>
            </a:r>
            <a:r>
              <a:rPr lang="en-US" sz="2000" baseline="30000" dirty="0" err="1" smtClean="0">
                <a:solidFill>
                  <a:schemeClr val="folHlink"/>
                </a:solidFill>
                <a:latin typeface="Comic Sans MS" pitchFamily="66" charset="0"/>
              </a:rPr>
              <a:t>th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packet.</a:t>
            </a:r>
          </a:p>
          <a:p>
            <a:pPr algn="ctr"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r>
              <a:rPr lang="en-US" sz="2800" dirty="0" err="1" smtClean="0">
                <a:solidFill>
                  <a:schemeClr val="folHlink"/>
                </a:solidFill>
              </a:rPr>
              <a:t>t</a:t>
            </a:r>
            <a:r>
              <a:rPr lang="en-US" sz="2800" baseline="-25000" dirty="0" err="1" smtClean="0">
                <a:solidFill>
                  <a:schemeClr val="folHlink"/>
                </a:solidFill>
              </a:rPr>
              <a:t>i</a:t>
            </a:r>
            <a:r>
              <a:rPr lang="en-US" sz="2800" baseline="30000" dirty="0" err="1" smtClean="0">
                <a:solidFill>
                  <a:schemeClr val="folHlink"/>
                </a:solidFill>
              </a:rPr>
              <a:t>k</a:t>
            </a:r>
            <a:r>
              <a:rPr lang="en-US" sz="2800" i="1" baseline="30000" dirty="0" smtClean="0"/>
              <a:t>  </a:t>
            </a:r>
            <a:r>
              <a:rPr lang="en-US" sz="2000" dirty="0" smtClean="0"/>
              <a:t>be the arrival time of the </a:t>
            </a:r>
            <a:r>
              <a:rPr lang="en-US" sz="2000" dirty="0" err="1" smtClean="0">
                <a:solidFill>
                  <a:schemeClr val="folHlink"/>
                </a:solidFill>
                <a:latin typeface="Comic Sans MS" pitchFamily="66" charset="0"/>
              </a:rPr>
              <a:t>k</a:t>
            </a:r>
            <a:r>
              <a:rPr lang="en-US" sz="2000" baseline="30000" dirty="0" err="1" smtClean="0">
                <a:solidFill>
                  <a:schemeClr val="folHlink"/>
                </a:solidFill>
                <a:latin typeface="Comic Sans MS" pitchFamily="66" charset="0"/>
              </a:rPr>
              <a:t>th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packet.</a:t>
            </a:r>
          </a:p>
          <a:p>
            <a:pPr algn="ctr"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r>
              <a:rPr lang="en-US" sz="2000" dirty="0" smtClean="0"/>
              <a:t>Then the estimated rate of flow </a:t>
            </a:r>
            <a:r>
              <a:rPr lang="en-US" sz="2000" dirty="0" err="1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chemeClr val="folHlink"/>
                </a:solidFill>
                <a:latin typeface="Comic Sans MS" pitchFamily="66" charset="0"/>
              </a:rPr>
              <a:t>,  </a:t>
            </a:r>
            <a:r>
              <a:rPr lang="en-US" sz="2000" dirty="0" err="1" smtClean="0">
                <a:solidFill>
                  <a:schemeClr val="folHlink"/>
                </a:solidFill>
                <a:latin typeface="Comic Sans MS" pitchFamily="66" charset="0"/>
              </a:rPr>
              <a:t>r</a:t>
            </a:r>
            <a:r>
              <a:rPr lang="en-US" sz="2000" baseline="-25000" dirty="0" err="1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sz="2000" i="1" dirty="0" smtClean="0"/>
              <a:t> </a:t>
            </a:r>
            <a:r>
              <a:rPr lang="en-US" sz="2000" dirty="0" smtClean="0"/>
              <a:t>is updated every time a new packet is received: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r>
              <a:rPr lang="en-US" sz="2800" b="1" i="1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r>
              <a:rPr lang="en-US" sz="2800" b="1" i="1" dirty="0" smtClean="0">
                <a:solidFill>
                  <a:schemeClr val="folHlink"/>
                </a:solidFill>
                <a:latin typeface="Comic Sans MS" pitchFamily="66" charset="0"/>
              </a:rPr>
              <a:t>       </a:t>
            </a:r>
            <a:r>
              <a:rPr lang="en-US" sz="2800" dirty="0" err="1" smtClean="0">
                <a:solidFill>
                  <a:schemeClr val="folHlink"/>
                </a:solidFill>
                <a:latin typeface="Comic Sans MS" pitchFamily="66" charset="0"/>
              </a:rPr>
              <a:t>r</a:t>
            </a:r>
            <a:r>
              <a:rPr lang="en-US" sz="2800" baseline="-25000" dirty="0" err="1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sz="2800" baseline="30000" dirty="0" err="1" smtClean="0">
                <a:solidFill>
                  <a:schemeClr val="folHlink"/>
                </a:solidFill>
                <a:latin typeface="Comic Sans MS" pitchFamily="66" charset="0"/>
              </a:rPr>
              <a:t>new</a:t>
            </a:r>
            <a:r>
              <a:rPr lang="en-US" sz="2800" baseline="30000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= (1-e</a:t>
            </a:r>
            <a:r>
              <a:rPr lang="en-US" sz="2800" baseline="30000" dirty="0" smtClean="0">
                <a:solidFill>
                  <a:schemeClr val="folHlink"/>
                </a:solidFill>
                <a:latin typeface="Comic Sans MS" pitchFamily="66" charset="0"/>
              </a:rPr>
              <a:t>-T/</a:t>
            </a:r>
            <a:r>
              <a:rPr lang="en-US" sz="2800" baseline="30000" dirty="0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) L / T + (e</a:t>
            </a:r>
            <a:r>
              <a:rPr lang="en-US" sz="2800" baseline="30000" dirty="0" smtClean="0">
                <a:solidFill>
                  <a:schemeClr val="folHlink"/>
                </a:solidFill>
                <a:latin typeface="Comic Sans MS" pitchFamily="66" charset="0"/>
              </a:rPr>
              <a:t>-T/</a:t>
            </a:r>
            <a:r>
              <a:rPr lang="en-US" sz="2800" baseline="30000" dirty="0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)</a:t>
            </a:r>
            <a:r>
              <a:rPr lang="en-US" sz="2800" dirty="0" err="1" smtClean="0">
                <a:solidFill>
                  <a:schemeClr val="folHlink"/>
                </a:solidFill>
                <a:latin typeface="Comic Sans MS" pitchFamily="66" charset="0"/>
              </a:rPr>
              <a:t>r</a:t>
            </a:r>
            <a:r>
              <a:rPr lang="en-US" sz="2800" baseline="-25000" dirty="0" err="1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sz="2800" baseline="30000" dirty="0" err="1" smtClean="0">
                <a:solidFill>
                  <a:schemeClr val="folHlink"/>
                </a:solidFill>
                <a:latin typeface="Comic Sans MS" pitchFamily="66" charset="0"/>
              </a:rPr>
              <a:t>old</a:t>
            </a:r>
            <a:r>
              <a:rPr lang="en-US" sz="2800" b="1" i="1" baseline="30000" dirty="0" smtClean="0">
                <a:solidFill>
                  <a:schemeClr val="folHlink"/>
                </a:solidFill>
                <a:latin typeface="Comic Sans MS" pitchFamily="66" charset="0"/>
              </a:rPr>
              <a:t>     </a:t>
            </a:r>
            <a:r>
              <a:rPr lang="en-US" sz="2800" b="1" dirty="0" smtClean="0">
                <a:solidFill>
                  <a:schemeClr val="folHlink"/>
                </a:solidFill>
                <a:latin typeface="Comic Sans MS" pitchFamily="66" charset="0"/>
              </a:rPr>
              <a:t>(3)</a:t>
            </a:r>
            <a:endParaRPr lang="en-US" sz="2800" b="1" i="1" baseline="30000" dirty="0" smtClean="0">
              <a:solidFill>
                <a:schemeClr val="folHlink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r>
              <a:rPr lang="en-US" sz="2000" dirty="0" smtClean="0"/>
              <a:t>where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r>
              <a:rPr lang="en-US" sz="2800" i="1" dirty="0" smtClean="0"/>
              <a:t>             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T</a:t>
            </a:r>
            <a:r>
              <a:rPr lang="en-US" sz="2800" i="1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=</a:t>
            </a:r>
            <a:r>
              <a:rPr lang="en-US" sz="2800" i="1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chemeClr val="folHlink"/>
                </a:solidFill>
                <a:latin typeface="Comic Sans MS" pitchFamily="66" charset="0"/>
              </a:rPr>
              <a:t>T</a:t>
            </a:r>
            <a:r>
              <a:rPr lang="en-US" sz="2800" baseline="-25000" dirty="0" err="1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sz="2800" baseline="30000" dirty="0" err="1" smtClean="0">
                <a:solidFill>
                  <a:schemeClr val="folHlink"/>
                </a:solidFill>
                <a:latin typeface="Comic Sans MS" pitchFamily="66" charset="0"/>
              </a:rPr>
              <a:t>k</a:t>
            </a:r>
            <a:r>
              <a:rPr lang="en-US" sz="2800" i="1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= </a:t>
            </a:r>
            <a:r>
              <a:rPr lang="en-US" sz="2800" dirty="0" err="1" smtClean="0">
                <a:solidFill>
                  <a:schemeClr val="folHlink"/>
                </a:solidFill>
                <a:latin typeface="Comic Sans MS" pitchFamily="66" charset="0"/>
              </a:rPr>
              <a:t>t</a:t>
            </a:r>
            <a:r>
              <a:rPr lang="en-US" sz="2800" baseline="-25000" dirty="0" err="1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sz="2800" baseline="30000" dirty="0" err="1" smtClean="0">
                <a:solidFill>
                  <a:schemeClr val="folHlink"/>
                </a:solidFill>
                <a:latin typeface="Comic Sans MS" pitchFamily="66" charset="0"/>
              </a:rPr>
              <a:t>k</a:t>
            </a:r>
            <a:r>
              <a:rPr lang="en-US" sz="2800" i="1" baseline="30000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sz="2800" i="1" dirty="0" smtClean="0">
                <a:solidFill>
                  <a:schemeClr val="folHlink"/>
                </a:solidFill>
                <a:latin typeface="Comic Sans MS" pitchFamily="66" charset="0"/>
              </a:rPr>
              <a:t>–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t</a:t>
            </a:r>
            <a:r>
              <a:rPr lang="en-US" sz="2800" baseline="-25000" dirty="0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sz="2800" baseline="30000" dirty="0" smtClean="0">
                <a:solidFill>
                  <a:schemeClr val="folHlink"/>
                </a:solidFill>
                <a:latin typeface="Comic Sans MS" pitchFamily="66" charset="0"/>
              </a:rPr>
              <a:t>k-1</a:t>
            </a:r>
          </a:p>
          <a:p>
            <a:pPr algn="ctr"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r>
              <a:rPr lang="en-US" sz="2800" b="1" i="1" dirty="0" smtClean="0">
                <a:solidFill>
                  <a:schemeClr val="folHlink"/>
                </a:solidFill>
              </a:rPr>
              <a:t>        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L = </a:t>
            </a:r>
            <a:r>
              <a:rPr lang="en-US" sz="2800" dirty="0" err="1" smtClean="0">
                <a:solidFill>
                  <a:schemeClr val="folHlink"/>
                </a:solidFill>
                <a:latin typeface="Comic Sans MS" pitchFamily="66" charset="0"/>
              </a:rPr>
              <a:t>l</a:t>
            </a:r>
            <a:r>
              <a:rPr lang="en-US" sz="2800" baseline="-25000" dirty="0" err="1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sz="2800" baseline="30000" dirty="0" err="1" smtClean="0">
                <a:solidFill>
                  <a:schemeClr val="folHlink"/>
                </a:solidFill>
                <a:latin typeface="Comic Sans MS" pitchFamily="66" charset="0"/>
              </a:rPr>
              <a:t>k</a:t>
            </a:r>
            <a:r>
              <a:rPr lang="en-US" sz="2800" i="1" dirty="0" smtClean="0"/>
              <a:t>              </a:t>
            </a:r>
            <a:r>
              <a:rPr lang="en-US" sz="2800" dirty="0" smtClean="0"/>
              <a:t>and   </a:t>
            </a:r>
            <a:r>
              <a:rPr lang="en-US" sz="2800" b="1" dirty="0" smtClean="0">
                <a:solidFill>
                  <a:schemeClr val="folHlink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sz="2800" dirty="0" smtClean="0"/>
              <a:t> is a constant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C64AB4-40D4-4764-8A9D-593A21934608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858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Link Fair Rate Estimation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28688"/>
            <a:ext cx="7558088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If we denote the estimate of the fair share by             and the acceptance rate by              , we have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Note – if we know </a:t>
            </a:r>
            <a:r>
              <a:rPr lang="en-US" sz="2800" dirty="0" err="1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r</a:t>
            </a:r>
            <a:r>
              <a:rPr lang="en-US" sz="2800" baseline="-25000" dirty="0" err="1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i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(t)</a:t>
            </a:r>
            <a:r>
              <a:rPr lang="en-US" sz="2800" b="1" dirty="0" smtClean="0">
                <a:latin typeface="Comic Sans MS" pitchFamily="66" charset="0"/>
                <a:cs typeface="Arial" charset="0"/>
              </a:rPr>
              <a:t>,</a:t>
            </a:r>
            <a:r>
              <a:rPr lang="en-US" sz="2800" b="1" dirty="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dirty="0" smtClean="0">
                <a:cs typeface="Arial" charset="0"/>
              </a:rPr>
              <a:t>then         can be determined by finding the unique solution to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F(x) = C</a:t>
            </a:r>
            <a:r>
              <a:rPr lang="en-US" sz="2800" dirty="0" smtClean="0">
                <a:cs typeface="Arial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cs typeface="Arial" charset="0"/>
              </a:rPr>
              <a:t>However, this requires per-flow state 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Instead, aggregate measurements of F and A are used to compute      . </a:t>
            </a:r>
          </a:p>
        </p:txBody>
      </p:sp>
      <p:pic>
        <p:nvPicPr>
          <p:cNvPr id="15366" name="Picture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97513" y="1357313"/>
            <a:ext cx="1162050" cy="438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143125"/>
            <a:ext cx="4826000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331913"/>
            <a:ext cx="630237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513" y="3519488"/>
            <a:ext cx="57467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575" y="5715000"/>
            <a:ext cx="5746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FD746-A6C1-42E0-AC76-37DEB90A8B6A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Heuristic Algorithm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315566"/>
            <a:ext cx="8175625" cy="405765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The heuristic algorithm needs three aggregate state variables: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	         ,     ,      where      is the estimated aggregate arrival rate and      is the estimated accepted traffic rate .    </a:t>
            </a:r>
          </a:p>
          <a:p>
            <a:pPr eaLnBrk="1" hangingPunct="1">
              <a:defRPr/>
            </a:pPr>
            <a:r>
              <a:rPr lang="en-US" sz="2400" dirty="0" smtClean="0"/>
              <a:t>When a packet arrives, the router computes: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                                                                            </a:t>
            </a:r>
            <a:r>
              <a:rPr lang="en-US" sz="2400" b="1" dirty="0" smtClean="0">
                <a:solidFill>
                  <a:schemeClr val="folHlink"/>
                </a:solidFill>
                <a:latin typeface="Comic Sans MS" pitchFamily="66" charset="0"/>
              </a:rPr>
              <a:t>(5)</a:t>
            </a:r>
            <a:endParaRPr lang="en-US" sz="2400" b="1" dirty="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/>
              <a:t>w</a:t>
            </a:r>
            <a:r>
              <a:rPr lang="en-US" sz="2400" dirty="0" smtClean="0"/>
              <a:t>here T is the </a:t>
            </a:r>
            <a:r>
              <a:rPr lang="en-US" sz="2400" dirty="0" err="1" smtClean="0"/>
              <a:t>interarrival</a:t>
            </a:r>
            <a:r>
              <a:rPr lang="en-US" sz="2400" dirty="0" smtClean="0"/>
              <a:t> time between the current and previous packet.</a:t>
            </a:r>
          </a:p>
          <a:p>
            <a:pPr eaLnBrk="1" hangingPunct="1">
              <a:defRPr/>
            </a:pPr>
            <a:r>
              <a:rPr lang="en-US" sz="2400" dirty="0" smtClean="0"/>
              <a:t>and similarly computes     .</a:t>
            </a:r>
          </a:p>
        </p:txBody>
      </p:sp>
      <p:pic>
        <p:nvPicPr>
          <p:cNvPr id="16390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43511" y="2132856"/>
            <a:ext cx="352425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1" name="Picture 1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00500" y="5517480"/>
            <a:ext cx="282575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2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32856"/>
            <a:ext cx="503238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3645024"/>
            <a:ext cx="5329237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303" y="2132856"/>
            <a:ext cx="352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5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2132856"/>
            <a:ext cx="2825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6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2526646"/>
            <a:ext cx="2825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DA8D9E-399C-42F6-86E7-853F2269F0C0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CSFQ Algorithm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57338"/>
            <a:ext cx="7415213" cy="43211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When a packet arrives,      is updated using exponential averaging (equation 5).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If the packet is dropped,     remains the same.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If the packet is not dropped,     is updated using exponential averaging.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At the end of an epoch (defined by </a:t>
            </a:r>
            <a:r>
              <a:rPr lang="en-US" sz="2800" dirty="0" err="1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sz="28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), if the link is congested during the whole epoch, update       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pic>
        <p:nvPicPr>
          <p:cNvPr id="17414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17875" y="5132388"/>
            <a:ext cx="2406650" cy="817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488" y="3068638"/>
            <a:ext cx="2825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913" y="1628775"/>
            <a:ext cx="352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4941888"/>
            <a:ext cx="503237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565400"/>
            <a:ext cx="2825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AC4419-1C6A-44B4-AE58-58FC7BD31492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CSFQ Algorithm (cont.)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00213"/>
            <a:ext cx="7199313" cy="40909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If the link is not congested,           is set to the largest rate of any active flow seen during the last </a:t>
            </a:r>
            <a:r>
              <a:rPr lang="en-US" sz="2800" dirty="0" err="1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sz="28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en-US" sz="2800" baseline="-25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time units</a:t>
            </a:r>
            <a:r>
              <a:rPr lang="en-US" sz="2800" dirty="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       feeds into the calculation of drop probability,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p</a:t>
            </a:r>
            <a:r>
              <a:rPr lang="en-US" sz="2800" dirty="0" smtClean="0"/>
              <a:t>, for the next arriving packet as </a:t>
            </a:r>
            <a:r>
              <a:rPr lang="en-US" sz="2800" dirty="0" smtClean="0">
                <a:solidFill>
                  <a:schemeClr val="folHlink"/>
                </a:solidFill>
                <a:cs typeface="Arial" charset="0"/>
              </a:rPr>
              <a:t>α</a:t>
            </a:r>
            <a:r>
              <a:rPr lang="en-US" sz="2800" dirty="0" smtClean="0"/>
              <a:t> in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	   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p = max (0 , 1 – </a:t>
            </a:r>
            <a:r>
              <a:rPr lang="en-US" sz="2800" dirty="0" smtClean="0">
                <a:solidFill>
                  <a:schemeClr val="folHlink"/>
                </a:solidFill>
                <a:cs typeface="Arial" charset="0"/>
              </a:rPr>
              <a:t>α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/ label)</a:t>
            </a:r>
          </a:p>
        </p:txBody>
      </p:sp>
      <p:pic>
        <p:nvPicPr>
          <p:cNvPr id="18438" name="Picture 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8625" y="1700213"/>
            <a:ext cx="590550" cy="495300"/>
          </a:xfrm>
        </p:spPr>
      </p:pic>
      <p:pic>
        <p:nvPicPr>
          <p:cNvPr id="18439" name="Picture 1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3576638"/>
            <a:ext cx="590550" cy="495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5D597-6CB6-4386-91C5-E977F73FB224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CSFQ Algorithm (cont.)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00188"/>
            <a:ext cx="7199313" cy="450056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Estimation inaccuracies may cause          to exceed link capacity.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Thus, to limit the effect of Drop Tail buffer overflows, every time the buffer overflows         is decreased by 1% in the simulations.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If link becomes uncongested, algorithm assumes it remains uncongested until buffer occupancy reached 50% or higher.</a:t>
            </a:r>
          </a:p>
        </p:txBody>
      </p:sp>
      <p:pic>
        <p:nvPicPr>
          <p:cNvPr id="19462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24325" y="3362325"/>
            <a:ext cx="590550" cy="495300"/>
          </a:xfrm>
        </p:spPr>
      </p:pic>
      <p:pic>
        <p:nvPicPr>
          <p:cNvPr id="19463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9925" y="1566863"/>
            <a:ext cx="331788" cy="504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3672B-F97A-49B0-AB16-50C0C31C9698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CSFQ Pseudo Code</a:t>
            </a:r>
          </a:p>
        </p:txBody>
      </p:sp>
      <p:pic>
        <p:nvPicPr>
          <p:cNvPr id="2048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1050" y="1341438"/>
            <a:ext cx="5184775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3851275" y="5661025"/>
            <a:ext cx="1274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Figure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550EE-B043-4D10-9B88-DA61285E10A5}" type="slidenum">
              <a:rPr lang="en-US"/>
              <a:pPr>
                <a:defRPr/>
              </a:pPr>
              <a:t>19</a:t>
            </a:fld>
            <a:endParaRPr lang="en-US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0"/>
            <a:ext cx="4476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-180975" y="1700213"/>
            <a:ext cx="316865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n-US" sz="4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CSFQ Pseudo</a:t>
            </a:r>
            <a:br>
              <a:rPr lang="en-US" sz="4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n-US" sz="4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Code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9CE9FA-C666-470D-BDC6-0C68FBB9E37A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Outline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>
                <a:solidFill>
                  <a:schemeClr val="folHlink"/>
                </a:solidFill>
                <a:latin typeface="Comic Sans MS" pitchFamily="66" charset="0"/>
              </a:rPr>
              <a:t>Introduction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Core-Stateless Fair Queueing (CSFQ)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Fluid Model Algorithm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Packet Algorithm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Flow Arrival Rate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Link Fair Share Rate Estimation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NS Simulations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Conclusions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/>
              <a:t>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72CA4-45FA-4E01-97EC-7FC8BC42C30F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Label Rewriting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At core routers, outgoing rate is merely the minimum between the incoming rate and the fair rate, </a:t>
            </a:r>
            <a:r>
              <a:rPr lang="en-US" dirty="0" smtClean="0">
                <a:solidFill>
                  <a:schemeClr val="folHlink"/>
                </a:solidFill>
                <a:cs typeface="Arial" charset="0"/>
              </a:rPr>
              <a:t>α</a:t>
            </a:r>
            <a:r>
              <a:rPr lang="en-US" dirty="0" smtClean="0">
                <a:cs typeface="Arial" charset="0"/>
              </a:rPr>
              <a:t> . </a:t>
            </a:r>
          </a:p>
          <a:p>
            <a:pPr eaLnBrk="1" hangingPunct="1">
              <a:defRPr/>
            </a:pPr>
            <a:r>
              <a:rPr lang="en-US" dirty="0" smtClean="0">
                <a:cs typeface="Arial" charset="0"/>
              </a:rPr>
              <a:t>Hence, the packet label 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  <a:cs typeface="Arial" charset="0"/>
              </a:rPr>
              <a:t>L</a:t>
            </a:r>
            <a:r>
              <a:rPr lang="en-US" dirty="0" smtClean="0">
                <a:cs typeface="Arial" charset="0"/>
              </a:rPr>
              <a:t> can be rewritten by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folHlink"/>
                </a:solidFill>
                <a:latin typeface="Comic Sans MS" pitchFamily="66" charset="0"/>
              </a:rPr>
              <a:t>                L </a:t>
            </a:r>
            <a:r>
              <a:rPr lang="en-US" baseline="-25000" dirty="0" smtClean="0">
                <a:solidFill>
                  <a:schemeClr val="folHlink"/>
                </a:solidFill>
                <a:latin typeface="Comic Sans MS" pitchFamily="66" charset="0"/>
              </a:rPr>
              <a:t>new</a:t>
            </a:r>
            <a:r>
              <a:rPr lang="en-US" i="1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folHlink"/>
                </a:solidFill>
                <a:latin typeface="Comic Sans MS" pitchFamily="66" charset="0"/>
              </a:rPr>
              <a:t>=</a:t>
            </a:r>
            <a:r>
              <a:rPr lang="en-US" i="1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folHlink"/>
                </a:solidFill>
                <a:latin typeface="Comic Sans MS" pitchFamily="66" charset="0"/>
              </a:rPr>
              <a:t>min</a:t>
            </a:r>
            <a:r>
              <a:rPr lang="en-US" b="1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folHlink"/>
                </a:solidFill>
                <a:latin typeface="Comic Sans MS" pitchFamily="66" charset="0"/>
              </a:rPr>
              <a:t>(L </a:t>
            </a:r>
            <a:r>
              <a:rPr lang="en-US" baseline="-25000" dirty="0" smtClean="0">
                <a:solidFill>
                  <a:schemeClr val="folHlink"/>
                </a:solidFill>
                <a:latin typeface="Comic Sans MS" pitchFamily="66" charset="0"/>
              </a:rPr>
              <a:t>old</a:t>
            </a:r>
            <a:r>
              <a:rPr lang="en-US" i="1" baseline="-25000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folHlink"/>
                </a:solidFill>
                <a:latin typeface="Comic Sans MS" pitchFamily="66" charset="0"/>
              </a:rPr>
              <a:t>, </a:t>
            </a:r>
            <a:r>
              <a:rPr lang="en-US" dirty="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α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BE18E-BE08-4B84-BF2A-F33FEC3AD299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Outline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Introduction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Core-Stateless Fair Queueing (CSFQ)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Fluid Model Algorithm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Packet Algorithm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Flow Arrival Rate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Link Fair Share Rate Estimation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>
                <a:solidFill>
                  <a:schemeClr val="folHlink"/>
                </a:solidFill>
                <a:latin typeface="Comic Sans MS" pitchFamily="66" charset="0"/>
              </a:rPr>
              <a:t>NS Simulations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Conclusions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/>
              <a:t>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CC218-65DE-4501-BA9B-9BB1613D711B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Simulations</a:t>
            </a:r>
          </a:p>
        </p:txBody>
      </p:sp>
      <p:sp>
        <p:nvSpPr>
          <p:cNvPr id="552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 major effort of the paper is to compare CSFQ  to four algorithms via ns-2 simulations.</a:t>
            </a:r>
          </a:p>
          <a:p>
            <a:pPr eaLnBrk="1" hangingPunct="1">
              <a:defRPr/>
            </a:pPr>
            <a:r>
              <a:rPr lang="en-US" dirty="0" smtClean="0"/>
              <a:t>FIFO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RED</a:t>
            </a:r>
          </a:p>
          <a:p>
            <a:pPr eaLnBrk="1" hangingPunct="1">
              <a:defRPr/>
            </a:pPr>
            <a:r>
              <a:rPr lang="en-US" dirty="0" smtClean="0"/>
              <a:t>FRED (Flow Random Early Drop)</a:t>
            </a:r>
          </a:p>
          <a:p>
            <a:pPr eaLnBrk="1" hangingPunct="1">
              <a:defRPr/>
            </a:pPr>
            <a:r>
              <a:rPr lang="en-US" dirty="0" smtClean="0"/>
              <a:t>DRR (Deficit Round Robin)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794A-242A-4B98-A7C7-31EBCB050BE0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FRED (Flow Random Early Drop)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Maintains per flow state in router.</a:t>
            </a:r>
          </a:p>
          <a:p>
            <a:pPr eaLnBrk="1" hangingPunct="1">
              <a:defRPr/>
            </a:pPr>
            <a:r>
              <a:rPr lang="en-US" sz="2800" dirty="0" smtClean="0"/>
              <a:t>FRED preferentially drops a packet of a flow that has either:</a:t>
            </a:r>
          </a:p>
          <a:p>
            <a:pPr lvl="1" eaLnBrk="1" hangingPunct="1">
              <a:defRPr/>
            </a:pPr>
            <a:r>
              <a:rPr lang="en-US" sz="2400" dirty="0" smtClean="0"/>
              <a:t>Had many packets dropped in the past</a:t>
            </a:r>
          </a:p>
          <a:p>
            <a:pPr lvl="1" eaLnBrk="1" hangingPunct="1">
              <a:defRPr/>
            </a:pPr>
            <a:r>
              <a:rPr lang="en-US" sz="2400" dirty="0" smtClean="0"/>
              <a:t>A queue larger than the average queue size</a:t>
            </a:r>
          </a:p>
          <a:p>
            <a:pPr eaLnBrk="1" hangingPunct="1">
              <a:defRPr/>
            </a:pPr>
            <a:r>
              <a:rPr lang="en-US" sz="2800" dirty="0" smtClean="0"/>
              <a:t>Main goal : Fairness</a:t>
            </a:r>
          </a:p>
          <a:p>
            <a:pPr eaLnBrk="1" hangingPunct="1">
              <a:defRPr/>
            </a:pPr>
            <a:r>
              <a:rPr lang="en-US" sz="2800" dirty="0" smtClean="0"/>
              <a:t>FRED-2 guarantees a minimum number of buffers for each flow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66E9AC-EE85-4209-BB00-9FB035779F70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573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DRR (Deficit Round Robin)</a:t>
            </a:r>
          </a:p>
        </p:txBody>
      </p:sp>
      <p:sp>
        <p:nvSpPr>
          <p:cNvPr id="573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Represents an efficient implementation of </a:t>
            </a:r>
            <a:r>
              <a:rPr lang="en-US" dirty="0" smtClean="0">
                <a:solidFill>
                  <a:srgbClr val="FFFF00"/>
                </a:solidFill>
              </a:rPr>
              <a:t>WFQ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 sophisticated per-flow </a:t>
            </a:r>
            <a:r>
              <a:rPr lang="en-US" dirty="0" err="1" smtClean="0"/>
              <a:t>queueing</a:t>
            </a:r>
            <a:r>
              <a:rPr lang="en-US" dirty="0" smtClean="0"/>
              <a:t> algorithm.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Scheme assumes that when router buffer is full, the packet from the longest queue is dropped.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Can be viewed as the “best case” algorithm with respect to fairness.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7FC4E9-F3EC-4093-A8BD-939DBFC48F39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72400" cy="10144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ns-2 Simulation Details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4438"/>
            <a:ext cx="7772400" cy="48577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Use TCP, UDP, RLM (Receiver-driven Layered Multicast) and On-Off traffic sources in separate simulations.</a:t>
            </a:r>
          </a:p>
          <a:p>
            <a:pPr eaLnBrk="1" hangingPunct="1">
              <a:defRPr/>
            </a:pPr>
            <a:r>
              <a:rPr lang="en-US" dirty="0" smtClean="0"/>
              <a:t>Bottleneck link: 10 Mbps, 1ms latency, 64KB buffer</a:t>
            </a:r>
          </a:p>
          <a:p>
            <a:pPr eaLnBrk="1" hangingPunct="1">
              <a:defRPr/>
            </a:pPr>
            <a:r>
              <a:rPr lang="en-US" dirty="0" smtClean="0"/>
              <a:t>CSFQ threshold is 16KB.</a:t>
            </a:r>
          </a:p>
          <a:p>
            <a:pPr eaLnBrk="1" hangingPunct="1">
              <a:defRPr/>
            </a:pPr>
            <a:r>
              <a:rPr lang="en-US" dirty="0" smtClean="0"/>
              <a:t>RED, FRED (min, max) thresholds: (16KB, 32KB)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en-US" dirty="0" smtClean="0"/>
              <a:t> = 100 </a:t>
            </a:r>
            <a:r>
              <a:rPr lang="en-US" dirty="0" err="1" smtClean="0"/>
              <a:t>ms.</a:t>
            </a:r>
            <a:r>
              <a:rPr lang="en-US" dirty="0" smtClean="0"/>
              <a:t>            = 200ms.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aseline="-25000" dirty="0" smtClean="0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5072063" y="5564188"/>
            <a:ext cx="585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K</a:t>
            </a:r>
            <a:r>
              <a:rPr lang="en-US" sz="3200" baseline="-2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α</a:t>
            </a:r>
            <a:endParaRPr lang="en-US" sz="3200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0FC47-4C2F-450C-B8AA-3DC7BC3F464E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Single Congested Link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First Experiment : </a:t>
            </a:r>
            <a:r>
              <a:rPr lang="en-US" dirty="0" smtClean="0">
                <a:solidFill>
                  <a:srgbClr val="FF0000"/>
                </a:solidFill>
              </a:rPr>
              <a:t>32 UDP CBR </a:t>
            </a:r>
            <a:r>
              <a:rPr lang="en-US" dirty="0" smtClean="0"/>
              <a:t>flows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Each UDP flow is indexed from 0 to 31 with flow 0 sending at 0.3125 Mbps and each of the </a:t>
            </a:r>
            <a:r>
              <a:rPr lang="en-US" i="1" dirty="0" err="1" smtClean="0"/>
              <a:t>i</a:t>
            </a:r>
            <a:r>
              <a:rPr lang="en-US" dirty="0" smtClean="0"/>
              <a:t> subsequent flows sending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+ 1) </a:t>
            </a:r>
            <a:r>
              <a:rPr lang="en-US" dirty="0" smtClean="0"/>
              <a:t>times its fair share of 0.3125 Mbps.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Second Experiment : </a:t>
            </a:r>
            <a:r>
              <a:rPr lang="en-US" dirty="0" smtClean="0">
                <a:solidFill>
                  <a:srgbClr val="FF0000"/>
                </a:solidFill>
              </a:rPr>
              <a:t>1 UDP CBR </a:t>
            </a:r>
            <a:r>
              <a:rPr lang="en-US" dirty="0" smtClean="0"/>
              <a:t>flow, </a:t>
            </a:r>
            <a:r>
              <a:rPr lang="en-US" dirty="0" smtClean="0">
                <a:solidFill>
                  <a:srgbClr val="FF0000"/>
                </a:solidFill>
              </a:rPr>
              <a:t>31 TCP </a:t>
            </a:r>
            <a:r>
              <a:rPr lang="en-US" dirty="0" smtClean="0"/>
              <a:t>flows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UDP flow sends at 10 Mbps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31 TCP flows share a </a:t>
            </a:r>
            <a:r>
              <a:rPr lang="en-US" b="1" dirty="0" smtClean="0">
                <a:solidFill>
                  <a:srgbClr val="FFFF00"/>
                </a:solidFill>
              </a:rPr>
              <a:t>single</a:t>
            </a:r>
            <a:r>
              <a:rPr lang="en-US" dirty="0" smtClean="0"/>
              <a:t> 10 Mbps link.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777CA-593D-4132-AA83-601B9927E99A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696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Figure 5b: 32 UDP Flows </a:t>
            </a:r>
          </a:p>
        </p:txBody>
      </p:sp>
      <p:pic>
        <p:nvPicPr>
          <p:cNvPr id="29701" name="Picture 3" descr="grap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1149350"/>
            <a:ext cx="6477000" cy="47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Rectangle 4"/>
          <p:cNvSpPr>
            <a:spLocks noChangeArrowheads="1"/>
          </p:cNvSpPr>
          <p:nvPr/>
        </p:nvSpPr>
        <p:spPr bwMode="auto">
          <a:xfrm>
            <a:off x="2514600" y="1557338"/>
            <a:ext cx="2273300" cy="129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Only CSFQ, DRR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and FRED-2 can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contain UDP flows!!</a:t>
            </a:r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4067175" y="2708275"/>
            <a:ext cx="2449513" cy="144145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2A175-D76D-4A21-A39C-EBE2EE8C3453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01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Figure 6a : One UDP Flow, 31 TCP Flows</a:t>
            </a:r>
          </a:p>
        </p:txBody>
      </p:sp>
      <p:pic>
        <p:nvPicPr>
          <p:cNvPr id="30725" name="Picture 3" descr="grap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13" y="1125538"/>
            <a:ext cx="6351587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3040063" y="2900363"/>
            <a:ext cx="2036762" cy="1608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Only CSFQ and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DRR can contain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Flow 0 – the only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UDP flow!</a:t>
            </a:r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H="1">
            <a:off x="2266950" y="4076700"/>
            <a:ext cx="792163" cy="4318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F9F367-9DE3-43A6-9353-B81CF9E5665B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 Single Congested Link</a:t>
            </a:r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Third Experiment Set : 31 simulations</a:t>
            </a:r>
          </a:p>
          <a:p>
            <a:pPr lvl="1" eaLnBrk="1" hangingPunct="1">
              <a:defRPr/>
            </a:pPr>
            <a:r>
              <a:rPr lang="en-US" dirty="0" smtClean="0"/>
              <a:t>Each simulation has a different N, </a:t>
            </a:r>
          </a:p>
          <a:p>
            <a:pPr lvl="1" eaLnBrk="1" hangingPunct="1">
              <a:buFontTx/>
              <a:buNone/>
              <a:defRPr/>
            </a:pPr>
            <a:r>
              <a:rPr lang="en-US" dirty="0" smtClean="0"/>
              <a:t>   N = 2 … 32.</a:t>
            </a:r>
          </a:p>
          <a:p>
            <a:pPr lvl="1" eaLnBrk="1" hangingPunct="1">
              <a:defRPr/>
            </a:pPr>
            <a:r>
              <a:rPr lang="en-US" dirty="0" smtClean="0"/>
              <a:t>One TCP and N-1 UDP flows with each UDP flow sending at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twice</a:t>
            </a:r>
            <a:r>
              <a:rPr lang="en-US" dirty="0" smtClean="0"/>
              <a:t> the fair share rate of 10/(N +1) Mbps.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524C4-B666-49A2-A2F5-14371544367B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Introduction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This paper brings forward the concept of “fair” allocation.</a:t>
            </a:r>
          </a:p>
          <a:p>
            <a:pPr eaLnBrk="1" hangingPunct="1">
              <a:defRPr/>
            </a:pPr>
            <a:r>
              <a:rPr lang="en-US" sz="2800" smtClean="0"/>
              <a:t>The claim is that fair allocation inherently requires routers to maintain </a:t>
            </a:r>
            <a:r>
              <a:rPr lang="en-US" sz="2800" smtClean="0">
                <a:solidFill>
                  <a:schemeClr val="folHlink"/>
                </a:solidFill>
                <a:latin typeface="Comic Sans MS" pitchFamily="66" charset="0"/>
              </a:rPr>
              <a:t>state</a:t>
            </a:r>
            <a:r>
              <a:rPr lang="en-US" sz="2800" smtClean="0"/>
              <a:t> and perform operations on a per flow basis.</a:t>
            </a:r>
          </a:p>
          <a:p>
            <a:pPr eaLnBrk="1" hangingPunct="1">
              <a:defRPr/>
            </a:pPr>
            <a:r>
              <a:rPr lang="en-US" sz="2800" smtClean="0"/>
              <a:t>The authors present an architecture and a set of algorithms that is “approximately” fair while using FIFO queueing at internal routers.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F5E85-C5BC-433A-B42E-B100B78F6CDB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7989887" cy="95885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Figure 6b : One TCP Flow, N-1 UDP Flows</a:t>
            </a:r>
          </a:p>
        </p:txBody>
      </p:sp>
      <p:pic>
        <p:nvPicPr>
          <p:cNvPr id="32773" name="Picture 3" descr="graph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309688"/>
            <a:ext cx="6527800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3851275" y="1628775"/>
            <a:ext cx="3529013" cy="9366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Normalized fair share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throughput for one TCP source</a:t>
            </a:r>
          </a:p>
        </p:txBody>
      </p:sp>
      <p:sp>
        <p:nvSpPr>
          <p:cNvPr id="32775" name="Rectangle 6"/>
          <p:cNvSpPr>
            <a:spLocks noChangeArrowheads="1"/>
          </p:cNvSpPr>
          <p:nvPr/>
        </p:nvSpPr>
        <p:spPr bwMode="auto">
          <a:xfrm>
            <a:off x="107950" y="2265363"/>
            <a:ext cx="2182813" cy="2603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DRR good for less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than 22 flows.</a:t>
            </a:r>
          </a:p>
          <a:p>
            <a:pPr algn="l"/>
            <a:endParaRPr lang="en-US" sz="1800">
              <a:solidFill>
                <a:srgbClr val="A50021"/>
              </a:solidFill>
              <a:effectLst/>
              <a:latin typeface="Comic Sans MS" pitchFamily="66" charset="0"/>
            </a:endParaRP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CSFQ better than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DRR when a large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number of flows.</a:t>
            </a:r>
          </a:p>
          <a:p>
            <a:pPr algn="l"/>
            <a:endParaRPr lang="en-US" sz="1800">
              <a:solidFill>
                <a:srgbClr val="A50021"/>
              </a:solidFill>
              <a:effectLst/>
              <a:latin typeface="Comic Sans MS" pitchFamily="66" charset="0"/>
            </a:endParaRP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CSFQ beats FRED.</a:t>
            </a:r>
          </a:p>
          <a:p>
            <a:pPr algn="l"/>
            <a:endParaRPr lang="en-US" sz="1800">
              <a:solidFill>
                <a:srgbClr val="A5002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4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C4CEB0-B30D-4084-AABF-86605596156B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Multiple Congested Links</a:t>
            </a:r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auto">
          <a:xfrm>
            <a:off x="2819400" y="3200400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  <a:effectLst/>
              </a:rPr>
              <a:t>Router</a:t>
            </a:r>
          </a:p>
        </p:txBody>
      </p:sp>
      <p:sp>
        <p:nvSpPr>
          <p:cNvPr id="62468" name="Oval 4"/>
          <p:cNvSpPr>
            <a:spLocks noChangeArrowheads="1"/>
          </p:cNvSpPr>
          <p:nvPr/>
        </p:nvSpPr>
        <p:spPr bwMode="auto">
          <a:xfrm>
            <a:off x="2667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469" name="Oval 5"/>
          <p:cNvSpPr>
            <a:spLocks noChangeArrowheads="1"/>
          </p:cNvSpPr>
          <p:nvPr/>
        </p:nvSpPr>
        <p:spPr bwMode="auto">
          <a:xfrm>
            <a:off x="3505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470" name="Oval 6"/>
          <p:cNvSpPr>
            <a:spLocks noChangeArrowheads="1"/>
          </p:cNvSpPr>
          <p:nvPr/>
        </p:nvSpPr>
        <p:spPr bwMode="auto">
          <a:xfrm>
            <a:off x="30480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cxnSp>
        <p:nvCxnSpPr>
          <p:cNvPr id="33801" name="AutoShape 8"/>
          <p:cNvCxnSpPr>
            <a:cxnSpLocks noChangeShapeType="1"/>
            <a:stCxn id="62469" idx="0"/>
            <a:endCxn id="33797" idx="2"/>
          </p:cNvCxnSpPr>
          <p:nvPr/>
        </p:nvCxnSpPr>
        <p:spPr bwMode="auto">
          <a:xfrm flipH="1" flipV="1">
            <a:off x="3314700" y="3733800"/>
            <a:ext cx="419100" cy="533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4724400" y="3200400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  <a:effectLst/>
              </a:rPr>
              <a:t>Router K</a:t>
            </a:r>
          </a:p>
        </p:txBody>
      </p:sp>
      <p:sp>
        <p:nvSpPr>
          <p:cNvPr id="62475" name="Oval 11"/>
          <p:cNvSpPr>
            <a:spLocks noChangeArrowheads="1"/>
          </p:cNvSpPr>
          <p:nvPr/>
        </p:nvSpPr>
        <p:spPr bwMode="auto">
          <a:xfrm>
            <a:off x="4572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476" name="Oval 12"/>
          <p:cNvSpPr>
            <a:spLocks noChangeArrowheads="1"/>
          </p:cNvSpPr>
          <p:nvPr/>
        </p:nvSpPr>
        <p:spPr bwMode="auto">
          <a:xfrm>
            <a:off x="5410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477" name="Oval 13"/>
          <p:cNvSpPr>
            <a:spLocks noChangeArrowheads="1"/>
          </p:cNvSpPr>
          <p:nvPr/>
        </p:nvSpPr>
        <p:spPr bwMode="auto">
          <a:xfrm>
            <a:off x="49530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cxnSp>
        <p:nvCxnSpPr>
          <p:cNvPr id="33806" name="AutoShape 15"/>
          <p:cNvCxnSpPr>
            <a:cxnSpLocks noChangeShapeType="1"/>
            <a:stCxn id="62476" idx="0"/>
            <a:endCxn id="33802" idx="2"/>
          </p:cNvCxnSpPr>
          <p:nvPr/>
        </p:nvCxnSpPr>
        <p:spPr bwMode="auto">
          <a:xfrm flipH="1" flipV="1">
            <a:off x="5219700" y="3733800"/>
            <a:ext cx="419100" cy="533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7" name="Rectangle 17"/>
          <p:cNvSpPr>
            <a:spLocks noChangeArrowheads="1"/>
          </p:cNvSpPr>
          <p:nvPr/>
        </p:nvSpPr>
        <p:spPr bwMode="auto">
          <a:xfrm>
            <a:off x="1447800" y="3200400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  <a:effectLst/>
              </a:rPr>
              <a:t>Router</a:t>
            </a:r>
          </a:p>
        </p:txBody>
      </p:sp>
      <p:sp>
        <p:nvSpPr>
          <p:cNvPr id="62482" name="Oval 18"/>
          <p:cNvSpPr>
            <a:spLocks noChangeArrowheads="1"/>
          </p:cNvSpPr>
          <p:nvPr/>
        </p:nvSpPr>
        <p:spPr bwMode="auto">
          <a:xfrm>
            <a:off x="12954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483" name="Oval 19"/>
          <p:cNvSpPr>
            <a:spLocks noChangeArrowheads="1"/>
          </p:cNvSpPr>
          <p:nvPr/>
        </p:nvSpPr>
        <p:spPr bwMode="auto">
          <a:xfrm>
            <a:off x="20574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cxnSp>
        <p:nvCxnSpPr>
          <p:cNvPr id="33810" name="AutoShape 20"/>
          <p:cNvCxnSpPr>
            <a:cxnSpLocks noChangeShapeType="1"/>
          </p:cNvCxnSpPr>
          <p:nvPr/>
        </p:nvCxnSpPr>
        <p:spPr bwMode="auto">
          <a:xfrm flipV="1">
            <a:off x="1524000" y="3733800"/>
            <a:ext cx="419100" cy="533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1" name="AutoShape 21"/>
          <p:cNvCxnSpPr>
            <a:cxnSpLocks noChangeShapeType="1"/>
            <a:stCxn id="62483" idx="0"/>
          </p:cNvCxnSpPr>
          <p:nvPr/>
        </p:nvCxnSpPr>
        <p:spPr bwMode="auto">
          <a:xfrm flipH="1" flipV="1">
            <a:off x="1981200" y="3733800"/>
            <a:ext cx="304800" cy="533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2" name="Rectangle 22"/>
          <p:cNvSpPr>
            <a:spLocks noChangeArrowheads="1"/>
          </p:cNvSpPr>
          <p:nvPr/>
        </p:nvSpPr>
        <p:spPr bwMode="auto">
          <a:xfrm>
            <a:off x="6172200" y="3141663"/>
            <a:ext cx="1136650" cy="592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  <a:effectLst/>
              </a:rPr>
              <a:t>Router K+1</a:t>
            </a:r>
          </a:p>
        </p:txBody>
      </p:sp>
      <p:sp>
        <p:nvSpPr>
          <p:cNvPr id="62487" name="Oval 23"/>
          <p:cNvSpPr>
            <a:spLocks noChangeArrowheads="1"/>
          </p:cNvSpPr>
          <p:nvPr/>
        </p:nvSpPr>
        <p:spPr bwMode="auto">
          <a:xfrm>
            <a:off x="64008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489" name="Oval 25"/>
          <p:cNvSpPr>
            <a:spLocks noChangeArrowheads="1"/>
          </p:cNvSpPr>
          <p:nvPr/>
        </p:nvSpPr>
        <p:spPr bwMode="auto">
          <a:xfrm>
            <a:off x="6096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7848600" y="3276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cxnSp>
        <p:nvCxnSpPr>
          <p:cNvPr id="33816" name="AutoShape 27"/>
          <p:cNvCxnSpPr>
            <a:cxnSpLocks noChangeShapeType="1"/>
          </p:cNvCxnSpPr>
          <p:nvPr/>
        </p:nvCxnSpPr>
        <p:spPr bwMode="auto">
          <a:xfrm>
            <a:off x="1066800" y="3429000"/>
            <a:ext cx="381000" cy="38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7" name="AutoShape 28"/>
          <p:cNvCxnSpPr>
            <a:cxnSpLocks noChangeShapeType="1"/>
            <a:endCxn id="33797" idx="1"/>
          </p:cNvCxnSpPr>
          <p:nvPr/>
        </p:nvCxnSpPr>
        <p:spPr bwMode="auto">
          <a:xfrm>
            <a:off x="2438400" y="3467100"/>
            <a:ext cx="3810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8" name="AutoShape 29"/>
          <p:cNvCxnSpPr>
            <a:cxnSpLocks noChangeShapeType="1"/>
            <a:stCxn id="33812" idx="3"/>
            <a:endCxn id="62490" idx="2"/>
          </p:cNvCxnSpPr>
          <p:nvPr/>
        </p:nvCxnSpPr>
        <p:spPr bwMode="auto">
          <a:xfrm>
            <a:off x="7308850" y="3438525"/>
            <a:ext cx="539750" cy="666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9" name="AutoShape 30"/>
          <p:cNvCxnSpPr>
            <a:cxnSpLocks noChangeShapeType="1"/>
            <a:stCxn id="33802" idx="3"/>
            <a:endCxn id="33812" idx="1"/>
          </p:cNvCxnSpPr>
          <p:nvPr/>
        </p:nvCxnSpPr>
        <p:spPr bwMode="auto">
          <a:xfrm flipV="1">
            <a:off x="5715000" y="3438525"/>
            <a:ext cx="457200" cy="285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495" name="Line 31"/>
          <p:cNvSpPr>
            <a:spLocks noChangeShapeType="1"/>
          </p:cNvSpPr>
          <p:nvPr/>
        </p:nvSpPr>
        <p:spPr bwMode="auto">
          <a:xfrm>
            <a:off x="3810000" y="3429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62496" name="Line 32"/>
          <p:cNvSpPr>
            <a:spLocks noChangeShapeType="1"/>
          </p:cNvSpPr>
          <p:nvPr/>
        </p:nvSpPr>
        <p:spPr bwMode="auto">
          <a:xfrm>
            <a:off x="4427538" y="3429000"/>
            <a:ext cx="28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3822" name="Rectangle 33"/>
          <p:cNvSpPr>
            <a:spLocks noChangeArrowheads="1"/>
          </p:cNvSpPr>
          <p:nvPr/>
        </p:nvSpPr>
        <p:spPr bwMode="auto">
          <a:xfrm>
            <a:off x="1905000" y="19050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>
                <a:effectLst/>
              </a:rPr>
              <a:t>UDP</a:t>
            </a:r>
          </a:p>
          <a:p>
            <a:r>
              <a:rPr lang="en-US" sz="1800" b="1">
                <a:effectLst/>
              </a:rPr>
              <a:t>Sinks</a:t>
            </a:r>
          </a:p>
        </p:txBody>
      </p:sp>
      <p:sp>
        <p:nvSpPr>
          <p:cNvPr id="33823" name="Rectangle 36"/>
          <p:cNvSpPr>
            <a:spLocks noChangeArrowheads="1"/>
          </p:cNvSpPr>
          <p:nvPr/>
        </p:nvSpPr>
        <p:spPr bwMode="auto">
          <a:xfrm>
            <a:off x="7696200" y="3810000"/>
            <a:ext cx="99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 dirty="0">
                <a:effectLst/>
              </a:rPr>
              <a:t>TCP</a:t>
            </a:r>
            <a:r>
              <a:rPr lang="en-US" sz="1800" b="1" dirty="0" smtClean="0">
                <a:effectLst/>
              </a:rPr>
              <a:t>/ </a:t>
            </a:r>
            <a:r>
              <a:rPr lang="en-US" sz="1800" b="1" dirty="0" smtClean="0">
                <a:solidFill>
                  <a:srgbClr val="FF0000"/>
                </a:solidFill>
                <a:effectLst/>
              </a:rPr>
              <a:t>UDP-0</a:t>
            </a:r>
            <a:endParaRPr lang="en-US" sz="1800" b="1" dirty="0">
              <a:solidFill>
                <a:srgbClr val="FF0000"/>
              </a:solidFill>
              <a:effectLst/>
            </a:endParaRPr>
          </a:p>
          <a:p>
            <a:r>
              <a:rPr lang="en-US" sz="1800" b="1" dirty="0">
                <a:effectLst/>
              </a:rPr>
              <a:t>Sink</a:t>
            </a:r>
          </a:p>
        </p:txBody>
      </p:sp>
      <p:cxnSp>
        <p:nvCxnSpPr>
          <p:cNvPr id="33824" name="AutoShape 39"/>
          <p:cNvCxnSpPr>
            <a:cxnSpLocks noChangeShapeType="1"/>
          </p:cNvCxnSpPr>
          <p:nvPr/>
        </p:nvCxnSpPr>
        <p:spPr bwMode="auto">
          <a:xfrm flipH="1" flipV="1">
            <a:off x="3276600" y="2514600"/>
            <a:ext cx="38100" cy="685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5" name="AutoShape 40"/>
          <p:cNvCxnSpPr>
            <a:cxnSpLocks noChangeShapeType="1"/>
          </p:cNvCxnSpPr>
          <p:nvPr/>
        </p:nvCxnSpPr>
        <p:spPr bwMode="auto">
          <a:xfrm flipH="1" flipV="1">
            <a:off x="5181600" y="2514600"/>
            <a:ext cx="38100" cy="685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6" name="AutoShape 41"/>
          <p:cNvCxnSpPr>
            <a:cxnSpLocks noChangeShapeType="1"/>
          </p:cNvCxnSpPr>
          <p:nvPr/>
        </p:nvCxnSpPr>
        <p:spPr bwMode="auto">
          <a:xfrm flipH="1" flipV="1">
            <a:off x="6629400" y="2514600"/>
            <a:ext cx="38100" cy="685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27" name="Rectangle 42"/>
          <p:cNvSpPr>
            <a:spLocks noChangeArrowheads="1"/>
          </p:cNvSpPr>
          <p:nvPr/>
        </p:nvSpPr>
        <p:spPr bwMode="auto">
          <a:xfrm>
            <a:off x="152400" y="2297723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 dirty="0">
                <a:effectLst/>
              </a:rPr>
              <a:t>TCP</a:t>
            </a:r>
            <a:r>
              <a:rPr lang="en-US" sz="1800" b="1" dirty="0" smtClean="0">
                <a:effectLst/>
              </a:rPr>
              <a:t>/  </a:t>
            </a:r>
            <a:r>
              <a:rPr lang="en-US" sz="1800" b="1" dirty="0" smtClean="0">
                <a:solidFill>
                  <a:srgbClr val="FF0000"/>
                </a:solidFill>
                <a:effectLst/>
              </a:rPr>
              <a:t>UDP-0</a:t>
            </a:r>
            <a:endParaRPr lang="en-US" sz="1800" b="1" dirty="0">
              <a:solidFill>
                <a:srgbClr val="FF0000"/>
              </a:solidFill>
              <a:effectLst/>
            </a:endParaRPr>
          </a:p>
          <a:p>
            <a:r>
              <a:rPr lang="en-US" sz="1800" b="1" dirty="0">
                <a:effectLst/>
              </a:rPr>
              <a:t>Source</a:t>
            </a:r>
          </a:p>
        </p:txBody>
      </p:sp>
      <p:sp>
        <p:nvSpPr>
          <p:cNvPr id="33828" name="Rectangle 43"/>
          <p:cNvSpPr>
            <a:spLocks noChangeArrowheads="1"/>
          </p:cNvSpPr>
          <p:nvPr/>
        </p:nvSpPr>
        <p:spPr bwMode="auto">
          <a:xfrm>
            <a:off x="152400" y="4191000"/>
            <a:ext cx="99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>
                <a:effectLst/>
              </a:rPr>
              <a:t>UDP</a:t>
            </a:r>
          </a:p>
          <a:p>
            <a:r>
              <a:rPr lang="en-US" sz="1800" b="1">
                <a:effectLst/>
              </a:rPr>
              <a:t>Sources</a:t>
            </a:r>
          </a:p>
        </p:txBody>
      </p:sp>
      <p:sp>
        <p:nvSpPr>
          <p:cNvPr id="33829" name="Rectangle 45"/>
          <p:cNvSpPr>
            <a:spLocks noChangeArrowheads="1"/>
          </p:cNvSpPr>
          <p:nvPr/>
        </p:nvSpPr>
        <p:spPr bwMode="auto">
          <a:xfrm>
            <a:off x="1219200" y="48768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1</a:t>
            </a:r>
          </a:p>
        </p:txBody>
      </p:sp>
      <p:sp>
        <p:nvSpPr>
          <p:cNvPr id="33830" name="Rectangle 47"/>
          <p:cNvSpPr>
            <a:spLocks noChangeArrowheads="1"/>
          </p:cNvSpPr>
          <p:nvPr/>
        </p:nvSpPr>
        <p:spPr bwMode="auto">
          <a:xfrm>
            <a:off x="2971800" y="15240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>
                <a:effectLst/>
              </a:rPr>
              <a:t>1-10</a:t>
            </a:r>
          </a:p>
        </p:txBody>
      </p:sp>
      <p:sp>
        <p:nvSpPr>
          <p:cNvPr id="33831" name="Rectangle 48"/>
          <p:cNvSpPr>
            <a:spLocks noChangeArrowheads="1"/>
          </p:cNvSpPr>
          <p:nvPr/>
        </p:nvSpPr>
        <p:spPr bwMode="auto">
          <a:xfrm>
            <a:off x="6248400" y="1600200"/>
            <a:ext cx="762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>
                <a:effectLst/>
              </a:rPr>
              <a:t>K1-K10</a:t>
            </a:r>
          </a:p>
        </p:txBody>
      </p:sp>
      <p:sp>
        <p:nvSpPr>
          <p:cNvPr id="33832" name="Rectangle 50"/>
          <p:cNvSpPr>
            <a:spLocks noChangeArrowheads="1"/>
          </p:cNvSpPr>
          <p:nvPr/>
        </p:nvSpPr>
        <p:spPr bwMode="auto">
          <a:xfrm>
            <a:off x="1981200" y="48768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>
                <a:effectLst/>
              </a:rPr>
              <a:t>10</a:t>
            </a:r>
          </a:p>
        </p:txBody>
      </p:sp>
      <p:sp>
        <p:nvSpPr>
          <p:cNvPr id="33833" name="Rectangle 51"/>
          <p:cNvSpPr>
            <a:spLocks noChangeArrowheads="1"/>
          </p:cNvSpPr>
          <p:nvPr/>
        </p:nvSpPr>
        <p:spPr bwMode="auto">
          <a:xfrm>
            <a:off x="2667000" y="48768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>
                <a:effectLst/>
              </a:rPr>
              <a:t>11</a:t>
            </a:r>
          </a:p>
        </p:txBody>
      </p:sp>
      <p:sp>
        <p:nvSpPr>
          <p:cNvPr id="33834" name="Rectangle 52"/>
          <p:cNvSpPr>
            <a:spLocks noChangeArrowheads="1"/>
          </p:cNvSpPr>
          <p:nvPr/>
        </p:nvSpPr>
        <p:spPr bwMode="auto">
          <a:xfrm>
            <a:off x="3505200" y="48768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>
                <a:effectLst/>
              </a:rPr>
              <a:t>20</a:t>
            </a:r>
          </a:p>
        </p:txBody>
      </p:sp>
      <p:sp>
        <p:nvSpPr>
          <p:cNvPr id="33835" name="Rectangle 54"/>
          <p:cNvSpPr>
            <a:spLocks noChangeArrowheads="1"/>
          </p:cNvSpPr>
          <p:nvPr/>
        </p:nvSpPr>
        <p:spPr bwMode="auto">
          <a:xfrm>
            <a:off x="5410200" y="48768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>
                <a:effectLst/>
              </a:rPr>
              <a:t>K10</a:t>
            </a:r>
          </a:p>
        </p:txBody>
      </p:sp>
      <p:sp>
        <p:nvSpPr>
          <p:cNvPr id="33836" name="Rectangle 55"/>
          <p:cNvSpPr>
            <a:spLocks noChangeArrowheads="1"/>
          </p:cNvSpPr>
          <p:nvPr/>
        </p:nvSpPr>
        <p:spPr bwMode="auto">
          <a:xfrm>
            <a:off x="4572000" y="48768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>
                <a:effectLst/>
              </a:rPr>
              <a:t>K1</a:t>
            </a:r>
          </a:p>
        </p:txBody>
      </p:sp>
      <p:cxnSp>
        <p:nvCxnSpPr>
          <p:cNvPr id="33837" name="AutoShape 56"/>
          <p:cNvCxnSpPr>
            <a:cxnSpLocks noChangeShapeType="1"/>
            <a:stCxn id="62468" idx="0"/>
            <a:endCxn id="33797" idx="2"/>
          </p:cNvCxnSpPr>
          <p:nvPr/>
        </p:nvCxnSpPr>
        <p:spPr bwMode="auto">
          <a:xfrm flipV="1">
            <a:off x="2895600" y="3733800"/>
            <a:ext cx="419100" cy="533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38" name="AutoShape 58"/>
          <p:cNvCxnSpPr>
            <a:cxnSpLocks noChangeShapeType="1"/>
            <a:stCxn id="62475" idx="0"/>
            <a:endCxn id="33802" idx="2"/>
          </p:cNvCxnSpPr>
          <p:nvPr/>
        </p:nvCxnSpPr>
        <p:spPr bwMode="auto">
          <a:xfrm flipV="1">
            <a:off x="4800600" y="3733800"/>
            <a:ext cx="419100" cy="533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EEB6F-C235-4DA9-BF09-DE659C1B1987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Multiple Congested Links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First experiment :  </a:t>
            </a:r>
            <a:r>
              <a:rPr lang="en-US" dirty="0" smtClean="0">
                <a:solidFill>
                  <a:srgbClr val="FF0000"/>
                </a:solidFill>
              </a:rPr>
              <a:t>CBR UDP flow 0 </a:t>
            </a:r>
            <a:r>
              <a:rPr lang="en-US" dirty="0" smtClean="0"/>
              <a:t>sends at its fair share rate, 0.909 Mbps while the other ten “crossing” UDP flows send at 2 Mbps.</a:t>
            </a:r>
          </a:p>
          <a:p>
            <a:pPr eaLnBrk="1" hangingPunct="1">
              <a:defRPr/>
            </a:pPr>
            <a:r>
              <a:rPr lang="en-US" dirty="0" smtClean="0"/>
              <a:t>Second experiment: Replace the UDP flow with one TCP flow and leave the ten crossing UDP flows.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05796-657F-4B4F-BF9B-4A790459455E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Figure 8a : UDP source</a:t>
            </a:r>
          </a:p>
        </p:txBody>
      </p:sp>
      <p:pic>
        <p:nvPicPr>
          <p:cNvPr id="35845" name="Picture 1027" descr="graph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75" y="1143000"/>
            <a:ext cx="6613525" cy="472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6" name="Rectangle 1028"/>
          <p:cNvSpPr>
            <a:spLocks noChangeArrowheads="1"/>
          </p:cNvSpPr>
          <p:nvPr/>
        </p:nvSpPr>
        <p:spPr bwMode="auto">
          <a:xfrm>
            <a:off x="2362200" y="1676400"/>
            <a:ext cx="4191000" cy="838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Fraction of UDP-0 traffic forwarded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versus the number of congested links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84B9D3-2E3D-4ECB-9EDD-53B0DDEECFE2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Figure 8b : TCP Source</a:t>
            </a:r>
          </a:p>
        </p:txBody>
      </p:sp>
      <p:pic>
        <p:nvPicPr>
          <p:cNvPr id="36869" name="Picture 3" descr="graph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143000"/>
            <a:ext cx="6357938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0" name="Rectangle 4"/>
          <p:cNvSpPr>
            <a:spLocks noChangeArrowheads="1"/>
          </p:cNvSpPr>
          <p:nvPr/>
        </p:nvSpPr>
        <p:spPr bwMode="auto">
          <a:xfrm>
            <a:off x="2362200" y="1676400"/>
            <a:ext cx="4191000" cy="838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Fraction of TCP-0 traffic forwarded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versus the number of congested links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63A7F1-6C83-4EFC-97E0-995129F227D9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Receiver-driven Layered Multicast (RLM)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RLM is an adaptive scheme in which the source sends the information encoded in a number of layers.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Each layer represents a </a:t>
            </a:r>
            <a:r>
              <a:rPr lang="en-US" dirty="0" smtClean="0">
                <a:solidFill>
                  <a:schemeClr val="folHlink"/>
                </a:solidFill>
              </a:rPr>
              <a:t>different </a:t>
            </a:r>
            <a:r>
              <a:rPr lang="en-US" dirty="0" smtClean="0"/>
              <a:t>multicast group.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Receivers join and leave multicast groups based on packet drops experienced.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74059-062D-4EA3-AC28-F03BAF56FCA9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Receiver-driven Layered Multicast (RLM)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Simulation of </a:t>
            </a:r>
            <a:r>
              <a:rPr lang="en-US" dirty="0" smtClean="0">
                <a:solidFill>
                  <a:srgbClr val="FF0000"/>
                </a:solidFill>
              </a:rPr>
              <a:t>three RLM </a:t>
            </a:r>
            <a:r>
              <a:rPr lang="en-US" dirty="0" smtClean="0"/>
              <a:t>flows and </a:t>
            </a:r>
            <a:r>
              <a:rPr lang="en-US" dirty="0" smtClean="0">
                <a:solidFill>
                  <a:srgbClr val="FF0000"/>
                </a:solidFill>
              </a:rPr>
              <a:t>one TCP</a:t>
            </a:r>
            <a:r>
              <a:rPr lang="en-US" dirty="0" smtClean="0"/>
              <a:t> flow with a 4 Mbps link.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Fair share for each is 1 Mbps.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Since router buffer set to 64 KB,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en-US" i="1" dirty="0" smtClean="0"/>
              <a:t>, </a:t>
            </a:r>
            <a:r>
              <a:rPr lang="en-US" dirty="0" smtClean="0"/>
              <a:t>and </a:t>
            </a:r>
            <a:r>
              <a:rPr lang="en-US" i="1" dirty="0" smtClean="0"/>
              <a:t>  </a:t>
            </a:r>
            <a:r>
              <a:rPr lang="en-US" i="1" dirty="0" smtClean="0">
                <a:solidFill>
                  <a:srgbClr val="FF0000"/>
                </a:solidFill>
              </a:rPr>
              <a:t>   </a:t>
            </a:r>
            <a:r>
              <a:rPr lang="en-US" i="1" dirty="0" smtClean="0"/>
              <a:t>  </a:t>
            </a:r>
            <a:r>
              <a:rPr lang="en-US" dirty="0" smtClean="0"/>
              <a:t>are set to 250 </a:t>
            </a:r>
            <a:r>
              <a:rPr lang="en-US" dirty="0" err="1" smtClean="0"/>
              <a:t>ms.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Each RLM layer </a:t>
            </a:r>
            <a:r>
              <a:rPr lang="en-US" dirty="0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dirty="0" smtClean="0">
                <a:solidFill>
                  <a:schemeClr val="folHlink"/>
                </a:solidFill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sends 2</a:t>
            </a:r>
            <a:r>
              <a:rPr lang="en-US" baseline="30000" dirty="0" smtClean="0">
                <a:cs typeface="Arial" charset="0"/>
              </a:rPr>
              <a:t>i+4</a:t>
            </a:r>
            <a:r>
              <a:rPr lang="en-US" dirty="0" smtClean="0">
                <a:cs typeface="Arial" charset="0"/>
              </a:rPr>
              <a:t> Kbps with each receiver subscribing to the first five layers. </a:t>
            </a:r>
            <a:endParaRPr lang="en-US" dirty="0" smtClean="0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905000" y="3429000"/>
            <a:ext cx="585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K</a:t>
            </a:r>
            <a:r>
              <a:rPr lang="en-US" sz="3200" baseline="-2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α</a:t>
            </a:r>
            <a:endParaRPr lang="en-US" sz="3200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144503-E4DB-4456-8CB2-A3D476EFFBAB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0382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Figure 9b : FRED</a:t>
            </a:r>
          </a:p>
        </p:txBody>
      </p:sp>
      <p:pic>
        <p:nvPicPr>
          <p:cNvPr id="39941" name="Picture 4" descr="graph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113" y="1295400"/>
            <a:ext cx="6477000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E880C-F4B0-432B-8DFB-6246AE42C272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Figure 9e : RED</a:t>
            </a:r>
          </a:p>
        </p:txBody>
      </p:sp>
      <p:pic>
        <p:nvPicPr>
          <p:cNvPr id="40965" name="Picture 3" descr="graph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5400"/>
            <a:ext cx="6477000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B97CC-DC93-4DAD-8EAA-EE986B33A18E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Figure 9f : FIFO</a:t>
            </a:r>
          </a:p>
        </p:txBody>
      </p:sp>
      <p:pic>
        <p:nvPicPr>
          <p:cNvPr id="41989" name="Picture 3" descr="graph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5400"/>
            <a:ext cx="6400800" cy="451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70315-AFF4-4E60-9C0D-1D9E5BC6069D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An “Island” of Routers</a:t>
            </a:r>
          </a:p>
        </p:txBody>
      </p:sp>
      <p:sp>
        <p:nvSpPr>
          <p:cNvPr id="65539" name="AutoShape 3"/>
          <p:cNvSpPr>
            <a:spLocks noChangeArrowheads="1"/>
          </p:cNvSpPr>
          <p:nvPr/>
        </p:nvSpPr>
        <p:spPr bwMode="auto">
          <a:xfrm>
            <a:off x="2286000" y="1268413"/>
            <a:ext cx="5486400" cy="4724400"/>
          </a:xfrm>
          <a:prstGeom prst="irregularSeal1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42" name="Oval 6"/>
          <p:cNvSpPr>
            <a:spLocks noChangeArrowheads="1"/>
          </p:cNvSpPr>
          <p:nvPr/>
        </p:nvSpPr>
        <p:spPr bwMode="auto">
          <a:xfrm>
            <a:off x="6326188" y="30384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43" name="Oval 7"/>
          <p:cNvSpPr>
            <a:spLocks noChangeArrowheads="1"/>
          </p:cNvSpPr>
          <p:nvPr/>
        </p:nvSpPr>
        <p:spPr bwMode="auto">
          <a:xfrm>
            <a:off x="5003800" y="414972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46" name="Oval 10"/>
          <p:cNvSpPr>
            <a:spLocks noChangeArrowheads="1"/>
          </p:cNvSpPr>
          <p:nvPr/>
        </p:nvSpPr>
        <p:spPr bwMode="auto">
          <a:xfrm>
            <a:off x="3887788" y="2733675"/>
            <a:ext cx="457200" cy="457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47" name="Oval 11"/>
          <p:cNvSpPr>
            <a:spLocks noChangeArrowheads="1"/>
          </p:cNvSpPr>
          <p:nvPr/>
        </p:nvSpPr>
        <p:spPr bwMode="auto">
          <a:xfrm>
            <a:off x="5640388" y="2505075"/>
            <a:ext cx="457200" cy="457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48" name="Oval 12"/>
          <p:cNvSpPr>
            <a:spLocks noChangeArrowheads="1"/>
          </p:cNvSpPr>
          <p:nvPr/>
        </p:nvSpPr>
        <p:spPr bwMode="auto">
          <a:xfrm>
            <a:off x="3924300" y="4105275"/>
            <a:ext cx="457200" cy="457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49" name="Oval 13"/>
          <p:cNvSpPr>
            <a:spLocks noChangeArrowheads="1"/>
          </p:cNvSpPr>
          <p:nvPr/>
        </p:nvSpPr>
        <p:spPr bwMode="auto">
          <a:xfrm>
            <a:off x="4343400" y="3416300"/>
            <a:ext cx="457200" cy="457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0" name="Oval 14"/>
          <p:cNvSpPr>
            <a:spLocks noChangeArrowheads="1"/>
          </p:cNvSpPr>
          <p:nvPr/>
        </p:nvSpPr>
        <p:spPr bwMode="auto">
          <a:xfrm>
            <a:off x="5640388" y="3644900"/>
            <a:ext cx="457200" cy="457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1" name="Oval 15"/>
          <p:cNvSpPr>
            <a:spLocks noChangeArrowheads="1"/>
          </p:cNvSpPr>
          <p:nvPr/>
        </p:nvSpPr>
        <p:spPr bwMode="auto">
          <a:xfrm>
            <a:off x="4802188" y="2581275"/>
            <a:ext cx="457200" cy="457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cxnSp>
        <p:nvCxnSpPr>
          <p:cNvPr id="6158" name="AutoShape 19"/>
          <p:cNvCxnSpPr>
            <a:cxnSpLocks noChangeShapeType="1"/>
            <a:stCxn id="65549" idx="7"/>
            <a:endCxn id="65547" idx="3"/>
          </p:cNvCxnSpPr>
          <p:nvPr/>
        </p:nvCxnSpPr>
        <p:spPr bwMode="auto">
          <a:xfrm flipV="1">
            <a:off x="4733925" y="2895600"/>
            <a:ext cx="973138" cy="5873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9" name="AutoShape 20"/>
          <p:cNvCxnSpPr>
            <a:cxnSpLocks noChangeShapeType="1"/>
            <a:stCxn id="65569" idx="6"/>
            <a:endCxn id="65549" idx="2"/>
          </p:cNvCxnSpPr>
          <p:nvPr/>
        </p:nvCxnSpPr>
        <p:spPr bwMode="auto">
          <a:xfrm flipV="1">
            <a:off x="3733800" y="3644900"/>
            <a:ext cx="609600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0" name="AutoShape 21"/>
          <p:cNvCxnSpPr>
            <a:cxnSpLocks noChangeShapeType="1"/>
            <a:stCxn id="65546" idx="6"/>
            <a:endCxn id="65551" idx="2"/>
          </p:cNvCxnSpPr>
          <p:nvPr/>
        </p:nvCxnSpPr>
        <p:spPr bwMode="auto">
          <a:xfrm flipV="1">
            <a:off x="4344988" y="2809875"/>
            <a:ext cx="457200" cy="152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1" name="AutoShape 22"/>
          <p:cNvCxnSpPr>
            <a:cxnSpLocks noChangeShapeType="1"/>
            <a:stCxn id="65550" idx="7"/>
            <a:endCxn id="65542" idx="3"/>
          </p:cNvCxnSpPr>
          <p:nvPr/>
        </p:nvCxnSpPr>
        <p:spPr bwMode="auto">
          <a:xfrm flipV="1">
            <a:off x="6030913" y="3429000"/>
            <a:ext cx="361950" cy="2825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2" name="AutoShape 23"/>
          <p:cNvCxnSpPr>
            <a:cxnSpLocks noChangeShapeType="1"/>
            <a:stCxn id="65549" idx="6"/>
            <a:endCxn id="65542" idx="2"/>
          </p:cNvCxnSpPr>
          <p:nvPr/>
        </p:nvCxnSpPr>
        <p:spPr bwMode="auto">
          <a:xfrm flipV="1">
            <a:off x="4800600" y="3267075"/>
            <a:ext cx="1525588" cy="37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3" name="AutoShape 24"/>
          <p:cNvCxnSpPr>
            <a:cxnSpLocks noChangeShapeType="1"/>
            <a:stCxn id="65567" idx="5"/>
            <a:endCxn id="65569" idx="1"/>
          </p:cNvCxnSpPr>
          <p:nvPr/>
        </p:nvCxnSpPr>
        <p:spPr bwMode="auto">
          <a:xfrm>
            <a:off x="3065463" y="3459163"/>
            <a:ext cx="277812" cy="2524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4" name="AutoShape 25"/>
          <p:cNvCxnSpPr>
            <a:cxnSpLocks noChangeShapeType="1"/>
            <a:stCxn id="65569" idx="5"/>
            <a:endCxn id="65548" idx="1"/>
          </p:cNvCxnSpPr>
          <p:nvPr/>
        </p:nvCxnSpPr>
        <p:spPr bwMode="auto">
          <a:xfrm>
            <a:off x="3667125" y="4035425"/>
            <a:ext cx="323850" cy="1365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5" name="AutoShape 27"/>
          <p:cNvCxnSpPr>
            <a:cxnSpLocks noChangeShapeType="1"/>
            <a:stCxn id="65543" idx="7"/>
            <a:endCxn id="65550" idx="3"/>
          </p:cNvCxnSpPr>
          <p:nvPr/>
        </p:nvCxnSpPr>
        <p:spPr bwMode="auto">
          <a:xfrm flipV="1">
            <a:off x="5394325" y="4035425"/>
            <a:ext cx="312738" cy="1809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6" name="AutoShape 28"/>
          <p:cNvCxnSpPr>
            <a:cxnSpLocks noChangeShapeType="1"/>
            <a:stCxn id="65549" idx="5"/>
          </p:cNvCxnSpPr>
          <p:nvPr/>
        </p:nvCxnSpPr>
        <p:spPr bwMode="auto">
          <a:xfrm>
            <a:off x="4733925" y="3806825"/>
            <a:ext cx="336550" cy="3968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7" name="AutoShape 29"/>
          <p:cNvCxnSpPr>
            <a:cxnSpLocks noChangeShapeType="1"/>
            <a:stCxn id="65551" idx="6"/>
            <a:endCxn id="65547" idx="2"/>
          </p:cNvCxnSpPr>
          <p:nvPr/>
        </p:nvCxnSpPr>
        <p:spPr bwMode="auto">
          <a:xfrm flipV="1">
            <a:off x="5259388" y="2733675"/>
            <a:ext cx="381000" cy="76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8" name="AutoShape 30"/>
          <p:cNvCxnSpPr>
            <a:cxnSpLocks noChangeShapeType="1"/>
            <a:stCxn id="65546" idx="5"/>
            <a:endCxn id="65549" idx="1"/>
          </p:cNvCxnSpPr>
          <p:nvPr/>
        </p:nvCxnSpPr>
        <p:spPr bwMode="auto">
          <a:xfrm>
            <a:off x="4278313" y="3124200"/>
            <a:ext cx="131762" cy="3587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567" name="Oval 31"/>
          <p:cNvSpPr>
            <a:spLocks noChangeArrowheads="1"/>
          </p:cNvSpPr>
          <p:nvPr/>
        </p:nvSpPr>
        <p:spPr bwMode="auto">
          <a:xfrm>
            <a:off x="2674938" y="3068638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68" name="Oval 32"/>
          <p:cNvSpPr>
            <a:spLocks noChangeArrowheads="1"/>
          </p:cNvSpPr>
          <p:nvPr/>
        </p:nvSpPr>
        <p:spPr bwMode="auto">
          <a:xfrm>
            <a:off x="1235075" y="41052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69" name="Oval 33"/>
          <p:cNvSpPr>
            <a:spLocks noChangeArrowheads="1"/>
          </p:cNvSpPr>
          <p:nvPr/>
        </p:nvSpPr>
        <p:spPr bwMode="auto">
          <a:xfrm>
            <a:off x="3276600" y="3644900"/>
            <a:ext cx="457200" cy="457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70" name="Oval 34"/>
          <p:cNvSpPr>
            <a:spLocks noChangeArrowheads="1"/>
          </p:cNvSpPr>
          <p:nvPr/>
        </p:nvSpPr>
        <p:spPr bwMode="auto">
          <a:xfrm>
            <a:off x="1235075" y="4943475"/>
            <a:ext cx="457200" cy="457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73" name="Rectangle 36"/>
          <p:cNvSpPr>
            <a:spLocks noChangeArrowheads="1"/>
          </p:cNvSpPr>
          <p:nvPr/>
        </p:nvSpPr>
        <p:spPr bwMode="auto">
          <a:xfrm>
            <a:off x="395288" y="4076700"/>
            <a:ext cx="990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Edge</a:t>
            </a:r>
          </a:p>
          <a:p>
            <a:r>
              <a:rPr lang="en-US" sz="1800">
                <a:effectLst/>
              </a:rPr>
              <a:t>Router</a:t>
            </a:r>
          </a:p>
        </p:txBody>
      </p:sp>
      <p:sp>
        <p:nvSpPr>
          <p:cNvPr id="6174" name="Rectangle 37"/>
          <p:cNvSpPr>
            <a:spLocks noChangeArrowheads="1"/>
          </p:cNvSpPr>
          <p:nvPr/>
        </p:nvSpPr>
        <p:spPr bwMode="auto">
          <a:xfrm>
            <a:off x="395288" y="4868863"/>
            <a:ext cx="990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Core</a:t>
            </a:r>
          </a:p>
          <a:p>
            <a:r>
              <a:rPr lang="en-US" sz="1800">
                <a:effectLst/>
              </a:rPr>
              <a:t>Router</a:t>
            </a:r>
          </a:p>
        </p:txBody>
      </p:sp>
      <p:sp>
        <p:nvSpPr>
          <p:cNvPr id="6175" name="Rectangle 39"/>
          <p:cNvSpPr>
            <a:spLocks noChangeArrowheads="1"/>
          </p:cNvSpPr>
          <p:nvPr/>
        </p:nvSpPr>
        <p:spPr bwMode="auto">
          <a:xfrm>
            <a:off x="611188" y="2428875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  <a:effectLst/>
              </a:rPr>
              <a:t>Source</a:t>
            </a:r>
          </a:p>
        </p:txBody>
      </p:sp>
      <p:cxnSp>
        <p:nvCxnSpPr>
          <p:cNvPr id="6176" name="AutoShape 42"/>
          <p:cNvCxnSpPr>
            <a:cxnSpLocks noChangeShapeType="1"/>
          </p:cNvCxnSpPr>
          <p:nvPr/>
        </p:nvCxnSpPr>
        <p:spPr bwMode="auto">
          <a:xfrm flipV="1">
            <a:off x="3125788" y="2962275"/>
            <a:ext cx="762000" cy="381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7" name="AutoShape 43"/>
          <p:cNvCxnSpPr>
            <a:cxnSpLocks noChangeShapeType="1"/>
            <a:stCxn id="6175" idx="3"/>
            <a:endCxn id="65567" idx="1"/>
          </p:cNvCxnSpPr>
          <p:nvPr/>
        </p:nvCxnSpPr>
        <p:spPr bwMode="auto">
          <a:xfrm>
            <a:off x="1601788" y="2695575"/>
            <a:ext cx="1139825" cy="4397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8" name="AutoShape 44"/>
          <p:cNvCxnSpPr>
            <a:cxnSpLocks noChangeShapeType="1"/>
            <a:stCxn id="65542" idx="7"/>
          </p:cNvCxnSpPr>
          <p:nvPr/>
        </p:nvCxnSpPr>
        <p:spPr bwMode="auto">
          <a:xfrm flipV="1">
            <a:off x="6716713" y="2581275"/>
            <a:ext cx="828675" cy="5238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9" name="AutoShape 45"/>
          <p:cNvCxnSpPr>
            <a:cxnSpLocks noChangeShapeType="1"/>
            <a:stCxn id="65547" idx="5"/>
            <a:endCxn id="65542" idx="1"/>
          </p:cNvCxnSpPr>
          <p:nvPr/>
        </p:nvCxnSpPr>
        <p:spPr bwMode="auto">
          <a:xfrm>
            <a:off x="6030913" y="2895600"/>
            <a:ext cx="361950" cy="209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80" name="Rectangle 46"/>
          <p:cNvSpPr>
            <a:spLocks noChangeArrowheads="1"/>
          </p:cNvSpPr>
          <p:nvPr/>
        </p:nvSpPr>
        <p:spPr bwMode="auto">
          <a:xfrm>
            <a:off x="7545388" y="2276475"/>
            <a:ext cx="1219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  <a:effectLst/>
              </a:rPr>
              <a:t>Destination</a:t>
            </a:r>
          </a:p>
        </p:txBody>
      </p:sp>
      <p:sp>
        <p:nvSpPr>
          <p:cNvPr id="6181" name="Rectangle 47"/>
          <p:cNvSpPr>
            <a:spLocks noChangeArrowheads="1"/>
          </p:cNvSpPr>
          <p:nvPr/>
        </p:nvSpPr>
        <p:spPr bwMode="auto">
          <a:xfrm>
            <a:off x="5945188" y="5559425"/>
            <a:ext cx="1219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  <a:effectLst/>
              </a:rPr>
              <a:t>Destination</a:t>
            </a:r>
          </a:p>
        </p:txBody>
      </p:sp>
      <p:cxnSp>
        <p:nvCxnSpPr>
          <p:cNvPr id="6182" name="AutoShape 48"/>
          <p:cNvCxnSpPr>
            <a:cxnSpLocks noChangeShapeType="1"/>
            <a:stCxn id="65548" idx="6"/>
            <a:endCxn id="65543" idx="2"/>
          </p:cNvCxnSpPr>
          <p:nvPr/>
        </p:nvCxnSpPr>
        <p:spPr bwMode="auto">
          <a:xfrm>
            <a:off x="4381500" y="4333875"/>
            <a:ext cx="622300" cy="444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83" name="AutoShape 49"/>
          <p:cNvCxnSpPr>
            <a:cxnSpLocks noChangeShapeType="1"/>
            <a:stCxn id="65543" idx="5"/>
            <a:endCxn id="6181" idx="0"/>
          </p:cNvCxnSpPr>
          <p:nvPr/>
        </p:nvCxnSpPr>
        <p:spPr bwMode="auto">
          <a:xfrm>
            <a:off x="5394325" y="4540250"/>
            <a:ext cx="1160463" cy="10191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B05059-A81B-4513-B24B-8F811C73AA44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10080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Figure 9a : DRR</a:t>
            </a:r>
          </a:p>
        </p:txBody>
      </p:sp>
      <p:pic>
        <p:nvPicPr>
          <p:cNvPr id="43013" name="Picture 3" descr="graph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650" y="1233488"/>
            <a:ext cx="6621463" cy="471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B2B080-4BA1-44F8-BC65-BED50F55AB2F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0382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Conference Figure : CSFQ</a:t>
            </a:r>
          </a:p>
        </p:txBody>
      </p:sp>
      <p:pic>
        <p:nvPicPr>
          <p:cNvPr id="44037" name="Picture 3" descr="graph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228725"/>
            <a:ext cx="6553200" cy="457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4068763" y="2349500"/>
            <a:ext cx="3095625" cy="719138"/>
          </a:xfrm>
          <a:prstGeom prst="rect">
            <a:avLst/>
          </a:prstGeom>
          <a:solidFill>
            <a:schemeClr val="tx1"/>
          </a:solidFill>
          <a:ln w="190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en-US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>
                <a:effectLst/>
              </a:rPr>
              <a:t>,</a:t>
            </a:r>
            <a:r>
              <a:rPr lang="en-US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>
                <a:effectLst/>
              </a:rPr>
              <a:t> </a:t>
            </a:r>
            <a:r>
              <a:rPr lang="en-US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Kc </a:t>
            </a:r>
            <a:r>
              <a:rPr lang="en-US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  <a:r>
              <a:rPr lang="en-US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Kα </a:t>
            </a:r>
            <a:r>
              <a:rPr lang="en-US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  <a:r>
              <a:rPr lang="en-US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250 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6289F0-3A36-4460-A378-3539E07A3401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Figure 9c: CSFQ</a:t>
            </a:r>
          </a:p>
        </p:txBody>
      </p:sp>
      <p:pic>
        <p:nvPicPr>
          <p:cNvPr id="4506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1341438"/>
            <a:ext cx="6048375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8A115A-52D7-4305-8E65-244F55CA3E54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Figure 9d: CSFQ</a:t>
            </a:r>
          </a:p>
        </p:txBody>
      </p:sp>
      <p:pic>
        <p:nvPicPr>
          <p:cNvPr id="4608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1357313"/>
            <a:ext cx="6048375" cy="4584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F3D69-5FE8-4797-9875-9891057987EA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On-Off Flow Model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85875"/>
            <a:ext cx="7772400" cy="4786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One approach to modeling interactive, Web traffic :: OFF represents “think time”.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ON and OFF times are drawn from exponential distribution with means of 200 ms and 3800 ms respectively </a:t>
            </a:r>
            <a:r>
              <a:rPr lang="en-US" dirty="0" smtClean="0">
                <a:solidFill>
                  <a:srgbClr val="FF0000"/>
                </a:solidFill>
              </a:rPr>
              <a:t>(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set to 200 ms)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During ON period source sends at 10 Mbps.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19 CBR </a:t>
            </a:r>
            <a:r>
              <a:rPr lang="en-US" dirty="0" smtClean="0"/>
              <a:t>flows sending at 0.5Mbps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C1A35-DC0B-4A4F-BCCF-0D479A12CD4A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Table I</a:t>
            </a:r>
            <a:br>
              <a:rPr lang="en-US" sz="3200" dirty="0" smtClean="0"/>
            </a:br>
            <a:r>
              <a:rPr lang="en-US" sz="3200" dirty="0" smtClean="0"/>
              <a:t>One On-Off Flow, 19 CBR Flows</a:t>
            </a:r>
          </a:p>
        </p:txBody>
      </p:sp>
      <p:graphicFrame>
        <p:nvGraphicFramePr>
          <p:cNvPr id="45094" name="Group 38"/>
          <p:cNvGraphicFramePr>
            <a:graphicFrameLocks noGrp="1"/>
          </p:cNvGraphicFramePr>
          <p:nvPr/>
        </p:nvGraphicFramePr>
        <p:xfrm>
          <a:off x="1524000" y="1447800"/>
          <a:ext cx="6096000" cy="4064002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Algorithm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Delivered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Dropped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DRR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3819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CSFQ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3889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3825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2819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FIFO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3771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95" name="Rectangle 39"/>
          <p:cNvSpPr>
            <a:spLocks noChangeArrowheads="1"/>
          </p:cNvSpPr>
          <p:nvPr/>
        </p:nvSpPr>
        <p:spPr bwMode="auto">
          <a:xfrm>
            <a:off x="2843213" y="5805488"/>
            <a:ext cx="3097212" cy="4318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4899 packets sent!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3F449-9CC2-477C-ADAC-357BBCCE9468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Web Traffic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908720"/>
            <a:ext cx="7772400" cy="47863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 second approach to modeling Web traffic uses Pareto Distribution to model the length of a TCP connection.</a:t>
            </a:r>
          </a:p>
          <a:p>
            <a:pPr eaLnBrk="1" hangingPunct="1">
              <a:defRPr/>
            </a:pPr>
            <a:r>
              <a:rPr lang="en-US" dirty="0" smtClean="0"/>
              <a:t>In this simulation </a:t>
            </a:r>
            <a:r>
              <a:rPr lang="en-US" dirty="0" smtClean="0">
                <a:solidFill>
                  <a:srgbClr val="FF0000"/>
                </a:solidFill>
              </a:rPr>
              <a:t>60 TCP </a:t>
            </a:r>
            <a:r>
              <a:rPr lang="en-US" dirty="0" smtClean="0"/>
              <a:t>flows whose </a:t>
            </a:r>
            <a:r>
              <a:rPr lang="en-US" dirty="0" err="1" smtClean="0"/>
              <a:t>interarrivals</a:t>
            </a:r>
            <a:r>
              <a:rPr lang="en-US" dirty="0" smtClean="0"/>
              <a:t> are exponentially distributed with mean 0.1 ms and Pareto distribution with shaping parameter 1.06 that yields a mean connection length of 40,1 KB packets.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One CBR </a:t>
            </a:r>
            <a:r>
              <a:rPr lang="en-US" dirty="0" smtClean="0"/>
              <a:t>flow sending at 10 Mbps.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B8378-41EB-487B-8007-3E2C5675EEB5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Table II</a:t>
            </a:r>
            <a:br>
              <a:rPr lang="en-US" sz="3200" dirty="0" smtClean="0"/>
            </a:br>
            <a:r>
              <a:rPr lang="en-US" sz="3200" dirty="0" smtClean="0"/>
              <a:t>60 Short TCP Flows, One CBR Flow</a:t>
            </a:r>
          </a:p>
        </p:txBody>
      </p:sp>
      <p:graphicFrame>
        <p:nvGraphicFramePr>
          <p:cNvPr id="53287" name="Group 39"/>
          <p:cNvGraphicFramePr>
            <a:graphicFrameLocks noGrp="1"/>
          </p:cNvGraphicFramePr>
          <p:nvPr/>
        </p:nvGraphicFramePr>
        <p:xfrm>
          <a:off x="928688" y="1449388"/>
          <a:ext cx="7215187" cy="4337051"/>
        </p:xfrm>
        <a:graphic>
          <a:graphicData uri="http://schemas.openxmlformats.org/drawingml/2006/table">
            <a:tbl>
              <a:tblPr/>
              <a:tblGrid>
                <a:gridCol w="2405063"/>
                <a:gridCol w="2487829"/>
                <a:gridCol w="2322295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Algorithm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Mean Transfer Time (ms)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Standard Deviation (ms)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DRR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46.38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197.35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CSFQ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88.21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230.29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FRED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73.48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272.25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RED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790.28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1651.38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FIFO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1736.93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1826.74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3508A9-EF0D-46DE-A1A6-B279679945A4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Table III :</a:t>
            </a:r>
            <a:r>
              <a:rPr lang="en-US" dirty="0" smtClean="0"/>
              <a:t> </a:t>
            </a:r>
            <a:r>
              <a:rPr lang="en-US" sz="3200" dirty="0" smtClean="0"/>
              <a:t>19 TCP Flows, One CBR Flow with propagation delay of 100 ms</a:t>
            </a:r>
          </a:p>
        </p:txBody>
      </p:sp>
      <p:graphicFrame>
        <p:nvGraphicFramePr>
          <p:cNvPr id="542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817077"/>
              </p:ext>
            </p:extLst>
          </p:nvPr>
        </p:nvGraphicFramePr>
        <p:xfrm>
          <a:off x="1115616" y="1484784"/>
          <a:ext cx="7128792" cy="4683378"/>
        </p:xfrm>
        <a:graphic>
          <a:graphicData uri="http://schemas.openxmlformats.org/drawingml/2006/table">
            <a:tbl>
              <a:tblPr/>
              <a:tblGrid>
                <a:gridCol w="2088232"/>
                <a:gridCol w="2952328"/>
                <a:gridCol w="2088232"/>
              </a:tblGrid>
              <a:tr h="1207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Algorithm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Mean Packets forwarded in 100 s.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Standard Deviation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4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DRR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5857.89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192.86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4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CSFQ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5135.05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175.76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5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4967.05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261.23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628.10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80.46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5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FIFO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379.42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68.72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E3597B-14B0-4635-B1AA-DA7582E3DA79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Figure 10</a:t>
            </a:r>
            <a:br>
              <a:rPr lang="en-US" dirty="0" smtClean="0"/>
            </a:br>
            <a:r>
              <a:rPr lang="en-US" dirty="0" smtClean="0"/>
              <a:t>Packet Relabeling</a:t>
            </a:r>
          </a:p>
        </p:txBody>
      </p:sp>
      <p:sp>
        <p:nvSpPr>
          <p:cNvPr id="52229" name="Rectangle 10"/>
          <p:cNvSpPr>
            <a:spLocks noChangeArrowheads="1"/>
          </p:cNvSpPr>
          <p:nvPr/>
        </p:nvSpPr>
        <p:spPr bwMode="auto">
          <a:xfrm>
            <a:off x="4991100" y="3457575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  <a:effectLst/>
              </a:rPr>
              <a:t>Router 2</a:t>
            </a:r>
          </a:p>
        </p:txBody>
      </p:sp>
      <p:cxnSp>
        <p:nvCxnSpPr>
          <p:cNvPr id="52230" name="AutoShape 15"/>
          <p:cNvCxnSpPr>
            <a:cxnSpLocks noChangeShapeType="1"/>
            <a:stCxn id="52229" idx="3"/>
            <a:endCxn id="63514" idx="2"/>
          </p:cNvCxnSpPr>
          <p:nvPr/>
        </p:nvCxnSpPr>
        <p:spPr bwMode="auto">
          <a:xfrm>
            <a:off x="5981700" y="3724275"/>
            <a:ext cx="1295400" cy="38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31" name="AutoShape 16"/>
          <p:cNvCxnSpPr>
            <a:cxnSpLocks noChangeShapeType="1"/>
            <a:stCxn id="52240" idx="3"/>
            <a:endCxn id="52229" idx="1"/>
          </p:cNvCxnSpPr>
          <p:nvPr/>
        </p:nvCxnSpPr>
        <p:spPr bwMode="auto">
          <a:xfrm>
            <a:off x="3543300" y="2886075"/>
            <a:ext cx="1447800" cy="838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06" name="Oval 18"/>
          <p:cNvSpPr>
            <a:spLocks noChangeArrowheads="1"/>
          </p:cNvSpPr>
          <p:nvPr/>
        </p:nvSpPr>
        <p:spPr bwMode="auto">
          <a:xfrm>
            <a:off x="1257300" y="34575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cxnSp>
        <p:nvCxnSpPr>
          <p:cNvPr id="52233" name="AutoShape 20"/>
          <p:cNvCxnSpPr>
            <a:cxnSpLocks noChangeShapeType="1"/>
            <a:stCxn id="63506" idx="7"/>
          </p:cNvCxnSpPr>
          <p:nvPr/>
        </p:nvCxnSpPr>
        <p:spPr bwMode="auto">
          <a:xfrm flipV="1">
            <a:off x="1647825" y="2886075"/>
            <a:ext cx="904875" cy="6381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34" name="AutoShape 24"/>
          <p:cNvCxnSpPr>
            <a:cxnSpLocks noChangeShapeType="1"/>
            <a:stCxn id="63529" idx="7"/>
            <a:endCxn id="52229" idx="1"/>
          </p:cNvCxnSpPr>
          <p:nvPr/>
        </p:nvCxnSpPr>
        <p:spPr bwMode="auto">
          <a:xfrm flipV="1">
            <a:off x="1647825" y="3724275"/>
            <a:ext cx="3343275" cy="11715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13" name="Oval 25"/>
          <p:cNvSpPr>
            <a:spLocks noChangeArrowheads="1"/>
          </p:cNvSpPr>
          <p:nvPr/>
        </p:nvSpPr>
        <p:spPr bwMode="auto">
          <a:xfrm>
            <a:off x="1257300" y="23145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514" name="Oval 26"/>
          <p:cNvSpPr>
            <a:spLocks noChangeArrowheads="1"/>
          </p:cNvSpPr>
          <p:nvPr/>
        </p:nvSpPr>
        <p:spPr bwMode="auto">
          <a:xfrm>
            <a:off x="7277100" y="35337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cxnSp>
        <p:nvCxnSpPr>
          <p:cNvPr id="52237" name="AutoShape 27"/>
          <p:cNvCxnSpPr>
            <a:cxnSpLocks noChangeShapeType="1"/>
            <a:stCxn id="63513" idx="6"/>
          </p:cNvCxnSpPr>
          <p:nvPr/>
        </p:nvCxnSpPr>
        <p:spPr bwMode="auto">
          <a:xfrm>
            <a:off x="1714500" y="2543175"/>
            <a:ext cx="838200" cy="3429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38" name="Rectangle 38"/>
          <p:cNvSpPr>
            <a:spLocks noChangeArrowheads="1"/>
          </p:cNvSpPr>
          <p:nvPr/>
        </p:nvSpPr>
        <p:spPr bwMode="auto">
          <a:xfrm>
            <a:off x="342900" y="3457575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Flow 2</a:t>
            </a:r>
          </a:p>
        </p:txBody>
      </p:sp>
      <p:sp>
        <p:nvSpPr>
          <p:cNvPr id="63529" name="Oval 41"/>
          <p:cNvSpPr>
            <a:spLocks noChangeArrowheads="1"/>
          </p:cNvSpPr>
          <p:nvPr/>
        </p:nvSpPr>
        <p:spPr bwMode="auto">
          <a:xfrm>
            <a:off x="1257300" y="48291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240" name="Rectangle 44"/>
          <p:cNvSpPr>
            <a:spLocks noChangeArrowheads="1"/>
          </p:cNvSpPr>
          <p:nvPr/>
        </p:nvSpPr>
        <p:spPr bwMode="auto">
          <a:xfrm>
            <a:off x="2552700" y="2619375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  <a:effectLst/>
              </a:rPr>
              <a:t>Router 1</a:t>
            </a:r>
          </a:p>
        </p:txBody>
      </p:sp>
      <p:sp>
        <p:nvSpPr>
          <p:cNvPr id="52241" name="Rectangle 45"/>
          <p:cNvSpPr>
            <a:spLocks noChangeArrowheads="1"/>
          </p:cNvSpPr>
          <p:nvPr/>
        </p:nvSpPr>
        <p:spPr bwMode="auto">
          <a:xfrm>
            <a:off x="7658100" y="3457575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Sink</a:t>
            </a:r>
          </a:p>
        </p:txBody>
      </p:sp>
      <p:sp>
        <p:nvSpPr>
          <p:cNvPr id="52242" name="Rectangle 46"/>
          <p:cNvSpPr>
            <a:spLocks noChangeArrowheads="1"/>
          </p:cNvSpPr>
          <p:nvPr/>
        </p:nvSpPr>
        <p:spPr bwMode="auto">
          <a:xfrm>
            <a:off x="342900" y="2314575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Flow 1</a:t>
            </a:r>
          </a:p>
        </p:txBody>
      </p:sp>
      <p:sp>
        <p:nvSpPr>
          <p:cNvPr id="52243" name="Rectangle 48"/>
          <p:cNvSpPr>
            <a:spLocks noChangeArrowheads="1"/>
          </p:cNvSpPr>
          <p:nvPr/>
        </p:nvSpPr>
        <p:spPr bwMode="auto">
          <a:xfrm>
            <a:off x="1028700" y="1628775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Sources</a:t>
            </a:r>
          </a:p>
        </p:txBody>
      </p:sp>
      <p:sp>
        <p:nvSpPr>
          <p:cNvPr id="52244" name="Rectangle 50"/>
          <p:cNvSpPr>
            <a:spLocks noChangeArrowheads="1"/>
          </p:cNvSpPr>
          <p:nvPr/>
        </p:nvSpPr>
        <p:spPr bwMode="auto">
          <a:xfrm>
            <a:off x="342900" y="4829175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Flow 3</a:t>
            </a:r>
          </a:p>
        </p:txBody>
      </p:sp>
      <p:sp>
        <p:nvSpPr>
          <p:cNvPr id="52245" name="Rectangle 52"/>
          <p:cNvSpPr>
            <a:spLocks noChangeArrowheads="1"/>
          </p:cNvSpPr>
          <p:nvPr/>
        </p:nvSpPr>
        <p:spPr bwMode="auto">
          <a:xfrm>
            <a:off x="6057900" y="3000375"/>
            <a:ext cx="990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Link 2</a:t>
            </a:r>
          </a:p>
          <a:p>
            <a:r>
              <a:rPr lang="en-US" sz="1800">
                <a:effectLst/>
              </a:rPr>
              <a:t>10 Mbps</a:t>
            </a:r>
          </a:p>
        </p:txBody>
      </p:sp>
      <p:sp>
        <p:nvSpPr>
          <p:cNvPr id="52246" name="Rectangle 53"/>
          <p:cNvSpPr>
            <a:spLocks noChangeArrowheads="1"/>
          </p:cNvSpPr>
          <p:nvPr/>
        </p:nvSpPr>
        <p:spPr bwMode="auto">
          <a:xfrm>
            <a:off x="3924300" y="2543175"/>
            <a:ext cx="990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Link 1</a:t>
            </a:r>
          </a:p>
          <a:p>
            <a:r>
              <a:rPr lang="en-US" sz="1800">
                <a:effectLst/>
              </a:rPr>
              <a:t>10 Mbps</a:t>
            </a:r>
          </a:p>
        </p:txBody>
      </p:sp>
      <p:sp>
        <p:nvSpPr>
          <p:cNvPr id="52247" name="Rectangle 55"/>
          <p:cNvSpPr>
            <a:spLocks noChangeArrowheads="1"/>
          </p:cNvSpPr>
          <p:nvPr/>
        </p:nvSpPr>
        <p:spPr bwMode="auto">
          <a:xfrm>
            <a:off x="2705100" y="3762375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10 Mbps</a:t>
            </a:r>
          </a:p>
        </p:txBody>
      </p:sp>
      <p:sp>
        <p:nvSpPr>
          <p:cNvPr id="52248" name="Rectangle 56"/>
          <p:cNvSpPr>
            <a:spLocks noChangeArrowheads="1"/>
          </p:cNvSpPr>
          <p:nvPr/>
        </p:nvSpPr>
        <p:spPr bwMode="auto">
          <a:xfrm>
            <a:off x="1714500" y="2162175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10 Mbps</a:t>
            </a:r>
          </a:p>
        </p:txBody>
      </p:sp>
      <p:sp>
        <p:nvSpPr>
          <p:cNvPr id="52249" name="Rectangle 57"/>
          <p:cNvSpPr>
            <a:spLocks noChangeArrowheads="1"/>
          </p:cNvSpPr>
          <p:nvPr/>
        </p:nvSpPr>
        <p:spPr bwMode="auto">
          <a:xfrm>
            <a:off x="1181100" y="2847975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10 Mbps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1AE9A6-919B-4899-8A0E-6F9CDD612FC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Outline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Introduction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>
                <a:solidFill>
                  <a:schemeClr val="folHlink"/>
                </a:solidFill>
                <a:latin typeface="Comic Sans MS" pitchFamily="66" charset="0"/>
              </a:rPr>
              <a:t>Core-Stateless Fair Queueing (CSFQ)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Fluid Model Algorithm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Packet Algorithm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Flow Arrival Rate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Link Fair Share Rate Estimation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NS Simulations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Conclusions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/>
              <a:t>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7CA7B3-C262-46D1-BC2A-5D9D3FC811EA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Table IV </a:t>
            </a:r>
            <a:br>
              <a:rPr lang="en-US" dirty="0" smtClean="0"/>
            </a:br>
            <a:r>
              <a:rPr lang="en-US" dirty="0" smtClean="0"/>
              <a:t> UDP and TCP with CSFQ Packet Relabeling </a:t>
            </a:r>
          </a:p>
        </p:txBody>
      </p:sp>
      <p:graphicFrame>
        <p:nvGraphicFramePr>
          <p:cNvPr id="46105" name="Group 25"/>
          <p:cNvGraphicFramePr>
            <a:graphicFrameLocks noGrp="1"/>
          </p:cNvGraphicFramePr>
          <p:nvPr/>
        </p:nvGraphicFramePr>
        <p:xfrm>
          <a:off x="1524000" y="2447925"/>
          <a:ext cx="5715000" cy="3124200"/>
        </p:xfrm>
        <a:graphic>
          <a:graphicData uri="http://schemas.openxmlformats.org/drawingml/2006/table">
            <a:tbl>
              <a:tblPr/>
              <a:tblGrid>
                <a:gridCol w="1428750"/>
                <a:gridCol w="1428750"/>
                <a:gridCol w="1428750"/>
                <a:gridCol w="1428750"/>
              </a:tblGrid>
              <a:tr h="1041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Traffic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Flow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Flow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Flow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CBR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3.267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3.262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3.458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TCP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3.232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3.336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3.358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39"/>
          <p:cNvSpPr>
            <a:spLocks noChangeArrowheads="1"/>
          </p:cNvSpPr>
          <p:nvPr/>
        </p:nvSpPr>
        <p:spPr bwMode="auto">
          <a:xfrm>
            <a:off x="2843213" y="5805488"/>
            <a:ext cx="3097212" cy="4318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Link 2 Throughput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60A1C-F74C-40BE-8398-AD8388044D52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Unfriendly Flows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Using TCP congestion control requires cooperation from other flows.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Three types cooperation violators: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Unresponsive flows (e.g., Real Audio)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Not TCP-friendly flows (e.g., RLM)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Flows that lie to cheat.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  <a:defRPr/>
            </a:pPr>
            <a:r>
              <a:rPr lang="en-US" smtClean="0"/>
              <a:t> </a:t>
            </a:r>
            <a:r>
              <a:rPr lang="en-US" b="1" i="1" smtClean="0"/>
              <a:t>This paper deals with unfriendly flows!!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BF5E3-00E7-4340-910A-9DF39C43A6D2}" type="slidenum">
              <a:rPr lang="en-US"/>
              <a:pPr>
                <a:defRPr/>
              </a:pPr>
              <a:t>52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Outline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Introduction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Core-Stateless Fair Queueing (CSFQ)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Fluid Model Algorithm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Packet Algorithm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Flow Arrival Rate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Link Fair Share Rate Estimation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NS Simulations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>
                <a:solidFill>
                  <a:schemeClr val="folHlink"/>
                </a:solidFill>
                <a:latin typeface="Comic Sans MS" pitchFamily="66" charset="0"/>
              </a:rPr>
              <a:t>Conclusions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/>
              <a:t>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9D4AF-8C9E-46B4-9F6F-4DFBDBDE26C8}" type="slidenum">
              <a:rPr lang="en-US"/>
              <a:pPr>
                <a:defRPr/>
              </a:pPr>
              <a:t>53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Conclusions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This paper presents Core Stateless Fair Queueing and offers many simulations to show how CSFQ provides better fairness than RED or FIFO.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They mention issue of “large latencies”. This is the robust versus fragile flow issue from FRED paper.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smtClean="0">
                <a:solidFill>
                  <a:schemeClr val="folHlink"/>
                </a:solidFill>
                <a:latin typeface="Comic Sans MS" pitchFamily="66" charset="0"/>
              </a:rPr>
              <a:t>CSFQ ‘clobbers’ UDP flows!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F9E198-FC83-49FA-B238-DAA5744219F8}" type="slidenum">
              <a:rPr lang="en-US"/>
              <a:pPr>
                <a:defRPr/>
              </a:pPr>
              <a:t>54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Significance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First paper to use hints from the edge of the subnet.</a:t>
            </a:r>
          </a:p>
          <a:p>
            <a:pPr eaLnBrk="1" hangingPunct="1">
              <a:defRPr/>
            </a:pPr>
            <a:r>
              <a:rPr lang="en-US" dirty="0" smtClean="0"/>
              <a:t>Deals with UDP as CBR flows. Many AQM algorithms ignore UDP.</a:t>
            </a:r>
          </a:p>
          <a:p>
            <a:pPr eaLnBrk="1" hangingPunct="1">
              <a:defRPr/>
            </a:pPr>
            <a:r>
              <a:rPr lang="en-US" dirty="0" smtClean="0"/>
              <a:t>Makes a reasonable attempt to look at a variety of traffic types.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5186F-270A-4125-A84A-F93CD0784BB8}" type="slidenum">
              <a:rPr lang="en-US"/>
              <a:pPr>
                <a:defRPr/>
              </a:pPr>
              <a:t>55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Problems/ Weaknesses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“Epoch” is related to three  </a:t>
            </a:r>
            <a:r>
              <a:rPr lang="en-US" dirty="0" smtClean="0">
                <a:solidFill>
                  <a:srgbClr val="CC3300"/>
                </a:solidFill>
                <a:latin typeface="Comic Sans MS" pitchFamily="66" charset="0"/>
              </a:rPr>
              <a:t>K</a:t>
            </a:r>
            <a:r>
              <a:rPr lang="en-US" dirty="0" smtClean="0"/>
              <a:t> constants in a way that can produce different results.</a:t>
            </a:r>
          </a:p>
          <a:p>
            <a:pPr eaLnBrk="1" hangingPunct="1">
              <a:defRPr/>
            </a:pPr>
            <a:r>
              <a:rPr lang="en-US" dirty="0" smtClean="0"/>
              <a:t>How does one set the three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dirty="0" smtClean="0"/>
              <a:t> constants for a variety of situations?</a:t>
            </a:r>
          </a:p>
          <a:p>
            <a:pPr eaLnBrk="1" hangingPunct="1">
              <a:defRPr/>
            </a:pPr>
            <a:r>
              <a:rPr lang="en-US" dirty="0" smtClean="0"/>
              <a:t>There is no discussion of algorithm “stability”.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74ECE-1F8F-4542-AE37-BA7E4A6774E7}" type="slidenum">
              <a:rPr lang="en-US"/>
              <a:pPr>
                <a:defRPr/>
              </a:pPr>
              <a:t>56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Acknowledgments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Figures extracted from presentation by Nagaraj Shirali and Choong-Soo  Lee in Spring 2002 and modified for annotations.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7A116F-2619-43A0-9A7E-50CABCBBDDA2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207375" cy="11826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Core-Stateless Fair Queueing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15312" cy="4454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Ingress edge routers compute per-flow rate estimates and insert these estimates as </a:t>
            </a:r>
            <a:r>
              <a:rPr lang="en-US" b="1" dirty="0" smtClean="0">
                <a:solidFill>
                  <a:schemeClr val="folHlink"/>
                </a:solidFill>
                <a:latin typeface="Comic Sans MS" pitchFamily="66" charset="0"/>
              </a:rPr>
              <a:t>labels</a:t>
            </a:r>
            <a:r>
              <a:rPr lang="en-US" dirty="0" smtClean="0"/>
              <a:t> into each packet header.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Only edge routers maintain per flow state.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Labels are updated at each router based only on </a:t>
            </a:r>
            <a:r>
              <a:rPr lang="en-US" b="1" dirty="0" smtClean="0">
                <a:solidFill>
                  <a:srgbClr val="FFFF00"/>
                </a:solidFill>
                <a:latin typeface="+mj-lt"/>
              </a:rPr>
              <a:t>aggregate</a:t>
            </a:r>
            <a:r>
              <a:rPr lang="en-US" dirty="0" smtClean="0"/>
              <a:t> information.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FIFO queuing with probabilistic dropping of packets on input is employed at the core routers.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01B1C-F56B-4827-BBC2-9C7CC0D71E51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062912" cy="11826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Edge – Core Router Architecture</a:t>
            </a:r>
          </a:p>
        </p:txBody>
      </p:sp>
      <p:pic>
        <p:nvPicPr>
          <p:cNvPr id="922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1484313"/>
            <a:ext cx="6445250" cy="43354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3A829-56D8-42ED-867F-148B43A9BA6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Fluid Model Algorithm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989888" cy="45370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Arial" charset="0"/>
              </a:rPr>
              <a:t>Assume the bottleneck router has an output link with capacity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C</a:t>
            </a:r>
            <a:r>
              <a:rPr lang="en-US" sz="2800" dirty="0" smtClean="0">
                <a:cs typeface="Arial" charset="0"/>
              </a:rPr>
              <a:t>.</a:t>
            </a:r>
            <a:endParaRPr lang="en-US" sz="2800" dirty="0" smtClean="0">
              <a:solidFill>
                <a:schemeClr val="folHlink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Arial" charset="0"/>
              </a:rPr>
              <a:t>Assume each flow’s arrival rate, </a:t>
            </a:r>
            <a:r>
              <a:rPr lang="en-US" sz="2800" i="1" dirty="0" err="1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r</a:t>
            </a:r>
            <a:r>
              <a:rPr lang="en-US" sz="2800" i="1" baseline="-25000" dirty="0" err="1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i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 (t)</a:t>
            </a:r>
            <a:r>
              <a:rPr lang="en-US" sz="2800" i="1" dirty="0" smtClean="0">
                <a:solidFill>
                  <a:schemeClr val="folHlink"/>
                </a:solidFill>
                <a:cs typeface="Arial" charset="0"/>
              </a:rPr>
              <a:t> </a:t>
            </a:r>
            <a:r>
              <a:rPr lang="en-US" sz="2800" i="1" dirty="0" smtClean="0">
                <a:cs typeface="Arial" charset="0"/>
              </a:rPr>
              <a:t>, is known precisely.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i="1" dirty="0" smtClean="0">
                <a:cs typeface="Arial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The main idea is that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 max-min fair bandwidth allocations </a:t>
            </a:r>
            <a:r>
              <a:rPr lang="en-US" sz="2800" dirty="0" smtClean="0">
                <a:latin typeface="Comic Sans MS" pitchFamily="66" charset="0"/>
              </a:rPr>
              <a:t>are characterized such that all flows that are bottlenecked by a router have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 the same output rate.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Arial" charset="0"/>
              </a:rPr>
              <a:t>This rate is called the </a:t>
            </a:r>
            <a:r>
              <a:rPr lang="en-US" sz="2800" dirty="0">
                <a:solidFill>
                  <a:srgbClr val="FFFF00"/>
                </a:solidFill>
                <a:latin typeface="+mj-lt"/>
                <a:cs typeface="Arial" charset="0"/>
              </a:rPr>
              <a:t>fair share rate </a:t>
            </a:r>
            <a:r>
              <a:rPr lang="en-US" sz="2800" dirty="0" smtClean="0">
                <a:cs typeface="Arial" charset="0"/>
              </a:rPr>
              <a:t>of the link.</a:t>
            </a:r>
            <a:endParaRPr lang="en-US" sz="2800" i="1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Arial" charset="0"/>
              </a:rPr>
              <a:t>Let </a:t>
            </a:r>
            <a:r>
              <a:rPr lang="en-US" sz="2800" dirty="0" smtClean="0">
                <a:solidFill>
                  <a:schemeClr val="folHlink"/>
                </a:solidFill>
                <a:cs typeface="Arial" charset="0"/>
              </a:rPr>
              <a:t>α(t)</a:t>
            </a:r>
            <a:r>
              <a:rPr lang="en-US" sz="2800" dirty="0" smtClean="0">
                <a:cs typeface="Arial" charset="0"/>
              </a:rPr>
              <a:t> be the fair share rate at time </a:t>
            </a:r>
            <a:r>
              <a:rPr lang="en-US" sz="2800" dirty="0" smtClean="0">
                <a:solidFill>
                  <a:srgbClr val="FFFF00"/>
                </a:solidFill>
                <a:cs typeface="Arial" charset="0"/>
              </a:rPr>
              <a:t>t</a:t>
            </a:r>
            <a:r>
              <a:rPr lang="en-US" sz="2800" dirty="0" smtClean="0">
                <a:cs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E5B4F7-7B12-44D5-B655-60E77D1EB388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9933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Fluid Model Algorithm</a:t>
            </a:r>
          </a:p>
        </p:txBody>
      </p:sp>
      <p:pic>
        <p:nvPicPr>
          <p:cNvPr id="11269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3659188"/>
            <a:ext cx="2447925" cy="417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611188" y="1649413"/>
            <a:ext cx="7632700" cy="31702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dirty="0">
                <a:effectLst/>
                <a:latin typeface="Arial" charset="0"/>
                <a:cs typeface="Arial" charset="0"/>
              </a:rPr>
              <a:t>If max-min bandwidth allocations are achieved, each flow receives service at a rate given by</a:t>
            </a:r>
          </a:p>
          <a:p>
            <a:pPr algn="l">
              <a:defRPr/>
            </a:pPr>
            <a:r>
              <a:rPr lang="en-US" sz="2800" b="1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	</a:t>
            </a:r>
          </a:p>
          <a:p>
            <a:pPr algn="l">
              <a:defRPr/>
            </a:pPr>
            <a:r>
              <a:rPr lang="en-US" sz="2800" b="1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min </a:t>
            </a:r>
            <a:r>
              <a:rPr lang="en-US" sz="2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800" b="1" i="1" dirty="0" err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sz="2800" b="1" i="1" baseline="-25000" dirty="0" err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(t), α(</a:t>
            </a:r>
            <a:r>
              <a:rPr lang="en-US" sz="2800" b="1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sz="2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))</a:t>
            </a:r>
          </a:p>
          <a:p>
            <a:pPr>
              <a:defRPr/>
            </a:pPr>
            <a:endParaRPr lang="en-US" b="1" i="1" dirty="0">
              <a:solidFill>
                <a:schemeClr val="folHlink"/>
              </a:solidFill>
              <a:effectLst/>
            </a:endParaRPr>
          </a:p>
          <a:p>
            <a:pPr algn="l">
              <a:defRPr/>
            </a:pPr>
            <a:r>
              <a:rPr lang="en-US" dirty="0">
                <a:effectLst/>
                <a:latin typeface="Arial" charset="0"/>
                <a:cs typeface="Arial" charset="0"/>
              </a:rPr>
              <a:t>Let </a:t>
            </a:r>
            <a:r>
              <a:rPr lang="en-US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A(t)</a:t>
            </a:r>
            <a:r>
              <a:rPr lang="en-US" dirty="0">
                <a:effectLst/>
                <a:latin typeface="Arial" charset="0"/>
                <a:cs typeface="Arial" charset="0"/>
              </a:rPr>
              <a:t> denote the total arrival rate:</a:t>
            </a:r>
          </a:p>
          <a:p>
            <a:pPr algn="l">
              <a:defRPr/>
            </a:pPr>
            <a:endParaRPr lang="en-US" dirty="0">
              <a:effectLst/>
              <a:latin typeface="Arial" charset="0"/>
              <a:cs typeface="Arial" charset="0"/>
            </a:endParaRPr>
          </a:p>
          <a:p>
            <a:pPr algn="l">
              <a:defRPr/>
            </a:pPr>
            <a:r>
              <a:rPr lang="en-US" dirty="0">
                <a:effectLst/>
                <a:latin typeface="Arial" charset="0"/>
                <a:cs typeface="Arial" charset="0"/>
              </a:rPr>
              <a:t>If </a:t>
            </a:r>
            <a:r>
              <a:rPr lang="en-US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A(t) &gt; C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,</a:t>
            </a:r>
            <a:r>
              <a:rPr lang="en-US" dirty="0">
                <a:effectLst/>
                <a:latin typeface="Arial" charset="0"/>
                <a:cs typeface="Arial" charset="0"/>
              </a:rPr>
              <a:t> then the fair share is the unique solution to</a:t>
            </a:r>
          </a:p>
        </p:txBody>
      </p:sp>
      <p:pic>
        <p:nvPicPr>
          <p:cNvPr id="11271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0338" y="4964113"/>
            <a:ext cx="3671887" cy="1057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bg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bg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2697</TotalTime>
  <Words>2380</Words>
  <Application>Microsoft Office PowerPoint</Application>
  <PresentationFormat>On-screen Show (4:3)</PresentationFormat>
  <Paragraphs>471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Soaring</vt:lpstr>
      <vt:lpstr> Core-Stateless Fair Queueing: A Scalable Architecture to Approximate Fair Bandwidth Allocations in High Speed Networks</vt:lpstr>
      <vt:lpstr>Outline</vt:lpstr>
      <vt:lpstr>Introduction</vt:lpstr>
      <vt:lpstr>An “Island” of Routers</vt:lpstr>
      <vt:lpstr>Outline</vt:lpstr>
      <vt:lpstr>Core-Stateless Fair Queueing</vt:lpstr>
      <vt:lpstr>Edge – Core Router Architecture</vt:lpstr>
      <vt:lpstr>Fluid Model Algorithm</vt:lpstr>
      <vt:lpstr>Fluid Model Algorithm</vt:lpstr>
      <vt:lpstr>Fluid Model Algorithm</vt:lpstr>
      <vt:lpstr>Packet Algorithm</vt:lpstr>
      <vt:lpstr>Flow Arrival Rate</vt:lpstr>
      <vt:lpstr>Link Fair Rate Estimation</vt:lpstr>
      <vt:lpstr>Heuristic Algorithm</vt:lpstr>
      <vt:lpstr>CSFQ Algorithm </vt:lpstr>
      <vt:lpstr>CSFQ Algorithm (cont.)</vt:lpstr>
      <vt:lpstr>CSFQ Algorithm (cont.)</vt:lpstr>
      <vt:lpstr>CSFQ Pseudo Code</vt:lpstr>
      <vt:lpstr>PowerPoint Presentation</vt:lpstr>
      <vt:lpstr>Label Rewriting</vt:lpstr>
      <vt:lpstr>Outline</vt:lpstr>
      <vt:lpstr>Simulations</vt:lpstr>
      <vt:lpstr>FRED (Flow Random Early Drop)</vt:lpstr>
      <vt:lpstr>DRR (Deficit Round Robin)</vt:lpstr>
      <vt:lpstr>ns-2 Simulation Details</vt:lpstr>
      <vt:lpstr>A Single Congested Link</vt:lpstr>
      <vt:lpstr>Figure 5b: 32 UDP Flows </vt:lpstr>
      <vt:lpstr>Figure 6a : One UDP Flow, 31 TCP Flows</vt:lpstr>
      <vt:lpstr>A Single Congested Link</vt:lpstr>
      <vt:lpstr>Figure 6b : One TCP Flow, N-1 UDP Flows</vt:lpstr>
      <vt:lpstr>Multiple Congested Links</vt:lpstr>
      <vt:lpstr>Multiple Congested Links</vt:lpstr>
      <vt:lpstr>Figure 8a : UDP source</vt:lpstr>
      <vt:lpstr>Figure 8b : TCP Source</vt:lpstr>
      <vt:lpstr>Receiver-driven Layered Multicast (RLM)</vt:lpstr>
      <vt:lpstr>Receiver-driven Layered Multicast (RLM)</vt:lpstr>
      <vt:lpstr>Figure 9b : FRED</vt:lpstr>
      <vt:lpstr>Figure 9e : RED</vt:lpstr>
      <vt:lpstr>Figure 9f : FIFO</vt:lpstr>
      <vt:lpstr>Figure 9a : DRR</vt:lpstr>
      <vt:lpstr>Conference Figure : CSFQ</vt:lpstr>
      <vt:lpstr>Figure 9c: CSFQ</vt:lpstr>
      <vt:lpstr>Figure 9d: CSFQ</vt:lpstr>
      <vt:lpstr>On-Off Flow Model</vt:lpstr>
      <vt:lpstr>Table I One On-Off Flow, 19 CBR Flows</vt:lpstr>
      <vt:lpstr>Web Traffic</vt:lpstr>
      <vt:lpstr>Table II 60 Short TCP Flows, One CBR Flow</vt:lpstr>
      <vt:lpstr>Table III : 19 TCP Flows, One CBR Flow with propagation delay of 100 ms</vt:lpstr>
      <vt:lpstr>Figure 10 Packet Relabeling</vt:lpstr>
      <vt:lpstr>Table IV   UDP and TCP with CSFQ Packet Relabeling </vt:lpstr>
      <vt:lpstr>Unfriendly Flows</vt:lpstr>
      <vt:lpstr>Outline</vt:lpstr>
      <vt:lpstr>Conclusions</vt:lpstr>
      <vt:lpstr>Significance</vt:lpstr>
      <vt:lpstr>Problems/ Weaknesses</vt:lpstr>
      <vt:lpstr>Acknowledgments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Core-Stateless Fair Queueing: Achieving Approximately Fair Bandwidth Allocations in High Speed Networks</dc:title>
  <dc:creator>Bob Kinicki</dc:creator>
  <cp:lastModifiedBy>Professor Kinicki</cp:lastModifiedBy>
  <cp:revision>48</cp:revision>
  <cp:lastPrinted>1601-01-01T00:00:00Z</cp:lastPrinted>
  <dcterms:created xsi:type="dcterms:W3CDTF">2003-06-13T15:57:46Z</dcterms:created>
  <dcterms:modified xsi:type="dcterms:W3CDTF">2014-09-23T02:48:51Z</dcterms:modified>
</cp:coreProperties>
</file>