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</p:sldMasterIdLst>
  <p:notesMasterIdLst>
    <p:notesMasterId r:id="rId45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89" r:id="rId42"/>
    <p:sldId id="290" r:id="rId43"/>
    <p:sldId id="291" r:id="rId44"/>
  </p:sldIdLst>
  <p:sldSz cx="9144000" cy="6858000" type="screen4x3"/>
  <p:notesSz cx="6858000" cy="91440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slide" Target="slides/slide3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theme" Target="theme/theme1.xml"/><Relationship Id="rId8" Type="http://schemas.openxmlformats.org/officeDocument/2006/relationships/slideMaster" Target="slideMasters/slideMaster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 alt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 alt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 alt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A6F71EF1-6A41-4C9B-A654-7423A5CE8F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571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199098-112A-4902-BB0D-CCF9049C620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71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215900" indent="-214313" eaLnBrk="1">
              <a:spcBef>
                <a:spcPct val="0"/>
              </a:spcBef>
            </a:pPr>
            <a:r>
              <a:rPr lang="en-US" altLang="en-US" sz="2000">
                <a:latin typeface="Calibri" pitchFamily="32" charset="0"/>
                <a:ea typeface="Microsoft YaHei" charset="-122"/>
              </a:rPr>
              <a:t>This PowerPoint Template includes a series of slide masters with predefined layouts and color schemes for formatting slides</a:t>
            </a:r>
          </a:p>
          <a:p>
            <a:pPr marL="215900" indent="-214313" eaLnBrk="1">
              <a:spcBef>
                <a:spcPct val="0"/>
              </a:spcBef>
              <a:buSzPct val="45000"/>
              <a:buFont typeface="Arial" charset="0"/>
              <a:buChar char="•"/>
            </a:pPr>
            <a:r>
              <a:rPr lang="en-US" altLang="en-US" sz="2000">
                <a:latin typeface="Calibri" pitchFamily="32" charset="0"/>
                <a:ea typeface="Microsoft YaHei" charset="-122"/>
              </a:rPr>
              <a:t> Slide Masters are displayed when you right click on a slide and select </a:t>
            </a:r>
            <a:r>
              <a:rPr lang="en-US" altLang="en-US" sz="2000" b="1">
                <a:latin typeface="Calibri" pitchFamily="32" charset="0"/>
                <a:ea typeface="Microsoft YaHei" charset="-122"/>
              </a:rPr>
              <a:t>Layout</a:t>
            </a:r>
            <a:r>
              <a:rPr lang="en-US" altLang="en-US" sz="2000">
                <a:latin typeface="Calibri" pitchFamily="32" charset="0"/>
                <a:ea typeface="Microsoft YaHei" charset="-122"/>
              </a:rPr>
              <a:t> from menu</a:t>
            </a:r>
          </a:p>
          <a:p>
            <a:pPr marL="215900" indent="-214313" eaLnBrk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latin typeface="Calibri" pitchFamily="32" charset="0"/>
              <a:ea typeface="Microsoft YaHei" charset="-122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E36FD84E-D9EC-4940-9411-E3D88F371C09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1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A2C2EB-63F5-4A85-9D71-B94868021A6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558C8E31-9D7C-47D0-AE0A-81B17369E5C0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10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56322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3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19A9F0E-13AC-405E-886A-F3E22A695F3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2DEAB039-2A94-48ED-BCC9-D770F440C1BD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11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57346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7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BD3A64B-AA30-4A1C-9F51-4221B95FE64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F7D17268-A5F5-41CC-9419-4B4F1DE43C7C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12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58370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1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31D527D-7864-4282-ABA8-F3E8BFFD459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00C08D11-B1FC-487B-97DF-1707EF87287F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13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59394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5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F5A445-06A1-4E35-866D-40A32B8840A9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530E1534-0144-4BC4-A649-63D995517394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14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60418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9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DAC874-0C44-4C46-A70E-FA24FF869DD5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F478C447-62F9-4116-B321-29F973C9A52A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15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61442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3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83AF78-C6A5-4E73-992A-94D285FE741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7E480BD7-7F0B-4F30-A3B1-B412C7F3C6B4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16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62466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7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D6754A-E67F-4F2F-A105-CA9CAF65D92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5465404F-FAED-4EA9-9AC3-7DA1C39395EC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17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63490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1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B043770-E65B-4193-A1BD-8DAD818A3CF6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60197127-682E-4FE3-BE77-D60546378250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18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64514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5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26630A7-65C1-4FD3-B2E8-113593973D63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8E03F445-98F2-4B53-9377-AF38A5CB19F1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19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65538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9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BC53EE-65F8-49FD-AEBB-44CFAF871D5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D13A67F9-75E3-487D-B409-DFA1A849135A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2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48130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1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6B7324-01D9-41D4-9951-73F667923D8A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401C26CF-CA62-4EC6-8656-42FF991532B4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20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66562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3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4E693BE-B0D9-4E50-B396-6C637F94F1EB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D20BB30C-AC8F-4C12-BE80-D2943BB2D543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21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67586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7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8C0A303-05B5-4B90-8C5A-0D3E273E6A78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4E745456-DC70-4604-AC94-07F7CDC29239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22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68610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1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B1032E-13EA-428B-BEDA-226761E8B166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96FFE4F4-18EE-4198-8320-FE096F063D85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23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69634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5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21376A-654D-4322-B4C1-123B5C416A7B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D5454BB2-FD35-4390-A2A1-F905B85C6F84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24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70658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9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D1BDF46-A3E0-4B5D-966D-C473FEE639BD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4B704D1F-D520-4B19-9760-9415A46CBC78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25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71682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3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D2DA1C-F131-400A-BD67-E1C2B1F2A16A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0465F736-479A-4860-8951-78E0DA8D0284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26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72706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7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3F3B67C-7BBA-4FE8-95B6-4A9C54AC20E6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9C23438F-2935-4DF0-BA0A-EC6232A92B7F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27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73730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1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D3B9D39-E6CA-45EB-96DB-553ACCC65910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0BD3FF55-66F9-4535-AC99-2DC792B832C2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28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74754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5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2ABEC2E-EF12-4AB6-8E2F-B2F9FB63B044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1452CE3B-BC11-42F2-B337-90CC083698AD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29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75778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9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C127C8-1C4E-4116-8C16-242B08C5485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B10C6AEC-9C1E-4809-BBD9-5CA614A9D031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3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49154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5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8DDA98B-A78D-4F3F-AA5F-8CA6A0D76326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7BBE7CA1-2D58-47F7-BC37-6359C820F1CE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30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76802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3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F1D596-77F4-4298-BD05-118FD0BE475A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C950E7FF-B7AF-442D-B829-AE7FC4726DBF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31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77826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7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97A8547-F6BD-4812-9D0A-95BC3943EE8A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67FF41EF-B6A9-4433-9849-27B106C9A374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32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78850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1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540F4E3-598E-47F9-B77E-46D06D23FB41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A00C16D9-4588-4E50-AFF6-B4312E018558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33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79874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5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0D471F-AFFE-41A3-83C4-CAE742AE7C6A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62F8D59E-6659-4B3C-8F72-5DB981C4DEDA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34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80898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899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D1F7F8D-94DD-4452-B47D-4F3F261B14C3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81921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6756F065-ED77-45E3-8D10-563B04962F81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35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81922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3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B362AA5-822C-47C4-934F-42AB94E0B95B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829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3099476-54F1-4DAF-AA17-54E1DF873B2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2F931B24-0DED-4D62-A13E-EF7F37A437AD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4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50178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9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5965103-6DDA-4F75-8CB3-1C499F6321D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32912823-2700-449A-BDAF-91513557B5CB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5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51202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3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B73865-E0C7-46FB-ADF2-BF96551DA38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4B3748EF-97A4-497D-A85F-291B8DDED652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6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52226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7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CAE094-9B94-4FC5-A708-308FC26C915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5CDC1C63-AA16-4A6C-AA70-582B4C4DAE64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7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53250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1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71EBD66-9CD5-4D7A-A30C-76D97322962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6D04D916-EBC1-4304-B0B4-CAD664EAB8BF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8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54274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5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1D0873-0F35-4C39-BB1F-DCF1EA1B1F7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7D1698C3-4E46-4E6F-BEF2-B12E1C2F3762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9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55298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9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0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64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24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76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05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9360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88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94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905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00466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040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806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0994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239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640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6856413" cy="1522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621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192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041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39870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926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411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6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86597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9211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25097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58445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129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896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D35AADC-6DBD-4ABF-BD06-8B50C2C8C0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4809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7345895-01F0-4E59-A30E-F391AA481A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52423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25D69A7-AE8B-47AC-B2D5-A97C36F50C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6692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3124200"/>
            <a:ext cx="3351213" cy="912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5613" y="3124200"/>
            <a:ext cx="3352800" cy="912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D96DD66-37F8-482F-B25D-67148957FE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09844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FA27BA1-B783-4F1B-A4D9-6B1221CFAA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984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269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5BD87FC-CA68-4ECB-AE79-8DAAA8BBA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0322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D0E5977-471C-406B-B509-C3DF816B55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89994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50AA815-7981-47C3-9B58-22E775451E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7288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62167C1-027E-485E-9AEE-AA17BEC2E7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84782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265C4C0-F504-4698-8FB6-5A00A18964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92253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05500" y="1447800"/>
            <a:ext cx="1712913" cy="25892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1447800"/>
            <a:ext cx="4991100" cy="25892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F2C5306-071D-4225-941F-4BF3B0A850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31143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C5154D0-87F9-4079-BEE6-2C79AA37F4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796803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A7ACBFA-973C-49CA-BFE9-FE8316254B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185603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27DA95D-2CA0-475F-A0C1-C76C8130FE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43406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7013" cy="4646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24000"/>
            <a:ext cx="4038600" cy="4646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F9BF334-06D8-4E17-9146-31D6ECEC08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279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070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4531098-2596-4989-8277-0A9840FA47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828181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DFE9780-9228-4312-A4CC-4AAC21DBC5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257871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36559B4-8FAF-458B-90F4-3378130E0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7015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653AE2F-6575-47A0-BF41-67C7873597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27683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000546D-8030-4086-9D98-FE0F8A2983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392895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7E5B9A9-8475-4227-A118-AAF32FC844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400739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42900"/>
            <a:ext cx="2055813" cy="5827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42900"/>
            <a:ext cx="6019800" cy="5827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855FFB1-5562-4707-8FFB-FCD3F6EC40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20995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74B4666-5B27-4F45-A45D-1A2B8A6A9C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16610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4E719CB-CCC0-47A7-A644-D6AF277B1A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50750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EF335B8-A444-4BA1-BFBD-BC35157AFB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841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3700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1751013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65413" y="1676400"/>
            <a:ext cx="1752600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2F6B5B9-1E39-4F1D-A0E9-922BF49285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07993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18E0277-9E45-48D4-A55A-DD1A8A27A4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69324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D96377C-82EA-4B26-8C9B-D14ED91627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896934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D7159E5-FEC3-4530-98A7-62A6902766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7956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0452543-71EA-4DC4-82ED-36F59B73E0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646518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E8DE65D-EC0F-4900-AD46-BDE54C930E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443159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B59A892-CFEF-410C-999F-8C4891D769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3985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42900"/>
            <a:ext cx="2055813" cy="5827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42900"/>
            <a:ext cx="6019800" cy="5827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14B6DC7-9210-472A-AE56-C449F056A5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276055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CC37B88-7C03-42E5-918C-DA31350FFC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154308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CCEC3C0-D6A8-4427-8BB0-71F24895E1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797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738606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559D38F-C94C-4E9E-BBD3-11A1C6B40F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615676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3649DD0-7536-46E6-9866-23FE5670D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13383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AA0F276-6646-467D-9991-4B22B7A7F3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095035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5D18904-AEEB-4D96-B5EA-745F6DF9E7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116965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19DA597-8282-428D-BD1B-603D5B62E3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05463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F70A6CB-D371-48FF-9714-CE72D7A6B7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223898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53EDCFA-3B70-4699-A06D-8FA207F5D8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934956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BF3F079-5F1A-4B64-AEC0-C283E20CD5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04712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42900"/>
            <a:ext cx="2055813" cy="5786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42900"/>
            <a:ext cx="6019800" cy="5786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8DE495E-E9B6-4053-A8FC-7AFC397E85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741644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9C8EFC9-F8C8-49B7-A89A-9BA8BF8E14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4560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117580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6EA4942-8F50-47CC-95F1-256A3B0656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250166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BEF0107-8509-4673-B45E-CA706A11F9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84735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3200" y="1524000"/>
            <a:ext cx="989013" cy="4646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94613" y="1524000"/>
            <a:ext cx="990600" cy="4646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5F55279-E390-435F-B49C-7AD0576A7A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95995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A2A433A-9FE8-4D6F-A7DE-0D199E62BC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786963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BDC8B8E-39BB-4A7A-983F-A0CAB33988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27269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A1A04D1-2E18-44A9-BD24-5680308EE4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48977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C45089A-6E83-495F-8AF8-E90E7F0CD4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79678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9115AC1-11CD-4B3B-912F-899CE37693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319055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143FC47-17F6-441E-9E7C-BBE52480C5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26399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42900"/>
            <a:ext cx="2055813" cy="5827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42900"/>
            <a:ext cx="6019800" cy="5827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D6A5E3F-A0CD-4ACD-9709-A8871B5336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12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5047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1235075"/>
            <a:ext cx="8686800" cy="46038"/>
          </a:xfrm>
          <a:prstGeom prst="rect">
            <a:avLst/>
          </a:prstGeom>
          <a:solidFill>
            <a:srgbClr val="AB192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32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486400" y="6400800"/>
            <a:ext cx="3352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r" hangingPunct="1">
              <a:lnSpc>
                <a:spcPct val="100000"/>
              </a:lnSpc>
            </a:pPr>
            <a:r>
              <a:rPr lang="en-US" altLang="en-US">
                <a:solidFill>
                  <a:srgbClr val="AB192D"/>
                </a:solidFill>
                <a:latin typeface="Times New Roman" pitchFamily="16" charset="0"/>
              </a:rPr>
              <a:t>Worcester Polytechnic Institute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775" y="2981325"/>
            <a:ext cx="3957638" cy="387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0"/>
            <a:ext cx="6856413" cy="152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formatClick to edit Master title style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2743200" cy="8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209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6pPr>
      <a:lvl7pPr marL="29718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7pPr>
      <a:lvl8pPr marL="3429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8pPr>
      <a:lvl9pPr marL="3886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9pPr>
    </p:titleStyle>
    <p:bodyStyle>
      <a:lvl1pPr marL="342900" indent="-342900" algn="l" defTabSz="457200" rtl="0" fontAlgn="base">
        <a:lnSpc>
          <a:spcPct val="96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96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6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6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B19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57200" y="1235075"/>
            <a:ext cx="8686800" cy="46038"/>
          </a:xfrm>
          <a:prstGeom prst="rect">
            <a:avLst/>
          </a:prstGeom>
          <a:solidFill>
            <a:srgbClr val="AB192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32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486400" y="6400800"/>
            <a:ext cx="3352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r" hangingPunct="1">
              <a:lnSpc>
                <a:spcPct val="100000"/>
              </a:lnSpc>
            </a:pPr>
            <a:r>
              <a:rPr lang="en-US" altLang="en-US">
                <a:solidFill>
                  <a:srgbClr val="AB192D"/>
                </a:solidFill>
                <a:latin typeface="Times New Roman" pitchFamily="16" charset="0"/>
              </a:rPr>
              <a:t>Worcester Polytechnic Institute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985838"/>
            <a:ext cx="2743200" cy="88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0"/>
            <a:ext cx="6856413" cy="152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formatClick to edit Master title style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775" y="2981325"/>
            <a:ext cx="3959225" cy="387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209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744" r:id="rId12"/>
  </p:sldLayoutIdLst>
  <p:txStyles>
    <p:titleStyle>
      <a:lvl1pPr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6pPr>
      <a:lvl7pPr marL="29718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7pPr>
      <a:lvl8pPr marL="3429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8pPr>
      <a:lvl9pPr marL="3886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9pPr>
    </p:titleStyle>
    <p:bodyStyle>
      <a:lvl1pPr marL="342900" indent="-342900" algn="l" defTabSz="457200" rtl="0" fontAlgn="base">
        <a:lnSpc>
          <a:spcPct val="96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96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6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6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B19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57200" y="1235075"/>
            <a:ext cx="8686800" cy="46038"/>
          </a:xfrm>
          <a:prstGeom prst="rect">
            <a:avLst/>
          </a:prstGeom>
          <a:solidFill>
            <a:srgbClr val="AB192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32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486400" y="6400800"/>
            <a:ext cx="3352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r" hangingPunct="1">
              <a:lnSpc>
                <a:spcPct val="100000"/>
              </a:lnSpc>
            </a:pPr>
            <a:r>
              <a:rPr lang="en-US" altLang="en-US">
                <a:solidFill>
                  <a:srgbClr val="AB192D"/>
                </a:solidFill>
                <a:latin typeface="Times New Roman" pitchFamily="16" charset="0"/>
              </a:rPr>
              <a:t>Worcester Polytechnic Institute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25" y="1433513"/>
            <a:ext cx="401955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209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6pPr>
      <a:lvl7pPr marL="29718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7pPr>
      <a:lvl8pPr marL="3429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8pPr>
      <a:lvl9pPr marL="3886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9pPr>
    </p:titleStyle>
    <p:bodyStyle>
      <a:lvl1pPr marL="342900" indent="-342900" algn="l" defTabSz="457200" rtl="0" fontAlgn="base">
        <a:lnSpc>
          <a:spcPct val="96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96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6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6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57200" y="1235075"/>
            <a:ext cx="8686800" cy="46038"/>
          </a:xfrm>
          <a:prstGeom prst="rect">
            <a:avLst/>
          </a:prstGeom>
          <a:solidFill>
            <a:srgbClr val="AB192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32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486400" y="6400800"/>
            <a:ext cx="3352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r" hangingPunct="1">
              <a:lnSpc>
                <a:spcPct val="100000"/>
              </a:lnSpc>
            </a:pPr>
            <a:r>
              <a:rPr lang="en-US" altLang="en-US">
                <a:solidFill>
                  <a:srgbClr val="AB192D"/>
                </a:solidFill>
                <a:latin typeface="Times New Roman" pitchFamily="16" charset="0"/>
              </a:rPr>
              <a:t>Worcester Polytechnic Institute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775" y="2981325"/>
            <a:ext cx="3957638" cy="387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AB192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32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447800"/>
            <a:ext cx="6856413" cy="167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3124200"/>
            <a:ext cx="6856413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0"/>
            <a:r>
              <a:rPr lang="en-GB" altLang="en-US" smtClean="0"/>
              <a:t>Ninth Outline LevelClick to edit Master text styles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0" y="6388100"/>
            <a:ext cx="455613" cy="39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fld id="{12C2D5AD-8102-449E-96DF-9C953A4A89B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6pPr>
      <a:lvl7pPr marL="29718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7pPr>
      <a:lvl8pPr marL="3429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8pPr>
      <a:lvl9pPr marL="3886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9pPr>
    </p:titleStyle>
    <p:bodyStyle>
      <a:lvl1pPr marL="342900" indent="-342900" algn="l" defTabSz="457200" rtl="0" fontAlgn="base">
        <a:lnSpc>
          <a:spcPct val="96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96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6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6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57200" y="1235075"/>
            <a:ext cx="8686800" cy="46038"/>
          </a:xfrm>
          <a:prstGeom prst="rect">
            <a:avLst/>
          </a:prstGeom>
          <a:solidFill>
            <a:srgbClr val="AB192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32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486400" y="6400800"/>
            <a:ext cx="3352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r" hangingPunct="1">
              <a:lnSpc>
                <a:spcPct val="100000"/>
              </a:lnSpc>
            </a:pPr>
            <a:r>
              <a:rPr lang="en-US" altLang="en-US">
                <a:solidFill>
                  <a:srgbClr val="AB192D"/>
                </a:solidFill>
                <a:latin typeface="Times New Roman" pitchFamily="16" charset="0"/>
              </a:rPr>
              <a:t>Worcester Polytechnic Institute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42900"/>
            <a:ext cx="8228013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8013" cy="464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0"/>
            <a:r>
              <a:rPr lang="en-GB" altLang="en-US" smtClean="0"/>
              <a:t>Ninth Outline LevelClick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0" y="6388100"/>
            <a:ext cx="455613" cy="39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fld id="{D60160F8-8497-4781-8C19-1CB2B592E36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6pPr>
      <a:lvl7pPr marL="29718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7pPr>
      <a:lvl8pPr marL="3429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8pPr>
      <a:lvl9pPr marL="3886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9pPr>
    </p:titleStyle>
    <p:bodyStyle>
      <a:lvl1pPr marL="342900" indent="-342900" algn="l" defTabSz="457200" rtl="0" fontAlgn="base">
        <a:lnSpc>
          <a:spcPct val="96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96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6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6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57200" y="1235075"/>
            <a:ext cx="8686800" cy="46038"/>
          </a:xfrm>
          <a:prstGeom prst="rect">
            <a:avLst/>
          </a:prstGeom>
          <a:solidFill>
            <a:srgbClr val="AB192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32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486400" y="6400800"/>
            <a:ext cx="3352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r" hangingPunct="1">
              <a:lnSpc>
                <a:spcPct val="100000"/>
              </a:lnSpc>
            </a:pPr>
            <a:r>
              <a:rPr lang="en-US" altLang="en-US">
                <a:solidFill>
                  <a:srgbClr val="AB192D"/>
                </a:solidFill>
                <a:latin typeface="Times New Roman" pitchFamily="16" charset="0"/>
              </a:rPr>
              <a:t>Worcester Polytechnic Institute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42900"/>
            <a:ext cx="8228013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3656013" cy="449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0"/>
            <a:r>
              <a:rPr lang="en-GB" altLang="en-US" smtClean="0"/>
              <a:t>Ninth Outline LevelClick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648200" y="1676400"/>
            <a:ext cx="3657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4318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295400" indent="-2873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727200" indent="-215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159000" indent="-215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6162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30734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5306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9878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en-US" altLang="en-US" sz="2400">
                <a:latin typeface="Verdana" charset="0"/>
              </a:rPr>
              <a:t>Click to edit the outline text format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400">
                <a:latin typeface="Verdana" charset="0"/>
              </a:rPr>
              <a:t>Second Outline Level</a:t>
            </a:r>
          </a:p>
          <a:p>
            <a:pPr lvl="2" hangingPunct="1">
              <a:lnSpc>
                <a:spcPct val="95000"/>
              </a:lnSpc>
              <a:spcAft>
                <a:spcPts val="850"/>
              </a:spcAft>
              <a:buSzPct val="45000"/>
              <a:buFont typeface="Wingdings" charset="2"/>
              <a:buChar char=""/>
            </a:pPr>
            <a:r>
              <a:rPr lang="en-US" altLang="en-US" sz="2400">
                <a:latin typeface="Verdana" charset="0"/>
              </a:rPr>
              <a:t>Third Outline Level</a:t>
            </a:r>
          </a:p>
          <a:p>
            <a:pPr lvl="3" hangingPunct="1">
              <a:lnSpc>
                <a:spcPct val="95000"/>
              </a:lnSpc>
              <a:spcAft>
                <a:spcPts val="575"/>
              </a:spcAft>
              <a:buSzPct val="75000"/>
              <a:buFont typeface="Symbol" charset="2"/>
              <a:buChar char=""/>
            </a:pPr>
            <a:r>
              <a:rPr lang="en-US" altLang="en-US" sz="2400">
                <a:latin typeface="Verdana" charset="0"/>
              </a:rPr>
              <a:t>Fourth Outline Level</a:t>
            </a:r>
          </a:p>
          <a:p>
            <a:pPr lvl="4" hangingPunct="1">
              <a:lnSpc>
                <a:spcPct val="95000"/>
              </a:lnSpc>
              <a:spcAft>
                <a:spcPts val="288"/>
              </a:spcAft>
              <a:buSzPct val="45000"/>
              <a:buFont typeface="Wingdings" charset="2"/>
              <a:buChar char=""/>
            </a:pPr>
            <a:r>
              <a:rPr lang="en-US" altLang="en-US" sz="2400">
                <a:latin typeface="Verdana" charset="0"/>
              </a:rPr>
              <a:t>Fifth Outline Level</a:t>
            </a:r>
          </a:p>
          <a:p>
            <a:pPr lvl="4" hangingPunct="1">
              <a:lnSpc>
                <a:spcPct val="95000"/>
              </a:lnSpc>
              <a:spcAft>
                <a:spcPts val="288"/>
              </a:spcAft>
              <a:buSzPct val="45000"/>
              <a:buFont typeface="Wingdings" charset="2"/>
              <a:buChar char=""/>
            </a:pPr>
            <a:r>
              <a:rPr lang="en-US" altLang="en-US" sz="2400">
                <a:latin typeface="Verdana" charset="0"/>
              </a:rPr>
              <a:t>Sixth Outline Level</a:t>
            </a:r>
          </a:p>
          <a:p>
            <a:pPr lvl="4" hangingPunct="1">
              <a:lnSpc>
                <a:spcPct val="95000"/>
              </a:lnSpc>
              <a:spcAft>
                <a:spcPts val="288"/>
              </a:spcAft>
              <a:buSzPct val="45000"/>
              <a:buFont typeface="Wingdings" charset="2"/>
              <a:buChar char=""/>
            </a:pPr>
            <a:r>
              <a:rPr lang="en-US" altLang="en-US" sz="2400">
                <a:latin typeface="Verdana" charset="0"/>
              </a:rPr>
              <a:t>Seventh Outline Level</a:t>
            </a:r>
          </a:p>
          <a:p>
            <a:pPr lvl="4" hangingPunct="1">
              <a:lnSpc>
                <a:spcPct val="95000"/>
              </a:lnSpc>
              <a:spcAft>
                <a:spcPts val="288"/>
              </a:spcAft>
              <a:buSzPct val="45000"/>
              <a:buFont typeface="Wingdings" charset="2"/>
              <a:buChar char=""/>
            </a:pPr>
            <a:r>
              <a:rPr lang="en-US" altLang="en-US" sz="2400">
                <a:latin typeface="Verdana" charset="0"/>
              </a:rPr>
              <a:t>Eighth Outline Level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Ninth Outline LevelClick to edit Master text styles</a:t>
            </a:r>
          </a:p>
          <a:p>
            <a:pPr lvl="1" hangingPunct="1">
              <a:lnSpc>
                <a:spcPct val="95000"/>
              </a:lnSpc>
              <a:spcBef>
                <a:spcPts val="600"/>
              </a:spcBef>
              <a:spcAft>
                <a:spcPts val="1425"/>
              </a:spcAft>
              <a:buClr>
                <a:srgbClr val="AB192D"/>
              </a:buClr>
              <a:buSzPct val="75000"/>
              <a:buFont typeface="Verdana" charset="0"/>
              <a:buChar char="─"/>
            </a:pPr>
            <a:r>
              <a:rPr lang="en-US" altLang="en-US" sz="2000">
                <a:latin typeface="Verdana" charset="0"/>
              </a:rPr>
              <a:t>Second level</a:t>
            </a:r>
          </a:p>
          <a:p>
            <a:pPr lvl="2" hangingPunct="1">
              <a:lnSpc>
                <a:spcPct val="95000"/>
              </a:lnSpc>
              <a:spcBef>
                <a:spcPts val="6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Wingdings" charset="2"/>
              <a:buChar char="§"/>
            </a:pPr>
            <a:r>
              <a:rPr lang="en-US" altLang="en-US">
                <a:latin typeface="Verdana" charset="0"/>
              </a:rPr>
              <a:t>Third level</a:t>
            </a:r>
          </a:p>
          <a:p>
            <a:pPr lvl="3" hangingPunct="1">
              <a:lnSpc>
                <a:spcPct val="95000"/>
              </a:lnSpc>
              <a:spcBef>
                <a:spcPts val="600"/>
              </a:spcBef>
              <a:spcAft>
                <a:spcPts val="1425"/>
              </a:spcAft>
              <a:buClr>
                <a:srgbClr val="AB192D"/>
              </a:buClr>
              <a:buSzPct val="75000"/>
              <a:buFont typeface="Courier New" pitchFamily="49" charset="0"/>
              <a:buChar char="o"/>
            </a:pPr>
            <a:r>
              <a:rPr lang="en-US" altLang="en-US" sz="1600">
                <a:latin typeface="Verdana" charset="0"/>
              </a:rPr>
              <a:t>Fourth level</a:t>
            </a:r>
          </a:p>
          <a:p>
            <a:pPr lvl="4" hangingPunct="1">
              <a:lnSpc>
                <a:spcPct val="95000"/>
              </a:lnSpc>
              <a:spcBef>
                <a:spcPts val="6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1600">
                <a:latin typeface="Verdana" charset="0"/>
              </a:rPr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0" y="6388100"/>
            <a:ext cx="455613" cy="39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fld id="{5E183E94-7AC8-4AE3-B538-584E2D5CBB2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6pPr>
      <a:lvl7pPr marL="29718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7pPr>
      <a:lvl8pPr marL="3429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8pPr>
      <a:lvl9pPr marL="3886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9pPr>
    </p:titleStyle>
    <p:bodyStyle>
      <a:lvl1pPr marL="342900" indent="-342900" algn="l" defTabSz="457200" rtl="0" fontAlgn="base">
        <a:lnSpc>
          <a:spcPct val="96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96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6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6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57200" y="1235075"/>
            <a:ext cx="8686800" cy="46038"/>
          </a:xfrm>
          <a:prstGeom prst="rect">
            <a:avLst/>
          </a:prstGeom>
          <a:solidFill>
            <a:srgbClr val="AB192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32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486400" y="6400800"/>
            <a:ext cx="3352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r" hangingPunct="1">
              <a:lnSpc>
                <a:spcPct val="100000"/>
              </a:lnSpc>
            </a:pPr>
            <a:r>
              <a:rPr lang="en-US" altLang="en-US">
                <a:solidFill>
                  <a:srgbClr val="AB192D"/>
                </a:solidFill>
                <a:latin typeface="Times New Roman" pitchFamily="16" charset="0"/>
              </a:rPr>
              <a:t>Worcester Polytechnic Institute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42900"/>
            <a:ext cx="8228013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0" y="6388100"/>
            <a:ext cx="455613" cy="39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fld id="{D1152102-9058-48AC-93A2-A1F303B5A97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209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6pPr>
      <a:lvl7pPr marL="29718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7pPr>
      <a:lvl8pPr marL="3429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8pPr>
      <a:lvl9pPr marL="3886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9pPr>
    </p:titleStyle>
    <p:bodyStyle>
      <a:lvl1pPr marL="342900" indent="-342900" algn="l" defTabSz="457200" rtl="0" fontAlgn="base">
        <a:lnSpc>
          <a:spcPct val="96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96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6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6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57200" y="1235075"/>
            <a:ext cx="8686800" cy="46038"/>
          </a:xfrm>
          <a:prstGeom prst="rect">
            <a:avLst/>
          </a:prstGeom>
          <a:solidFill>
            <a:srgbClr val="AB192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32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486400" y="6400800"/>
            <a:ext cx="3352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r" hangingPunct="1">
              <a:lnSpc>
                <a:spcPct val="100000"/>
              </a:lnSpc>
            </a:pPr>
            <a:r>
              <a:rPr lang="en-US" altLang="en-US">
                <a:solidFill>
                  <a:srgbClr val="AB192D"/>
                </a:solidFill>
                <a:latin typeface="Times New Roman" pitchFamily="16" charset="0"/>
              </a:rPr>
              <a:t>Worcester Polytechnic Institute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42900"/>
            <a:ext cx="8228013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0" y="6388100"/>
            <a:ext cx="455613" cy="39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fld id="{75F099E4-265A-4334-B73F-AE0914F6C61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Freeform 6"/>
          <p:cNvSpPr>
            <a:spLocks noChangeArrowheads="1"/>
          </p:cNvSpPr>
          <p:nvPr/>
        </p:nvSpPr>
        <p:spPr bwMode="auto">
          <a:xfrm>
            <a:off x="457200" y="1524000"/>
            <a:ext cx="5867400" cy="4648200"/>
          </a:xfrm>
          <a:custGeom>
            <a:avLst/>
            <a:gdLst/>
            <a:ahLst/>
            <a:cxnLst/>
            <a:rect l="0" t="0" r="0" b="0"/>
            <a:pathLst/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53200" y="1524000"/>
            <a:ext cx="2132013" cy="464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0"/>
            <a:r>
              <a:rPr lang="en-GB" altLang="en-US" smtClean="0"/>
              <a:t>Ninth Outline LevelClick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6pPr>
      <a:lvl7pPr marL="29718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7pPr>
      <a:lvl8pPr marL="3429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8pPr>
      <a:lvl9pPr marL="3886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9pPr>
    </p:titleStyle>
    <p:bodyStyle>
      <a:lvl1pPr marL="342900" indent="-342900" algn="l" defTabSz="457200" rtl="0" fontAlgn="base">
        <a:lnSpc>
          <a:spcPct val="96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96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6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6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0"/>
            <a:ext cx="6858000" cy="109696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Understanding Bufferbloat in Cellular Networks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3425825"/>
            <a:ext cx="6858000" cy="779463"/>
          </a:xfrm>
          <a:ln/>
        </p:spPr>
        <p:txBody>
          <a:bodyPr lIns="90000" tIns="45000" rIns="90000" bIns="45000"/>
          <a:lstStyle/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altLang="en-US" sz="2200" b="1">
                <a:solidFill>
                  <a:srgbClr val="262626"/>
                </a:solidFill>
              </a:rPr>
              <a:t>Haiqing Jiang, Zeyu Liu, Yaogong Wang, Kyunghan Lee, and Injong Rhee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57200" y="6218238"/>
            <a:ext cx="685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en-US" altLang="en-US" sz="1400" b="1">
                <a:solidFill>
                  <a:srgbClr val="262626"/>
                </a:solidFill>
                <a:latin typeface="Verdana" charset="0"/>
              </a:rPr>
              <a:t>Presented by Vasilios Mitrokostas </a:t>
            </a:r>
            <a:r>
              <a:rPr lang="en-US" altLang="en-US" sz="1400" b="1">
                <a:solidFill>
                  <a:srgbClr val="0000FF"/>
                </a:solidFill>
                <a:latin typeface="Verdana" charset="0"/>
              </a:rPr>
              <a:t>[my side comments in blue]</a:t>
            </a:r>
          </a:p>
          <a:p>
            <a:pPr hangingPunct="1">
              <a:lnSpc>
                <a:spcPct val="100000"/>
              </a:lnSpc>
            </a:pPr>
            <a:r>
              <a:rPr lang="en-US" altLang="en-US" sz="1400" b="1">
                <a:solidFill>
                  <a:srgbClr val="262626"/>
                </a:solidFill>
                <a:latin typeface="Verdana" charset="0"/>
              </a:rPr>
              <a:t>Graph images taken from paper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57200" y="4306888"/>
            <a:ext cx="68580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en-US" altLang="en-US" sz="1400" b="1">
                <a:solidFill>
                  <a:srgbClr val="262626"/>
                </a:solidFill>
                <a:latin typeface="Verdana" charset="0"/>
              </a:rPr>
              <a:t>Published in 2012 in the ACM SIGCOMM CellNet workshop on cellular networks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D25CFAB5-76F6-4423-A34D-84428D59792D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10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Introduction to bufferbloat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Authors' observations on bufferbloat in cellular networks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 b="1">
                <a:latin typeface="Verdana" charset="0"/>
              </a:rPr>
              <a:t>Bufferbloat analysis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Analysis of the involvement of TCP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Existing and suggested solutions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Some quick thoughts on this paper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Setting up the test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D59365F6-2691-4C4D-ADAD-FC2C1FF39108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11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Bulk-data transfer between laptop (receiver) and server (sender) over 3G networks; laptop access 3G mobile data across multiple US carriers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Both sender and receiver use TCP CUBIC and Linux (Ubuntu 10.04)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Ubuntu, by default, sets maximum receive buffer size and maximum send buffer size to a large value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This way, flow is not limited by buffer size</a:t>
            </a:r>
          </a:p>
          <a:p>
            <a:pPr hangingPunct="1">
              <a:lnSpc>
                <a:spcPct val="95000"/>
              </a:lnSpc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Detailed queue size is unknown, so the first test (the following chart) attempts to estimate this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Estimating network buffer space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76159A77-1F46-49E2-9F4A-8C26D0371B28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12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1554163"/>
            <a:ext cx="8416925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Estimating network buffer space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48A14BCC-4523-4E71-96D6-482863481CB9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13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Campus WiFi: baseline choice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Despite long link distance and high bandwidth, WiFi experiment yields smaller results than cellular networks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The cellular networks use buffer sizes beyond reasonable ranges; for example, Sprint supports over 1000 KB of in-flight packets, but its EVDO network does not support it </a:t>
            </a:r>
            <a:r>
              <a:rPr lang="en-US" altLang="en-US" sz="2400">
                <a:solidFill>
                  <a:srgbClr val="0000FF"/>
                </a:solidFill>
                <a:latin typeface="Verdana" charset="0"/>
              </a:rPr>
              <a:t>[source?]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How do we know this bufferbloat is occurring within the cellular network?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Queue build-up experiment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B1FAFAA9-8694-45F5-839F-48FF183D0EA7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14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463675"/>
            <a:ext cx="8594725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Queue build-up experiment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D33A0A15-23A5-45B0-B678-8833F0EE3A9C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15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Authors' observation: queuing delay begins at the very first IP hop which contains the cellular link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What about other hops?  Authors suggest packets are buffered on the way back as well due to the long queue already built-up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Simulating 3G network traffic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D0240493-C278-4BB8-8E5F-D729A9561561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16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Cellular network traffic: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Heavy traffic periods (e.g., video streaming or file transfer)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Inactive periods (e.g., not in use)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In order to simulate the bursty nature of cellular network traffic, experiment employs an interrupted Poisson process with on-off periods</a:t>
            </a: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138" y="4479925"/>
            <a:ext cx="307657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Formula: expected delay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A9D0ADC7-2F98-45B1-A674-F6CD956ED0FB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17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8229600" cy="185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Expectation of delay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Takeaway: when bottleneck processor is nearly fully utilized, as the buffer size K increases, the expected delay increases at a faster rate </a:t>
            </a:r>
            <a:r>
              <a:rPr lang="en-US" altLang="en-US" sz="2000">
                <a:solidFill>
                  <a:srgbClr val="0000FF"/>
                </a:solidFill>
                <a:latin typeface="Verdana" charset="0"/>
              </a:rPr>
              <a:t>[how does one relate buffer size and delay time?]</a:t>
            </a: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3979863"/>
            <a:ext cx="6719888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Formula: expected throughput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43609BCB-0DA5-4FEF-A4AD-9C6E3C492843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18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82296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</a:pPr>
            <a:r>
              <a:rPr lang="en-US" altLang="en-US" sz="2400">
                <a:latin typeface="Verdana" charset="0"/>
              </a:rPr>
              <a:t>Expectation of throughput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Takeaway: as the buffer size K increases, the expected throughput approaches a limit, so there are diminishing returns on performance</a:t>
            </a:r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600" y="4043363"/>
            <a:ext cx="4506913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Delay and throughput analysis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A6A0E721-6819-440D-9A2D-80598384FEE2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19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1506538"/>
            <a:ext cx="8686800" cy="480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03AB474C-70CC-485B-A17C-16435AC83BF2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2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 b="1">
                <a:latin typeface="Verdana" charset="0"/>
              </a:rPr>
              <a:t>Introduction to bufferbloat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Authors' observations on bufferbloat in cellular networks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Bufferbloat analysis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Analysis of the involvement of TCP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Existing and suggested solutions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Some quick thoughts on this paper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C0000C53-9AA4-46DE-88F2-0D45E1712592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20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Introduction to bufferbloat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Authors' observations on bufferbloat in cellular networks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Bufferbloat analysis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 b="1">
                <a:latin typeface="Verdana" charset="0"/>
              </a:rPr>
              <a:t>Analysis of the involvement of TCP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Existing and suggested solutions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Some quick thoughts on this paper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TCP CUBIC behavior: </a:t>
            </a:r>
            <a:r>
              <a:rPr lang="en-US" altLang="en-US" sz="3200" b="1" i="1">
                <a:solidFill>
                  <a:srgbClr val="262626"/>
                </a:solidFill>
              </a:rPr>
              <a:t>cwnd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00D837B4-A98D-44F9-A0A3-B320B5612B7B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21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1470025"/>
            <a:ext cx="84074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TCP CUBIC behavior: </a:t>
            </a:r>
            <a:r>
              <a:rPr lang="en-US" altLang="en-US" sz="3200" b="1" i="1">
                <a:solidFill>
                  <a:srgbClr val="262626"/>
                </a:solidFill>
              </a:rPr>
              <a:t>cwnd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AECF5EDC-7101-4B0A-BB23-30760EAFB433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22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58788" y="1525588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Why CUBIC?  Paper source suggests the widespread use of “high-speed TCP variants such as BIC, CUBIC, and CTCP”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Chart shows that the congestion window (</a:t>
            </a:r>
            <a:r>
              <a:rPr lang="en-US" altLang="en-US" sz="2400" i="1">
                <a:latin typeface="Verdana" charset="0"/>
              </a:rPr>
              <a:t>cwnd</a:t>
            </a:r>
            <a:r>
              <a:rPr lang="en-US" altLang="en-US" sz="2400">
                <a:latin typeface="Verdana" charset="0"/>
              </a:rPr>
              <a:t>) keeps increasing even if the size is beyond the bandwidth-delay product (BDP) of the underlying network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Example: EVDO BDP is approximately 58 KB, but </a:t>
            </a:r>
            <a:r>
              <a:rPr lang="en-US" altLang="en-US" sz="2000" i="1">
                <a:latin typeface="Verdana" charset="0"/>
              </a:rPr>
              <a:t>cwnd</a:t>
            </a:r>
            <a:r>
              <a:rPr lang="en-US" altLang="en-US" sz="2000">
                <a:latin typeface="Verdana" charset="0"/>
              </a:rPr>
              <a:t> increases far beyond that limit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TCP CUBIC behavior: delay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E2C11B14-5EC1-4B59-AA50-85B604D1FDD4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23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1463675"/>
            <a:ext cx="8356600" cy="475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TCP CUBIC behavior: delay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EEA6F5F8-7E67-402F-A93A-5C95F7A8C9EA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24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58788" y="1525588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The lengthy delays shown in the chart (up to 10 seconds) support the expected delay formula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The behavior of TCP variants</a:t>
            </a: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1081B790-2B58-408A-A251-81526A69C506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25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501775"/>
            <a:ext cx="8497888" cy="480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The behavior of TCP variants</a:t>
            </a: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91AE2E9A-6DB4-4D8A-A1BE-94F02D9147A2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26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527175"/>
            <a:ext cx="8504238" cy="459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The behavior of TCP variants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A9DC0CAC-3502-448E-A6B4-DB9DD7608E9A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27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458788" y="1525588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The aggressive nature of high-speed TCP variants, combined with bufferbloat, results in “severe congestion window overshooting”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TCP Vegas appears resistant to bufferbloat; this is because its congestion control algorithm is delay-based, not loss-based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The data behind the “untold story”</a:t>
            </a: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3B0B002E-04E8-4B1D-B14D-1978F734CB46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28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63675"/>
            <a:ext cx="8488363" cy="475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The data behind the “untold story”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944DCA52-84E1-43BB-9CBF-936BBBC87CE3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29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58788" y="1525588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The Android and iPhone trials show a “flat TCP” pattern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 i="1">
                <a:latin typeface="Verdana" charset="0"/>
              </a:rPr>
              <a:t>cwnd</a:t>
            </a:r>
            <a:r>
              <a:rPr lang="en-US" altLang="en-US" sz="2000">
                <a:latin typeface="Verdana" charset="0"/>
              </a:rPr>
              <a:t> hits a ceiling and remains flat until session ends</a:t>
            </a:r>
          </a:p>
          <a:p>
            <a:pPr hangingPunct="1">
              <a:lnSpc>
                <a:spcPct val="95000"/>
              </a:lnSpc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The Windows Phone trials show a “fat TCP” pattern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This is characteristic of bufferbloat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Why study bufferbloat?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In measuring TCP across four major US cellular networks, authors found performance degradation issues: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Increased delay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Low throughput</a:t>
            </a:r>
          </a:p>
          <a:p>
            <a:pPr hangingPunct="1">
              <a:lnSpc>
                <a:spcPct val="95000"/>
              </a:lnSpc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One proposed major cause: bufferbloat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The claim: these major carriers are “over-buffered”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CDDF697F-C1D2-46AC-8096-C28B716D236F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3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07E5AD08-F623-46BD-8BBE-A7A1317DFBD8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30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Introduction to bufferbloat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Authors' observations on bufferbloat in cellular networks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Bufferbloat analysis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Analysis of the involvement of TCP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 b="1">
                <a:latin typeface="Verdana" charset="0"/>
              </a:rPr>
              <a:t>Existing and suggested solutions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Some quick thoughts on this paper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Existing solutions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1) The “untold story”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2) What the heck, let's just reduce buffer size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Aside from previously mentioned issues, reducing size would impact link layer retransmission and deep packet inspection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3) Incorporate Active Queue Management (AQM) schemes which involve randomly dropping or marking packets before the buffer fills (similar to RED) </a:t>
            </a:r>
            <a:r>
              <a:rPr lang="en-US" altLang="en-US" sz="2400">
                <a:solidFill>
                  <a:srgbClr val="0000FF"/>
                </a:solidFill>
                <a:latin typeface="Verdana" charset="0"/>
              </a:rPr>
              <a:t>[this paper will never stop being referenced]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This carries the same challenges we've already seen (e.g., the complexity of parameter tuning or the purported limited performance gains in trying AQM)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6317CDE9-A84D-43C8-BCC4-5D326CF1FA16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31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Suggested solution</a:t>
            </a: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Inspired by RED, modifying the TCP protocol itself has advantages: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More feasible than modifying routers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Easier and cheaper to deploy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More flexible; it may be server-based, client-based, or both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Another factor to consider: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Delay-based TCP such as Vegas suffer from throughput degradation in cellular networks, replacing one demon with another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8030129B-4A30-4D3F-A4B7-2D0932C09042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32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Suggested solution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The authors suggest a TCP protocol that combines the favorable properties of both loss-based and delay-based congestion control while maintaining good performance across multiple network types (wired, WiFi, and cellular)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Dynamic Receive Window Adjustment (DRWA)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The solution is not presented in this paper; the authors forward the reader to another reference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419420F7-80EF-4097-AA66-4A5D37B851FF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33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5D2BF9F0-E5A7-48EC-ADC4-2FCA6EF5730E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34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Introduction to bufferbloat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Authors' observations on bufferbloat in cellular networks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Bufferbloat analysis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Analysis of the involvement of TCP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Existing and suggested solutions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 b="1">
                <a:latin typeface="Verdana" charset="0"/>
              </a:rPr>
              <a:t>Some quick thoughts on this paper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Review Notes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Strengths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Interesting and prevalent topic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Establishes concern and highlights the issues behind bufferbloat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Provides good analysis of bufferbloat as it relates to major carriers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Weaknesses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Riddled with grammar and spelling mistakes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952CAA7A-3F01-45F4-8498-1D775A81A220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35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Bufferbloat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An issue where the buffering of packets actually increases delay, increases jitter, and decreases throughput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The original intention of increased buffer size was to improve Internet performance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If the size is too large, the interaction between the buffer and TCP congestion control degrades overall network performance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38C5FED7-8CA8-4E81-8EF3-876E479515DE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4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How bufferbloat causes issues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Large packet buffers cause loss-based TCP congestion control algorithms to overestimate packets to queue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Leads to longer queuing delays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Results in packet delay variation (jitter)</a:t>
            </a:r>
          </a:p>
          <a:p>
            <a:pPr hangingPunct="1">
              <a:lnSpc>
                <a:spcPct val="95000"/>
              </a:lnSpc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Essentially, packets are buffered when they instead should be dropped</a:t>
            </a:r>
          </a:p>
          <a:p>
            <a:pPr hangingPunct="1">
              <a:lnSpc>
                <a:spcPct val="95000"/>
              </a:lnSpc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If this occurs on a bottlenecked link with a large packet buffer (e.g., on a newer router), packets will not be dropped until the buffer is full, causing TCP congestion avoidance to react slowly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EECB3F19-643E-4FBD-8E92-2B934981839B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5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Why would buffers be large?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Large packet buffers help . . .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. . . deal with bursty traffic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. . . support user fairness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. . . promote channel variability</a:t>
            </a:r>
          </a:p>
          <a:p>
            <a:pPr hangingPunct="1">
              <a:lnSpc>
                <a:spcPct val="95000"/>
              </a:lnSpc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Not as simple as merely reducing buffer sizes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E0507428-CA3D-4BC2-9909-02F711CD1020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6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CC3A1850-E343-432B-B94C-D80788FD3B7F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7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Introduction to bufferbloat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 b="1">
                <a:latin typeface="Verdana" charset="0"/>
              </a:rPr>
              <a:t>Authors' observations on bufferbloat in cellular networks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Bufferbloat analysis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Analysis of the involvement of TCP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Existing and suggested solutions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Some quick thoughts on this paper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The authors' “untold story”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Large buffers are causing issues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Making them small isn't an elegant solution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A trick employed by smartphone vendors today: set maximum TCP receive buffer size to a small value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Advertised window can't exceed this value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Sending window is the lesser of the congestion window and advertised window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As a result, this limitation keeps buffers from overfilling and mitigates end-to-end delay</a:t>
            </a:r>
          </a:p>
          <a:p>
            <a:pPr hangingPunct="1">
              <a:lnSpc>
                <a:spcPct val="95000"/>
              </a:lnSpc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The problem: what's the right value?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128A6DA7-A480-4E44-AC83-17BD09151578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8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The paper's goals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Establish the prevalence of the bufferbloat problem in cellular networks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Show that high-speed TCP aggravates the performance degradation of bufferbloated networks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Discuss practical solutions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EA615B42-0B6F-4C6B-8DEA-7E0691545AF4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9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1477</Words>
  <Application>Microsoft Office PowerPoint</Application>
  <PresentationFormat>On-screen Show (4:3)</PresentationFormat>
  <Paragraphs>253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36</vt:i4>
      </vt:variant>
    </vt:vector>
  </HeadingPairs>
  <TitlesOfParts>
    <vt:vector size="55" baseType="lpstr">
      <vt:lpstr>Times New Roman</vt:lpstr>
      <vt:lpstr>Verdana</vt:lpstr>
      <vt:lpstr>Arial</vt:lpstr>
      <vt:lpstr>Microsoft YaHei</vt:lpstr>
      <vt:lpstr>Lucida Sans Unicode</vt:lpstr>
      <vt:lpstr>Wingdings</vt:lpstr>
      <vt:lpstr>Symbol</vt:lpstr>
      <vt:lpstr>Courier New</vt:lpstr>
      <vt:lpstr>Calibri</vt:lpstr>
      <vt:lpstr>+mn-lt</vt:lpstr>
      <vt:lpstr>+mn-ea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Understanding Bufferbloat in Cellular Networks</vt:lpstr>
      <vt:lpstr>PowerPoint Presentation</vt:lpstr>
      <vt:lpstr>Why study bufferbloat?</vt:lpstr>
      <vt:lpstr>Bufferbloat</vt:lpstr>
      <vt:lpstr>How bufferbloat causes issues</vt:lpstr>
      <vt:lpstr>Why would buffers be large?</vt:lpstr>
      <vt:lpstr>PowerPoint Presentation</vt:lpstr>
      <vt:lpstr>The authors' “untold story”</vt:lpstr>
      <vt:lpstr>The paper's goals</vt:lpstr>
      <vt:lpstr>PowerPoint Presentation</vt:lpstr>
      <vt:lpstr>Setting up the test</vt:lpstr>
      <vt:lpstr>Estimating network buffer space</vt:lpstr>
      <vt:lpstr>Estimating network buffer space</vt:lpstr>
      <vt:lpstr>Queue build-up experiment</vt:lpstr>
      <vt:lpstr>Queue build-up experiment</vt:lpstr>
      <vt:lpstr>Simulating 3G network traffic</vt:lpstr>
      <vt:lpstr>Formula: expected delay</vt:lpstr>
      <vt:lpstr>Formula: expected throughput</vt:lpstr>
      <vt:lpstr>Delay and throughput analysis</vt:lpstr>
      <vt:lpstr>PowerPoint Presentation</vt:lpstr>
      <vt:lpstr>TCP CUBIC behavior: cwnd</vt:lpstr>
      <vt:lpstr>TCP CUBIC behavior: cwnd</vt:lpstr>
      <vt:lpstr>TCP CUBIC behavior: delay</vt:lpstr>
      <vt:lpstr>TCP CUBIC behavior: delay</vt:lpstr>
      <vt:lpstr>The behavior of TCP variants</vt:lpstr>
      <vt:lpstr>The behavior of TCP variants</vt:lpstr>
      <vt:lpstr>The behavior of TCP variants</vt:lpstr>
      <vt:lpstr>The data behind the “untold story”</vt:lpstr>
      <vt:lpstr>The data behind the “untold story”</vt:lpstr>
      <vt:lpstr>PowerPoint Presentation</vt:lpstr>
      <vt:lpstr>Existing solutions</vt:lpstr>
      <vt:lpstr>Suggested solution</vt:lpstr>
      <vt:lpstr>Suggested solution</vt:lpstr>
      <vt:lpstr>PowerPoint Presentation</vt:lpstr>
      <vt:lpstr>Review Notes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Bufferbloat in Cellular Networks</dc:title>
  <dc:creator>Bob Kinicki,FL135,x6116,2633021</dc:creator>
  <cp:lastModifiedBy>Professor Kinicki</cp:lastModifiedBy>
  <cp:revision>31</cp:revision>
  <cp:lastPrinted>1601-01-01T00:00:00Z</cp:lastPrinted>
  <dcterms:created xsi:type="dcterms:W3CDTF">2014-09-23T17:06:42Z</dcterms:created>
  <dcterms:modified xsi:type="dcterms:W3CDTF">2014-11-18T19:47:35Z</dcterms:modified>
</cp:coreProperties>
</file>