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7"/>
  </p:notesMasterIdLst>
  <p:handoutMasterIdLst>
    <p:handoutMasterId r:id="rId48"/>
  </p:handoutMasterIdLst>
  <p:sldIdLst>
    <p:sldId id="393" r:id="rId2"/>
    <p:sldId id="432" r:id="rId3"/>
    <p:sldId id="438" r:id="rId4"/>
    <p:sldId id="436" r:id="rId5"/>
    <p:sldId id="480" r:id="rId6"/>
    <p:sldId id="466" r:id="rId7"/>
    <p:sldId id="428" r:id="rId8"/>
    <p:sldId id="430" r:id="rId9"/>
    <p:sldId id="429" r:id="rId10"/>
    <p:sldId id="475" r:id="rId11"/>
    <p:sldId id="437" r:id="rId12"/>
    <p:sldId id="433" r:id="rId13"/>
    <p:sldId id="434" r:id="rId14"/>
    <p:sldId id="435" r:id="rId15"/>
    <p:sldId id="431" r:id="rId16"/>
    <p:sldId id="476" r:id="rId17"/>
    <p:sldId id="447" r:id="rId18"/>
    <p:sldId id="465" r:id="rId19"/>
    <p:sldId id="467" r:id="rId20"/>
    <p:sldId id="441" r:id="rId21"/>
    <p:sldId id="468" r:id="rId22"/>
    <p:sldId id="469" r:id="rId23"/>
    <p:sldId id="470" r:id="rId24"/>
    <p:sldId id="442" r:id="rId25"/>
    <p:sldId id="443" r:id="rId26"/>
    <p:sldId id="472" r:id="rId27"/>
    <p:sldId id="471" r:id="rId28"/>
    <p:sldId id="444" r:id="rId29"/>
    <p:sldId id="445" r:id="rId30"/>
    <p:sldId id="474" r:id="rId31"/>
    <p:sldId id="477" r:id="rId32"/>
    <p:sldId id="446" r:id="rId33"/>
    <p:sldId id="448" r:id="rId34"/>
    <p:sldId id="450" r:id="rId35"/>
    <p:sldId id="449" r:id="rId36"/>
    <p:sldId id="481" r:id="rId37"/>
    <p:sldId id="451" r:id="rId38"/>
    <p:sldId id="452" r:id="rId39"/>
    <p:sldId id="453" r:id="rId40"/>
    <p:sldId id="478" r:id="rId41"/>
    <p:sldId id="454" r:id="rId42"/>
    <p:sldId id="456" r:id="rId43"/>
    <p:sldId id="479" r:id="rId44"/>
    <p:sldId id="457" r:id="rId45"/>
    <p:sldId id="427" r:id="rId46"/>
  </p:sldIdLst>
  <p:sldSz cx="9144000" cy="6858000" type="screen4x3"/>
  <p:notesSz cx="6985000" cy="9271000"/>
  <p:defaultTextStyle>
    <a:defPPr>
      <a:defRPr lang="en-US"/>
    </a:defPPr>
    <a:lvl1pPr algn="l" rtl="0" fontAlgn="base">
      <a:lnSpc>
        <a:spcPct val="80000"/>
      </a:lnSpc>
      <a:spcBef>
        <a:spcPct val="20000"/>
      </a:spcBef>
      <a:spcAft>
        <a:spcPct val="0"/>
      </a:spcAft>
      <a:buChar char="•"/>
      <a:defRPr b="1" i="1" kern="1200">
        <a:solidFill>
          <a:schemeClr val="tx1"/>
        </a:solidFill>
        <a:latin typeface="Arial" charset="0"/>
        <a:ea typeface="+mn-ea"/>
        <a:cs typeface="+mn-cs"/>
      </a:defRPr>
    </a:lvl1pPr>
    <a:lvl2pPr marL="457200" algn="l" rtl="0" fontAlgn="base">
      <a:lnSpc>
        <a:spcPct val="80000"/>
      </a:lnSpc>
      <a:spcBef>
        <a:spcPct val="20000"/>
      </a:spcBef>
      <a:spcAft>
        <a:spcPct val="0"/>
      </a:spcAft>
      <a:buChar char="•"/>
      <a:defRPr b="1" i="1"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b="1" i="1"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b="1" i="1"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b="1" i="1" kern="1200">
        <a:solidFill>
          <a:schemeClr val="tx1"/>
        </a:solidFill>
        <a:latin typeface="Arial" charset="0"/>
        <a:ea typeface="+mn-ea"/>
        <a:cs typeface="+mn-cs"/>
      </a:defRPr>
    </a:lvl5pPr>
    <a:lvl6pPr marL="2286000" algn="l" defTabSz="914400" rtl="0" eaLnBrk="1" latinLnBrk="0" hangingPunct="1">
      <a:defRPr b="1" i="1" kern="1200">
        <a:solidFill>
          <a:schemeClr val="tx1"/>
        </a:solidFill>
        <a:latin typeface="Arial" charset="0"/>
        <a:ea typeface="+mn-ea"/>
        <a:cs typeface="+mn-cs"/>
      </a:defRPr>
    </a:lvl6pPr>
    <a:lvl7pPr marL="2743200" algn="l" defTabSz="914400" rtl="0" eaLnBrk="1" latinLnBrk="0" hangingPunct="1">
      <a:defRPr b="1" i="1" kern="1200">
        <a:solidFill>
          <a:schemeClr val="tx1"/>
        </a:solidFill>
        <a:latin typeface="Arial" charset="0"/>
        <a:ea typeface="+mn-ea"/>
        <a:cs typeface="+mn-cs"/>
      </a:defRPr>
    </a:lvl7pPr>
    <a:lvl8pPr marL="3200400" algn="l" defTabSz="914400" rtl="0" eaLnBrk="1" latinLnBrk="0" hangingPunct="1">
      <a:defRPr b="1" i="1" kern="1200">
        <a:solidFill>
          <a:schemeClr val="tx1"/>
        </a:solidFill>
        <a:latin typeface="Arial" charset="0"/>
        <a:ea typeface="+mn-ea"/>
        <a:cs typeface="+mn-cs"/>
      </a:defRPr>
    </a:lvl8pPr>
    <a:lvl9pPr marL="3657600" algn="l" defTabSz="914400" rtl="0" eaLnBrk="1" latinLnBrk="0" hangingPunct="1">
      <a:defRPr b="1"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800000"/>
    <a:srgbClr val="6600CC"/>
    <a:srgbClr val="111111"/>
    <a:srgbClr val="FFFF00"/>
    <a:srgbClr val="009900"/>
    <a:srgbClr val="CC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44" autoAdjust="0"/>
    <p:restoredTop sz="94614" autoAdjust="0"/>
  </p:normalViewPr>
  <p:slideViewPr>
    <p:cSldViewPr>
      <p:cViewPr varScale="1">
        <p:scale>
          <a:sx n="65" d="100"/>
          <a:sy n="65" d="100"/>
        </p:scale>
        <p:origin x="-1445" y="-82"/>
      </p:cViewPr>
      <p:guideLst>
        <p:guide orient="horz" pos="20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021" y="-77"/>
      </p:cViewPr>
      <p:guideLst>
        <p:guide orient="horz" pos="2920"/>
        <p:guide pos="22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lnSpc>
                <a:spcPct val="100000"/>
              </a:lnSpc>
              <a:spcBef>
                <a:spcPct val="0"/>
              </a:spcBef>
              <a:buFontTx/>
              <a:buNone/>
              <a:defRPr sz="1200" b="0" i="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lnSpc>
                <a:spcPct val="100000"/>
              </a:lnSpc>
              <a:spcBef>
                <a:spcPct val="0"/>
              </a:spcBef>
              <a:buFontTx/>
              <a:buNone/>
              <a:defRPr sz="1200" b="0" i="0">
                <a:latin typeface="Tahoma" pitchFamily="34" charset="0"/>
              </a:defRPr>
            </a:lvl1pPr>
          </a:lstStyle>
          <a:p>
            <a:pPr>
              <a:defRPr/>
            </a:pPr>
            <a:fld id="{5004B157-47CD-44C0-B03B-7A28647735C2}" type="datetime1">
              <a:rPr lang="en-US"/>
              <a:pPr>
                <a:defRPr/>
              </a:pPr>
              <a:t>10/14/2014</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lnSpc>
                <a:spcPct val="100000"/>
              </a:lnSpc>
              <a:spcBef>
                <a:spcPct val="0"/>
              </a:spcBef>
              <a:buFontTx/>
              <a:buNone/>
              <a:defRPr sz="1200" b="0" i="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lnSpc>
                <a:spcPct val="100000"/>
              </a:lnSpc>
              <a:spcBef>
                <a:spcPct val="0"/>
              </a:spcBef>
              <a:buFontTx/>
              <a:buNone/>
              <a:defRPr sz="1200" b="0" i="0">
                <a:latin typeface="Tahoma" pitchFamily="34" charset="0"/>
              </a:defRPr>
            </a:lvl1pPr>
          </a:lstStyle>
          <a:p>
            <a:pPr>
              <a:defRPr/>
            </a:pPr>
            <a:fld id="{1BB19622-E147-44D2-A059-83413E7AC7C2}" type="slidenum">
              <a:rPr lang="en-US"/>
              <a:pPr>
                <a:defRPr/>
              </a:pPr>
              <a:t>‹#›</a:t>
            </a:fld>
            <a:endParaRPr lang="en-US"/>
          </a:p>
        </p:txBody>
      </p:sp>
    </p:spTree>
    <p:extLst>
      <p:ext uri="{BB962C8B-B14F-4D97-AF65-F5344CB8AC3E}">
        <p14:creationId xmlns:p14="http://schemas.microsoft.com/office/powerpoint/2010/main" val="2708534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lnSpc>
                <a:spcPct val="100000"/>
              </a:lnSpc>
              <a:spcBef>
                <a:spcPct val="0"/>
              </a:spcBef>
              <a:buFontTx/>
              <a:buNone/>
              <a:defRPr sz="1200" b="0" i="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lnSpc>
                <a:spcPct val="100000"/>
              </a:lnSpc>
              <a:spcBef>
                <a:spcPct val="0"/>
              </a:spcBef>
              <a:buFontTx/>
              <a:buNone/>
              <a:defRPr sz="1200" b="0" i="0">
                <a:latin typeface="Tahoma" pitchFamily="34" charset="0"/>
              </a:defRPr>
            </a:lvl1pPr>
          </a:lstStyle>
          <a:p>
            <a:pPr>
              <a:defRPr/>
            </a:pPr>
            <a:fld id="{0E533E3F-B1A0-4973-9B43-80B157792F98}" type="datetime1">
              <a:rPr lang="en-US"/>
              <a:pPr>
                <a:defRPr/>
              </a:pPr>
              <a:t>10/14/2014</a:t>
            </a:fld>
            <a:endParaRPr lang="en-US"/>
          </a:p>
        </p:txBody>
      </p:sp>
      <p:sp>
        <p:nvSpPr>
          <p:cNvPr id="4198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lnSpc>
                <a:spcPct val="100000"/>
              </a:lnSpc>
              <a:spcBef>
                <a:spcPct val="0"/>
              </a:spcBef>
              <a:buFontTx/>
              <a:buNone/>
              <a:defRPr sz="1200" b="0" i="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lnSpc>
                <a:spcPct val="100000"/>
              </a:lnSpc>
              <a:spcBef>
                <a:spcPct val="0"/>
              </a:spcBef>
              <a:buFontTx/>
              <a:buNone/>
              <a:defRPr sz="1200" b="0" i="0">
                <a:latin typeface="Tahoma" pitchFamily="34" charset="0"/>
              </a:defRPr>
            </a:lvl1pPr>
          </a:lstStyle>
          <a:p>
            <a:pPr>
              <a:defRPr/>
            </a:pPr>
            <a:fld id="{C69E1EED-469D-4FF2-85E3-E5591DF2790C}" type="slidenum">
              <a:rPr lang="en-US"/>
              <a:pPr>
                <a:defRPr/>
              </a:pPr>
              <a:t>‹#›</a:t>
            </a:fld>
            <a:endParaRPr lang="en-US"/>
          </a:p>
        </p:txBody>
      </p:sp>
    </p:spTree>
    <p:extLst>
      <p:ext uri="{BB962C8B-B14F-4D97-AF65-F5344CB8AC3E}">
        <p14:creationId xmlns:p14="http://schemas.microsoft.com/office/powerpoint/2010/main" val="34821770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b="1" i="1">
                <a:solidFill>
                  <a:schemeClr val="tx1"/>
                </a:solidFill>
                <a:latin typeface="Arial" charset="0"/>
              </a:defRPr>
            </a:lvl1pPr>
            <a:lvl2pPr marL="742950" indent="-285750" defTabSz="928688" eaLnBrk="0" hangingPunct="0">
              <a:defRPr b="1" i="1">
                <a:solidFill>
                  <a:schemeClr val="tx1"/>
                </a:solidFill>
                <a:latin typeface="Arial" charset="0"/>
              </a:defRPr>
            </a:lvl2pPr>
            <a:lvl3pPr marL="1143000" indent="-228600" defTabSz="928688" eaLnBrk="0" hangingPunct="0">
              <a:defRPr b="1" i="1">
                <a:solidFill>
                  <a:schemeClr val="tx1"/>
                </a:solidFill>
                <a:latin typeface="Arial" charset="0"/>
              </a:defRPr>
            </a:lvl3pPr>
            <a:lvl4pPr marL="1600200" indent="-228600" defTabSz="928688" eaLnBrk="0" hangingPunct="0">
              <a:defRPr b="1" i="1">
                <a:solidFill>
                  <a:schemeClr val="tx1"/>
                </a:solidFill>
                <a:latin typeface="Arial" charset="0"/>
              </a:defRPr>
            </a:lvl4pPr>
            <a:lvl5pPr marL="2057400" indent="-228600" defTabSz="928688" eaLnBrk="0" hangingPunct="0">
              <a:defRPr b="1" i="1">
                <a:solidFill>
                  <a:schemeClr val="tx1"/>
                </a:solidFill>
                <a:latin typeface="Arial" charset="0"/>
              </a:defRPr>
            </a:lvl5pPr>
            <a:lvl6pPr marL="2514600" indent="-228600" defTabSz="928688" eaLnBrk="0" fontAlgn="base" hangingPunct="0">
              <a:lnSpc>
                <a:spcPct val="80000"/>
              </a:lnSpc>
              <a:spcBef>
                <a:spcPct val="20000"/>
              </a:spcBef>
              <a:spcAft>
                <a:spcPct val="0"/>
              </a:spcAft>
              <a:buChar char="•"/>
              <a:defRPr b="1" i="1">
                <a:solidFill>
                  <a:schemeClr val="tx1"/>
                </a:solidFill>
                <a:latin typeface="Arial" charset="0"/>
              </a:defRPr>
            </a:lvl6pPr>
            <a:lvl7pPr marL="2971800" indent="-228600" defTabSz="928688" eaLnBrk="0" fontAlgn="base" hangingPunct="0">
              <a:lnSpc>
                <a:spcPct val="80000"/>
              </a:lnSpc>
              <a:spcBef>
                <a:spcPct val="20000"/>
              </a:spcBef>
              <a:spcAft>
                <a:spcPct val="0"/>
              </a:spcAft>
              <a:buChar char="•"/>
              <a:defRPr b="1" i="1">
                <a:solidFill>
                  <a:schemeClr val="tx1"/>
                </a:solidFill>
                <a:latin typeface="Arial" charset="0"/>
              </a:defRPr>
            </a:lvl7pPr>
            <a:lvl8pPr marL="3429000" indent="-228600" defTabSz="928688" eaLnBrk="0" fontAlgn="base" hangingPunct="0">
              <a:lnSpc>
                <a:spcPct val="80000"/>
              </a:lnSpc>
              <a:spcBef>
                <a:spcPct val="20000"/>
              </a:spcBef>
              <a:spcAft>
                <a:spcPct val="0"/>
              </a:spcAft>
              <a:buChar char="•"/>
              <a:defRPr b="1" i="1">
                <a:solidFill>
                  <a:schemeClr val="tx1"/>
                </a:solidFill>
                <a:latin typeface="Arial" charset="0"/>
              </a:defRPr>
            </a:lvl8pPr>
            <a:lvl9pPr marL="3886200" indent="-228600" defTabSz="928688" eaLnBrk="0" fontAlgn="base" hangingPunct="0">
              <a:lnSpc>
                <a:spcPct val="80000"/>
              </a:lnSpc>
              <a:spcBef>
                <a:spcPct val="20000"/>
              </a:spcBef>
              <a:spcAft>
                <a:spcPct val="0"/>
              </a:spcAft>
              <a:buChar char="•"/>
              <a:defRPr b="1" i="1">
                <a:solidFill>
                  <a:schemeClr val="tx1"/>
                </a:solidFill>
                <a:latin typeface="Arial" charset="0"/>
              </a:defRPr>
            </a:lvl9pPr>
          </a:lstStyle>
          <a:p>
            <a:pPr eaLnBrk="1" hangingPunct="1"/>
            <a:fld id="{6F74B7F8-A820-4F96-ACCF-DDEF6B4645C1}" type="datetime1">
              <a:rPr lang="en-US" b="0" i="0" smtClean="0">
                <a:latin typeface="Tahoma" pitchFamily="34" charset="0"/>
              </a:rPr>
              <a:pPr eaLnBrk="1" hangingPunct="1"/>
              <a:t>10/14/2014</a:t>
            </a:fld>
            <a:endParaRPr lang="en-US" b="0" i="0" smtClean="0">
              <a:latin typeface="Tahoma" pitchFamily="34" charset="0"/>
            </a:endParaRPr>
          </a:p>
        </p:txBody>
      </p:sp>
      <p:sp>
        <p:nvSpPr>
          <p:cNvPr id="43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b="1" i="1">
                <a:solidFill>
                  <a:schemeClr val="tx1"/>
                </a:solidFill>
                <a:latin typeface="Arial" charset="0"/>
              </a:defRPr>
            </a:lvl1pPr>
            <a:lvl2pPr marL="742950" indent="-285750" defTabSz="928688" eaLnBrk="0" hangingPunct="0">
              <a:defRPr b="1" i="1">
                <a:solidFill>
                  <a:schemeClr val="tx1"/>
                </a:solidFill>
                <a:latin typeface="Arial" charset="0"/>
              </a:defRPr>
            </a:lvl2pPr>
            <a:lvl3pPr marL="1143000" indent="-228600" defTabSz="928688" eaLnBrk="0" hangingPunct="0">
              <a:defRPr b="1" i="1">
                <a:solidFill>
                  <a:schemeClr val="tx1"/>
                </a:solidFill>
                <a:latin typeface="Arial" charset="0"/>
              </a:defRPr>
            </a:lvl3pPr>
            <a:lvl4pPr marL="1600200" indent="-228600" defTabSz="928688" eaLnBrk="0" hangingPunct="0">
              <a:defRPr b="1" i="1">
                <a:solidFill>
                  <a:schemeClr val="tx1"/>
                </a:solidFill>
                <a:latin typeface="Arial" charset="0"/>
              </a:defRPr>
            </a:lvl4pPr>
            <a:lvl5pPr marL="2057400" indent="-228600" defTabSz="928688" eaLnBrk="0" hangingPunct="0">
              <a:defRPr b="1" i="1">
                <a:solidFill>
                  <a:schemeClr val="tx1"/>
                </a:solidFill>
                <a:latin typeface="Arial" charset="0"/>
              </a:defRPr>
            </a:lvl5pPr>
            <a:lvl6pPr marL="2514600" indent="-228600" defTabSz="928688" eaLnBrk="0" fontAlgn="base" hangingPunct="0">
              <a:lnSpc>
                <a:spcPct val="80000"/>
              </a:lnSpc>
              <a:spcBef>
                <a:spcPct val="20000"/>
              </a:spcBef>
              <a:spcAft>
                <a:spcPct val="0"/>
              </a:spcAft>
              <a:buChar char="•"/>
              <a:defRPr b="1" i="1">
                <a:solidFill>
                  <a:schemeClr val="tx1"/>
                </a:solidFill>
                <a:latin typeface="Arial" charset="0"/>
              </a:defRPr>
            </a:lvl6pPr>
            <a:lvl7pPr marL="2971800" indent="-228600" defTabSz="928688" eaLnBrk="0" fontAlgn="base" hangingPunct="0">
              <a:lnSpc>
                <a:spcPct val="80000"/>
              </a:lnSpc>
              <a:spcBef>
                <a:spcPct val="20000"/>
              </a:spcBef>
              <a:spcAft>
                <a:spcPct val="0"/>
              </a:spcAft>
              <a:buChar char="•"/>
              <a:defRPr b="1" i="1">
                <a:solidFill>
                  <a:schemeClr val="tx1"/>
                </a:solidFill>
                <a:latin typeface="Arial" charset="0"/>
              </a:defRPr>
            </a:lvl7pPr>
            <a:lvl8pPr marL="3429000" indent="-228600" defTabSz="928688" eaLnBrk="0" fontAlgn="base" hangingPunct="0">
              <a:lnSpc>
                <a:spcPct val="80000"/>
              </a:lnSpc>
              <a:spcBef>
                <a:spcPct val="20000"/>
              </a:spcBef>
              <a:spcAft>
                <a:spcPct val="0"/>
              </a:spcAft>
              <a:buChar char="•"/>
              <a:defRPr b="1" i="1">
                <a:solidFill>
                  <a:schemeClr val="tx1"/>
                </a:solidFill>
                <a:latin typeface="Arial" charset="0"/>
              </a:defRPr>
            </a:lvl8pPr>
            <a:lvl9pPr marL="3886200" indent="-228600" defTabSz="928688" eaLnBrk="0" fontAlgn="base" hangingPunct="0">
              <a:lnSpc>
                <a:spcPct val="80000"/>
              </a:lnSpc>
              <a:spcBef>
                <a:spcPct val="20000"/>
              </a:spcBef>
              <a:spcAft>
                <a:spcPct val="0"/>
              </a:spcAft>
              <a:buChar char="•"/>
              <a:defRPr b="1" i="1">
                <a:solidFill>
                  <a:schemeClr val="tx1"/>
                </a:solidFill>
                <a:latin typeface="Arial" charset="0"/>
              </a:defRPr>
            </a:lvl9pPr>
          </a:lstStyle>
          <a:p>
            <a:pPr eaLnBrk="1" hangingPunct="1"/>
            <a:fld id="{067E9068-9870-46AE-B93F-A5E592339A63}" type="slidenum">
              <a:rPr lang="en-US" b="0" i="0" smtClean="0">
                <a:latin typeface="Tahoma" pitchFamily="34" charset="0"/>
              </a:rPr>
              <a:pPr eaLnBrk="1" hangingPunct="1"/>
              <a:t>1</a:t>
            </a:fld>
            <a:endParaRPr lang="en-US" b="0" i="0" smtClean="0">
              <a:latin typeface="Tahoma" pitchFamily="34"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t>Today, Prof Bob Kinicki and I are going to present our paper “Application, Network, and Linklayer measurements of Streaming video over a wireless Campus Network”.</a:t>
            </a:r>
          </a:p>
          <a:p>
            <a:pPr eaLnBrk="1" hangingPunct="1"/>
            <a:endParaRPr lang="en-US" altLang="zh-CN" smtClean="0"/>
          </a:p>
          <a:p>
            <a:pPr eaLnBrk="1" hangingPunct="1"/>
            <a:r>
              <a:rPr lang="en-US" altLang="zh-CN" smtClean="0"/>
              <a:t>Before I start the presentation, I want to introduce the people from WPI Wireless streaming research group.</a:t>
            </a:r>
          </a:p>
          <a:p>
            <a:pPr eaLnBrk="1" hangingPunct="1"/>
            <a:endParaRPr lang="en-US" altLang="zh-CN" smtClean="0"/>
          </a:p>
          <a:p>
            <a:pPr eaLnBrk="1" hangingPunct="1"/>
            <a:r>
              <a:rPr lang="en-US" altLang="zh-CN" smtClean="0"/>
              <a:t>They are our group members.</a:t>
            </a:r>
          </a:p>
          <a:p>
            <a:pPr eaLnBrk="1" hangingPunct="1"/>
            <a:r>
              <a:rPr lang="en-US" altLang="zh-CN" smtClean="0"/>
              <a:t>Prof Claypool, prof Kiniki, Mingzhe,Huahui, and Ashishi</a:t>
            </a:r>
          </a:p>
          <a:p>
            <a:pPr eaLnBrk="1" hangingPunct="1"/>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b="1" i="1">
                <a:solidFill>
                  <a:schemeClr val="tx1"/>
                </a:solidFill>
                <a:latin typeface="Arial" charset="0"/>
              </a:defRPr>
            </a:lvl1pPr>
            <a:lvl2pPr marL="742950" indent="-285750" defTabSz="928688" eaLnBrk="0" hangingPunct="0">
              <a:defRPr b="1" i="1">
                <a:solidFill>
                  <a:schemeClr val="tx1"/>
                </a:solidFill>
                <a:latin typeface="Arial" charset="0"/>
              </a:defRPr>
            </a:lvl2pPr>
            <a:lvl3pPr marL="1143000" indent="-228600" defTabSz="928688" eaLnBrk="0" hangingPunct="0">
              <a:defRPr b="1" i="1">
                <a:solidFill>
                  <a:schemeClr val="tx1"/>
                </a:solidFill>
                <a:latin typeface="Arial" charset="0"/>
              </a:defRPr>
            </a:lvl3pPr>
            <a:lvl4pPr marL="1600200" indent="-228600" defTabSz="928688" eaLnBrk="0" hangingPunct="0">
              <a:defRPr b="1" i="1">
                <a:solidFill>
                  <a:schemeClr val="tx1"/>
                </a:solidFill>
                <a:latin typeface="Arial" charset="0"/>
              </a:defRPr>
            </a:lvl4pPr>
            <a:lvl5pPr marL="2057400" indent="-228600" defTabSz="928688" eaLnBrk="0" hangingPunct="0">
              <a:defRPr b="1" i="1">
                <a:solidFill>
                  <a:schemeClr val="tx1"/>
                </a:solidFill>
                <a:latin typeface="Arial" charset="0"/>
              </a:defRPr>
            </a:lvl5pPr>
            <a:lvl6pPr marL="2514600" indent="-228600" defTabSz="928688" eaLnBrk="0" fontAlgn="base" hangingPunct="0">
              <a:lnSpc>
                <a:spcPct val="80000"/>
              </a:lnSpc>
              <a:spcBef>
                <a:spcPct val="20000"/>
              </a:spcBef>
              <a:spcAft>
                <a:spcPct val="0"/>
              </a:spcAft>
              <a:buChar char="•"/>
              <a:defRPr b="1" i="1">
                <a:solidFill>
                  <a:schemeClr val="tx1"/>
                </a:solidFill>
                <a:latin typeface="Arial" charset="0"/>
              </a:defRPr>
            </a:lvl6pPr>
            <a:lvl7pPr marL="2971800" indent="-228600" defTabSz="928688" eaLnBrk="0" fontAlgn="base" hangingPunct="0">
              <a:lnSpc>
                <a:spcPct val="80000"/>
              </a:lnSpc>
              <a:spcBef>
                <a:spcPct val="20000"/>
              </a:spcBef>
              <a:spcAft>
                <a:spcPct val="0"/>
              </a:spcAft>
              <a:buChar char="•"/>
              <a:defRPr b="1" i="1">
                <a:solidFill>
                  <a:schemeClr val="tx1"/>
                </a:solidFill>
                <a:latin typeface="Arial" charset="0"/>
              </a:defRPr>
            </a:lvl7pPr>
            <a:lvl8pPr marL="3429000" indent="-228600" defTabSz="928688" eaLnBrk="0" fontAlgn="base" hangingPunct="0">
              <a:lnSpc>
                <a:spcPct val="80000"/>
              </a:lnSpc>
              <a:spcBef>
                <a:spcPct val="20000"/>
              </a:spcBef>
              <a:spcAft>
                <a:spcPct val="0"/>
              </a:spcAft>
              <a:buChar char="•"/>
              <a:defRPr b="1" i="1">
                <a:solidFill>
                  <a:schemeClr val="tx1"/>
                </a:solidFill>
                <a:latin typeface="Arial" charset="0"/>
              </a:defRPr>
            </a:lvl8pPr>
            <a:lvl9pPr marL="3886200" indent="-228600" defTabSz="928688" eaLnBrk="0" fontAlgn="base" hangingPunct="0">
              <a:lnSpc>
                <a:spcPct val="80000"/>
              </a:lnSpc>
              <a:spcBef>
                <a:spcPct val="20000"/>
              </a:spcBef>
              <a:spcAft>
                <a:spcPct val="0"/>
              </a:spcAft>
              <a:buChar char="•"/>
              <a:defRPr b="1" i="1">
                <a:solidFill>
                  <a:schemeClr val="tx1"/>
                </a:solidFill>
                <a:latin typeface="Arial" charset="0"/>
              </a:defRPr>
            </a:lvl9pPr>
          </a:lstStyle>
          <a:p>
            <a:pPr eaLnBrk="1" hangingPunct="1"/>
            <a:fld id="{F2C7DBB6-57A1-4A6F-92B4-22236012E632}" type="datetime1">
              <a:rPr lang="en-US" b="0" i="0" smtClean="0">
                <a:latin typeface="Tahoma" pitchFamily="34" charset="0"/>
              </a:rPr>
              <a:pPr eaLnBrk="1" hangingPunct="1"/>
              <a:t>10/14/2014</a:t>
            </a:fld>
            <a:endParaRPr lang="en-US" b="0" i="0" smtClean="0">
              <a:latin typeface="Tahoma" pitchFamily="34" charset="0"/>
            </a:endParaRPr>
          </a:p>
        </p:txBody>
      </p:sp>
      <p:sp>
        <p:nvSpPr>
          <p:cNvPr id="440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b="1" i="1">
                <a:solidFill>
                  <a:schemeClr val="tx1"/>
                </a:solidFill>
                <a:latin typeface="Arial" charset="0"/>
              </a:defRPr>
            </a:lvl1pPr>
            <a:lvl2pPr marL="742950" indent="-285750" defTabSz="928688" eaLnBrk="0" hangingPunct="0">
              <a:defRPr b="1" i="1">
                <a:solidFill>
                  <a:schemeClr val="tx1"/>
                </a:solidFill>
                <a:latin typeface="Arial" charset="0"/>
              </a:defRPr>
            </a:lvl2pPr>
            <a:lvl3pPr marL="1143000" indent="-228600" defTabSz="928688" eaLnBrk="0" hangingPunct="0">
              <a:defRPr b="1" i="1">
                <a:solidFill>
                  <a:schemeClr val="tx1"/>
                </a:solidFill>
                <a:latin typeface="Arial" charset="0"/>
              </a:defRPr>
            </a:lvl3pPr>
            <a:lvl4pPr marL="1600200" indent="-228600" defTabSz="928688" eaLnBrk="0" hangingPunct="0">
              <a:defRPr b="1" i="1">
                <a:solidFill>
                  <a:schemeClr val="tx1"/>
                </a:solidFill>
                <a:latin typeface="Arial" charset="0"/>
              </a:defRPr>
            </a:lvl4pPr>
            <a:lvl5pPr marL="2057400" indent="-228600" defTabSz="928688" eaLnBrk="0" hangingPunct="0">
              <a:defRPr b="1" i="1">
                <a:solidFill>
                  <a:schemeClr val="tx1"/>
                </a:solidFill>
                <a:latin typeface="Arial" charset="0"/>
              </a:defRPr>
            </a:lvl5pPr>
            <a:lvl6pPr marL="2514600" indent="-228600" defTabSz="928688" eaLnBrk="0" fontAlgn="base" hangingPunct="0">
              <a:lnSpc>
                <a:spcPct val="80000"/>
              </a:lnSpc>
              <a:spcBef>
                <a:spcPct val="20000"/>
              </a:spcBef>
              <a:spcAft>
                <a:spcPct val="0"/>
              </a:spcAft>
              <a:buChar char="•"/>
              <a:defRPr b="1" i="1">
                <a:solidFill>
                  <a:schemeClr val="tx1"/>
                </a:solidFill>
                <a:latin typeface="Arial" charset="0"/>
              </a:defRPr>
            </a:lvl6pPr>
            <a:lvl7pPr marL="2971800" indent="-228600" defTabSz="928688" eaLnBrk="0" fontAlgn="base" hangingPunct="0">
              <a:lnSpc>
                <a:spcPct val="80000"/>
              </a:lnSpc>
              <a:spcBef>
                <a:spcPct val="20000"/>
              </a:spcBef>
              <a:spcAft>
                <a:spcPct val="0"/>
              </a:spcAft>
              <a:buChar char="•"/>
              <a:defRPr b="1" i="1">
                <a:solidFill>
                  <a:schemeClr val="tx1"/>
                </a:solidFill>
                <a:latin typeface="Arial" charset="0"/>
              </a:defRPr>
            </a:lvl7pPr>
            <a:lvl8pPr marL="3429000" indent="-228600" defTabSz="928688" eaLnBrk="0" fontAlgn="base" hangingPunct="0">
              <a:lnSpc>
                <a:spcPct val="80000"/>
              </a:lnSpc>
              <a:spcBef>
                <a:spcPct val="20000"/>
              </a:spcBef>
              <a:spcAft>
                <a:spcPct val="0"/>
              </a:spcAft>
              <a:buChar char="•"/>
              <a:defRPr b="1" i="1">
                <a:solidFill>
                  <a:schemeClr val="tx1"/>
                </a:solidFill>
                <a:latin typeface="Arial" charset="0"/>
              </a:defRPr>
            </a:lvl8pPr>
            <a:lvl9pPr marL="3886200" indent="-228600" defTabSz="928688" eaLnBrk="0" fontAlgn="base" hangingPunct="0">
              <a:lnSpc>
                <a:spcPct val="80000"/>
              </a:lnSpc>
              <a:spcBef>
                <a:spcPct val="20000"/>
              </a:spcBef>
              <a:spcAft>
                <a:spcPct val="0"/>
              </a:spcAft>
              <a:buChar char="•"/>
              <a:defRPr b="1" i="1">
                <a:solidFill>
                  <a:schemeClr val="tx1"/>
                </a:solidFill>
                <a:latin typeface="Arial" charset="0"/>
              </a:defRPr>
            </a:lvl9pPr>
          </a:lstStyle>
          <a:p>
            <a:pPr eaLnBrk="1" hangingPunct="1"/>
            <a:fld id="{0AEC86C5-753B-4854-8775-5CE4F5CD6E47}" type="slidenum">
              <a:rPr lang="en-US" b="0" i="0" smtClean="0">
                <a:latin typeface="Tahoma" pitchFamily="34" charset="0"/>
              </a:rPr>
              <a:pPr eaLnBrk="1" hangingPunct="1"/>
              <a:t>2</a:t>
            </a:fld>
            <a:endParaRPr lang="en-US" b="0" i="0" smtClean="0">
              <a:latin typeface="Tahoma" pitchFamily="34"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b="1" i="1">
                <a:solidFill>
                  <a:schemeClr val="tx1"/>
                </a:solidFill>
                <a:latin typeface="Arial" charset="0"/>
              </a:defRPr>
            </a:lvl1pPr>
            <a:lvl2pPr marL="742950" indent="-285750" defTabSz="928688" eaLnBrk="0" hangingPunct="0">
              <a:defRPr b="1" i="1">
                <a:solidFill>
                  <a:schemeClr val="tx1"/>
                </a:solidFill>
                <a:latin typeface="Arial" charset="0"/>
              </a:defRPr>
            </a:lvl2pPr>
            <a:lvl3pPr marL="1143000" indent="-228600" defTabSz="928688" eaLnBrk="0" hangingPunct="0">
              <a:defRPr b="1" i="1">
                <a:solidFill>
                  <a:schemeClr val="tx1"/>
                </a:solidFill>
                <a:latin typeface="Arial" charset="0"/>
              </a:defRPr>
            </a:lvl3pPr>
            <a:lvl4pPr marL="1600200" indent="-228600" defTabSz="928688" eaLnBrk="0" hangingPunct="0">
              <a:defRPr b="1" i="1">
                <a:solidFill>
                  <a:schemeClr val="tx1"/>
                </a:solidFill>
                <a:latin typeface="Arial" charset="0"/>
              </a:defRPr>
            </a:lvl4pPr>
            <a:lvl5pPr marL="2057400" indent="-228600" defTabSz="928688" eaLnBrk="0" hangingPunct="0">
              <a:defRPr b="1" i="1">
                <a:solidFill>
                  <a:schemeClr val="tx1"/>
                </a:solidFill>
                <a:latin typeface="Arial" charset="0"/>
              </a:defRPr>
            </a:lvl5pPr>
            <a:lvl6pPr marL="2514600" indent="-228600" defTabSz="928688" eaLnBrk="0" fontAlgn="base" hangingPunct="0">
              <a:lnSpc>
                <a:spcPct val="80000"/>
              </a:lnSpc>
              <a:spcBef>
                <a:spcPct val="20000"/>
              </a:spcBef>
              <a:spcAft>
                <a:spcPct val="0"/>
              </a:spcAft>
              <a:buChar char="•"/>
              <a:defRPr b="1" i="1">
                <a:solidFill>
                  <a:schemeClr val="tx1"/>
                </a:solidFill>
                <a:latin typeface="Arial" charset="0"/>
              </a:defRPr>
            </a:lvl6pPr>
            <a:lvl7pPr marL="2971800" indent="-228600" defTabSz="928688" eaLnBrk="0" fontAlgn="base" hangingPunct="0">
              <a:lnSpc>
                <a:spcPct val="80000"/>
              </a:lnSpc>
              <a:spcBef>
                <a:spcPct val="20000"/>
              </a:spcBef>
              <a:spcAft>
                <a:spcPct val="0"/>
              </a:spcAft>
              <a:buChar char="•"/>
              <a:defRPr b="1" i="1">
                <a:solidFill>
                  <a:schemeClr val="tx1"/>
                </a:solidFill>
                <a:latin typeface="Arial" charset="0"/>
              </a:defRPr>
            </a:lvl7pPr>
            <a:lvl8pPr marL="3429000" indent="-228600" defTabSz="928688" eaLnBrk="0" fontAlgn="base" hangingPunct="0">
              <a:lnSpc>
                <a:spcPct val="80000"/>
              </a:lnSpc>
              <a:spcBef>
                <a:spcPct val="20000"/>
              </a:spcBef>
              <a:spcAft>
                <a:spcPct val="0"/>
              </a:spcAft>
              <a:buChar char="•"/>
              <a:defRPr b="1" i="1">
                <a:solidFill>
                  <a:schemeClr val="tx1"/>
                </a:solidFill>
                <a:latin typeface="Arial" charset="0"/>
              </a:defRPr>
            </a:lvl8pPr>
            <a:lvl9pPr marL="3886200" indent="-228600" defTabSz="928688" eaLnBrk="0" fontAlgn="base" hangingPunct="0">
              <a:lnSpc>
                <a:spcPct val="80000"/>
              </a:lnSpc>
              <a:spcBef>
                <a:spcPct val="20000"/>
              </a:spcBef>
              <a:spcAft>
                <a:spcPct val="0"/>
              </a:spcAft>
              <a:buChar char="•"/>
              <a:defRPr b="1" i="1">
                <a:solidFill>
                  <a:schemeClr val="tx1"/>
                </a:solidFill>
                <a:latin typeface="Arial" charset="0"/>
              </a:defRPr>
            </a:lvl9pPr>
          </a:lstStyle>
          <a:p>
            <a:pPr eaLnBrk="1" hangingPunct="1"/>
            <a:fld id="{F2C7DBB6-57A1-4A6F-92B4-22236012E632}" type="datetime1">
              <a:rPr lang="en-US" b="0" i="0" smtClean="0">
                <a:latin typeface="Tahoma" pitchFamily="34" charset="0"/>
              </a:rPr>
              <a:pPr eaLnBrk="1" hangingPunct="1"/>
              <a:t>10/14/2014</a:t>
            </a:fld>
            <a:endParaRPr lang="en-US" b="0" i="0" smtClean="0">
              <a:latin typeface="Tahoma" pitchFamily="34" charset="0"/>
            </a:endParaRPr>
          </a:p>
        </p:txBody>
      </p:sp>
      <p:sp>
        <p:nvSpPr>
          <p:cNvPr id="440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b="1" i="1">
                <a:solidFill>
                  <a:schemeClr val="tx1"/>
                </a:solidFill>
                <a:latin typeface="Arial" charset="0"/>
              </a:defRPr>
            </a:lvl1pPr>
            <a:lvl2pPr marL="742950" indent="-285750" defTabSz="928688" eaLnBrk="0" hangingPunct="0">
              <a:defRPr b="1" i="1">
                <a:solidFill>
                  <a:schemeClr val="tx1"/>
                </a:solidFill>
                <a:latin typeface="Arial" charset="0"/>
              </a:defRPr>
            </a:lvl2pPr>
            <a:lvl3pPr marL="1143000" indent="-228600" defTabSz="928688" eaLnBrk="0" hangingPunct="0">
              <a:defRPr b="1" i="1">
                <a:solidFill>
                  <a:schemeClr val="tx1"/>
                </a:solidFill>
                <a:latin typeface="Arial" charset="0"/>
              </a:defRPr>
            </a:lvl3pPr>
            <a:lvl4pPr marL="1600200" indent="-228600" defTabSz="928688" eaLnBrk="0" hangingPunct="0">
              <a:defRPr b="1" i="1">
                <a:solidFill>
                  <a:schemeClr val="tx1"/>
                </a:solidFill>
                <a:latin typeface="Arial" charset="0"/>
              </a:defRPr>
            </a:lvl4pPr>
            <a:lvl5pPr marL="2057400" indent="-228600" defTabSz="928688" eaLnBrk="0" hangingPunct="0">
              <a:defRPr b="1" i="1">
                <a:solidFill>
                  <a:schemeClr val="tx1"/>
                </a:solidFill>
                <a:latin typeface="Arial" charset="0"/>
              </a:defRPr>
            </a:lvl5pPr>
            <a:lvl6pPr marL="2514600" indent="-228600" defTabSz="928688" eaLnBrk="0" fontAlgn="base" hangingPunct="0">
              <a:lnSpc>
                <a:spcPct val="80000"/>
              </a:lnSpc>
              <a:spcBef>
                <a:spcPct val="20000"/>
              </a:spcBef>
              <a:spcAft>
                <a:spcPct val="0"/>
              </a:spcAft>
              <a:buChar char="•"/>
              <a:defRPr b="1" i="1">
                <a:solidFill>
                  <a:schemeClr val="tx1"/>
                </a:solidFill>
                <a:latin typeface="Arial" charset="0"/>
              </a:defRPr>
            </a:lvl6pPr>
            <a:lvl7pPr marL="2971800" indent="-228600" defTabSz="928688" eaLnBrk="0" fontAlgn="base" hangingPunct="0">
              <a:lnSpc>
                <a:spcPct val="80000"/>
              </a:lnSpc>
              <a:spcBef>
                <a:spcPct val="20000"/>
              </a:spcBef>
              <a:spcAft>
                <a:spcPct val="0"/>
              </a:spcAft>
              <a:buChar char="•"/>
              <a:defRPr b="1" i="1">
                <a:solidFill>
                  <a:schemeClr val="tx1"/>
                </a:solidFill>
                <a:latin typeface="Arial" charset="0"/>
              </a:defRPr>
            </a:lvl7pPr>
            <a:lvl8pPr marL="3429000" indent="-228600" defTabSz="928688" eaLnBrk="0" fontAlgn="base" hangingPunct="0">
              <a:lnSpc>
                <a:spcPct val="80000"/>
              </a:lnSpc>
              <a:spcBef>
                <a:spcPct val="20000"/>
              </a:spcBef>
              <a:spcAft>
                <a:spcPct val="0"/>
              </a:spcAft>
              <a:buChar char="•"/>
              <a:defRPr b="1" i="1">
                <a:solidFill>
                  <a:schemeClr val="tx1"/>
                </a:solidFill>
                <a:latin typeface="Arial" charset="0"/>
              </a:defRPr>
            </a:lvl8pPr>
            <a:lvl9pPr marL="3886200" indent="-228600" defTabSz="928688" eaLnBrk="0" fontAlgn="base" hangingPunct="0">
              <a:lnSpc>
                <a:spcPct val="80000"/>
              </a:lnSpc>
              <a:spcBef>
                <a:spcPct val="20000"/>
              </a:spcBef>
              <a:spcAft>
                <a:spcPct val="0"/>
              </a:spcAft>
              <a:buChar char="•"/>
              <a:defRPr b="1" i="1">
                <a:solidFill>
                  <a:schemeClr val="tx1"/>
                </a:solidFill>
                <a:latin typeface="Arial" charset="0"/>
              </a:defRPr>
            </a:lvl9pPr>
          </a:lstStyle>
          <a:p>
            <a:pPr eaLnBrk="1" hangingPunct="1"/>
            <a:fld id="{0AEC86C5-753B-4854-8775-5CE4F5CD6E47}" type="slidenum">
              <a:rPr lang="en-US" b="0" i="0" smtClean="0">
                <a:latin typeface="Tahoma" pitchFamily="34" charset="0"/>
              </a:rPr>
              <a:pPr eaLnBrk="1" hangingPunct="1"/>
              <a:t>6</a:t>
            </a:fld>
            <a:endParaRPr lang="en-US" b="0" i="0" smtClean="0">
              <a:latin typeface="Tahoma" pitchFamily="34"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b="1" i="1">
                <a:solidFill>
                  <a:schemeClr val="tx1"/>
                </a:solidFill>
                <a:latin typeface="Arial" charset="0"/>
              </a:defRPr>
            </a:lvl1pPr>
            <a:lvl2pPr marL="742950" indent="-285750" defTabSz="928688" eaLnBrk="0" hangingPunct="0">
              <a:defRPr b="1" i="1">
                <a:solidFill>
                  <a:schemeClr val="tx1"/>
                </a:solidFill>
                <a:latin typeface="Arial" charset="0"/>
              </a:defRPr>
            </a:lvl2pPr>
            <a:lvl3pPr marL="1143000" indent="-228600" defTabSz="928688" eaLnBrk="0" hangingPunct="0">
              <a:defRPr b="1" i="1">
                <a:solidFill>
                  <a:schemeClr val="tx1"/>
                </a:solidFill>
                <a:latin typeface="Arial" charset="0"/>
              </a:defRPr>
            </a:lvl3pPr>
            <a:lvl4pPr marL="1600200" indent="-228600" defTabSz="928688" eaLnBrk="0" hangingPunct="0">
              <a:defRPr b="1" i="1">
                <a:solidFill>
                  <a:schemeClr val="tx1"/>
                </a:solidFill>
                <a:latin typeface="Arial" charset="0"/>
              </a:defRPr>
            </a:lvl4pPr>
            <a:lvl5pPr marL="2057400" indent="-228600" defTabSz="928688" eaLnBrk="0" hangingPunct="0">
              <a:defRPr b="1" i="1">
                <a:solidFill>
                  <a:schemeClr val="tx1"/>
                </a:solidFill>
                <a:latin typeface="Arial" charset="0"/>
              </a:defRPr>
            </a:lvl5pPr>
            <a:lvl6pPr marL="2514600" indent="-228600" defTabSz="928688" eaLnBrk="0" fontAlgn="base" hangingPunct="0">
              <a:lnSpc>
                <a:spcPct val="80000"/>
              </a:lnSpc>
              <a:spcBef>
                <a:spcPct val="20000"/>
              </a:spcBef>
              <a:spcAft>
                <a:spcPct val="0"/>
              </a:spcAft>
              <a:buChar char="•"/>
              <a:defRPr b="1" i="1">
                <a:solidFill>
                  <a:schemeClr val="tx1"/>
                </a:solidFill>
                <a:latin typeface="Arial" charset="0"/>
              </a:defRPr>
            </a:lvl6pPr>
            <a:lvl7pPr marL="2971800" indent="-228600" defTabSz="928688" eaLnBrk="0" fontAlgn="base" hangingPunct="0">
              <a:lnSpc>
                <a:spcPct val="80000"/>
              </a:lnSpc>
              <a:spcBef>
                <a:spcPct val="20000"/>
              </a:spcBef>
              <a:spcAft>
                <a:spcPct val="0"/>
              </a:spcAft>
              <a:buChar char="•"/>
              <a:defRPr b="1" i="1">
                <a:solidFill>
                  <a:schemeClr val="tx1"/>
                </a:solidFill>
                <a:latin typeface="Arial" charset="0"/>
              </a:defRPr>
            </a:lvl7pPr>
            <a:lvl8pPr marL="3429000" indent="-228600" defTabSz="928688" eaLnBrk="0" fontAlgn="base" hangingPunct="0">
              <a:lnSpc>
                <a:spcPct val="80000"/>
              </a:lnSpc>
              <a:spcBef>
                <a:spcPct val="20000"/>
              </a:spcBef>
              <a:spcAft>
                <a:spcPct val="0"/>
              </a:spcAft>
              <a:buChar char="•"/>
              <a:defRPr b="1" i="1">
                <a:solidFill>
                  <a:schemeClr val="tx1"/>
                </a:solidFill>
                <a:latin typeface="Arial" charset="0"/>
              </a:defRPr>
            </a:lvl8pPr>
            <a:lvl9pPr marL="3886200" indent="-228600" defTabSz="928688" eaLnBrk="0" fontAlgn="base" hangingPunct="0">
              <a:lnSpc>
                <a:spcPct val="80000"/>
              </a:lnSpc>
              <a:spcBef>
                <a:spcPct val="20000"/>
              </a:spcBef>
              <a:spcAft>
                <a:spcPct val="0"/>
              </a:spcAft>
              <a:buChar char="•"/>
              <a:defRPr b="1" i="1">
                <a:solidFill>
                  <a:schemeClr val="tx1"/>
                </a:solidFill>
                <a:latin typeface="Arial" charset="0"/>
              </a:defRPr>
            </a:lvl9pPr>
          </a:lstStyle>
          <a:p>
            <a:pPr eaLnBrk="1" hangingPunct="1"/>
            <a:fld id="{F2C7DBB6-57A1-4A6F-92B4-22236012E632}" type="datetime1">
              <a:rPr lang="en-US" b="0" i="0" smtClean="0">
                <a:latin typeface="Tahoma" pitchFamily="34" charset="0"/>
              </a:rPr>
              <a:pPr eaLnBrk="1" hangingPunct="1"/>
              <a:t>10/14/2014</a:t>
            </a:fld>
            <a:endParaRPr lang="en-US" b="0" i="0" smtClean="0">
              <a:latin typeface="Tahoma" pitchFamily="34" charset="0"/>
            </a:endParaRPr>
          </a:p>
        </p:txBody>
      </p:sp>
      <p:sp>
        <p:nvSpPr>
          <p:cNvPr id="440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b="1" i="1">
                <a:solidFill>
                  <a:schemeClr val="tx1"/>
                </a:solidFill>
                <a:latin typeface="Arial" charset="0"/>
              </a:defRPr>
            </a:lvl1pPr>
            <a:lvl2pPr marL="742950" indent="-285750" defTabSz="928688" eaLnBrk="0" hangingPunct="0">
              <a:defRPr b="1" i="1">
                <a:solidFill>
                  <a:schemeClr val="tx1"/>
                </a:solidFill>
                <a:latin typeface="Arial" charset="0"/>
              </a:defRPr>
            </a:lvl2pPr>
            <a:lvl3pPr marL="1143000" indent="-228600" defTabSz="928688" eaLnBrk="0" hangingPunct="0">
              <a:defRPr b="1" i="1">
                <a:solidFill>
                  <a:schemeClr val="tx1"/>
                </a:solidFill>
                <a:latin typeface="Arial" charset="0"/>
              </a:defRPr>
            </a:lvl3pPr>
            <a:lvl4pPr marL="1600200" indent="-228600" defTabSz="928688" eaLnBrk="0" hangingPunct="0">
              <a:defRPr b="1" i="1">
                <a:solidFill>
                  <a:schemeClr val="tx1"/>
                </a:solidFill>
                <a:latin typeface="Arial" charset="0"/>
              </a:defRPr>
            </a:lvl4pPr>
            <a:lvl5pPr marL="2057400" indent="-228600" defTabSz="928688" eaLnBrk="0" hangingPunct="0">
              <a:defRPr b="1" i="1">
                <a:solidFill>
                  <a:schemeClr val="tx1"/>
                </a:solidFill>
                <a:latin typeface="Arial" charset="0"/>
              </a:defRPr>
            </a:lvl5pPr>
            <a:lvl6pPr marL="2514600" indent="-228600" defTabSz="928688" eaLnBrk="0" fontAlgn="base" hangingPunct="0">
              <a:lnSpc>
                <a:spcPct val="80000"/>
              </a:lnSpc>
              <a:spcBef>
                <a:spcPct val="20000"/>
              </a:spcBef>
              <a:spcAft>
                <a:spcPct val="0"/>
              </a:spcAft>
              <a:buChar char="•"/>
              <a:defRPr b="1" i="1">
                <a:solidFill>
                  <a:schemeClr val="tx1"/>
                </a:solidFill>
                <a:latin typeface="Arial" charset="0"/>
              </a:defRPr>
            </a:lvl6pPr>
            <a:lvl7pPr marL="2971800" indent="-228600" defTabSz="928688" eaLnBrk="0" fontAlgn="base" hangingPunct="0">
              <a:lnSpc>
                <a:spcPct val="80000"/>
              </a:lnSpc>
              <a:spcBef>
                <a:spcPct val="20000"/>
              </a:spcBef>
              <a:spcAft>
                <a:spcPct val="0"/>
              </a:spcAft>
              <a:buChar char="•"/>
              <a:defRPr b="1" i="1">
                <a:solidFill>
                  <a:schemeClr val="tx1"/>
                </a:solidFill>
                <a:latin typeface="Arial" charset="0"/>
              </a:defRPr>
            </a:lvl7pPr>
            <a:lvl8pPr marL="3429000" indent="-228600" defTabSz="928688" eaLnBrk="0" fontAlgn="base" hangingPunct="0">
              <a:lnSpc>
                <a:spcPct val="80000"/>
              </a:lnSpc>
              <a:spcBef>
                <a:spcPct val="20000"/>
              </a:spcBef>
              <a:spcAft>
                <a:spcPct val="0"/>
              </a:spcAft>
              <a:buChar char="•"/>
              <a:defRPr b="1" i="1">
                <a:solidFill>
                  <a:schemeClr val="tx1"/>
                </a:solidFill>
                <a:latin typeface="Arial" charset="0"/>
              </a:defRPr>
            </a:lvl8pPr>
            <a:lvl9pPr marL="3886200" indent="-228600" defTabSz="928688" eaLnBrk="0" fontAlgn="base" hangingPunct="0">
              <a:lnSpc>
                <a:spcPct val="80000"/>
              </a:lnSpc>
              <a:spcBef>
                <a:spcPct val="20000"/>
              </a:spcBef>
              <a:spcAft>
                <a:spcPct val="0"/>
              </a:spcAft>
              <a:buChar char="•"/>
              <a:defRPr b="1" i="1">
                <a:solidFill>
                  <a:schemeClr val="tx1"/>
                </a:solidFill>
                <a:latin typeface="Arial" charset="0"/>
              </a:defRPr>
            </a:lvl9pPr>
          </a:lstStyle>
          <a:p>
            <a:pPr eaLnBrk="1" hangingPunct="1"/>
            <a:fld id="{0AEC86C5-753B-4854-8775-5CE4F5CD6E47}" type="slidenum">
              <a:rPr lang="en-US" b="0" i="0" smtClean="0">
                <a:latin typeface="Tahoma" pitchFamily="34" charset="0"/>
              </a:rPr>
              <a:pPr eaLnBrk="1" hangingPunct="1"/>
              <a:t>10</a:t>
            </a:fld>
            <a:endParaRPr lang="en-US" b="0" i="0" smtClean="0">
              <a:latin typeface="Tahoma" pitchFamily="34"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b="1" i="1">
                <a:solidFill>
                  <a:schemeClr val="tx1"/>
                </a:solidFill>
                <a:latin typeface="Arial" charset="0"/>
              </a:defRPr>
            </a:lvl1pPr>
            <a:lvl2pPr marL="742950" indent="-285750" defTabSz="928688" eaLnBrk="0" hangingPunct="0">
              <a:defRPr b="1" i="1">
                <a:solidFill>
                  <a:schemeClr val="tx1"/>
                </a:solidFill>
                <a:latin typeface="Arial" charset="0"/>
              </a:defRPr>
            </a:lvl2pPr>
            <a:lvl3pPr marL="1143000" indent="-228600" defTabSz="928688" eaLnBrk="0" hangingPunct="0">
              <a:defRPr b="1" i="1">
                <a:solidFill>
                  <a:schemeClr val="tx1"/>
                </a:solidFill>
                <a:latin typeface="Arial" charset="0"/>
              </a:defRPr>
            </a:lvl3pPr>
            <a:lvl4pPr marL="1600200" indent="-228600" defTabSz="928688" eaLnBrk="0" hangingPunct="0">
              <a:defRPr b="1" i="1">
                <a:solidFill>
                  <a:schemeClr val="tx1"/>
                </a:solidFill>
                <a:latin typeface="Arial" charset="0"/>
              </a:defRPr>
            </a:lvl4pPr>
            <a:lvl5pPr marL="2057400" indent="-228600" defTabSz="928688" eaLnBrk="0" hangingPunct="0">
              <a:defRPr b="1" i="1">
                <a:solidFill>
                  <a:schemeClr val="tx1"/>
                </a:solidFill>
                <a:latin typeface="Arial" charset="0"/>
              </a:defRPr>
            </a:lvl5pPr>
            <a:lvl6pPr marL="2514600" indent="-228600" defTabSz="928688" eaLnBrk="0" fontAlgn="base" hangingPunct="0">
              <a:lnSpc>
                <a:spcPct val="80000"/>
              </a:lnSpc>
              <a:spcBef>
                <a:spcPct val="20000"/>
              </a:spcBef>
              <a:spcAft>
                <a:spcPct val="0"/>
              </a:spcAft>
              <a:buChar char="•"/>
              <a:defRPr b="1" i="1">
                <a:solidFill>
                  <a:schemeClr val="tx1"/>
                </a:solidFill>
                <a:latin typeface="Arial" charset="0"/>
              </a:defRPr>
            </a:lvl6pPr>
            <a:lvl7pPr marL="2971800" indent="-228600" defTabSz="928688" eaLnBrk="0" fontAlgn="base" hangingPunct="0">
              <a:lnSpc>
                <a:spcPct val="80000"/>
              </a:lnSpc>
              <a:spcBef>
                <a:spcPct val="20000"/>
              </a:spcBef>
              <a:spcAft>
                <a:spcPct val="0"/>
              </a:spcAft>
              <a:buChar char="•"/>
              <a:defRPr b="1" i="1">
                <a:solidFill>
                  <a:schemeClr val="tx1"/>
                </a:solidFill>
                <a:latin typeface="Arial" charset="0"/>
              </a:defRPr>
            </a:lvl7pPr>
            <a:lvl8pPr marL="3429000" indent="-228600" defTabSz="928688" eaLnBrk="0" fontAlgn="base" hangingPunct="0">
              <a:lnSpc>
                <a:spcPct val="80000"/>
              </a:lnSpc>
              <a:spcBef>
                <a:spcPct val="20000"/>
              </a:spcBef>
              <a:spcAft>
                <a:spcPct val="0"/>
              </a:spcAft>
              <a:buChar char="•"/>
              <a:defRPr b="1" i="1">
                <a:solidFill>
                  <a:schemeClr val="tx1"/>
                </a:solidFill>
                <a:latin typeface="Arial" charset="0"/>
              </a:defRPr>
            </a:lvl8pPr>
            <a:lvl9pPr marL="3886200" indent="-228600" defTabSz="928688" eaLnBrk="0" fontAlgn="base" hangingPunct="0">
              <a:lnSpc>
                <a:spcPct val="80000"/>
              </a:lnSpc>
              <a:spcBef>
                <a:spcPct val="20000"/>
              </a:spcBef>
              <a:spcAft>
                <a:spcPct val="0"/>
              </a:spcAft>
              <a:buChar char="•"/>
              <a:defRPr b="1" i="1">
                <a:solidFill>
                  <a:schemeClr val="tx1"/>
                </a:solidFill>
                <a:latin typeface="Arial" charset="0"/>
              </a:defRPr>
            </a:lvl9pPr>
          </a:lstStyle>
          <a:p>
            <a:pPr eaLnBrk="1" hangingPunct="1"/>
            <a:fld id="{F2C7DBB6-57A1-4A6F-92B4-22236012E632}" type="datetime1">
              <a:rPr lang="en-US" b="0" i="0" smtClean="0">
                <a:latin typeface="Tahoma" pitchFamily="34" charset="0"/>
              </a:rPr>
              <a:pPr eaLnBrk="1" hangingPunct="1"/>
              <a:t>10/14/2014</a:t>
            </a:fld>
            <a:endParaRPr lang="en-US" b="0" i="0" smtClean="0">
              <a:latin typeface="Tahoma" pitchFamily="34" charset="0"/>
            </a:endParaRPr>
          </a:p>
        </p:txBody>
      </p:sp>
      <p:sp>
        <p:nvSpPr>
          <p:cNvPr id="440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b="1" i="1">
                <a:solidFill>
                  <a:schemeClr val="tx1"/>
                </a:solidFill>
                <a:latin typeface="Arial" charset="0"/>
              </a:defRPr>
            </a:lvl1pPr>
            <a:lvl2pPr marL="742950" indent="-285750" defTabSz="928688" eaLnBrk="0" hangingPunct="0">
              <a:defRPr b="1" i="1">
                <a:solidFill>
                  <a:schemeClr val="tx1"/>
                </a:solidFill>
                <a:latin typeface="Arial" charset="0"/>
              </a:defRPr>
            </a:lvl2pPr>
            <a:lvl3pPr marL="1143000" indent="-228600" defTabSz="928688" eaLnBrk="0" hangingPunct="0">
              <a:defRPr b="1" i="1">
                <a:solidFill>
                  <a:schemeClr val="tx1"/>
                </a:solidFill>
                <a:latin typeface="Arial" charset="0"/>
              </a:defRPr>
            </a:lvl3pPr>
            <a:lvl4pPr marL="1600200" indent="-228600" defTabSz="928688" eaLnBrk="0" hangingPunct="0">
              <a:defRPr b="1" i="1">
                <a:solidFill>
                  <a:schemeClr val="tx1"/>
                </a:solidFill>
                <a:latin typeface="Arial" charset="0"/>
              </a:defRPr>
            </a:lvl4pPr>
            <a:lvl5pPr marL="2057400" indent="-228600" defTabSz="928688" eaLnBrk="0" hangingPunct="0">
              <a:defRPr b="1" i="1">
                <a:solidFill>
                  <a:schemeClr val="tx1"/>
                </a:solidFill>
                <a:latin typeface="Arial" charset="0"/>
              </a:defRPr>
            </a:lvl5pPr>
            <a:lvl6pPr marL="2514600" indent="-228600" defTabSz="928688" eaLnBrk="0" fontAlgn="base" hangingPunct="0">
              <a:lnSpc>
                <a:spcPct val="80000"/>
              </a:lnSpc>
              <a:spcBef>
                <a:spcPct val="20000"/>
              </a:spcBef>
              <a:spcAft>
                <a:spcPct val="0"/>
              </a:spcAft>
              <a:buChar char="•"/>
              <a:defRPr b="1" i="1">
                <a:solidFill>
                  <a:schemeClr val="tx1"/>
                </a:solidFill>
                <a:latin typeface="Arial" charset="0"/>
              </a:defRPr>
            </a:lvl6pPr>
            <a:lvl7pPr marL="2971800" indent="-228600" defTabSz="928688" eaLnBrk="0" fontAlgn="base" hangingPunct="0">
              <a:lnSpc>
                <a:spcPct val="80000"/>
              </a:lnSpc>
              <a:spcBef>
                <a:spcPct val="20000"/>
              </a:spcBef>
              <a:spcAft>
                <a:spcPct val="0"/>
              </a:spcAft>
              <a:buChar char="•"/>
              <a:defRPr b="1" i="1">
                <a:solidFill>
                  <a:schemeClr val="tx1"/>
                </a:solidFill>
                <a:latin typeface="Arial" charset="0"/>
              </a:defRPr>
            </a:lvl7pPr>
            <a:lvl8pPr marL="3429000" indent="-228600" defTabSz="928688" eaLnBrk="0" fontAlgn="base" hangingPunct="0">
              <a:lnSpc>
                <a:spcPct val="80000"/>
              </a:lnSpc>
              <a:spcBef>
                <a:spcPct val="20000"/>
              </a:spcBef>
              <a:spcAft>
                <a:spcPct val="0"/>
              </a:spcAft>
              <a:buChar char="•"/>
              <a:defRPr b="1" i="1">
                <a:solidFill>
                  <a:schemeClr val="tx1"/>
                </a:solidFill>
                <a:latin typeface="Arial" charset="0"/>
              </a:defRPr>
            </a:lvl8pPr>
            <a:lvl9pPr marL="3886200" indent="-228600" defTabSz="928688" eaLnBrk="0" fontAlgn="base" hangingPunct="0">
              <a:lnSpc>
                <a:spcPct val="80000"/>
              </a:lnSpc>
              <a:spcBef>
                <a:spcPct val="20000"/>
              </a:spcBef>
              <a:spcAft>
                <a:spcPct val="0"/>
              </a:spcAft>
              <a:buChar char="•"/>
              <a:defRPr b="1" i="1">
                <a:solidFill>
                  <a:schemeClr val="tx1"/>
                </a:solidFill>
                <a:latin typeface="Arial" charset="0"/>
              </a:defRPr>
            </a:lvl9pPr>
          </a:lstStyle>
          <a:p>
            <a:pPr eaLnBrk="1" hangingPunct="1"/>
            <a:fld id="{0AEC86C5-753B-4854-8775-5CE4F5CD6E47}" type="slidenum">
              <a:rPr lang="en-US" b="0" i="0" smtClean="0">
                <a:latin typeface="Tahoma" pitchFamily="34" charset="0"/>
              </a:rPr>
              <a:pPr eaLnBrk="1" hangingPunct="1"/>
              <a:t>16</a:t>
            </a:fld>
            <a:endParaRPr lang="en-US" b="0" i="0" smtClean="0">
              <a:latin typeface="Tahoma" pitchFamily="34"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b="1" i="1">
                <a:solidFill>
                  <a:schemeClr val="tx1"/>
                </a:solidFill>
                <a:latin typeface="Arial" charset="0"/>
              </a:defRPr>
            </a:lvl1pPr>
            <a:lvl2pPr marL="742950" indent="-285750" defTabSz="928688" eaLnBrk="0" hangingPunct="0">
              <a:defRPr b="1" i="1">
                <a:solidFill>
                  <a:schemeClr val="tx1"/>
                </a:solidFill>
                <a:latin typeface="Arial" charset="0"/>
              </a:defRPr>
            </a:lvl2pPr>
            <a:lvl3pPr marL="1143000" indent="-228600" defTabSz="928688" eaLnBrk="0" hangingPunct="0">
              <a:defRPr b="1" i="1">
                <a:solidFill>
                  <a:schemeClr val="tx1"/>
                </a:solidFill>
                <a:latin typeface="Arial" charset="0"/>
              </a:defRPr>
            </a:lvl3pPr>
            <a:lvl4pPr marL="1600200" indent="-228600" defTabSz="928688" eaLnBrk="0" hangingPunct="0">
              <a:defRPr b="1" i="1">
                <a:solidFill>
                  <a:schemeClr val="tx1"/>
                </a:solidFill>
                <a:latin typeface="Arial" charset="0"/>
              </a:defRPr>
            </a:lvl4pPr>
            <a:lvl5pPr marL="2057400" indent="-228600" defTabSz="928688" eaLnBrk="0" hangingPunct="0">
              <a:defRPr b="1" i="1">
                <a:solidFill>
                  <a:schemeClr val="tx1"/>
                </a:solidFill>
                <a:latin typeface="Arial" charset="0"/>
              </a:defRPr>
            </a:lvl5pPr>
            <a:lvl6pPr marL="2514600" indent="-228600" defTabSz="928688" eaLnBrk="0" fontAlgn="base" hangingPunct="0">
              <a:lnSpc>
                <a:spcPct val="80000"/>
              </a:lnSpc>
              <a:spcBef>
                <a:spcPct val="20000"/>
              </a:spcBef>
              <a:spcAft>
                <a:spcPct val="0"/>
              </a:spcAft>
              <a:buChar char="•"/>
              <a:defRPr b="1" i="1">
                <a:solidFill>
                  <a:schemeClr val="tx1"/>
                </a:solidFill>
                <a:latin typeface="Arial" charset="0"/>
              </a:defRPr>
            </a:lvl6pPr>
            <a:lvl7pPr marL="2971800" indent="-228600" defTabSz="928688" eaLnBrk="0" fontAlgn="base" hangingPunct="0">
              <a:lnSpc>
                <a:spcPct val="80000"/>
              </a:lnSpc>
              <a:spcBef>
                <a:spcPct val="20000"/>
              </a:spcBef>
              <a:spcAft>
                <a:spcPct val="0"/>
              </a:spcAft>
              <a:buChar char="•"/>
              <a:defRPr b="1" i="1">
                <a:solidFill>
                  <a:schemeClr val="tx1"/>
                </a:solidFill>
                <a:latin typeface="Arial" charset="0"/>
              </a:defRPr>
            </a:lvl7pPr>
            <a:lvl8pPr marL="3429000" indent="-228600" defTabSz="928688" eaLnBrk="0" fontAlgn="base" hangingPunct="0">
              <a:lnSpc>
                <a:spcPct val="80000"/>
              </a:lnSpc>
              <a:spcBef>
                <a:spcPct val="20000"/>
              </a:spcBef>
              <a:spcAft>
                <a:spcPct val="0"/>
              </a:spcAft>
              <a:buChar char="•"/>
              <a:defRPr b="1" i="1">
                <a:solidFill>
                  <a:schemeClr val="tx1"/>
                </a:solidFill>
                <a:latin typeface="Arial" charset="0"/>
              </a:defRPr>
            </a:lvl8pPr>
            <a:lvl9pPr marL="3886200" indent="-228600" defTabSz="928688" eaLnBrk="0" fontAlgn="base" hangingPunct="0">
              <a:lnSpc>
                <a:spcPct val="80000"/>
              </a:lnSpc>
              <a:spcBef>
                <a:spcPct val="20000"/>
              </a:spcBef>
              <a:spcAft>
                <a:spcPct val="0"/>
              </a:spcAft>
              <a:buChar char="•"/>
              <a:defRPr b="1" i="1">
                <a:solidFill>
                  <a:schemeClr val="tx1"/>
                </a:solidFill>
                <a:latin typeface="Arial" charset="0"/>
              </a:defRPr>
            </a:lvl9pPr>
          </a:lstStyle>
          <a:p>
            <a:pPr eaLnBrk="1" hangingPunct="1"/>
            <a:fld id="{F2C7DBB6-57A1-4A6F-92B4-22236012E632}" type="datetime1">
              <a:rPr lang="en-US" b="0" i="0" smtClean="0">
                <a:latin typeface="Tahoma" pitchFamily="34" charset="0"/>
              </a:rPr>
              <a:pPr eaLnBrk="1" hangingPunct="1"/>
              <a:t>10/14/2014</a:t>
            </a:fld>
            <a:endParaRPr lang="en-US" b="0" i="0" smtClean="0">
              <a:latin typeface="Tahoma" pitchFamily="34" charset="0"/>
            </a:endParaRPr>
          </a:p>
        </p:txBody>
      </p:sp>
      <p:sp>
        <p:nvSpPr>
          <p:cNvPr id="440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b="1" i="1">
                <a:solidFill>
                  <a:schemeClr val="tx1"/>
                </a:solidFill>
                <a:latin typeface="Arial" charset="0"/>
              </a:defRPr>
            </a:lvl1pPr>
            <a:lvl2pPr marL="742950" indent="-285750" defTabSz="928688" eaLnBrk="0" hangingPunct="0">
              <a:defRPr b="1" i="1">
                <a:solidFill>
                  <a:schemeClr val="tx1"/>
                </a:solidFill>
                <a:latin typeface="Arial" charset="0"/>
              </a:defRPr>
            </a:lvl2pPr>
            <a:lvl3pPr marL="1143000" indent="-228600" defTabSz="928688" eaLnBrk="0" hangingPunct="0">
              <a:defRPr b="1" i="1">
                <a:solidFill>
                  <a:schemeClr val="tx1"/>
                </a:solidFill>
                <a:latin typeface="Arial" charset="0"/>
              </a:defRPr>
            </a:lvl3pPr>
            <a:lvl4pPr marL="1600200" indent="-228600" defTabSz="928688" eaLnBrk="0" hangingPunct="0">
              <a:defRPr b="1" i="1">
                <a:solidFill>
                  <a:schemeClr val="tx1"/>
                </a:solidFill>
                <a:latin typeface="Arial" charset="0"/>
              </a:defRPr>
            </a:lvl4pPr>
            <a:lvl5pPr marL="2057400" indent="-228600" defTabSz="928688" eaLnBrk="0" hangingPunct="0">
              <a:defRPr b="1" i="1">
                <a:solidFill>
                  <a:schemeClr val="tx1"/>
                </a:solidFill>
                <a:latin typeface="Arial" charset="0"/>
              </a:defRPr>
            </a:lvl5pPr>
            <a:lvl6pPr marL="2514600" indent="-228600" defTabSz="928688" eaLnBrk="0" fontAlgn="base" hangingPunct="0">
              <a:lnSpc>
                <a:spcPct val="80000"/>
              </a:lnSpc>
              <a:spcBef>
                <a:spcPct val="20000"/>
              </a:spcBef>
              <a:spcAft>
                <a:spcPct val="0"/>
              </a:spcAft>
              <a:buChar char="•"/>
              <a:defRPr b="1" i="1">
                <a:solidFill>
                  <a:schemeClr val="tx1"/>
                </a:solidFill>
                <a:latin typeface="Arial" charset="0"/>
              </a:defRPr>
            </a:lvl6pPr>
            <a:lvl7pPr marL="2971800" indent="-228600" defTabSz="928688" eaLnBrk="0" fontAlgn="base" hangingPunct="0">
              <a:lnSpc>
                <a:spcPct val="80000"/>
              </a:lnSpc>
              <a:spcBef>
                <a:spcPct val="20000"/>
              </a:spcBef>
              <a:spcAft>
                <a:spcPct val="0"/>
              </a:spcAft>
              <a:buChar char="•"/>
              <a:defRPr b="1" i="1">
                <a:solidFill>
                  <a:schemeClr val="tx1"/>
                </a:solidFill>
                <a:latin typeface="Arial" charset="0"/>
              </a:defRPr>
            </a:lvl7pPr>
            <a:lvl8pPr marL="3429000" indent="-228600" defTabSz="928688" eaLnBrk="0" fontAlgn="base" hangingPunct="0">
              <a:lnSpc>
                <a:spcPct val="80000"/>
              </a:lnSpc>
              <a:spcBef>
                <a:spcPct val="20000"/>
              </a:spcBef>
              <a:spcAft>
                <a:spcPct val="0"/>
              </a:spcAft>
              <a:buChar char="•"/>
              <a:defRPr b="1" i="1">
                <a:solidFill>
                  <a:schemeClr val="tx1"/>
                </a:solidFill>
                <a:latin typeface="Arial" charset="0"/>
              </a:defRPr>
            </a:lvl8pPr>
            <a:lvl9pPr marL="3886200" indent="-228600" defTabSz="928688" eaLnBrk="0" fontAlgn="base" hangingPunct="0">
              <a:lnSpc>
                <a:spcPct val="80000"/>
              </a:lnSpc>
              <a:spcBef>
                <a:spcPct val="20000"/>
              </a:spcBef>
              <a:spcAft>
                <a:spcPct val="0"/>
              </a:spcAft>
              <a:buChar char="•"/>
              <a:defRPr b="1" i="1">
                <a:solidFill>
                  <a:schemeClr val="tx1"/>
                </a:solidFill>
                <a:latin typeface="Arial" charset="0"/>
              </a:defRPr>
            </a:lvl9pPr>
          </a:lstStyle>
          <a:p>
            <a:pPr eaLnBrk="1" hangingPunct="1"/>
            <a:fld id="{0AEC86C5-753B-4854-8775-5CE4F5CD6E47}" type="slidenum">
              <a:rPr lang="en-US" b="0" i="0" smtClean="0">
                <a:latin typeface="Tahoma" pitchFamily="34" charset="0"/>
              </a:rPr>
              <a:pPr eaLnBrk="1" hangingPunct="1"/>
              <a:t>31</a:t>
            </a:fld>
            <a:endParaRPr lang="en-US" b="0" i="0" smtClean="0">
              <a:latin typeface="Tahoma" pitchFamily="34"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b="1" i="1">
                <a:solidFill>
                  <a:schemeClr val="tx1"/>
                </a:solidFill>
                <a:latin typeface="Arial" charset="0"/>
              </a:defRPr>
            </a:lvl1pPr>
            <a:lvl2pPr marL="742950" indent="-285750" defTabSz="928688" eaLnBrk="0" hangingPunct="0">
              <a:defRPr b="1" i="1">
                <a:solidFill>
                  <a:schemeClr val="tx1"/>
                </a:solidFill>
                <a:latin typeface="Arial" charset="0"/>
              </a:defRPr>
            </a:lvl2pPr>
            <a:lvl3pPr marL="1143000" indent="-228600" defTabSz="928688" eaLnBrk="0" hangingPunct="0">
              <a:defRPr b="1" i="1">
                <a:solidFill>
                  <a:schemeClr val="tx1"/>
                </a:solidFill>
                <a:latin typeface="Arial" charset="0"/>
              </a:defRPr>
            </a:lvl3pPr>
            <a:lvl4pPr marL="1600200" indent="-228600" defTabSz="928688" eaLnBrk="0" hangingPunct="0">
              <a:defRPr b="1" i="1">
                <a:solidFill>
                  <a:schemeClr val="tx1"/>
                </a:solidFill>
                <a:latin typeface="Arial" charset="0"/>
              </a:defRPr>
            </a:lvl4pPr>
            <a:lvl5pPr marL="2057400" indent="-228600" defTabSz="928688" eaLnBrk="0" hangingPunct="0">
              <a:defRPr b="1" i="1">
                <a:solidFill>
                  <a:schemeClr val="tx1"/>
                </a:solidFill>
                <a:latin typeface="Arial" charset="0"/>
              </a:defRPr>
            </a:lvl5pPr>
            <a:lvl6pPr marL="2514600" indent="-228600" defTabSz="928688" eaLnBrk="0" fontAlgn="base" hangingPunct="0">
              <a:lnSpc>
                <a:spcPct val="80000"/>
              </a:lnSpc>
              <a:spcBef>
                <a:spcPct val="20000"/>
              </a:spcBef>
              <a:spcAft>
                <a:spcPct val="0"/>
              </a:spcAft>
              <a:buChar char="•"/>
              <a:defRPr b="1" i="1">
                <a:solidFill>
                  <a:schemeClr val="tx1"/>
                </a:solidFill>
                <a:latin typeface="Arial" charset="0"/>
              </a:defRPr>
            </a:lvl6pPr>
            <a:lvl7pPr marL="2971800" indent="-228600" defTabSz="928688" eaLnBrk="0" fontAlgn="base" hangingPunct="0">
              <a:lnSpc>
                <a:spcPct val="80000"/>
              </a:lnSpc>
              <a:spcBef>
                <a:spcPct val="20000"/>
              </a:spcBef>
              <a:spcAft>
                <a:spcPct val="0"/>
              </a:spcAft>
              <a:buChar char="•"/>
              <a:defRPr b="1" i="1">
                <a:solidFill>
                  <a:schemeClr val="tx1"/>
                </a:solidFill>
                <a:latin typeface="Arial" charset="0"/>
              </a:defRPr>
            </a:lvl7pPr>
            <a:lvl8pPr marL="3429000" indent="-228600" defTabSz="928688" eaLnBrk="0" fontAlgn="base" hangingPunct="0">
              <a:lnSpc>
                <a:spcPct val="80000"/>
              </a:lnSpc>
              <a:spcBef>
                <a:spcPct val="20000"/>
              </a:spcBef>
              <a:spcAft>
                <a:spcPct val="0"/>
              </a:spcAft>
              <a:buChar char="•"/>
              <a:defRPr b="1" i="1">
                <a:solidFill>
                  <a:schemeClr val="tx1"/>
                </a:solidFill>
                <a:latin typeface="Arial" charset="0"/>
              </a:defRPr>
            </a:lvl8pPr>
            <a:lvl9pPr marL="3886200" indent="-228600" defTabSz="928688" eaLnBrk="0" fontAlgn="base" hangingPunct="0">
              <a:lnSpc>
                <a:spcPct val="80000"/>
              </a:lnSpc>
              <a:spcBef>
                <a:spcPct val="20000"/>
              </a:spcBef>
              <a:spcAft>
                <a:spcPct val="0"/>
              </a:spcAft>
              <a:buChar char="•"/>
              <a:defRPr b="1" i="1">
                <a:solidFill>
                  <a:schemeClr val="tx1"/>
                </a:solidFill>
                <a:latin typeface="Arial" charset="0"/>
              </a:defRPr>
            </a:lvl9pPr>
          </a:lstStyle>
          <a:p>
            <a:pPr eaLnBrk="1" hangingPunct="1"/>
            <a:fld id="{F2C7DBB6-57A1-4A6F-92B4-22236012E632}" type="datetime1">
              <a:rPr lang="en-US" b="0" i="0" smtClean="0">
                <a:latin typeface="Tahoma" pitchFamily="34" charset="0"/>
              </a:rPr>
              <a:pPr eaLnBrk="1" hangingPunct="1"/>
              <a:t>10/14/2014</a:t>
            </a:fld>
            <a:endParaRPr lang="en-US" b="0" i="0" smtClean="0">
              <a:latin typeface="Tahoma" pitchFamily="34" charset="0"/>
            </a:endParaRPr>
          </a:p>
        </p:txBody>
      </p:sp>
      <p:sp>
        <p:nvSpPr>
          <p:cNvPr id="440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b="1" i="1">
                <a:solidFill>
                  <a:schemeClr val="tx1"/>
                </a:solidFill>
                <a:latin typeface="Arial" charset="0"/>
              </a:defRPr>
            </a:lvl1pPr>
            <a:lvl2pPr marL="742950" indent="-285750" defTabSz="928688" eaLnBrk="0" hangingPunct="0">
              <a:defRPr b="1" i="1">
                <a:solidFill>
                  <a:schemeClr val="tx1"/>
                </a:solidFill>
                <a:latin typeface="Arial" charset="0"/>
              </a:defRPr>
            </a:lvl2pPr>
            <a:lvl3pPr marL="1143000" indent="-228600" defTabSz="928688" eaLnBrk="0" hangingPunct="0">
              <a:defRPr b="1" i="1">
                <a:solidFill>
                  <a:schemeClr val="tx1"/>
                </a:solidFill>
                <a:latin typeface="Arial" charset="0"/>
              </a:defRPr>
            </a:lvl3pPr>
            <a:lvl4pPr marL="1600200" indent="-228600" defTabSz="928688" eaLnBrk="0" hangingPunct="0">
              <a:defRPr b="1" i="1">
                <a:solidFill>
                  <a:schemeClr val="tx1"/>
                </a:solidFill>
                <a:latin typeface="Arial" charset="0"/>
              </a:defRPr>
            </a:lvl4pPr>
            <a:lvl5pPr marL="2057400" indent="-228600" defTabSz="928688" eaLnBrk="0" hangingPunct="0">
              <a:defRPr b="1" i="1">
                <a:solidFill>
                  <a:schemeClr val="tx1"/>
                </a:solidFill>
                <a:latin typeface="Arial" charset="0"/>
              </a:defRPr>
            </a:lvl5pPr>
            <a:lvl6pPr marL="2514600" indent="-228600" defTabSz="928688" eaLnBrk="0" fontAlgn="base" hangingPunct="0">
              <a:lnSpc>
                <a:spcPct val="80000"/>
              </a:lnSpc>
              <a:spcBef>
                <a:spcPct val="20000"/>
              </a:spcBef>
              <a:spcAft>
                <a:spcPct val="0"/>
              </a:spcAft>
              <a:buChar char="•"/>
              <a:defRPr b="1" i="1">
                <a:solidFill>
                  <a:schemeClr val="tx1"/>
                </a:solidFill>
                <a:latin typeface="Arial" charset="0"/>
              </a:defRPr>
            </a:lvl6pPr>
            <a:lvl7pPr marL="2971800" indent="-228600" defTabSz="928688" eaLnBrk="0" fontAlgn="base" hangingPunct="0">
              <a:lnSpc>
                <a:spcPct val="80000"/>
              </a:lnSpc>
              <a:spcBef>
                <a:spcPct val="20000"/>
              </a:spcBef>
              <a:spcAft>
                <a:spcPct val="0"/>
              </a:spcAft>
              <a:buChar char="•"/>
              <a:defRPr b="1" i="1">
                <a:solidFill>
                  <a:schemeClr val="tx1"/>
                </a:solidFill>
                <a:latin typeface="Arial" charset="0"/>
              </a:defRPr>
            </a:lvl7pPr>
            <a:lvl8pPr marL="3429000" indent="-228600" defTabSz="928688" eaLnBrk="0" fontAlgn="base" hangingPunct="0">
              <a:lnSpc>
                <a:spcPct val="80000"/>
              </a:lnSpc>
              <a:spcBef>
                <a:spcPct val="20000"/>
              </a:spcBef>
              <a:spcAft>
                <a:spcPct val="0"/>
              </a:spcAft>
              <a:buChar char="•"/>
              <a:defRPr b="1" i="1">
                <a:solidFill>
                  <a:schemeClr val="tx1"/>
                </a:solidFill>
                <a:latin typeface="Arial" charset="0"/>
              </a:defRPr>
            </a:lvl8pPr>
            <a:lvl9pPr marL="3886200" indent="-228600" defTabSz="928688" eaLnBrk="0" fontAlgn="base" hangingPunct="0">
              <a:lnSpc>
                <a:spcPct val="80000"/>
              </a:lnSpc>
              <a:spcBef>
                <a:spcPct val="20000"/>
              </a:spcBef>
              <a:spcAft>
                <a:spcPct val="0"/>
              </a:spcAft>
              <a:buChar char="•"/>
              <a:defRPr b="1" i="1">
                <a:solidFill>
                  <a:schemeClr val="tx1"/>
                </a:solidFill>
                <a:latin typeface="Arial" charset="0"/>
              </a:defRPr>
            </a:lvl9pPr>
          </a:lstStyle>
          <a:p>
            <a:pPr eaLnBrk="1" hangingPunct="1"/>
            <a:fld id="{0AEC86C5-753B-4854-8775-5CE4F5CD6E47}" type="slidenum">
              <a:rPr lang="en-US" b="0" i="0" smtClean="0">
                <a:latin typeface="Tahoma" pitchFamily="34" charset="0"/>
              </a:rPr>
              <a:pPr eaLnBrk="1" hangingPunct="1"/>
              <a:t>40</a:t>
            </a:fld>
            <a:endParaRPr lang="en-US" b="0" i="0" smtClean="0">
              <a:latin typeface="Tahoma" pitchFamily="34"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b="1" i="1">
                <a:solidFill>
                  <a:schemeClr val="tx1"/>
                </a:solidFill>
                <a:latin typeface="Arial" charset="0"/>
              </a:defRPr>
            </a:lvl1pPr>
            <a:lvl2pPr marL="742950" indent="-285750" defTabSz="928688" eaLnBrk="0" hangingPunct="0">
              <a:defRPr b="1" i="1">
                <a:solidFill>
                  <a:schemeClr val="tx1"/>
                </a:solidFill>
                <a:latin typeface="Arial" charset="0"/>
              </a:defRPr>
            </a:lvl2pPr>
            <a:lvl3pPr marL="1143000" indent="-228600" defTabSz="928688" eaLnBrk="0" hangingPunct="0">
              <a:defRPr b="1" i="1">
                <a:solidFill>
                  <a:schemeClr val="tx1"/>
                </a:solidFill>
                <a:latin typeface="Arial" charset="0"/>
              </a:defRPr>
            </a:lvl3pPr>
            <a:lvl4pPr marL="1600200" indent="-228600" defTabSz="928688" eaLnBrk="0" hangingPunct="0">
              <a:defRPr b="1" i="1">
                <a:solidFill>
                  <a:schemeClr val="tx1"/>
                </a:solidFill>
                <a:latin typeface="Arial" charset="0"/>
              </a:defRPr>
            </a:lvl4pPr>
            <a:lvl5pPr marL="2057400" indent="-228600" defTabSz="928688" eaLnBrk="0" hangingPunct="0">
              <a:defRPr b="1" i="1">
                <a:solidFill>
                  <a:schemeClr val="tx1"/>
                </a:solidFill>
                <a:latin typeface="Arial" charset="0"/>
              </a:defRPr>
            </a:lvl5pPr>
            <a:lvl6pPr marL="2514600" indent="-228600" defTabSz="928688" eaLnBrk="0" fontAlgn="base" hangingPunct="0">
              <a:lnSpc>
                <a:spcPct val="80000"/>
              </a:lnSpc>
              <a:spcBef>
                <a:spcPct val="20000"/>
              </a:spcBef>
              <a:spcAft>
                <a:spcPct val="0"/>
              </a:spcAft>
              <a:buChar char="•"/>
              <a:defRPr b="1" i="1">
                <a:solidFill>
                  <a:schemeClr val="tx1"/>
                </a:solidFill>
                <a:latin typeface="Arial" charset="0"/>
              </a:defRPr>
            </a:lvl6pPr>
            <a:lvl7pPr marL="2971800" indent="-228600" defTabSz="928688" eaLnBrk="0" fontAlgn="base" hangingPunct="0">
              <a:lnSpc>
                <a:spcPct val="80000"/>
              </a:lnSpc>
              <a:spcBef>
                <a:spcPct val="20000"/>
              </a:spcBef>
              <a:spcAft>
                <a:spcPct val="0"/>
              </a:spcAft>
              <a:buChar char="•"/>
              <a:defRPr b="1" i="1">
                <a:solidFill>
                  <a:schemeClr val="tx1"/>
                </a:solidFill>
                <a:latin typeface="Arial" charset="0"/>
              </a:defRPr>
            </a:lvl7pPr>
            <a:lvl8pPr marL="3429000" indent="-228600" defTabSz="928688" eaLnBrk="0" fontAlgn="base" hangingPunct="0">
              <a:lnSpc>
                <a:spcPct val="80000"/>
              </a:lnSpc>
              <a:spcBef>
                <a:spcPct val="20000"/>
              </a:spcBef>
              <a:spcAft>
                <a:spcPct val="0"/>
              </a:spcAft>
              <a:buChar char="•"/>
              <a:defRPr b="1" i="1">
                <a:solidFill>
                  <a:schemeClr val="tx1"/>
                </a:solidFill>
                <a:latin typeface="Arial" charset="0"/>
              </a:defRPr>
            </a:lvl8pPr>
            <a:lvl9pPr marL="3886200" indent="-228600" defTabSz="928688" eaLnBrk="0" fontAlgn="base" hangingPunct="0">
              <a:lnSpc>
                <a:spcPct val="80000"/>
              </a:lnSpc>
              <a:spcBef>
                <a:spcPct val="20000"/>
              </a:spcBef>
              <a:spcAft>
                <a:spcPct val="0"/>
              </a:spcAft>
              <a:buChar char="•"/>
              <a:defRPr b="1" i="1">
                <a:solidFill>
                  <a:schemeClr val="tx1"/>
                </a:solidFill>
                <a:latin typeface="Arial" charset="0"/>
              </a:defRPr>
            </a:lvl9pPr>
          </a:lstStyle>
          <a:p>
            <a:pPr eaLnBrk="1" hangingPunct="1"/>
            <a:fld id="{F2C7DBB6-57A1-4A6F-92B4-22236012E632}" type="datetime1">
              <a:rPr lang="en-US" b="0" i="0" smtClean="0">
                <a:latin typeface="Tahoma" pitchFamily="34" charset="0"/>
              </a:rPr>
              <a:pPr eaLnBrk="1" hangingPunct="1"/>
              <a:t>10/14/2014</a:t>
            </a:fld>
            <a:endParaRPr lang="en-US" b="0" i="0" smtClean="0">
              <a:latin typeface="Tahoma" pitchFamily="34" charset="0"/>
            </a:endParaRPr>
          </a:p>
        </p:txBody>
      </p:sp>
      <p:sp>
        <p:nvSpPr>
          <p:cNvPr id="440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b="1" i="1">
                <a:solidFill>
                  <a:schemeClr val="tx1"/>
                </a:solidFill>
                <a:latin typeface="Arial" charset="0"/>
              </a:defRPr>
            </a:lvl1pPr>
            <a:lvl2pPr marL="742950" indent="-285750" defTabSz="928688" eaLnBrk="0" hangingPunct="0">
              <a:defRPr b="1" i="1">
                <a:solidFill>
                  <a:schemeClr val="tx1"/>
                </a:solidFill>
                <a:latin typeface="Arial" charset="0"/>
              </a:defRPr>
            </a:lvl2pPr>
            <a:lvl3pPr marL="1143000" indent="-228600" defTabSz="928688" eaLnBrk="0" hangingPunct="0">
              <a:defRPr b="1" i="1">
                <a:solidFill>
                  <a:schemeClr val="tx1"/>
                </a:solidFill>
                <a:latin typeface="Arial" charset="0"/>
              </a:defRPr>
            </a:lvl3pPr>
            <a:lvl4pPr marL="1600200" indent="-228600" defTabSz="928688" eaLnBrk="0" hangingPunct="0">
              <a:defRPr b="1" i="1">
                <a:solidFill>
                  <a:schemeClr val="tx1"/>
                </a:solidFill>
                <a:latin typeface="Arial" charset="0"/>
              </a:defRPr>
            </a:lvl4pPr>
            <a:lvl5pPr marL="2057400" indent="-228600" defTabSz="928688" eaLnBrk="0" hangingPunct="0">
              <a:defRPr b="1" i="1">
                <a:solidFill>
                  <a:schemeClr val="tx1"/>
                </a:solidFill>
                <a:latin typeface="Arial" charset="0"/>
              </a:defRPr>
            </a:lvl5pPr>
            <a:lvl6pPr marL="2514600" indent="-228600" defTabSz="928688" eaLnBrk="0" fontAlgn="base" hangingPunct="0">
              <a:lnSpc>
                <a:spcPct val="80000"/>
              </a:lnSpc>
              <a:spcBef>
                <a:spcPct val="20000"/>
              </a:spcBef>
              <a:spcAft>
                <a:spcPct val="0"/>
              </a:spcAft>
              <a:buChar char="•"/>
              <a:defRPr b="1" i="1">
                <a:solidFill>
                  <a:schemeClr val="tx1"/>
                </a:solidFill>
                <a:latin typeface="Arial" charset="0"/>
              </a:defRPr>
            </a:lvl6pPr>
            <a:lvl7pPr marL="2971800" indent="-228600" defTabSz="928688" eaLnBrk="0" fontAlgn="base" hangingPunct="0">
              <a:lnSpc>
                <a:spcPct val="80000"/>
              </a:lnSpc>
              <a:spcBef>
                <a:spcPct val="20000"/>
              </a:spcBef>
              <a:spcAft>
                <a:spcPct val="0"/>
              </a:spcAft>
              <a:buChar char="•"/>
              <a:defRPr b="1" i="1">
                <a:solidFill>
                  <a:schemeClr val="tx1"/>
                </a:solidFill>
                <a:latin typeface="Arial" charset="0"/>
              </a:defRPr>
            </a:lvl7pPr>
            <a:lvl8pPr marL="3429000" indent="-228600" defTabSz="928688" eaLnBrk="0" fontAlgn="base" hangingPunct="0">
              <a:lnSpc>
                <a:spcPct val="80000"/>
              </a:lnSpc>
              <a:spcBef>
                <a:spcPct val="20000"/>
              </a:spcBef>
              <a:spcAft>
                <a:spcPct val="0"/>
              </a:spcAft>
              <a:buChar char="•"/>
              <a:defRPr b="1" i="1">
                <a:solidFill>
                  <a:schemeClr val="tx1"/>
                </a:solidFill>
                <a:latin typeface="Arial" charset="0"/>
              </a:defRPr>
            </a:lvl8pPr>
            <a:lvl9pPr marL="3886200" indent="-228600" defTabSz="928688" eaLnBrk="0" fontAlgn="base" hangingPunct="0">
              <a:lnSpc>
                <a:spcPct val="80000"/>
              </a:lnSpc>
              <a:spcBef>
                <a:spcPct val="20000"/>
              </a:spcBef>
              <a:spcAft>
                <a:spcPct val="0"/>
              </a:spcAft>
              <a:buChar char="•"/>
              <a:defRPr b="1" i="1">
                <a:solidFill>
                  <a:schemeClr val="tx1"/>
                </a:solidFill>
                <a:latin typeface="Arial" charset="0"/>
              </a:defRPr>
            </a:lvl9pPr>
          </a:lstStyle>
          <a:p>
            <a:pPr eaLnBrk="1" hangingPunct="1"/>
            <a:fld id="{0AEC86C5-753B-4854-8775-5CE4F5CD6E47}" type="slidenum">
              <a:rPr lang="en-US" b="0" i="0" smtClean="0">
                <a:latin typeface="Tahoma" pitchFamily="34" charset="0"/>
              </a:rPr>
              <a:pPr eaLnBrk="1" hangingPunct="1"/>
              <a:t>43</a:t>
            </a:fld>
            <a:endParaRPr lang="en-US" b="0" i="0" smtClean="0">
              <a:latin typeface="Tahoma" pitchFamily="34"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b="1" i="1">
                <a:solidFill>
                  <a:schemeClr val="tx1"/>
                </a:solidFill>
                <a:latin typeface="Arial" charset="0"/>
              </a:defRPr>
            </a:lvl1pPr>
            <a:lvl2pPr marL="742950" indent="-285750" defTabSz="928688" eaLnBrk="0" hangingPunct="0">
              <a:defRPr b="1" i="1">
                <a:solidFill>
                  <a:schemeClr val="tx1"/>
                </a:solidFill>
                <a:latin typeface="Arial" charset="0"/>
              </a:defRPr>
            </a:lvl2pPr>
            <a:lvl3pPr marL="1143000" indent="-228600" defTabSz="928688" eaLnBrk="0" hangingPunct="0">
              <a:defRPr b="1" i="1">
                <a:solidFill>
                  <a:schemeClr val="tx1"/>
                </a:solidFill>
                <a:latin typeface="Arial" charset="0"/>
              </a:defRPr>
            </a:lvl3pPr>
            <a:lvl4pPr marL="1600200" indent="-228600" defTabSz="928688" eaLnBrk="0" hangingPunct="0">
              <a:defRPr b="1" i="1">
                <a:solidFill>
                  <a:schemeClr val="tx1"/>
                </a:solidFill>
                <a:latin typeface="Arial" charset="0"/>
              </a:defRPr>
            </a:lvl4pPr>
            <a:lvl5pPr marL="2057400" indent="-228600" defTabSz="928688" eaLnBrk="0" hangingPunct="0">
              <a:defRPr b="1" i="1">
                <a:solidFill>
                  <a:schemeClr val="tx1"/>
                </a:solidFill>
                <a:latin typeface="Arial" charset="0"/>
              </a:defRPr>
            </a:lvl5pPr>
            <a:lvl6pPr marL="2514600" indent="-228600" defTabSz="928688" eaLnBrk="0" fontAlgn="base" hangingPunct="0">
              <a:lnSpc>
                <a:spcPct val="80000"/>
              </a:lnSpc>
              <a:spcBef>
                <a:spcPct val="20000"/>
              </a:spcBef>
              <a:spcAft>
                <a:spcPct val="0"/>
              </a:spcAft>
              <a:buChar char="•"/>
              <a:defRPr b="1" i="1">
                <a:solidFill>
                  <a:schemeClr val="tx1"/>
                </a:solidFill>
                <a:latin typeface="Arial" charset="0"/>
              </a:defRPr>
            </a:lvl6pPr>
            <a:lvl7pPr marL="2971800" indent="-228600" defTabSz="928688" eaLnBrk="0" fontAlgn="base" hangingPunct="0">
              <a:lnSpc>
                <a:spcPct val="80000"/>
              </a:lnSpc>
              <a:spcBef>
                <a:spcPct val="20000"/>
              </a:spcBef>
              <a:spcAft>
                <a:spcPct val="0"/>
              </a:spcAft>
              <a:buChar char="•"/>
              <a:defRPr b="1" i="1">
                <a:solidFill>
                  <a:schemeClr val="tx1"/>
                </a:solidFill>
                <a:latin typeface="Arial" charset="0"/>
              </a:defRPr>
            </a:lvl7pPr>
            <a:lvl8pPr marL="3429000" indent="-228600" defTabSz="928688" eaLnBrk="0" fontAlgn="base" hangingPunct="0">
              <a:lnSpc>
                <a:spcPct val="80000"/>
              </a:lnSpc>
              <a:spcBef>
                <a:spcPct val="20000"/>
              </a:spcBef>
              <a:spcAft>
                <a:spcPct val="0"/>
              </a:spcAft>
              <a:buChar char="•"/>
              <a:defRPr b="1" i="1">
                <a:solidFill>
                  <a:schemeClr val="tx1"/>
                </a:solidFill>
                <a:latin typeface="Arial" charset="0"/>
              </a:defRPr>
            </a:lvl8pPr>
            <a:lvl9pPr marL="3886200" indent="-228600" defTabSz="928688" eaLnBrk="0" fontAlgn="base" hangingPunct="0">
              <a:lnSpc>
                <a:spcPct val="80000"/>
              </a:lnSpc>
              <a:spcBef>
                <a:spcPct val="20000"/>
              </a:spcBef>
              <a:spcAft>
                <a:spcPct val="0"/>
              </a:spcAft>
              <a:buChar char="•"/>
              <a:defRPr b="1" i="1">
                <a:solidFill>
                  <a:schemeClr val="tx1"/>
                </a:solidFill>
                <a:latin typeface="Arial" charset="0"/>
              </a:defRPr>
            </a:lvl9pPr>
          </a:lstStyle>
          <a:p>
            <a:pPr eaLnBrk="1" hangingPunct="1"/>
            <a:fld id="{5932467C-D882-427A-BE31-732D10FF310B}" type="datetime1">
              <a:rPr lang="en-US" b="0" i="0" smtClean="0">
                <a:latin typeface="Tahoma" pitchFamily="34" charset="0"/>
              </a:rPr>
              <a:pPr eaLnBrk="1" hangingPunct="1"/>
              <a:t>10/14/2014</a:t>
            </a:fld>
            <a:endParaRPr lang="en-US" b="0" i="0" smtClean="0">
              <a:latin typeface="Tahoma" pitchFamily="34" charset="0"/>
            </a:endParaRPr>
          </a:p>
        </p:txBody>
      </p:sp>
      <p:sp>
        <p:nvSpPr>
          <p:cNvPr id="450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b="1" i="1">
                <a:solidFill>
                  <a:schemeClr val="tx1"/>
                </a:solidFill>
                <a:latin typeface="Arial" charset="0"/>
              </a:defRPr>
            </a:lvl1pPr>
            <a:lvl2pPr marL="742950" indent="-285750" defTabSz="928688" eaLnBrk="0" hangingPunct="0">
              <a:defRPr b="1" i="1">
                <a:solidFill>
                  <a:schemeClr val="tx1"/>
                </a:solidFill>
                <a:latin typeface="Arial" charset="0"/>
              </a:defRPr>
            </a:lvl2pPr>
            <a:lvl3pPr marL="1143000" indent="-228600" defTabSz="928688" eaLnBrk="0" hangingPunct="0">
              <a:defRPr b="1" i="1">
                <a:solidFill>
                  <a:schemeClr val="tx1"/>
                </a:solidFill>
                <a:latin typeface="Arial" charset="0"/>
              </a:defRPr>
            </a:lvl3pPr>
            <a:lvl4pPr marL="1600200" indent="-228600" defTabSz="928688" eaLnBrk="0" hangingPunct="0">
              <a:defRPr b="1" i="1">
                <a:solidFill>
                  <a:schemeClr val="tx1"/>
                </a:solidFill>
                <a:latin typeface="Arial" charset="0"/>
              </a:defRPr>
            </a:lvl4pPr>
            <a:lvl5pPr marL="2057400" indent="-228600" defTabSz="928688" eaLnBrk="0" hangingPunct="0">
              <a:defRPr b="1" i="1">
                <a:solidFill>
                  <a:schemeClr val="tx1"/>
                </a:solidFill>
                <a:latin typeface="Arial" charset="0"/>
              </a:defRPr>
            </a:lvl5pPr>
            <a:lvl6pPr marL="2514600" indent="-228600" defTabSz="928688" eaLnBrk="0" fontAlgn="base" hangingPunct="0">
              <a:lnSpc>
                <a:spcPct val="80000"/>
              </a:lnSpc>
              <a:spcBef>
                <a:spcPct val="20000"/>
              </a:spcBef>
              <a:spcAft>
                <a:spcPct val="0"/>
              </a:spcAft>
              <a:buChar char="•"/>
              <a:defRPr b="1" i="1">
                <a:solidFill>
                  <a:schemeClr val="tx1"/>
                </a:solidFill>
                <a:latin typeface="Arial" charset="0"/>
              </a:defRPr>
            </a:lvl6pPr>
            <a:lvl7pPr marL="2971800" indent="-228600" defTabSz="928688" eaLnBrk="0" fontAlgn="base" hangingPunct="0">
              <a:lnSpc>
                <a:spcPct val="80000"/>
              </a:lnSpc>
              <a:spcBef>
                <a:spcPct val="20000"/>
              </a:spcBef>
              <a:spcAft>
                <a:spcPct val="0"/>
              </a:spcAft>
              <a:buChar char="•"/>
              <a:defRPr b="1" i="1">
                <a:solidFill>
                  <a:schemeClr val="tx1"/>
                </a:solidFill>
                <a:latin typeface="Arial" charset="0"/>
              </a:defRPr>
            </a:lvl7pPr>
            <a:lvl8pPr marL="3429000" indent="-228600" defTabSz="928688" eaLnBrk="0" fontAlgn="base" hangingPunct="0">
              <a:lnSpc>
                <a:spcPct val="80000"/>
              </a:lnSpc>
              <a:spcBef>
                <a:spcPct val="20000"/>
              </a:spcBef>
              <a:spcAft>
                <a:spcPct val="0"/>
              </a:spcAft>
              <a:buChar char="•"/>
              <a:defRPr b="1" i="1">
                <a:solidFill>
                  <a:schemeClr val="tx1"/>
                </a:solidFill>
                <a:latin typeface="Arial" charset="0"/>
              </a:defRPr>
            </a:lvl8pPr>
            <a:lvl9pPr marL="3886200" indent="-228600" defTabSz="928688" eaLnBrk="0" fontAlgn="base" hangingPunct="0">
              <a:lnSpc>
                <a:spcPct val="80000"/>
              </a:lnSpc>
              <a:spcBef>
                <a:spcPct val="20000"/>
              </a:spcBef>
              <a:spcAft>
                <a:spcPct val="0"/>
              </a:spcAft>
              <a:buChar char="•"/>
              <a:defRPr b="1" i="1">
                <a:solidFill>
                  <a:schemeClr val="tx1"/>
                </a:solidFill>
                <a:latin typeface="Arial" charset="0"/>
              </a:defRPr>
            </a:lvl9pPr>
          </a:lstStyle>
          <a:p>
            <a:pPr eaLnBrk="1" hangingPunct="1"/>
            <a:fld id="{74C36E11-3BCE-4C30-A1C5-4595B7602DDC}" type="slidenum">
              <a:rPr lang="en-US" b="0" i="0" smtClean="0">
                <a:latin typeface="Tahoma" pitchFamily="34" charset="0"/>
              </a:rPr>
              <a:pPr eaLnBrk="1" hangingPunct="1"/>
              <a:t>45</a:t>
            </a:fld>
            <a:endParaRPr lang="en-US" b="0" i="0" smtClean="0">
              <a:latin typeface="Tahoma" pitchFamily="34" charset="0"/>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t>Today, Prof Bob Kinicki and I are going to present our paper “Application, Network, and Linklayer measurements of Streaming video over a wireless Campus Network”.</a:t>
            </a:r>
          </a:p>
          <a:p>
            <a:pPr eaLnBrk="1" hangingPunct="1"/>
            <a:endParaRPr lang="en-US" altLang="zh-CN" smtClean="0"/>
          </a:p>
          <a:p>
            <a:pPr eaLnBrk="1" hangingPunct="1"/>
            <a:r>
              <a:rPr lang="en-US" altLang="zh-CN" smtClean="0"/>
              <a:t>Before I start the presentation, I want to introduce the people from WPI Wireless streaming research group.</a:t>
            </a:r>
          </a:p>
          <a:p>
            <a:pPr eaLnBrk="1" hangingPunct="1"/>
            <a:endParaRPr lang="en-US" altLang="zh-CN" smtClean="0"/>
          </a:p>
          <a:p>
            <a:pPr eaLnBrk="1" hangingPunct="1"/>
            <a:r>
              <a:rPr lang="en-US" altLang="zh-CN" smtClean="0"/>
              <a:t>They are our group members.</a:t>
            </a:r>
          </a:p>
          <a:p>
            <a:pPr eaLnBrk="1" hangingPunct="1"/>
            <a:r>
              <a:rPr lang="en-US" altLang="zh-CN" smtClean="0"/>
              <a:t>Prof Claypool, prof Kiniki, Mingzhe,Huahui, and Ashishi</a:t>
            </a:r>
          </a:p>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1163638" y="1009650"/>
            <a:ext cx="7772400" cy="1470025"/>
          </a:xfrm>
        </p:spPr>
        <p:txBody>
          <a:bodyPr/>
          <a:lstStyle>
            <a:lvl1pPr>
              <a:defRPr sz="4400"/>
            </a:lvl1pPr>
          </a:lstStyle>
          <a:p>
            <a:r>
              <a:rPr lang="en-US"/>
              <a:t>Click to edit Master title style</a:t>
            </a:r>
          </a:p>
        </p:txBody>
      </p:sp>
      <p:sp>
        <p:nvSpPr>
          <p:cNvPr id="56323" name="Rectangle 3"/>
          <p:cNvSpPr>
            <a:spLocks noGrp="1" noChangeArrowheads="1"/>
          </p:cNvSpPr>
          <p:nvPr>
            <p:ph type="subTitle" idx="1"/>
          </p:nvPr>
        </p:nvSpPr>
        <p:spPr>
          <a:xfrm>
            <a:off x="1112838" y="5697538"/>
            <a:ext cx="5167312" cy="979487"/>
          </a:xfrm>
        </p:spPr>
        <p:txBody>
          <a:bodyPr/>
          <a:lstStyle>
            <a:lvl1pPr marL="0" indent="0">
              <a:spcBef>
                <a:spcPct val="0"/>
              </a:spcBef>
              <a:buFontTx/>
              <a:buNone/>
              <a:defRPr sz="2800"/>
            </a:lvl1pPr>
          </a:lstStyle>
          <a:p>
            <a:r>
              <a:rPr lang="en-US"/>
              <a:t>Click to edit Master subtitle style</a:t>
            </a:r>
          </a:p>
        </p:txBody>
      </p:sp>
    </p:spTree>
    <p:extLst>
      <p:ext uri="{BB962C8B-B14F-4D97-AF65-F5344CB8AC3E}">
        <p14:creationId xmlns:p14="http://schemas.microsoft.com/office/powerpoint/2010/main" val="33109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Characterization of 802.11 Wireless Networks in the Home</a:t>
            </a:r>
          </a:p>
        </p:txBody>
      </p:sp>
      <p:sp>
        <p:nvSpPr>
          <p:cNvPr id="5" name="Rectangle 5"/>
          <p:cNvSpPr>
            <a:spLocks noGrp="1" noChangeArrowheads="1"/>
          </p:cNvSpPr>
          <p:nvPr>
            <p:ph type="sldNum" sz="quarter" idx="11"/>
          </p:nvPr>
        </p:nvSpPr>
        <p:spPr>
          <a:ln/>
        </p:spPr>
        <p:txBody>
          <a:bodyPr/>
          <a:lstStyle>
            <a:lvl1pPr>
              <a:defRPr/>
            </a:lvl1pPr>
          </a:lstStyle>
          <a:p>
            <a:pPr>
              <a:defRPr/>
            </a:pPr>
            <a:fld id="{9F4CAC20-D560-4413-9DA7-0DAA38EF36C6}" type="slidenum">
              <a:rPr lang="en-US"/>
              <a:pPr>
                <a:defRPr/>
              </a:pPr>
              <a:t>‹#›</a:t>
            </a:fld>
            <a:endParaRPr lang="en-US"/>
          </a:p>
        </p:txBody>
      </p:sp>
    </p:spTree>
    <p:extLst>
      <p:ext uri="{BB962C8B-B14F-4D97-AF65-F5344CB8AC3E}">
        <p14:creationId xmlns:p14="http://schemas.microsoft.com/office/powerpoint/2010/main" val="127618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925" y="117475"/>
            <a:ext cx="2016125" cy="5616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71550" y="117475"/>
            <a:ext cx="5895975" cy="561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Characterization of 802.11 Wireless Networks in the Home</a:t>
            </a:r>
          </a:p>
        </p:txBody>
      </p:sp>
      <p:sp>
        <p:nvSpPr>
          <p:cNvPr id="5" name="Rectangle 5"/>
          <p:cNvSpPr>
            <a:spLocks noGrp="1" noChangeArrowheads="1"/>
          </p:cNvSpPr>
          <p:nvPr>
            <p:ph type="sldNum" sz="quarter" idx="11"/>
          </p:nvPr>
        </p:nvSpPr>
        <p:spPr>
          <a:ln/>
        </p:spPr>
        <p:txBody>
          <a:bodyPr/>
          <a:lstStyle>
            <a:lvl1pPr>
              <a:defRPr/>
            </a:lvl1pPr>
          </a:lstStyle>
          <a:p>
            <a:pPr>
              <a:defRPr/>
            </a:pPr>
            <a:fld id="{3872F261-FDD8-4558-B1F6-3A891EC9EC3E}" type="slidenum">
              <a:rPr lang="en-US"/>
              <a:pPr>
                <a:defRPr/>
              </a:pPr>
              <a:t>‹#›</a:t>
            </a:fld>
            <a:endParaRPr lang="en-US"/>
          </a:p>
        </p:txBody>
      </p:sp>
    </p:spTree>
    <p:extLst>
      <p:ext uri="{BB962C8B-B14F-4D97-AF65-F5344CB8AC3E}">
        <p14:creationId xmlns:p14="http://schemas.microsoft.com/office/powerpoint/2010/main" val="382926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571625" y="6380163"/>
            <a:ext cx="6384925" cy="263525"/>
          </a:xfrm>
        </p:spPr>
        <p:txBody>
          <a:bodyPr/>
          <a:lstStyle>
            <a:lvl1pPr>
              <a:defRPr/>
            </a:lvl1pPr>
          </a:lstStyle>
          <a:p>
            <a:pPr>
              <a:defRPr/>
            </a:pPr>
            <a:r>
              <a:rPr lang="en-US"/>
              <a:t>Characterization of 802.11 Wireless Networks in the Home</a:t>
            </a:r>
          </a:p>
        </p:txBody>
      </p:sp>
      <p:sp>
        <p:nvSpPr>
          <p:cNvPr id="5" name="Rectangle 5"/>
          <p:cNvSpPr>
            <a:spLocks noGrp="1" noChangeArrowheads="1"/>
          </p:cNvSpPr>
          <p:nvPr>
            <p:ph type="sldNum" sz="quarter" idx="11"/>
          </p:nvPr>
        </p:nvSpPr>
        <p:spPr/>
        <p:txBody>
          <a:bodyPr/>
          <a:lstStyle>
            <a:lvl1pPr>
              <a:defRPr/>
            </a:lvl1pPr>
          </a:lstStyle>
          <a:p>
            <a:pPr>
              <a:defRPr/>
            </a:pPr>
            <a:fld id="{A64E6093-B58C-4DF5-B0C7-98BAA18E51B1}" type="slidenum">
              <a:rPr lang="en-US"/>
              <a:pPr>
                <a:defRPr/>
              </a:pPr>
              <a:t>‹#›</a:t>
            </a:fld>
            <a:endParaRPr lang="en-US"/>
          </a:p>
        </p:txBody>
      </p:sp>
    </p:spTree>
    <p:extLst>
      <p:ext uri="{BB962C8B-B14F-4D97-AF65-F5344CB8AC3E}">
        <p14:creationId xmlns:p14="http://schemas.microsoft.com/office/powerpoint/2010/main" val="163983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Characterization of 802.11 Wireless Networks in the Home</a:t>
            </a:r>
          </a:p>
        </p:txBody>
      </p:sp>
      <p:sp>
        <p:nvSpPr>
          <p:cNvPr id="5" name="Rectangle 5"/>
          <p:cNvSpPr>
            <a:spLocks noGrp="1" noChangeArrowheads="1"/>
          </p:cNvSpPr>
          <p:nvPr>
            <p:ph type="sldNum" sz="quarter" idx="11"/>
          </p:nvPr>
        </p:nvSpPr>
        <p:spPr>
          <a:ln/>
        </p:spPr>
        <p:txBody>
          <a:bodyPr/>
          <a:lstStyle>
            <a:lvl1pPr>
              <a:defRPr/>
            </a:lvl1pPr>
          </a:lstStyle>
          <a:p>
            <a:pPr>
              <a:defRPr/>
            </a:pPr>
            <a:fld id="{59D80853-B5E3-425C-996F-E5AC8F09CC6B}" type="slidenum">
              <a:rPr lang="en-US"/>
              <a:pPr>
                <a:defRPr/>
              </a:pPr>
              <a:t>‹#›</a:t>
            </a:fld>
            <a:endParaRPr lang="en-US"/>
          </a:p>
        </p:txBody>
      </p:sp>
    </p:spTree>
    <p:extLst>
      <p:ext uri="{BB962C8B-B14F-4D97-AF65-F5344CB8AC3E}">
        <p14:creationId xmlns:p14="http://schemas.microsoft.com/office/powerpoint/2010/main" val="1409351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20775" y="12080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3175" y="12080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Characterization of 802.11 Wireless Networks in the Home</a:t>
            </a:r>
          </a:p>
        </p:txBody>
      </p:sp>
      <p:sp>
        <p:nvSpPr>
          <p:cNvPr id="6" name="Rectangle 5"/>
          <p:cNvSpPr>
            <a:spLocks noGrp="1" noChangeArrowheads="1"/>
          </p:cNvSpPr>
          <p:nvPr>
            <p:ph type="sldNum" sz="quarter" idx="11"/>
          </p:nvPr>
        </p:nvSpPr>
        <p:spPr>
          <a:ln/>
        </p:spPr>
        <p:txBody>
          <a:bodyPr/>
          <a:lstStyle>
            <a:lvl1pPr>
              <a:defRPr/>
            </a:lvl1pPr>
          </a:lstStyle>
          <a:p>
            <a:pPr>
              <a:defRPr/>
            </a:pPr>
            <a:fld id="{D289AE49-614A-481E-9EDE-10C918E0AF5A}" type="slidenum">
              <a:rPr lang="en-US"/>
              <a:pPr>
                <a:defRPr/>
              </a:pPr>
              <a:t>‹#›</a:t>
            </a:fld>
            <a:endParaRPr lang="en-US"/>
          </a:p>
        </p:txBody>
      </p:sp>
    </p:spTree>
    <p:extLst>
      <p:ext uri="{BB962C8B-B14F-4D97-AF65-F5344CB8AC3E}">
        <p14:creationId xmlns:p14="http://schemas.microsoft.com/office/powerpoint/2010/main" val="1445986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t>Characterization of 802.11 Wireless Networks in the Home</a:t>
            </a:r>
          </a:p>
        </p:txBody>
      </p:sp>
      <p:sp>
        <p:nvSpPr>
          <p:cNvPr id="8" name="Rectangle 5"/>
          <p:cNvSpPr>
            <a:spLocks noGrp="1" noChangeArrowheads="1"/>
          </p:cNvSpPr>
          <p:nvPr>
            <p:ph type="sldNum" sz="quarter" idx="11"/>
          </p:nvPr>
        </p:nvSpPr>
        <p:spPr>
          <a:ln/>
        </p:spPr>
        <p:txBody>
          <a:bodyPr/>
          <a:lstStyle>
            <a:lvl1pPr>
              <a:defRPr/>
            </a:lvl1pPr>
          </a:lstStyle>
          <a:p>
            <a:pPr>
              <a:defRPr/>
            </a:pPr>
            <a:fld id="{311ECB4B-68B5-4FEB-9698-9222B5221449}" type="slidenum">
              <a:rPr lang="en-US"/>
              <a:pPr>
                <a:defRPr/>
              </a:pPr>
              <a:t>‹#›</a:t>
            </a:fld>
            <a:endParaRPr lang="en-US"/>
          </a:p>
        </p:txBody>
      </p:sp>
    </p:spTree>
    <p:extLst>
      <p:ext uri="{BB962C8B-B14F-4D97-AF65-F5344CB8AC3E}">
        <p14:creationId xmlns:p14="http://schemas.microsoft.com/office/powerpoint/2010/main" val="156803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t>Characterization of 802.11 Wireless Networks in the Home</a:t>
            </a:r>
          </a:p>
        </p:txBody>
      </p:sp>
      <p:sp>
        <p:nvSpPr>
          <p:cNvPr id="4" name="Rectangle 5"/>
          <p:cNvSpPr>
            <a:spLocks noGrp="1" noChangeArrowheads="1"/>
          </p:cNvSpPr>
          <p:nvPr>
            <p:ph type="sldNum" sz="quarter" idx="11"/>
          </p:nvPr>
        </p:nvSpPr>
        <p:spPr>
          <a:ln/>
        </p:spPr>
        <p:txBody>
          <a:bodyPr/>
          <a:lstStyle>
            <a:lvl1pPr>
              <a:defRPr/>
            </a:lvl1pPr>
          </a:lstStyle>
          <a:p>
            <a:pPr>
              <a:defRPr/>
            </a:pPr>
            <a:fld id="{C4A2EFE4-2354-4138-BC0F-307E678F42B8}" type="slidenum">
              <a:rPr lang="en-US"/>
              <a:pPr>
                <a:defRPr/>
              </a:pPr>
              <a:t>‹#›</a:t>
            </a:fld>
            <a:endParaRPr lang="en-US"/>
          </a:p>
        </p:txBody>
      </p:sp>
    </p:spTree>
    <p:extLst>
      <p:ext uri="{BB962C8B-B14F-4D97-AF65-F5344CB8AC3E}">
        <p14:creationId xmlns:p14="http://schemas.microsoft.com/office/powerpoint/2010/main" val="411379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Characterization of 802.11 Wireless Networks in the Home</a:t>
            </a:r>
          </a:p>
        </p:txBody>
      </p:sp>
      <p:sp>
        <p:nvSpPr>
          <p:cNvPr id="3" name="Rectangle 5"/>
          <p:cNvSpPr>
            <a:spLocks noGrp="1" noChangeArrowheads="1"/>
          </p:cNvSpPr>
          <p:nvPr>
            <p:ph type="sldNum" sz="quarter" idx="11"/>
          </p:nvPr>
        </p:nvSpPr>
        <p:spPr>
          <a:ln/>
        </p:spPr>
        <p:txBody>
          <a:bodyPr/>
          <a:lstStyle>
            <a:lvl1pPr>
              <a:defRPr/>
            </a:lvl1pPr>
          </a:lstStyle>
          <a:p>
            <a:pPr>
              <a:defRPr/>
            </a:pPr>
            <a:fld id="{7E04F8D4-2165-488E-B760-802C2EB85F7B}" type="slidenum">
              <a:rPr lang="en-US"/>
              <a:pPr>
                <a:defRPr/>
              </a:pPr>
              <a:t>‹#›</a:t>
            </a:fld>
            <a:endParaRPr lang="en-US"/>
          </a:p>
        </p:txBody>
      </p:sp>
    </p:spTree>
    <p:extLst>
      <p:ext uri="{BB962C8B-B14F-4D97-AF65-F5344CB8AC3E}">
        <p14:creationId xmlns:p14="http://schemas.microsoft.com/office/powerpoint/2010/main" val="289895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Characterization of 802.11 Wireless Networks in the Home</a:t>
            </a:r>
          </a:p>
        </p:txBody>
      </p:sp>
      <p:sp>
        <p:nvSpPr>
          <p:cNvPr id="6" name="Rectangle 5"/>
          <p:cNvSpPr>
            <a:spLocks noGrp="1" noChangeArrowheads="1"/>
          </p:cNvSpPr>
          <p:nvPr>
            <p:ph type="sldNum" sz="quarter" idx="11"/>
          </p:nvPr>
        </p:nvSpPr>
        <p:spPr>
          <a:ln/>
        </p:spPr>
        <p:txBody>
          <a:bodyPr/>
          <a:lstStyle>
            <a:lvl1pPr>
              <a:defRPr/>
            </a:lvl1pPr>
          </a:lstStyle>
          <a:p>
            <a:pPr>
              <a:defRPr/>
            </a:pPr>
            <a:fld id="{950D7C75-0630-4154-8A57-AB88EAA16E60}" type="slidenum">
              <a:rPr lang="en-US"/>
              <a:pPr>
                <a:defRPr/>
              </a:pPr>
              <a:t>‹#›</a:t>
            </a:fld>
            <a:endParaRPr lang="en-US"/>
          </a:p>
        </p:txBody>
      </p:sp>
    </p:spTree>
    <p:extLst>
      <p:ext uri="{BB962C8B-B14F-4D97-AF65-F5344CB8AC3E}">
        <p14:creationId xmlns:p14="http://schemas.microsoft.com/office/powerpoint/2010/main" val="26281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Characterization of 802.11 Wireless Networks in the Home</a:t>
            </a:r>
          </a:p>
        </p:txBody>
      </p:sp>
      <p:sp>
        <p:nvSpPr>
          <p:cNvPr id="6" name="Rectangle 5"/>
          <p:cNvSpPr>
            <a:spLocks noGrp="1" noChangeArrowheads="1"/>
          </p:cNvSpPr>
          <p:nvPr>
            <p:ph type="sldNum" sz="quarter" idx="11"/>
          </p:nvPr>
        </p:nvSpPr>
        <p:spPr>
          <a:ln/>
        </p:spPr>
        <p:txBody>
          <a:bodyPr/>
          <a:lstStyle>
            <a:lvl1pPr>
              <a:defRPr/>
            </a:lvl1pPr>
          </a:lstStyle>
          <a:p>
            <a:pPr>
              <a:defRPr/>
            </a:pPr>
            <a:fld id="{66722A98-B8AC-465C-961A-DF645021EDD4}" type="slidenum">
              <a:rPr lang="en-US"/>
              <a:pPr>
                <a:defRPr/>
              </a:pPr>
              <a:t>‹#›</a:t>
            </a:fld>
            <a:endParaRPr lang="en-US"/>
          </a:p>
        </p:txBody>
      </p:sp>
    </p:spTree>
    <p:extLst>
      <p:ext uri="{BB962C8B-B14F-4D97-AF65-F5344CB8AC3E}">
        <p14:creationId xmlns:p14="http://schemas.microsoft.com/office/powerpoint/2010/main" val="35887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971550" y="117475"/>
            <a:ext cx="8064500" cy="10080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5299" name="Rectangle 3"/>
          <p:cNvSpPr>
            <a:spLocks noGrp="1" noChangeArrowheads="1"/>
          </p:cNvSpPr>
          <p:nvPr>
            <p:ph type="body" idx="1"/>
          </p:nvPr>
        </p:nvSpPr>
        <p:spPr bwMode="auto">
          <a:xfrm>
            <a:off x="1120775" y="1208088"/>
            <a:ext cx="77724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0" name="Rectangle 4"/>
          <p:cNvSpPr>
            <a:spLocks noGrp="1" noChangeArrowheads="1"/>
          </p:cNvSpPr>
          <p:nvPr>
            <p:ph type="ftr" sz="quarter" idx="3"/>
          </p:nvPr>
        </p:nvSpPr>
        <p:spPr bwMode="auto">
          <a:xfrm>
            <a:off x="4860925" y="6308725"/>
            <a:ext cx="3095625"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600" i="0">
                <a:effectLst>
                  <a:outerShdw blurRad="38100" dist="38100" dir="2700000" algn="tl">
                    <a:srgbClr val="C0C0C0"/>
                  </a:outerShdw>
                </a:effectLst>
                <a:latin typeface="+mn-lt"/>
              </a:defRPr>
            </a:lvl1pPr>
          </a:lstStyle>
          <a:p>
            <a:pPr>
              <a:defRPr/>
            </a:pPr>
            <a:r>
              <a:rPr lang="en-US"/>
              <a:t>Characterization of 802.11 Wireless Networks in the Home</a:t>
            </a:r>
          </a:p>
        </p:txBody>
      </p:sp>
      <p:sp>
        <p:nvSpPr>
          <p:cNvPr id="55301" name="Rectangle 5"/>
          <p:cNvSpPr>
            <a:spLocks noGrp="1" noChangeArrowheads="1"/>
          </p:cNvSpPr>
          <p:nvPr>
            <p:ph type="sldNum" sz="quarter" idx="4"/>
          </p:nvPr>
        </p:nvSpPr>
        <p:spPr bwMode="auto">
          <a:xfrm>
            <a:off x="-180975" y="6408738"/>
            <a:ext cx="86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2000" i="0">
                <a:solidFill>
                  <a:schemeClr val="hlink"/>
                </a:solidFill>
                <a:effectLst>
                  <a:outerShdw blurRad="38100" dist="38100" dir="2700000" algn="tl">
                    <a:srgbClr val="C0C0C0"/>
                  </a:outerShdw>
                </a:effectLst>
                <a:latin typeface="+mn-lt"/>
              </a:defRPr>
            </a:lvl1pPr>
          </a:lstStyle>
          <a:p>
            <a:pPr>
              <a:defRPr/>
            </a:pPr>
            <a:fld id="{DBB91B81-89CB-4E3D-985E-DF827A03CC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dt="0"/>
  <p:txStyles>
    <p:titleStyle>
      <a:lvl1pPr algn="ctr" rtl="0" eaLnBrk="0" fontAlgn="base" hangingPunct="0">
        <a:spcBef>
          <a:spcPct val="0"/>
        </a:spcBef>
        <a:spcAft>
          <a:spcPct val="0"/>
        </a:spcAft>
        <a:defRPr sz="4000" b="1">
          <a:solidFill>
            <a:schemeClr val="hlink"/>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hlink"/>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4000" b="1">
          <a:solidFill>
            <a:schemeClr val="hlink"/>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4000" b="1">
          <a:solidFill>
            <a:schemeClr val="hlink"/>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4000" b="1">
          <a:solidFill>
            <a:schemeClr val="hlink"/>
          </a:solidFill>
          <a:effectLst>
            <a:outerShdw blurRad="38100" dist="38100" dir="2700000" algn="tl">
              <a:srgbClr val="C0C0C0"/>
            </a:outerShdw>
          </a:effectLst>
          <a:latin typeface="Comic Sans MS" pitchFamily="66" charset="0"/>
        </a:defRPr>
      </a:lvl5pPr>
      <a:lvl6pPr marL="457200" algn="ctr" rtl="0" fontAlgn="base">
        <a:spcBef>
          <a:spcPct val="0"/>
        </a:spcBef>
        <a:spcAft>
          <a:spcPct val="0"/>
        </a:spcAft>
        <a:defRPr sz="4000" b="1">
          <a:solidFill>
            <a:schemeClr val="hlink"/>
          </a:solidFill>
          <a:effectLst>
            <a:outerShdw blurRad="38100" dist="38100" dir="2700000" algn="tl">
              <a:srgbClr val="C0C0C0"/>
            </a:outerShdw>
          </a:effectLst>
          <a:latin typeface="Comic Sans MS" pitchFamily="66" charset="0"/>
        </a:defRPr>
      </a:lvl6pPr>
      <a:lvl7pPr marL="914400" algn="ctr" rtl="0" fontAlgn="base">
        <a:spcBef>
          <a:spcPct val="0"/>
        </a:spcBef>
        <a:spcAft>
          <a:spcPct val="0"/>
        </a:spcAft>
        <a:defRPr sz="4000" b="1">
          <a:solidFill>
            <a:schemeClr val="hlink"/>
          </a:solidFill>
          <a:effectLst>
            <a:outerShdw blurRad="38100" dist="38100" dir="2700000" algn="tl">
              <a:srgbClr val="C0C0C0"/>
            </a:outerShdw>
          </a:effectLst>
          <a:latin typeface="Comic Sans MS" pitchFamily="66" charset="0"/>
        </a:defRPr>
      </a:lvl7pPr>
      <a:lvl8pPr marL="1371600" algn="ctr" rtl="0" fontAlgn="base">
        <a:spcBef>
          <a:spcPct val="0"/>
        </a:spcBef>
        <a:spcAft>
          <a:spcPct val="0"/>
        </a:spcAft>
        <a:defRPr sz="4000" b="1">
          <a:solidFill>
            <a:schemeClr val="hlink"/>
          </a:solidFill>
          <a:effectLst>
            <a:outerShdw blurRad="38100" dist="38100" dir="2700000" algn="tl">
              <a:srgbClr val="C0C0C0"/>
            </a:outerShdw>
          </a:effectLst>
          <a:latin typeface="Comic Sans MS" pitchFamily="66" charset="0"/>
        </a:defRPr>
      </a:lvl8pPr>
      <a:lvl9pPr marL="1828800" algn="ctr" rtl="0" fontAlgn="base">
        <a:spcBef>
          <a:spcPct val="0"/>
        </a:spcBef>
        <a:spcAft>
          <a:spcPct val="0"/>
        </a:spcAft>
        <a:defRPr sz="4000" b="1">
          <a:solidFill>
            <a:schemeClr val="hlink"/>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Arial" charset="0"/>
        </a:defRPr>
      </a:lvl2pPr>
      <a:lvl3pPr marL="1143000" indent="-228600" algn="l" rtl="0" eaLnBrk="0" fontAlgn="base" hangingPunct="0">
        <a:spcBef>
          <a:spcPct val="20000"/>
        </a:spcBef>
        <a:spcAft>
          <a:spcPct val="0"/>
        </a:spcAft>
        <a:buChar char="•"/>
        <a:defRPr sz="2400" b="1">
          <a:solidFill>
            <a:schemeClr val="tx1"/>
          </a:solidFill>
          <a:latin typeface="Arial" charset="0"/>
        </a:defRPr>
      </a:lvl3pPr>
      <a:lvl4pPr marL="1600200" indent="-228600" algn="l" rtl="0" eaLnBrk="0" fontAlgn="base" hangingPunct="0">
        <a:spcBef>
          <a:spcPct val="20000"/>
        </a:spcBef>
        <a:spcAft>
          <a:spcPct val="0"/>
        </a:spcAft>
        <a:buChar char="–"/>
        <a:defRPr sz="2000" b="1">
          <a:solidFill>
            <a:schemeClr val="tx1"/>
          </a:solidFill>
          <a:latin typeface="Arial" charset="0"/>
        </a:defRPr>
      </a:lvl4pPr>
      <a:lvl5pPr marL="2057400" indent="-228600" algn="l" rtl="0" eaLnBrk="0" fontAlgn="base" hangingPunct="0">
        <a:spcBef>
          <a:spcPct val="20000"/>
        </a:spcBef>
        <a:spcAft>
          <a:spcPct val="0"/>
        </a:spcAft>
        <a:buChar char="»"/>
        <a:defRPr sz="2000" b="1">
          <a:solidFill>
            <a:schemeClr val="tx1"/>
          </a:solidFill>
          <a:latin typeface="Arial" charset="0"/>
        </a:defRPr>
      </a:lvl5pPr>
      <a:lvl6pPr marL="2514600" indent="-228600" algn="l" rtl="0" fontAlgn="base">
        <a:spcBef>
          <a:spcPct val="20000"/>
        </a:spcBef>
        <a:spcAft>
          <a:spcPct val="0"/>
        </a:spcAft>
        <a:buChar char="»"/>
        <a:defRPr sz="2000" b="1">
          <a:solidFill>
            <a:schemeClr val="tx1"/>
          </a:solidFill>
          <a:latin typeface="Arial" charset="0"/>
        </a:defRPr>
      </a:lvl6pPr>
      <a:lvl7pPr marL="2971800" indent="-228600" algn="l" rtl="0" fontAlgn="base">
        <a:spcBef>
          <a:spcPct val="20000"/>
        </a:spcBef>
        <a:spcAft>
          <a:spcPct val="0"/>
        </a:spcAft>
        <a:buChar char="»"/>
        <a:defRPr sz="2000" b="1">
          <a:solidFill>
            <a:schemeClr val="tx1"/>
          </a:solidFill>
          <a:latin typeface="Arial" charset="0"/>
        </a:defRPr>
      </a:lvl7pPr>
      <a:lvl8pPr marL="3429000" indent="-228600" algn="l" rtl="0" fontAlgn="base">
        <a:spcBef>
          <a:spcPct val="20000"/>
        </a:spcBef>
        <a:spcAft>
          <a:spcPct val="0"/>
        </a:spcAft>
        <a:buChar char="»"/>
        <a:defRPr sz="2000" b="1">
          <a:solidFill>
            <a:schemeClr val="tx1"/>
          </a:solidFill>
          <a:latin typeface="Arial" charset="0"/>
        </a:defRPr>
      </a:lvl8pPr>
      <a:lvl9pPr marL="3886200" indent="-228600" algn="l" rtl="0" fontAlgn="base">
        <a:spcBef>
          <a:spcPct val="20000"/>
        </a:spcBef>
        <a:spcAft>
          <a:spcPct val="0"/>
        </a:spcAft>
        <a:buChar char="»"/>
        <a:defRPr sz="2000"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ctrTitle"/>
          </p:nvPr>
        </p:nvSpPr>
        <p:spPr>
          <a:xfrm>
            <a:off x="900113" y="836613"/>
            <a:ext cx="7920037" cy="2087562"/>
          </a:xfrm>
        </p:spPr>
        <p:txBody>
          <a:bodyPr/>
          <a:lstStyle/>
          <a:p>
            <a:pPr eaLnBrk="1" hangingPunct="1">
              <a:defRPr/>
            </a:pPr>
            <a:r>
              <a:rPr lang="en-US" altLang="zh-CN" sz="3600" dirty="0" smtClean="0">
                <a:ea typeface="宋体" pitchFamily="2" charset="-122"/>
              </a:rPr>
              <a:t>The Impact of Channel Bonding on 802.11n Network Management</a:t>
            </a:r>
          </a:p>
        </p:txBody>
      </p:sp>
      <p:sp>
        <p:nvSpPr>
          <p:cNvPr id="264195" name="Rectangle 3"/>
          <p:cNvSpPr>
            <a:spLocks noGrp="1" noChangeArrowheads="1"/>
          </p:cNvSpPr>
          <p:nvPr>
            <p:ph type="subTitle" idx="1"/>
          </p:nvPr>
        </p:nvSpPr>
        <p:spPr>
          <a:xfrm>
            <a:off x="989013" y="5734050"/>
            <a:ext cx="5383212" cy="873125"/>
          </a:xfrm>
        </p:spPr>
        <p:txBody>
          <a:bodyPr/>
          <a:lstStyle/>
          <a:p>
            <a:pPr eaLnBrk="1" hangingPunct="1">
              <a:lnSpc>
                <a:spcPct val="90000"/>
              </a:lnSpc>
              <a:defRPr/>
            </a:pPr>
            <a:r>
              <a:rPr lang="en-US" altLang="zh-CN" sz="1800" dirty="0" smtClean="0">
                <a:ea typeface="宋体" pitchFamily="2" charset="-122"/>
              </a:rPr>
              <a:t>ACM </a:t>
            </a:r>
            <a:r>
              <a:rPr lang="en-US" altLang="zh-CN" sz="1800" dirty="0" err="1" smtClean="0">
                <a:ea typeface="宋体" pitchFamily="2" charset="-122"/>
              </a:rPr>
              <a:t>CoNEXT</a:t>
            </a:r>
            <a:r>
              <a:rPr lang="en-US" altLang="zh-CN" sz="1800" smtClean="0">
                <a:ea typeface="宋体" pitchFamily="2" charset="-122"/>
              </a:rPr>
              <a:t> December 2011</a:t>
            </a:r>
            <a:endParaRPr lang="en-US" altLang="zh-CN" sz="1800" dirty="0" smtClean="0">
              <a:ea typeface="宋体" pitchFamily="2" charset="-122"/>
            </a:endParaRPr>
          </a:p>
        </p:txBody>
      </p:sp>
      <p:sp>
        <p:nvSpPr>
          <p:cNvPr id="264196" name="Rectangle 4"/>
          <p:cNvSpPr>
            <a:spLocks noChangeArrowheads="1"/>
          </p:cNvSpPr>
          <p:nvPr/>
        </p:nvSpPr>
        <p:spPr bwMode="auto">
          <a:xfrm>
            <a:off x="1258888" y="3149600"/>
            <a:ext cx="6842125" cy="764312"/>
          </a:xfrm>
          <a:prstGeom prst="rect">
            <a:avLst/>
          </a:prstGeom>
          <a:noFill/>
          <a:ln w="9525">
            <a:noFill/>
            <a:miter lim="800000"/>
            <a:headEnd/>
            <a:tailEnd/>
          </a:ln>
          <a:effectLst/>
        </p:spPr>
        <p:txBody>
          <a:bodyPr>
            <a:spAutoFit/>
          </a:bodyPr>
          <a:lstStyle/>
          <a:p>
            <a:pPr algn="ctr">
              <a:lnSpc>
                <a:spcPct val="110000"/>
              </a:lnSpc>
              <a:spcBef>
                <a:spcPct val="0"/>
              </a:spcBef>
              <a:buFontTx/>
              <a:buNone/>
              <a:defRPr/>
            </a:pPr>
            <a:r>
              <a:rPr lang="en-US" altLang="zh-CN" sz="2000" i="0" dirty="0" smtClean="0">
                <a:effectLst>
                  <a:outerShdw blurRad="38100" dist="38100" dir="2700000" algn="tl">
                    <a:srgbClr val="C0C0C0"/>
                  </a:outerShdw>
                </a:effectLst>
                <a:latin typeface="Comic Sans MS" pitchFamily="66" charset="0"/>
                <a:ea typeface="宋体" pitchFamily="2" charset="-122"/>
              </a:rPr>
              <a:t>Lara </a:t>
            </a:r>
            <a:r>
              <a:rPr lang="en-US" altLang="zh-CN" sz="2000" i="0" dirty="0" err="1" smtClean="0">
                <a:effectLst>
                  <a:outerShdw blurRad="38100" dist="38100" dir="2700000" algn="tl">
                    <a:srgbClr val="C0C0C0"/>
                  </a:outerShdw>
                </a:effectLst>
                <a:latin typeface="Comic Sans MS" pitchFamily="66" charset="0"/>
                <a:ea typeface="宋体" pitchFamily="2" charset="-122"/>
              </a:rPr>
              <a:t>Deek</a:t>
            </a:r>
            <a:r>
              <a:rPr lang="en-US" altLang="zh-CN" sz="2000" i="0" dirty="0" smtClean="0">
                <a:effectLst>
                  <a:outerShdw blurRad="38100" dist="38100" dir="2700000" algn="tl">
                    <a:srgbClr val="C0C0C0"/>
                  </a:outerShdw>
                </a:effectLst>
                <a:latin typeface="Comic Sans MS" pitchFamily="66" charset="0"/>
                <a:ea typeface="宋体" pitchFamily="2" charset="-122"/>
              </a:rPr>
              <a:t>, Eduard Garcia-Villegas, Elizabeth Belding, Sung-</a:t>
            </a:r>
            <a:r>
              <a:rPr lang="en-US" altLang="zh-CN" sz="2000" i="0" dirty="0" err="1" smtClean="0">
                <a:effectLst>
                  <a:outerShdw blurRad="38100" dist="38100" dir="2700000" algn="tl">
                    <a:srgbClr val="C0C0C0"/>
                  </a:outerShdw>
                </a:effectLst>
                <a:latin typeface="Comic Sans MS" pitchFamily="66" charset="0"/>
                <a:ea typeface="宋体" pitchFamily="2" charset="-122"/>
              </a:rPr>
              <a:t>Ju</a:t>
            </a:r>
            <a:r>
              <a:rPr lang="en-US" altLang="zh-CN" sz="2000" i="0" dirty="0" smtClean="0">
                <a:effectLst>
                  <a:outerShdw blurRad="38100" dist="38100" dir="2700000" algn="tl">
                    <a:srgbClr val="C0C0C0"/>
                  </a:outerShdw>
                </a:effectLst>
                <a:latin typeface="Comic Sans MS" pitchFamily="66" charset="0"/>
                <a:ea typeface="宋体" pitchFamily="2" charset="-122"/>
              </a:rPr>
              <a:t> Lee, Kevin </a:t>
            </a:r>
            <a:r>
              <a:rPr lang="en-US" altLang="zh-CN" sz="2000" i="0" dirty="0" err="1" smtClean="0">
                <a:effectLst>
                  <a:outerShdw blurRad="38100" dist="38100" dir="2700000" algn="tl">
                    <a:srgbClr val="C0C0C0"/>
                  </a:outerShdw>
                </a:effectLst>
                <a:latin typeface="Comic Sans MS" pitchFamily="66" charset="0"/>
                <a:ea typeface="宋体" pitchFamily="2" charset="-122"/>
              </a:rPr>
              <a:t>Almeroth</a:t>
            </a:r>
            <a:endParaRPr lang="en-US" altLang="zh-CN" sz="2000" i="0" dirty="0">
              <a:effectLst>
                <a:outerShdw blurRad="38100" dist="38100" dir="2700000" algn="tl">
                  <a:srgbClr val="C0C0C0"/>
                </a:outerShdw>
              </a:effectLst>
              <a:latin typeface="Comic Sans MS" pitchFamily="66" charset="0"/>
              <a:ea typeface="宋体" pitchFamily="2" charset="-122"/>
            </a:endParaRPr>
          </a:p>
        </p:txBody>
      </p:sp>
      <p:sp>
        <p:nvSpPr>
          <p:cNvPr id="264197" name="Rectangle 5"/>
          <p:cNvSpPr>
            <a:spLocks noChangeArrowheads="1"/>
          </p:cNvSpPr>
          <p:nvPr/>
        </p:nvSpPr>
        <p:spPr bwMode="auto">
          <a:xfrm>
            <a:off x="1549400" y="4572000"/>
            <a:ext cx="6191250" cy="762000"/>
          </a:xfrm>
          <a:prstGeom prst="rect">
            <a:avLst/>
          </a:prstGeom>
          <a:noFill/>
          <a:ln w="9525">
            <a:noFill/>
            <a:miter lim="800000"/>
            <a:headEnd/>
            <a:tailEnd/>
          </a:ln>
          <a:effectLst/>
        </p:spPr>
        <p:txBody>
          <a:bodyPr>
            <a:spAutoFit/>
          </a:bodyPr>
          <a:lstStyle/>
          <a:p>
            <a:pPr algn="ctr">
              <a:lnSpc>
                <a:spcPct val="110000"/>
              </a:lnSpc>
              <a:spcBef>
                <a:spcPct val="0"/>
              </a:spcBef>
              <a:buFontTx/>
              <a:buNone/>
              <a:defRPr/>
            </a:pPr>
            <a:r>
              <a:rPr lang="en-US" sz="2000" dirty="0">
                <a:effectLst>
                  <a:outerShdw blurRad="38100" dist="38100" dir="2700000" algn="tl">
                    <a:srgbClr val="C0C0C0"/>
                  </a:outerShdw>
                </a:effectLst>
                <a:latin typeface="Comic Sans MS" pitchFamily="66" charset="0"/>
              </a:rPr>
              <a:t>Presenter</a:t>
            </a:r>
            <a:r>
              <a:rPr lang="en-US" sz="2000" dirty="0">
                <a:effectLst>
                  <a:outerShdw blurRad="38100" dist="38100" dir="2700000" algn="tl">
                    <a:srgbClr val="C0C0C0"/>
                  </a:outerShdw>
                </a:effectLst>
              </a:rPr>
              <a:t> </a:t>
            </a:r>
            <a:r>
              <a:rPr lang="en-US" sz="2000" dirty="0" smtClean="0">
                <a:effectLst>
                  <a:outerShdw blurRad="38100" dist="38100" dir="2700000" algn="tl">
                    <a:srgbClr val="C0C0C0"/>
                  </a:outerShdw>
                </a:effectLst>
              </a:rPr>
              <a:t>– </a:t>
            </a:r>
            <a:r>
              <a:rPr lang="en-US" sz="2000" dirty="0" smtClean="0">
                <a:solidFill>
                  <a:srgbClr val="800000"/>
                </a:solidFill>
                <a:effectLst>
                  <a:outerShdw blurRad="38100" dist="38100" dir="2700000" algn="tl">
                    <a:srgbClr val="C0C0C0"/>
                  </a:outerShdw>
                </a:effectLst>
                <a:latin typeface="Comic Sans MS" pitchFamily="66" charset="0"/>
              </a:rPr>
              <a:t>Li Lening</a:t>
            </a:r>
            <a:endParaRPr lang="en-US" sz="2000" dirty="0">
              <a:solidFill>
                <a:srgbClr val="800000"/>
              </a:solidFill>
              <a:effectLst>
                <a:outerShdw blurRad="38100" dist="38100" dir="2700000" algn="tl">
                  <a:srgbClr val="C0C0C0"/>
                </a:outerShdw>
              </a:effectLst>
              <a:latin typeface="Comic Sans MS" pitchFamily="66" charset="0"/>
            </a:endParaRPr>
          </a:p>
          <a:p>
            <a:pPr algn="ctr">
              <a:lnSpc>
                <a:spcPct val="110000"/>
              </a:lnSpc>
              <a:spcBef>
                <a:spcPct val="0"/>
              </a:spcBef>
              <a:buFontTx/>
              <a:buNone/>
              <a:defRPr/>
            </a:pPr>
            <a:r>
              <a:rPr lang="en-US" sz="2000" dirty="0" smtClean="0">
                <a:solidFill>
                  <a:srgbClr val="800000"/>
                </a:solidFill>
                <a:effectLst>
                  <a:outerShdw blurRad="38100" dist="38100" dir="2700000" algn="tl">
                    <a:srgbClr val="C0C0C0"/>
                  </a:outerShdw>
                </a:effectLst>
                <a:latin typeface="Comic Sans MS" pitchFamily="66" charset="0"/>
              </a:rPr>
              <a:t>lli4@wpi.edu</a:t>
            </a:r>
            <a:endParaRPr lang="en-US" sz="2000" dirty="0">
              <a:solidFill>
                <a:srgbClr val="800000"/>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C4B736B-73C1-424F-8B83-8FE8A8298794}" type="slidenum">
              <a:rPr lang="en-US"/>
              <a:pPr>
                <a:defRPr/>
              </a:pPr>
              <a:t>10</a:t>
            </a:fld>
            <a:endParaRPr lang="en-US"/>
          </a:p>
        </p:txBody>
      </p:sp>
      <p:sp>
        <p:nvSpPr>
          <p:cNvPr id="229378" name="Rectangle 2"/>
          <p:cNvSpPr>
            <a:spLocks noGrp="1" noChangeArrowheads="1"/>
          </p:cNvSpPr>
          <p:nvPr>
            <p:ph type="title"/>
          </p:nvPr>
        </p:nvSpPr>
        <p:spPr>
          <a:xfrm>
            <a:off x="684213" y="115888"/>
            <a:ext cx="7704137" cy="1009650"/>
          </a:xfrm>
        </p:spPr>
        <p:txBody>
          <a:bodyPr/>
          <a:lstStyle/>
          <a:p>
            <a:pPr eaLnBrk="1" hangingPunct="1">
              <a:defRPr/>
            </a:pPr>
            <a:r>
              <a:rPr lang="en-US" dirty="0" smtClean="0"/>
              <a:t>Outline</a:t>
            </a:r>
          </a:p>
        </p:txBody>
      </p:sp>
      <p:sp>
        <p:nvSpPr>
          <p:cNvPr id="229379" name="Rectangle 3"/>
          <p:cNvSpPr>
            <a:spLocks noGrp="1" noChangeArrowheads="1"/>
          </p:cNvSpPr>
          <p:nvPr>
            <p:ph type="body" idx="1"/>
          </p:nvPr>
        </p:nvSpPr>
        <p:spPr>
          <a:xfrm>
            <a:off x="1120774" y="1208088"/>
            <a:ext cx="7915721" cy="4885208"/>
          </a:xfrm>
        </p:spPr>
        <p:txBody>
          <a:bodyPr/>
          <a:lstStyle/>
          <a:p>
            <a:pPr eaLnBrk="1" hangingPunct="1">
              <a:defRPr/>
            </a:pPr>
            <a:r>
              <a:rPr lang="en-US" sz="2800" dirty="0" smtClean="0">
                <a:solidFill>
                  <a:srgbClr val="660066"/>
                </a:solidFill>
                <a:cs typeface="Arial" charset="0"/>
              </a:rPr>
              <a:t>1.Introduction</a:t>
            </a:r>
          </a:p>
          <a:p>
            <a:pPr eaLnBrk="1" hangingPunct="1">
              <a:defRPr/>
            </a:pPr>
            <a:r>
              <a:rPr lang="en-US" sz="2800" dirty="0" smtClean="0">
                <a:solidFill>
                  <a:srgbClr val="660066"/>
                </a:solidFill>
              </a:rPr>
              <a:t>2.</a:t>
            </a:r>
            <a:r>
              <a:rPr lang="en-US" sz="2800" dirty="0">
                <a:solidFill>
                  <a:srgbClr val="660066"/>
                </a:solidFill>
              </a:rPr>
              <a:t>Background and related work</a:t>
            </a:r>
          </a:p>
          <a:p>
            <a:pPr eaLnBrk="1" hangingPunct="1">
              <a:defRPr/>
            </a:pPr>
            <a:r>
              <a:rPr lang="en-US" sz="2800" dirty="0" smtClean="0">
                <a:solidFill>
                  <a:srgbClr val="660066"/>
                </a:solidFill>
              </a:rPr>
              <a:t>3.</a:t>
            </a:r>
            <a:r>
              <a:rPr lang="en-US" sz="2800" dirty="0" smtClean="0">
                <a:solidFill>
                  <a:srgbClr val="0000FF"/>
                </a:solidFill>
              </a:rPr>
              <a:t>Test environment</a:t>
            </a:r>
          </a:p>
          <a:p>
            <a:pPr eaLnBrk="1" hangingPunct="1">
              <a:defRPr/>
            </a:pPr>
            <a:r>
              <a:rPr lang="en-US" sz="2800" dirty="0" smtClean="0">
                <a:solidFill>
                  <a:srgbClr val="660066"/>
                </a:solidFill>
              </a:rPr>
              <a:t>4.Empirical study of channel bonding</a:t>
            </a:r>
          </a:p>
          <a:p>
            <a:pPr eaLnBrk="1" hangingPunct="1">
              <a:defRPr/>
            </a:pPr>
            <a:r>
              <a:rPr lang="en-US" sz="2800" dirty="0" smtClean="0">
                <a:solidFill>
                  <a:srgbClr val="660066"/>
                </a:solidFill>
              </a:rPr>
              <a:t>5.Identifying channel bonding opportunities</a:t>
            </a:r>
          </a:p>
          <a:p>
            <a:pPr eaLnBrk="1" hangingPunct="1">
              <a:defRPr/>
            </a:pPr>
            <a:r>
              <a:rPr lang="en-US" sz="2800" dirty="0" smtClean="0">
                <a:solidFill>
                  <a:srgbClr val="660066"/>
                </a:solidFill>
              </a:rPr>
              <a:t>6.Evaluation of intelligent channel bonding</a:t>
            </a:r>
          </a:p>
          <a:p>
            <a:pPr eaLnBrk="1" hangingPunct="1">
              <a:defRPr/>
            </a:pPr>
            <a:r>
              <a:rPr lang="en-US" sz="2800" dirty="0" smtClean="0">
                <a:solidFill>
                  <a:srgbClr val="660066"/>
                </a:solidFill>
              </a:rPr>
              <a:t>7.Conclusion</a:t>
            </a:r>
          </a:p>
          <a:p>
            <a:pPr marL="0" indent="0" eaLnBrk="1" hangingPunct="1">
              <a:buNone/>
              <a:defRPr/>
            </a:pPr>
            <a:endParaRPr lang="en-US" sz="2800" dirty="0" smtClean="0"/>
          </a:p>
        </p:txBody>
      </p:sp>
      <p:sp>
        <p:nvSpPr>
          <p:cNvPr id="6"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extLst>
      <p:ext uri="{BB962C8B-B14F-4D97-AF65-F5344CB8AC3E}">
        <p14:creationId xmlns:p14="http://schemas.microsoft.com/office/powerpoint/2010/main" val="3996924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3. Test environment</a:t>
            </a:r>
            <a:endParaRPr lang="en-US" dirty="0"/>
          </a:p>
        </p:txBody>
      </p:sp>
      <p:sp>
        <p:nvSpPr>
          <p:cNvPr id="3" name="Content Placeholder 2"/>
          <p:cNvSpPr>
            <a:spLocks noGrp="1"/>
          </p:cNvSpPr>
          <p:nvPr>
            <p:ph idx="1"/>
          </p:nvPr>
        </p:nvSpPr>
        <p:spPr>
          <a:xfrm>
            <a:off x="755576" y="1208088"/>
            <a:ext cx="8388424" cy="5101232"/>
          </a:xfrm>
        </p:spPr>
        <p:txBody>
          <a:bodyPr/>
          <a:lstStyle/>
          <a:p>
            <a:pPr>
              <a:defRPr/>
            </a:pPr>
            <a:r>
              <a:rPr lang="en-US" dirty="0" smtClean="0"/>
              <a:t>3.1 Node configuration: in semi-open environment. 12 laptops running Ubuntu10.04. The AR5133 provides three dual-band radios(both 2.4GHz and 5GHz). AR5416 allows MCS indices 0 to 15.(Table 1) spatial diversity is achieved by the MRC, whereas MCS 8 to 15 exploit spatial multiplexing by transmitting two simultaneous streams.</a:t>
            </a:r>
          </a:p>
          <a:p>
            <a:pPr>
              <a:defRPr/>
            </a:pPr>
            <a:r>
              <a:rPr lang="en-US" dirty="0" smtClean="0"/>
              <a:t>Vary the locations.</a:t>
            </a:r>
          </a:p>
        </p:txBody>
      </p:sp>
      <p:sp>
        <p:nvSpPr>
          <p:cNvPr id="5" name="Slide Number Placeholder 4"/>
          <p:cNvSpPr>
            <a:spLocks noGrp="1"/>
          </p:cNvSpPr>
          <p:nvPr>
            <p:ph type="sldNum" sz="quarter" idx="11"/>
          </p:nvPr>
        </p:nvSpPr>
        <p:spPr/>
        <p:txBody>
          <a:bodyPr/>
          <a:lstStyle/>
          <a:p>
            <a:pPr>
              <a:defRPr/>
            </a:pPr>
            <a:fld id="{82299EF8-9978-41EB-9280-1680F1AF5384}" type="slidenum">
              <a:rPr lang="en-US" smtClean="0"/>
              <a:pPr>
                <a:defRPr/>
              </a:pPr>
              <a:t>11</a:t>
            </a:fld>
            <a:endParaRPr lang="en-US"/>
          </a:p>
        </p:txBody>
      </p:sp>
      <p:sp>
        <p:nvSpPr>
          <p:cNvPr id="6" name="Footer Placeholder 3"/>
          <p:cNvSpPr>
            <a:spLocks noGrp="1"/>
          </p:cNvSpPr>
          <p:nvPr>
            <p:ph type="ftr" sz="quarter" idx="10"/>
          </p:nvPr>
        </p:nvSpPr>
        <p:spPr>
          <a:xfrm>
            <a:off x="1187624" y="6381328"/>
            <a:ext cx="6768927" cy="263525"/>
          </a:xfrm>
        </p:spPr>
        <p:txBody>
          <a:bodyPr/>
          <a:lstStyle/>
          <a:p>
            <a:pPr>
              <a:defRPr/>
            </a:pPr>
            <a:r>
              <a:rPr lang="en-US" dirty="0"/>
              <a:t>The Impact of Channel Bonding on 802.11n Network Management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Test environment</a:t>
            </a:r>
            <a:endParaRPr lang="en-US" dirty="0"/>
          </a:p>
        </p:txBody>
      </p:sp>
      <p:sp>
        <p:nvSpPr>
          <p:cNvPr id="5" name="Slide Number Placeholder 4"/>
          <p:cNvSpPr>
            <a:spLocks noGrp="1"/>
          </p:cNvSpPr>
          <p:nvPr>
            <p:ph type="sldNum" sz="quarter" idx="11"/>
          </p:nvPr>
        </p:nvSpPr>
        <p:spPr/>
        <p:txBody>
          <a:bodyPr/>
          <a:lstStyle/>
          <a:p>
            <a:pPr>
              <a:defRPr/>
            </a:pPr>
            <a:fld id="{551D4894-5621-4682-BD34-CAF312B8ED8F}" type="slidenum">
              <a:rPr lang="en-US" smtClean="0"/>
              <a:pPr>
                <a:defRPr/>
              </a:pPr>
              <a:t>12</a:t>
            </a:fld>
            <a:endParaRPr lang="en-US"/>
          </a:p>
        </p:txBody>
      </p:sp>
      <p:sp>
        <p:nvSpPr>
          <p:cNvPr id="3" name="Content Placeholder 2"/>
          <p:cNvSpPr>
            <a:spLocks noGrp="1"/>
          </p:cNvSpPr>
          <p:nvPr>
            <p:ph idx="1"/>
          </p:nvPr>
        </p:nvSpPr>
        <p:spPr/>
        <p:txBody>
          <a:bodyPr/>
          <a:lstStyle/>
          <a:p>
            <a:r>
              <a:rPr lang="en-US" dirty="0" smtClean="0"/>
              <a:t>3.1 Node configuration: Vary the locations of transmitter and receiver pairs to obtain a rich set of link coadunations. Maintain the transmit power at the maximum allowable limit. The goal is to select the transmitter and receiver setting that yield the highest physical(PHY) data rates.</a:t>
            </a:r>
          </a:p>
        </p:txBody>
      </p:sp>
      <p:sp>
        <p:nvSpPr>
          <p:cNvPr id="6"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3. Test environment</a:t>
            </a:r>
            <a:endParaRPr lang="en-US" dirty="0"/>
          </a:p>
        </p:txBody>
      </p:sp>
      <p:sp>
        <p:nvSpPr>
          <p:cNvPr id="5" name="Slide Number Placeholder 4"/>
          <p:cNvSpPr>
            <a:spLocks noGrp="1"/>
          </p:cNvSpPr>
          <p:nvPr>
            <p:ph type="sldNum" sz="quarter" idx="11"/>
          </p:nvPr>
        </p:nvSpPr>
        <p:spPr/>
        <p:txBody>
          <a:bodyPr/>
          <a:lstStyle/>
          <a:p>
            <a:pPr>
              <a:defRPr/>
            </a:pPr>
            <a:fld id="{0029ED0D-0250-4078-806C-A9C7C9C0F2E7}" type="slidenum">
              <a:rPr lang="en-US" smtClean="0"/>
              <a:pPr>
                <a:defRPr/>
              </a:pPr>
              <a:t>13</a:t>
            </a:fld>
            <a:endParaRPr lang="en-US"/>
          </a:p>
        </p:txBody>
      </p:sp>
      <p:sp>
        <p:nvSpPr>
          <p:cNvPr id="3" name="Content Placeholder 2"/>
          <p:cNvSpPr>
            <a:spLocks noGrp="1"/>
          </p:cNvSpPr>
          <p:nvPr>
            <p:ph idx="1"/>
          </p:nvPr>
        </p:nvSpPr>
        <p:spPr>
          <a:xfrm>
            <a:off x="827584" y="836712"/>
            <a:ext cx="8316416" cy="5400600"/>
          </a:xfrm>
        </p:spPr>
        <p:txBody>
          <a:bodyPr/>
          <a:lstStyle/>
          <a:p>
            <a:r>
              <a:rPr lang="en-US" dirty="0" smtClean="0"/>
              <a:t>3.2 Measurement environment: generate constant bit-rate UDP in order to avoid accounting for transport layer parameters. Monitor UDP flows, evaluate performance in terms of MAC layer disabling both link layer retransmissions and frame aggregation. Constrain the maximum throughput. With aggregation, the relative overhead is reduced allowing higher throughput.</a:t>
            </a:r>
          </a:p>
        </p:txBody>
      </p:sp>
      <p:sp>
        <p:nvSpPr>
          <p:cNvPr id="6"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3. Test environment</a:t>
            </a:r>
            <a:endParaRPr lang="en-US" dirty="0"/>
          </a:p>
        </p:txBody>
      </p:sp>
      <p:sp>
        <p:nvSpPr>
          <p:cNvPr id="3" name="Content Placeholder 2"/>
          <p:cNvSpPr>
            <a:spLocks noGrp="1"/>
          </p:cNvSpPr>
          <p:nvPr>
            <p:ph idx="1"/>
          </p:nvPr>
        </p:nvSpPr>
        <p:spPr>
          <a:xfrm>
            <a:off x="971600" y="1052736"/>
            <a:ext cx="8172399" cy="5040560"/>
          </a:xfrm>
        </p:spPr>
        <p:txBody>
          <a:bodyPr/>
          <a:lstStyle/>
          <a:p>
            <a:pPr>
              <a:defRPr/>
            </a:pPr>
            <a:r>
              <a:rPr lang="en-US" dirty="0" smtClean="0"/>
              <a:t>Measurement environment: To control and observe the effect of modulation and coding on performance.  Disable ath9k automatic rate selection scheme and control </a:t>
            </a:r>
            <a:r>
              <a:rPr lang="en-US" dirty="0"/>
              <a:t>the </a:t>
            </a:r>
            <a:r>
              <a:rPr lang="en-US" dirty="0" smtClean="0"/>
              <a:t>transmission MCS. Also control the channel width to determine the performance differences between 20MHz and 40Mhz</a:t>
            </a:r>
          </a:p>
          <a:p>
            <a:pPr>
              <a:defRPr/>
            </a:pPr>
            <a:r>
              <a:rPr lang="en-US" dirty="0" smtClean="0"/>
              <a:t>No interference</a:t>
            </a:r>
            <a:endParaRPr lang="en-US" dirty="0"/>
          </a:p>
        </p:txBody>
      </p:sp>
      <p:sp>
        <p:nvSpPr>
          <p:cNvPr id="5" name="Slide Number Placeholder 4"/>
          <p:cNvSpPr>
            <a:spLocks noGrp="1"/>
          </p:cNvSpPr>
          <p:nvPr>
            <p:ph type="sldNum" sz="quarter" idx="11"/>
          </p:nvPr>
        </p:nvSpPr>
        <p:spPr/>
        <p:txBody>
          <a:bodyPr/>
          <a:lstStyle/>
          <a:p>
            <a:pPr>
              <a:defRPr/>
            </a:pPr>
            <a:fld id="{22333C0D-454E-4F71-AAA4-43B447EE68ED}" type="slidenum">
              <a:rPr lang="en-US" smtClean="0"/>
              <a:pPr>
                <a:defRPr/>
              </a:pPr>
              <a:t>14</a:t>
            </a:fld>
            <a:endParaRPr lang="en-US"/>
          </a:p>
        </p:txBody>
      </p:sp>
      <p:sp>
        <p:nvSpPr>
          <p:cNvPr id="6"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52C2D4E7-143F-4EA6-82D9-4841E4B0F272}" type="slidenum">
              <a:rPr lang="en-US" smtClean="0"/>
              <a:pPr>
                <a:defRPr/>
              </a:pPr>
              <a:t>15</a:t>
            </a:fld>
            <a:endParaRPr lang="en-US"/>
          </a:p>
        </p:txBody>
      </p:sp>
      <p:pic>
        <p:nvPicPr>
          <p:cNvPr id="2" name="Picture 1" descr="屏幕快照 2014-10-12 上午10.37.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32655"/>
            <a:ext cx="7632848" cy="4104457"/>
          </a:xfrm>
          <a:prstGeom prst="rect">
            <a:avLst/>
          </a:prstGeom>
        </p:spPr>
      </p:pic>
      <p:sp>
        <p:nvSpPr>
          <p:cNvPr id="6"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
        <p:nvSpPr>
          <p:cNvPr id="3" name="TextBox 2"/>
          <p:cNvSpPr txBox="1"/>
          <p:nvPr/>
        </p:nvSpPr>
        <p:spPr>
          <a:xfrm>
            <a:off x="1331641" y="4365104"/>
            <a:ext cx="7920880" cy="1652760"/>
          </a:xfrm>
          <a:prstGeom prst="rect">
            <a:avLst/>
          </a:prstGeom>
          <a:noFill/>
        </p:spPr>
        <p:txBody>
          <a:bodyPr wrap="square" rtlCol="0">
            <a:spAutoFit/>
          </a:bodyPr>
          <a:lstStyle/>
          <a:p>
            <a:r>
              <a:rPr lang="en-US" i="0" dirty="0" smtClean="0">
                <a:latin typeface="+mn-lt"/>
              </a:rPr>
              <a:t>Results show that best MCS for each tested link and channel width configuration. </a:t>
            </a:r>
            <a:r>
              <a:rPr lang="en-US" altLang="zh-CN" i="0" dirty="0" smtClean="0">
                <a:latin typeface="+mn-lt"/>
              </a:rPr>
              <a:t>In so doing, mimic the behavior of an ideal rate adaptation mechanism that selects the MCS that maximizes performance. Use the term best throughput to reflect the application layer throughput yielded by the MCS that achieves the highest throughput for the link. Present a fair evaluation of the performance and categorize MCS into two groups.</a:t>
            </a:r>
            <a:endParaRPr lang="en-US" i="0"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C4B736B-73C1-424F-8B83-8FE8A8298794}" type="slidenum">
              <a:rPr lang="en-US"/>
              <a:pPr>
                <a:defRPr/>
              </a:pPr>
              <a:t>16</a:t>
            </a:fld>
            <a:endParaRPr lang="en-US"/>
          </a:p>
        </p:txBody>
      </p:sp>
      <p:sp>
        <p:nvSpPr>
          <p:cNvPr id="229378" name="Rectangle 2"/>
          <p:cNvSpPr>
            <a:spLocks noGrp="1" noChangeArrowheads="1"/>
          </p:cNvSpPr>
          <p:nvPr>
            <p:ph type="title"/>
          </p:nvPr>
        </p:nvSpPr>
        <p:spPr>
          <a:xfrm>
            <a:off x="684213" y="115888"/>
            <a:ext cx="7704137" cy="1009650"/>
          </a:xfrm>
        </p:spPr>
        <p:txBody>
          <a:bodyPr/>
          <a:lstStyle/>
          <a:p>
            <a:pPr eaLnBrk="1" hangingPunct="1">
              <a:defRPr/>
            </a:pPr>
            <a:r>
              <a:rPr lang="en-US" dirty="0" smtClean="0"/>
              <a:t>Outline</a:t>
            </a:r>
          </a:p>
        </p:txBody>
      </p:sp>
      <p:sp>
        <p:nvSpPr>
          <p:cNvPr id="229379" name="Rectangle 3"/>
          <p:cNvSpPr>
            <a:spLocks noGrp="1" noChangeArrowheads="1"/>
          </p:cNvSpPr>
          <p:nvPr>
            <p:ph type="body" idx="1"/>
          </p:nvPr>
        </p:nvSpPr>
        <p:spPr>
          <a:xfrm>
            <a:off x="1120774" y="1208088"/>
            <a:ext cx="7915721" cy="4885208"/>
          </a:xfrm>
        </p:spPr>
        <p:txBody>
          <a:bodyPr/>
          <a:lstStyle/>
          <a:p>
            <a:pPr eaLnBrk="1" hangingPunct="1">
              <a:defRPr/>
            </a:pPr>
            <a:r>
              <a:rPr lang="en-US" sz="2800" dirty="0" smtClean="0">
                <a:solidFill>
                  <a:srgbClr val="660066"/>
                </a:solidFill>
                <a:cs typeface="Arial" charset="0"/>
              </a:rPr>
              <a:t>1.Introduction</a:t>
            </a:r>
          </a:p>
          <a:p>
            <a:pPr eaLnBrk="1" hangingPunct="1">
              <a:defRPr/>
            </a:pPr>
            <a:r>
              <a:rPr lang="en-US" sz="2800" dirty="0" smtClean="0">
                <a:solidFill>
                  <a:srgbClr val="660066"/>
                </a:solidFill>
              </a:rPr>
              <a:t>2.</a:t>
            </a:r>
            <a:r>
              <a:rPr lang="en-US" sz="2800" dirty="0">
                <a:solidFill>
                  <a:srgbClr val="660066"/>
                </a:solidFill>
              </a:rPr>
              <a:t>Background and related work</a:t>
            </a:r>
          </a:p>
          <a:p>
            <a:pPr eaLnBrk="1" hangingPunct="1">
              <a:defRPr/>
            </a:pPr>
            <a:r>
              <a:rPr lang="en-US" sz="2800" dirty="0" smtClean="0">
                <a:solidFill>
                  <a:srgbClr val="660066"/>
                </a:solidFill>
              </a:rPr>
              <a:t>3.Test environment</a:t>
            </a:r>
          </a:p>
          <a:p>
            <a:pPr eaLnBrk="1" hangingPunct="1">
              <a:defRPr/>
            </a:pPr>
            <a:r>
              <a:rPr lang="en-US" sz="2800" dirty="0" smtClean="0">
                <a:solidFill>
                  <a:srgbClr val="660066"/>
                </a:solidFill>
              </a:rPr>
              <a:t>4.</a:t>
            </a:r>
            <a:r>
              <a:rPr lang="en-US" sz="2800" dirty="0" smtClean="0">
                <a:solidFill>
                  <a:srgbClr val="0000FF"/>
                </a:solidFill>
              </a:rPr>
              <a:t>Empirical study of channel bonding</a:t>
            </a:r>
          </a:p>
          <a:p>
            <a:pPr eaLnBrk="1" hangingPunct="1">
              <a:defRPr/>
            </a:pPr>
            <a:r>
              <a:rPr lang="en-US" sz="2800" dirty="0" smtClean="0">
                <a:solidFill>
                  <a:srgbClr val="660066"/>
                </a:solidFill>
              </a:rPr>
              <a:t>5.Identifying channel bonding opportunities</a:t>
            </a:r>
          </a:p>
          <a:p>
            <a:pPr eaLnBrk="1" hangingPunct="1">
              <a:defRPr/>
            </a:pPr>
            <a:r>
              <a:rPr lang="en-US" sz="2800" dirty="0" smtClean="0">
                <a:solidFill>
                  <a:srgbClr val="660066"/>
                </a:solidFill>
              </a:rPr>
              <a:t>6.Evaluation of intelligent channel bonding</a:t>
            </a:r>
          </a:p>
          <a:p>
            <a:pPr eaLnBrk="1" hangingPunct="1">
              <a:defRPr/>
            </a:pPr>
            <a:r>
              <a:rPr lang="en-US" sz="2800" dirty="0" smtClean="0">
                <a:solidFill>
                  <a:srgbClr val="660066"/>
                </a:solidFill>
              </a:rPr>
              <a:t>7.Conclusion</a:t>
            </a:r>
          </a:p>
          <a:p>
            <a:pPr marL="0" indent="0" eaLnBrk="1" hangingPunct="1">
              <a:buNone/>
              <a:defRPr/>
            </a:pPr>
            <a:endParaRPr lang="en-US" sz="2800" dirty="0" smtClean="0"/>
          </a:p>
        </p:txBody>
      </p:sp>
      <p:sp>
        <p:nvSpPr>
          <p:cNvPr id="6"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extLst>
      <p:ext uri="{BB962C8B-B14F-4D97-AF65-F5344CB8AC3E}">
        <p14:creationId xmlns:p14="http://schemas.microsoft.com/office/powerpoint/2010/main" val="3996924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8424936" cy="1008063"/>
          </a:xfrm>
        </p:spPr>
        <p:txBody>
          <a:bodyPr/>
          <a:lstStyle/>
          <a:p>
            <a:pPr>
              <a:defRPr/>
            </a:pPr>
            <a:r>
              <a:rPr lang="en-US" sz="4400" dirty="0" smtClean="0"/>
              <a:t>4. Empirical study of channel bonding</a:t>
            </a:r>
            <a:endParaRPr lang="en-US" sz="4400" dirty="0"/>
          </a:p>
        </p:txBody>
      </p:sp>
      <p:sp>
        <p:nvSpPr>
          <p:cNvPr id="5" name="Content Placeholder 4"/>
          <p:cNvSpPr>
            <a:spLocks noGrp="1"/>
          </p:cNvSpPr>
          <p:nvPr>
            <p:ph idx="1"/>
          </p:nvPr>
        </p:nvSpPr>
        <p:spPr>
          <a:xfrm>
            <a:off x="971600" y="1196752"/>
            <a:ext cx="8172400" cy="4824536"/>
          </a:xfrm>
        </p:spPr>
        <p:txBody>
          <a:bodyPr/>
          <a:lstStyle/>
          <a:p>
            <a:pPr>
              <a:defRPr/>
            </a:pPr>
            <a:r>
              <a:rPr lang="en-US" sz="3600" dirty="0" smtClean="0"/>
              <a:t>The purpose is to examine the performance with channel bonding in response to</a:t>
            </a:r>
            <a:r>
              <a:rPr lang="en-US" sz="3600" dirty="0" smtClean="0">
                <a:solidFill>
                  <a:srgbClr val="0000FF"/>
                </a:solidFill>
              </a:rPr>
              <a:t> particular network </a:t>
            </a:r>
            <a:r>
              <a:rPr lang="en-US" dirty="0" smtClean="0">
                <a:solidFill>
                  <a:srgbClr val="0000FF"/>
                </a:solidFill>
              </a:rPr>
              <a:t>characteristic</a:t>
            </a:r>
            <a:r>
              <a:rPr lang="en-US" dirty="0" smtClean="0"/>
              <a:t>. In the following, use experimentation to answer questions that are critical to understand the use of </a:t>
            </a:r>
            <a:r>
              <a:rPr lang="en-US" dirty="0" smtClean="0">
                <a:solidFill>
                  <a:srgbClr val="0000FF"/>
                </a:solidFill>
              </a:rPr>
              <a:t>40MHz channel </a:t>
            </a:r>
            <a:r>
              <a:rPr lang="en-US" dirty="0" smtClean="0"/>
              <a:t>in 802.11n WLAN environments.</a:t>
            </a:r>
          </a:p>
        </p:txBody>
      </p:sp>
      <p:sp>
        <p:nvSpPr>
          <p:cNvPr id="4" name="Slide Number Placeholder 3"/>
          <p:cNvSpPr>
            <a:spLocks noGrp="1"/>
          </p:cNvSpPr>
          <p:nvPr>
            <p:ph type="sldNum" sz="quarter" idx="11"/>
          </p:nvPr>
        </p:nvSpPr>
        <p:spPr/>
        <p:txBody>
          <a:bodyPr/>
          <a:lstStyle/>
          <a:p>
            <a:pPr>
              <a:defRPr/>
            </a:pPr>
            <a:fld id="{74ABB85E-4AC9-4E87-B828-597E55F6A347}" type="slidenum">
              <a:rPr lang="en-US" smtClean="0"/>
              <a:pPr>
                <a:defRPr/>
              </a:pPr>
              <a:t>17</a:t>
            </a:fld>
            <a:endParaRPr lang="en-US"/>
          </a:p>
        </p:txBody>
      </p:sp>
      <p:sp>
        <p:nvSpPr>
          <p:cNvPr id="6"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8424936" cy="1484784"/>
          </a:xfrm>
        </p:spPr>
        <p:txBody>
          <a:bodyPr/>
          <a:lstStyle/>
          <a:p>
            <a:pPr>
              <a:defRPr/>
            </a:pPr>
            <a:r>
              <a:rPr lang="en-US" dirty="0" smtClean="0"/>
              <a:t>4.1 What parameters affect the performance of channel bonding</a:t>
            </a:r>
            <a:endParaRPr lang="en-US" dirty="0"/>
          </a:p>
        </p:txBody>
      </p:sp>
      <p:sp>
        <p:nvSpPr>
          <p:cNvPr id="5" name="Content Placeholder 4"/>
          <p:cNvSpPr>
            <a:spLocks noGrp="1"/>
          </p:cNvSpPr>
          <p:nvPr>
            <p:ph idx="1"/>
          </p:nvPr>
        </p:nvSpPr>
        <p:spPr>
          <a:xfrm>
            <a:off x="467544" y="1268760"/>
            <a:ext cx="8928992" cy="4896544"/>
          </a:xfrm>
        </p:spPr>
        <p:txBody>
          <a:bodyPr/>
          <a:lstStyle/>
          <a:p>
            <a:pPr>
              <a:defRPr/>
            </a:pPr>
            <a:r>
              <a:rPr lang="en-US" dirty="0" smtClean="0"/>
              <a:t>4.1.1 RSSI:</a:t>
            </a:r>
          </a:p>
          <a:p>
            <a:pPr lvl="1">
              <a:defRPr/>
            </a:pPr>
            <a:r>
              <a:rPr lang="en-US" dirty="0" smtClean="0">
                <a:latin typeface="+mn-lt"/>
              </a:rPr>
              <a:t>Figure 1 plots the best throughput between single transmitter and receiver pairs at varying locations, sorted in decreasing order.</a:t>
            </a:r>
          </a:p>
          <a:p>
            <a:pPr lvl="1">
              <a:defRPr/>
            </a:pPr>
            <a:r>
              <a:rPr lang="en-US" dirty="0" smtClean="0">
                <a:latin typeface="+mn-lt"/>
              </a:rPr>
              <a:t>As a result , received signal strength indicator(RSSI) alone is not an adequate link quality metric. But it is necessary but not sufficient information to determine when a 40MHz yields a better performance than a 20 MHz channel.</a:t>
            </a:r>
            <a:endParaRPr lang="en-US" dirty="0">
              <a:latin typeface="+mn-lt"/>
            </a:endParaRPr>
          </a:p>
        </p:txBody>
      </p:sp>
      <p:sp>
        <p:nvSpPr>
          <p:cNvPr id="4" name="Slide Number Placeholder 3"/>
          <p:cNvSpPr>
            <a:spLocks noGrp="1"/>
          </p:cNvSpPr>
          <p:nvPr>
            <p:ph type="sldNum" sz="quarter" idx="11"/>
          </p:nvPr>
        </p:nvSpPr>
        <p:spPr/>
        <p:txBody>
          <a:bodyPr/>
          <a:lstStyle/>
          <a:p>
            <a:pPr>
              <a:defRPr/>
            </a:pPr>
            <a:fld id="{74ABB85E-4AC9-4E87-B828-597E55F6A347}" type="slidenum">
              <a:rPr lang="en-US" smtClean="0"/>
              <a:pPr>
                <a:defRPr/>
              </a:pPr>
              <a:t>18</a:t>
            </a:fld>
            <a:endParaRPr lang="en-US"/>
          </a:p>
        </p:txBody>
      </p:sp>
      <p:sp>
        <p:nvSpPr>
          <p:cNvPr id="6"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extLst>
      <p:ext uri="{BB962C8B-B14F-4D97-AF65-F5344CB8AC3E}">
        <p14:creationId xmlns:p14="http://schemas.microsoft.com/office/powerpoint/2010/main" val="353137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屏幕快照 2014-10-12 下午1.10.06.png"/>
          <p:cNvPicPr>
            <a:picLocks noGrp="1" noChangeAspect="1"/>
          </p:cNvPicPr>
          <p:nvPr>
            <p:ph idx="1"/>
          </p:nvPr>
        </p:nvPicPr>
        <p:blipFill>
          <a:blip r:embed="rId2">
            <a:extLst>
              <a:ext uri="{28A0092B-C50C-407E-A947-70E740481C1C}">
                <a14:useLocalDpi xmlns:a14="http://schemas.microsoft.com/office/drawing/2010/main" val="0"/>
              </a:ext>
            </a:extLst>
          </a:blip>
          <a:srcRect t="3228" b="3228"/>
          <a:stretch>
            <a:fillRect/>
          </a:stretch>
        </p:blipFill>
        <p:spPr>
          <a:xfrm>
            <a:off x="1120775" y="260648"/>
            <a:ext cx="7772400" cy="4248472"/>
          </a:xfrm>
        </p:spPr>
      </p:pic>
      <p:sp>
        <p:nvSpPr>
          <p:cNvPr id="5" name="Slide Number Placeholder 4"/>
          <p:cNvSpPr>
            <a:spLocks noGrp="1"/>
          </p:cNvSpPr>
          <p:nvPr>
            <p:ph type="sldNum" sz="quarter" idx="11"/>
          </p:nvPr>
        </p:nvSpPr>
        <p:spPr/>
        <p:txBody>
          <a:bodyPr/>
          <a:lstStyle/>
          <a:p>
            <a:pPr>
              <a:defRPr/>
            </a:pPr>
            <a:fld id="{A64E6093-B58C-4DF5-B0C7-98BAA18E51B1}" type="slidenum">
              <a:rPr lang="en-US" smtClean="0"/>
              <a:pPr>
                <a:defRPr/>
              </a:pPr>
              <a:t>19</a:t>
            </a:fld>
            <a:endParaRPr lang="en-US"/>
          </a:p>
        </p:txBody>
      </p:sp>
      <p:sp>
        <p:nvSpPr>
          <p:cNvPr id="9" name="TextBox 8"/>
          <p:cNvSpPr txBox="1"/>
          <p:nvPr/>
        </p:nvSpPr>
        <p:spPr>
          <a:xfrm>
            <a:off x="1007096" y="4581128"/>
            <a:ext cx="8245424" cy="1360372"/>
          </a:xfrm>
          <a:prstGeom prst="rect">
            <a:avLst/>
          </a:prstGeom>
          <a:noFill/>
        </p:spPr>
        <p:txBody>
          <a:bodyPr wrap="square" rtlCol="0">
            <a:spAutoFit/>
          </a:bodyPr>
          <a:lstStyle/>
          <a:p>
            <a:r>
              <a:rPr lang="en-US" sz="2400" i="0" dirty="0" smtClean="0">
                <a:latin typeface="+mn-lt"/>
              </a:rPr>
              <a:t>Here we are able to see that operating on 40MHz has a better performance than 20MHz.</a:t>
            </a:r>
          </a:p>
          <a:p>
            <a:r>
              <a:rPr lang="en-US" sz="2400" i="0" dirty="0" smtClean="0">
                <a:latin typeface="+mn-lt"/>
              </a:rPr>
              <a:t>And the strongest signal does not mean the best throughput.</a:t>
            </a:r>
            <a:endParaRPr lang="en-US" sz="2400" i="0" dirty="0">
              <a:latin typeface="+mn-lt"/>
            </a:endParaRPr>
          </a:p>
        </p:txBody>
      </p:sp>
      <p:sp>
        <p:nvSpPr>
          <p:cNvPr id="10"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extLst>
      <p:ext uri="{BB962C8B-B14F-4D97-AF65-F5344CB8AC3E}">
        <p14:creationId xmlns:p14="http://schemas.microsoft.com/office/powerpoint/2010/main" val="2583964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
        <p:nvSpPr>
          <p:cNvPr id="5" name="Slide Number Placeholder 4"/>
          <p:cNvSpPr>
            <a:spLocks noGrp="1"/>
          </p:cNvSpPr>
          <p:nvPr>
            <p:ph type="sldNum" sz="quarter" idx="11"/>
          </p:nvPr>
        </p:nvSpPr>
        <p:spPr/>
        <p:txBody>
          <a:bodyPr/>
          <a:lstStyle/>
          <a:p>
            <a:pPr>
              <a:defRPr/>
            </a:pPr>
            <a:fld id="{8C4B736B-73C1-424F-8B83-8FE8A8298794}" type="slidenum">
              <a:rPr lang="en-US"/>
              <a:pPr>
                <a:defRPr/>
              </a:pPr>
              <a:t>2</a:t>
            </a:fld>
            <a:endParaRPr lang="en-US"/>
          </a:p>
        </p:txBody>
      </p:sp>
      <p:sp>
        <p:nvSpPr>
          <p:cNvPr id="229378" name="Rectangle 2"/>
          <p:cNvSpPr>
            <a:spLocks noGrp="1" noChangeArrowheads="1"/>
          </p:cNvSpPr>
          <p:nvPr>
            <p:ph type="title"/>
          </p:nvPr>
        </p:nvSpPr>
        <p:spPr>
          <a:xfrm>
            <a:off x="684213" y="115888"/>
            <a:ext cx="7704137" cy="1009650"/>
          </a:xfrm>
        </p:spPr>
        <p:txBody>
          <a:bodyPr/>
          <a:lstStyle/>
          <a:p>
            <a:pPr eaLnBrk="1" hangingPunct="1">
              <a:defRPr/>
            </a:pPr>
            <a:r>
              <a:rPr lang="en-US" dirty="0" smtClean="0"/>
              <a:t>Outline</a:t>
            </a:r>
          </a:p>
        </p:txBody>
      </p:sp>
      <p:sp>
        <p:nvSpPr>
          <p:cNvPr id="229379" name="Rectangle 3"/>
          <p:cNvSpPr>
            <a:spLocks noGrp="1" noChangeArrowheads="1"/>
          </p:cNvSpPr>
          <p:nvPr>
            <p:ph type="body" idx="1"/>
          </p:nvPr>
        </p:nvSpPr>
        <p:spPr>
          <a:xfrm>
            <a:off x="1120774" y="1208088"/>
            <a:ext cx="7915721" cy="4885208"/>
          </a:xfrm>
        </p:spPr>
        <p:txBody>
          <a:bodyPr/>
          <a:lstStyle/>
          <a:p>
            <a:pPr eaLnBrk="1" hangingPunct="1">
              <a:defRPr/>
            </a:pPr>
            <a:r>
              <a:rPr lang="en-US" sz="2800" dirty="0" smtClean="0">
                <a:solidFill>
                  <a:srgbClr val="660066"/>
                </a:solidFill>
                <a:cs typeface="Arial" charset="0"/>
              </a:rPr>
              <a:t>1.</a:t>
            </a:r>
            <a:r>
              <a:rPr lang="en-US" sz="2800" dirty="0" smtClean="0">
                <a:solidFill>
                  <a:srgbClr val="0000FF"/>
                </a:solidFill>
                <a:cs typeface="Arial" charset="0"/>
              </a:rPr>
              <a:t>Introduction</a:t>
            </a:r>
          </a:p>
          <a:p>
            <a:pPr eaLnBrk="1" hangingPunct="1">
              <a:defRPr/>
            </a:pPr>
            <a:r>
              <a:rPr lang="en-US" sz="2800" dirty="0" smtClean="0">
                <a:solidFill>
                  <a:srgbClr val="660066"/>
                </a:solidFill>
              </a:rPr>
              <a:t>2.Background and related work</a:t>
            </a:r>
          </a:p>
          <a:p>
            <a:pPr eaLnBrk="1" hangingPunct="1">
              <a:defRPr/>
            </a:pPr>
            <a:r>
              <a:rPr lang="en-US" sz="2800" dirty="0" smtClean="0">
                <a:solidFill>
                  <a:srgbClr val="660066"/>
                </a:solidFill>
              </a:rPr>
              <a:t>3.Test environment</a:t>
            </a:r>
          </a:p>
          <a:p>
            <a:pPr eaLnBrk="1" hangingPunct="1">
              <a:defRPr/>
            </a:pPr>
            <a:r>
              <a:rPr lang="en-US" sz="2800" dirty="0" smtClean="0">
                <a:solidFill>
                  <a:srgbClr val="660066"/>
                </a:solidFill>
              </a:rPr>
              <a:t>4.Empirical study of channel bonding</a:t>
            </a:r>
          </a:p>
          <a:p>
            <a:pPr eaLnBrk="1" hangingPunct="1">
              <a:defRPr/>
            </a:pPr>
            <a:r>
              <a:rPr lang="en-US" sz="2800" dirty="0" smtClean="0">
                <a:solidFill>
                  <a:srgbClr val="660066"/>
                </a:solidFill>
              </a:rPr>
              <a:t>5.Identifying channel bonding opportunities</a:t>
            </a:r>
          </a:p>
          <a:p>
            <a:pPr eaLnBrk="1" hangingPunct="1">
              <a:defRPr/>
            </a:pPr>
            <a:r>
              <a:rPr lang="en-US" sz="2800" dirty="0" smtClean="0">
                <a:solidFill>
                  <a:srgbClr val="660066"/>
                </a:solidFill>
              </a:rPr>
              <a:t>6.Evaluation of intelligent channel bonding</a:t>
            </a:r>
          </a:p>
          <a:p>
            <a:pPr eaLnBrk="1" hangingPunct="1">
              <a:defRPr/>
            </a:pPr>
            <a:r>
              <a:rPr lang="en-US" sz="2800" dirty="0" smtClean="0">
                <a:solidFill>
                  <a:srgbClr val="660066"/>
                </a:solidFill>
              </a:rPr>
              <a:t>7.Conclusion</a:t>
            </a:r>
          </a:p>
          <a:p>
            <a:pPr marL="0" indent="0" eaLnBrk="1" hangingPunct="1">
              <a:buNone/>
              <a:defRPr/>
            </a:pP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06375"/>
            <a:ext cx="8568952" cy="1008063"/>
          </a:xfrm>
        </p:spPr>
        <p:txBody>
          <a:bodyPr/>
          <a:lstStyle/>
          <a:p>
            <a:pPr>
              <a:defRPr/>
            </a:pPr>
            <a:r>
              <a:rPr lang="en-US" dirty="0"/>
              <a:t>4.1 What parameters affect the performance of channel bonding</a:t>
            </a:r>
          </a:p>
        </p:txBody>
      </p:sp>
      <p:sp>
        <p:nvSpPr>
          <p:cNvPr id="5" name="Slide Number Placeholder 4"/>
          <p:cNvSpPr>
            <a:spLocks noGrp="1"/>
          </p:cNvSpPr>
          <p:nvPr>
            <p:ph type="sldNum" sz="quarter" idx="11"/>
          </p:nvPr>
        </p:nvSpPr>
        <p:spPr/>
        <p:txBody>
          <a:bodyPr/>
          <a:lstStyle/>
          <a:p>
            <a:pPr>
              <a:defRPr/>
            </a:pPr>
            <a:fld id="{29BC76F5-820D-422A-880D-26E09B862DA0}" type="slidenum">
              <a:rPr lang="en-US" smtClean="0"/>
              <a:pPr>
                <a:defRPr/>
              </a:pPr>
              <a:t>20</a:t>
            </a:fld>
            <a:endParaRPr lang="en-US"/>
          </a:p>
        </p:txBody>
      </p:sp>
      <p:sp>
        <p:nvSpPr>
          <p:cNvPr id="3" name="Content Placeholder 2"/>
          <p:cNvSpPr>
            <a:spLocks noGrp="1"/>
          </p:cNvSpPr>
          <p:nvPr>
            <p:ph idx="1"/>
          </p:nvPr>
        </p:nvSpPr>
        <p:spPr>
          <a:xfrm>
            <a:off x="683568" y="1208088"/>
            <a:ext cx="8712968" cy="5029224"/>
          </a:xfrm>
        </p:spPr>
        <p:txBody>
          <a:bodyPr/>
          <a:lstStyle/>
          <a:p>
            <a:r>
              <a:rPr lang="en-US" dirty="0" smtClean="0"/>
              <a:t>4.1.2 Rich scattering: </a:t>
            </a:r>
          </a:p>
          <a:p>
            <a:pPr lvl="1"/>
            <a:r>
              <a:rPr lang="en-US" sz="2400" dirty="0">
                <a:latin typeface="+mn-lt"/>
              </a:rPr>
              <a:t>The behavior of transmission cannot be explained using RSSI </a:t>
            </a:r>
            <a:r>
              <a:rPr lang="en-US" sz="2400" dirty="0" smtClean="0">
                <a:latin typeface="+mn-lt"/>
              </a:rPr>
              <a:t>alone.</a:t>
            </a:r>
          </a:p>
          <a:p>
            <a:pPr lvl="1"/>
            <a:r>
              <a:rPr lang="en-US" sz="2400" dirty="0" smtClean="0">
                <a:latin typeface="+mn-lt"/>
              </a:rPr>
              <a:t>With the incorporation of MIMO, the traditionally negative impact of multi-path contributes positively </a:t>
            </a:r>
            <a:r>
              <a:rPr lang="en-US" sz="2400" dirty="0">
                <a:latin typeface="+mn-lt"/>
              </a:rPr>
              <a:t>performance</a:t>
            </a:r>
            <a:r>
              <a:rPr lang="en-US" sz="2400" dirty="0" smtClean="0">
                <a:latin typeface="+mn-lt"/>
              </a:rPr>
              <a:t>.</a:t>
            </a:r>
          </a:p>
          <a:p>
            <a:pPr lvl="1"/>
            <a:r>
              <a:rPr lang="en-US" sz="2400" dirty="0" smtClean="0">
                <a:latin typeface="+mn-lt"/>
              </a:rPr>
              <a:t>Evaluate </a:t>
            </a:r>
            <a:r>
              <a:rPr lang="en-US" sz="2400" dirty="0">
                <a:latin typeface="+mn-lt"/>
              </a:rPr>
              <a:t>the impact of MIMO by comparing the throughput achieved between links with </a:t>
            </a:r>
            <a:r>
              <a:rPr lang="en-US" sz="2400" dirty="0" smtClean="0">
                <a:latin typeface="+mn-lt"/>
              </a:rPr>
              <a:t>similar </a:t>
            </a:r>
            <a:r>
              <a:rPr lang="en-US" sz="2400" dirty="0">
                <a:latin typeface="+mn-lt"/>
              </a:rPr>
              <a:t>signal quality</a:t>
            </a:r>
            <a:r>
              <a:rPr lang="en-US" sz="2400" dirty="0" smtClean="0">
                <a:latin typeface="+mn-lt"/>
              </a:rPr>
              <a:t>.</a:t>
            </a:r>
          </a:p>
          <a:p>
            <a:pPr lvl="1"/>
            <a:r>
              <a:rPr lang="en-US" sz="2400" dirty="0" smtClean="0">
                <a:latin typeface="+mn-lt"/>
              </a:rPr>
              <a:t>Conclusion: Performance varies considerably due to potential scarcity of independent spatial paths</a:t>
            </a:r>
            <a:r>
              <a:rPr lang="en-US" dirty="0" smtClean="0">
                <a:latin typeface="+mn-lt"/>
              </a:rPr>
              <a:t>.</a:t>
            </a:r>
          </a:p>
        </p:txBody>
      </p:sp>
      <p:sp>
        <p:nvSpPr>
          <p:cNvPr id="8"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A64E6093-B58C-4DF5-B0C7-98BAA18E51B1}" type="slidenum">
              <a:rPr lang="en-US" smtClean="0"/>
              <a:pPr>
                <a:defRPr/>
              </a:pPr>
              <a:t>21</a:t>
            </a:fld>
            <a:endParaRPr lang="en-US"/>
          </a:p>
        </p:txBody>
      </p:sp>
      <p:pic>
        <p:nvPicPr>
          <p:cNvPr id="7" name="Picture 6" descr="屏幕快照 2014-10-12 下午1.22.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88641"/>
            <a:ext cx="7344816" cy="4320479"/>
          </a:xfrm>
          <a:prstGeom prst="rect">
            <a:avLst/>
          </a:prstGeom>
        </p:spPr>
      </p:pic>
      <p:sp>
        <p:nvSpPr>
          <p:cNvPr id="10"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
        <p:nvSpPr>
          <p:cNvPr id="2" name="TextBox 1"/>
          <p:cNvSpPr txBox="1"/>
          <p:nvPr/>
        </p:nvSpPr>
        <p:spPr>
          <a:xfrm>
            <a:off x="1619672" y="4581128"/>
            <a:ext cx="7128792" cy="1708160"/>
          </a:xfrm>
          <a:prstGeom prst="rect">
            <a:avLst/>
          </a:prstGeom>
          <a:noFill/>
        </p:spPr>
        <p:txBody>
          <a:bodyPr wrap="square" rtlCol="0">
            <a:spAutoFit/>
          </a:bodyPr>
          <a:lstStyle/>
          <a:p>
            <a:r>
              <a:rPr lang="en-US" i="0" dirty="0" smtClean="0">
                <a:latin typeface="+mn-lt"/>
              </a:rPr>
              <a:t>Link 1 and link 2 achieve similar throughput values for low MCS indices, but for MCS greater than 8, link2’s performance drops while link 1 maintains or improves its performance with higher MCSs.</a:t>
            </a:r>
          </a:p>
          <a:p>
            <a:r>
              <a:rPr lang="en-US" i="0" dirty="0" smtClean="0">
                <a:latin typeface="+mn-lt"/>
              </a:rPr>
              <a:t>The impact of poor scattering is observed more accurately for strong links where </a:t>
            </a:r>
            <a:r>
              <a:rPr lang="en-US" altLang="zh-CN" i="0" dirty="0" smtClean="0">
                <a:latin typeface="+mn-lt"/>
              </a:rPr>
              <a:t>the transmitter and receiver are likely to be in close range, as seen in Link 2 in Figure2(a)</a:t>
            </a:r>
            <a:endParaRPr lang="en-US" i="0" dirty="0">
              <a:latin typeface="+mn-lt"/>
            </a:endParaRPr>
          </a:p>
        </p:txBody>
      </p:sp>
    </p:spTree>
    <p:extLst>
      <p:ext uri="{BB962C8B-B14F-4D97-AF65-F5344CB8AC3E}">
        <p14:creationId xmlns:p14="http://schemas.microsoft.com/office/powerpoint/2010/main" val="2826966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7475"/>
            <a:ext cx="8568952" cy="1008063"/>
          </a:xfrm>
        </p:spPr>
        <p:txBody>
          <a:bodyPr/>
          <a:lstStyle/>
          <a:p>
            <a:r>
              <a:rPr lang="en-US" dirty="0"/>
              <a:t>4.1 What parameters affect the performance of channel bonding</a:t>
            </a:r>
          </a:p>
        </p:txBody>
      </p:sp>
      <p:sp>
        <p:nvSpPr>
          <p:cNvPr id="3" name="Content Placeholder 2"/>
          <p:cNvSpPr>
            <a:spLocks noGrp="1"/>
          </p:cNvSpPr>
          <p:nvPr>
            <p:ph idx="1"/>
          </p:nvPr>
        </p:nvSpPr>
        <p:spPr>
          <a:xfrm>
            <a:off x="1187624" y="1196752"/>
            <a:ext cx="7772400" cy="4525962"/>
          </a:xfrm>
        </p:spPr>
        <p:txBody>
          <a:bodyPr/>
          <a:lstStyle/>
          <a:p>
            <a:r>
              <a:rPr lang="en-US" dirty="0" smtClean="0"/>
              <a:t>4.1.3 what patters do we observe between varying MCS value.</a:t>
            </a:r>
          </a:p>
          <a:p>
            <a:pPr lvl="1"/>
            <a:r>
              <a:rPr lang="en-US" dirty="0" smtClean="0">
                <a:latin typeface="+mn-lt"/>
              </a:rPr>
              <a:t>We evaluate performance for all possible MCS values in </a:t>
            </a:r>
            <a:r>
              <a:rPr lang="en-US" dirty="0" smtClean="0">
                <a:solidFill>
                  <a:srgbClr val="0000FF"/>
                </a:solidFill>
                <a:latin typeface="+mn-lt"/>
              </a:rPr>
              <a:t>different link qualities</a:t>
            </a:r>
            <a:r>
              <a:rPr lang="en-US" dirty="0" smtClean="0">
                <a:latin typeface="+mn-lt"/>
              </a:rPr>
              <a:t>.</a:t>
            </a:r>
          </a:p>
          <a:p>
            <a:pPr lvl="1"/>
            <a:r>
              <a:rPr lang="en-US" dirty="0" smtClean="0">
                <a:solidFill>
                  <a:srgbClr val="0000FF"/>
                </a:solidFill>
                <a:latin typeface="+mn-lt"/>
              </a:rPr>
              <a:t>PRR</a:t>
            </a:r>
            <a:r>
              <a:rPr lang="en-US" dirty="0" smtClean="0">
                <a:latin typeface="+mn-lt"/>
              </a:rPr>
              <a:t> gives clearer insight into the quality of a link than </a:t>
            </a:r>
            <a:r>
              <a:rPr lang="en-US" dirty="0" smtClean="0">
                <a:solidFill>
                  <a:srgbClr val="0000FF"/>
                </a:solidFill>
                <a:latin typeface="+mn-lt"/>
              </a:rPr>
              <a:t>RSSI</a:t>
            </a:r>
            <a:r>
              <a:rPr lang="en-US" dirty="0" smtClean="0">
                <a:latin typeface="+mn-lt"/>
              </a:rPr>
              <a:t> or </a:t>
            </a:r>
            <a:r>
              <a:rPr lang="en-US" dirty="0" smtClean="0">
                <a:solidFill>
                  <a:srgbClr val="0000FF"/>
                </a:solidFill>
                <a:latin typeface="+mn-lt"/>
              </a:rPr>
              <a:t>throughput</a:t>
            </a:r>
            <a:r>
              <a:rPr lang="en-US" dirty="0" smtClean="0">
                <a:latin typeface="+mn-lt"/>
              </a:rPr>
              <a:t>, since it does not depend on the aggregation.</a:t>
            </a:r>
          </a:p>
          <a:p>
            <a:pPr lvl="1"/>
            <a:endParaRPr lang="en-US" dirty="0">
              <a:latin typeface="+mn-lt"/>
            </a:endParaRPr>
          </a:p>
        </p:txBody>
      </p:sp>
      <p:sp>
        <p:nvSpPr>
          <p:cNvPr id="5" name="Slide Number Placeholder 4"/>
          <p:cNvSpPr>
            <a:spLocks noGrp="1"/>
          </p:cNvSpPr>
          <p:nvPr>
            <p:ph type="sldNum" sz="quarter" idx="11"/>
          </p:nvPr>
        </p:nvSpPr>
        <p:spPr/>
        <p:txBody>
          <a:bodyPr/>
          <a:lstStyle/>
          <a:p>
            <a:pPr>
              <a:defRPr/>
            </a:pPr>
            <a:fld id="{A64E6093-B58C-4DF5-B0C7-98BAA18E51B1}" type="slidenum">
              <a:rPr lang="en-US" smtClean="0"/>
              <a:pPr>
                <a:defRPr/>
              </a:pPr>
              <a:t>22</a:t>
            </a:fld>
            <a:endParaRPr lang="en-US"/>
          </a:p>
        </p:txBody>
      </p:sp>
      <p:sp>
        <p:nvSpPr>
          <p:cNvPr id="6"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extLst>
      <p:ext uri="{BB962C8B-B14F-4D97-AF65-F5344CB8AC3E}">
        <p14:creationId xmlns:p14="http://schemas.microsoft.com/office/powerpoint/2010/main" val="2776067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A64E6093-B58C-4DF5-B0C7-98BAA18E51B1}" type="slidenum">
              <a:rPr lang="en-US" smtClean="0"/>
              <a:pPr>
                <a:defRPr/>
              </a:pPr>
              <a:t>23</a:t>
            </a:fld>
            <a:endParaRPr lang="en-US"/>
          </a:p>
        </p:txBody>
      </p:sp>
      <p:pic>
        <p:nvPicPr>
          <p:cNvPr id="8" name="Picture 7" descr="屏幕快照 2014-10-12 下午1.32.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16632"/>
            <a:ext cx="4953000" cy="5981700"/>
          </a:xfrm>
          <a:prstGeom prst="rect">
            <a:avLst/>
          </a:prstGeom>
        </p:spPr>
      </p:pic>
      <p:sp>
        <p:nvSpPr>
          <p:cNvPr id="9"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
        <p:nvSpPr>
          <p:cNvPr id="2" name="TextBox 1"/>
          <p:cNvSpPr txBox="1"/>
          <p:nvPr/>
        </p:nvSpPr>
        <p:spPr>
          <a:xfrm>
            <a:off x="5940152" y="332656"/>
            <a:ext cx="3096344" cy="5615895"/>
          </a:xfrm>
          <a:prstGeom prst="rect">
            <a:avLst/>
          </a:prstGeom>
          <a:noFill/>
        </p:spPr>
        <p:txBody>
          <a:bodyPr wrap="square" rtlCol="0">
            <a:spAutoFit/>
          </a:bodyPr>
          <a:lstStyle/>
          <a:p>
            <a:r>
              <a:rPr lang="en-US" sz="2400" i="0" dirty="0" smtClean="0">
                <a:latin typeface="+mn-lt"/>
              </a:rPr>
              <a:t>In general, by comparing the behavior of a 40MHz versus 20MHz channel, it is clear that channel bonding outperform a 20MHz channel, particularly when </a:t>
            </a:r>
            <a:r>
              <a:rPr lang="en-US" altLang="zh-CN" sz="2400" i="0" dirty="0" smtClean="0">
                <a:latin typeface="+mn-lt"/>
              </a:rPr>
              <a:t>the correct MCS is chosen. Doubling the physical rate compensates for the increased error rate provide that, roughly, PRR</a:t>
            </a:r>
            <a:r>
              <a:rPr lang="en-US" altLang="zh-CN" sz="2400" i="0" baseline="-25000" dirty="0" smtClean="0">
                <a:latin typeface="+mn-lt"/>
              </a:rPr>
              <a:t>20MHz</a:t>
            </a:r>
            <a:r>
              <a:rPr lang="en-US" altLang="zh-CN" sz="2400" i="0" dirty="0" smtClean="0">
                <a:latin typeface="+mn-lt"/>
              </a:rPr>
              <a:t>&lt;2PRR</a:t>
            </a:r>
            <a:r>
              <a:rPr lang="en-US" altLang="zh-CN" sz="2400" i="0" baseline="-25000" dirty="0" smtClean="0">
                <a:latin typeface="+mn-lt"/>
              </a:rPr>
              <a:t>40MHz.</a:t>
            </a:r>
            <a:endParaRPr lang="en-US" sz="2400" i="0" baseline="-25000" dirty="0">
              <a:latin typeface="+mn-lt"/>
            </a:endParaRPr>
          </a:p>
        </p:txBody>
      </p:sp>
    </p:spTree>
    <p:extLst>
      <p:ext uri="{BB962C8B-B14F-4D97-AF65-F5344CB8AC3E}">
        <p14:creationId xmlns:p14="http://schemas.microsoft.com/office/powerpoint/2010/main" val="1419060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9361040" cy="1134393"/>
          </a:xfrm>
        </p:spPr>
        <p:txBody>
          <a:bodyPr/>
          <a:lstStyle/>
          <a:p>
            <a:pPr>
              <a:defRPr/>
            </a:pPr>
            <a:r>
              <a:rPr lang="en-US" dirty="0" smtClean="0"/>
              <a:t>4.2 How should bandwidth be assigned </a:t>
            </a:r>
            <a:endParaRPr lang="en-US" dirty="0"/>
          </a:p>
        </p:txBody>
      </p:sp>
      <p:sp>
        <p:nvSpPr>
          <p:cNvPr id="5" name="Slide Number Placeholder 4"/>
          <p:cNvSpPr>
            <a:spLocks noGrp="1"/>
          </p:cNvSpPr>
          <p:nvPr>
            <p:ph type="sldNum" sz="quarter" idx="11"/>
          </p:nvPr>
        </p:nvSpPr>
        <p:spPr/>
        <p:txBody>
          <a:bodyPr/>
          <a:lstStyle/>
          <a:p>
            <a:pPr>
              <a:defRPr/>
            </a:pPr>
            <a:fld id="{6F933D11-396D-4B9E-A3EC-4666897F1884}" type="slidenum">
              <a:rPr lang="en-US" smtClean="0"/>
              <a:pPr>
                <a:defRPr/>
              </a:pPr>
              <a:t>24</a:t>
            </a:fld>
            <a:endParaRPr lang="en-US"/>
          </a:p>
        </p:txBody>
      </p:sp>
      <p:sp>
        <p:nvSpPr>
          <p:cNvPr id="3" name="Content Placeholder 2"/>
          <p:cNvSpPr>
            <a:spLocks noGrp="1"/>
          </p:cNvSpPr>
          <p:nvPr>
            <p:ph idx="1"/>
          </p:nvPr>
        </p:nvSpPr>
        <p:spPr>
          <a:xfrm>
            <a:off x="1120774" y="1208088"/>
            <a:ext cx="8023225" cy="4525962"/>
          </a:xfrm>
        </p:spPr>
        <p:txBody>
          <a:bodyPr/>
          <a:lstStyle/>
          <a:p>
            <a:r>
              <a:rPr lang="en-US" dirty="0" smtClean="0"/>
              <a:t>How channel bonding would behave in a realistic setting with neighboring and potentially interfering devices.</a:t>
            </a:r>
          </a:p>
          <a:p>
            <a:r>
              <a:rPr lang="en-US" dirty="0" smtClean="0"/>
              <a:t>Identify and examine two of sub problems:</a:t>
            </a:r>
          </a:p>
          <a:p>
            <a:pPr lvl="1"/>
            <a:r>
              <a:rPr lang="en-US" dirty="0" smtClean="0">
                <a:latin typeface="+mn-lt"/>
              </a:rPr>
              <a:t>How to assign non-overlapping channels between neighboring nodes.</a:t>
            </a:r>
          </a:p>
          <a:p>
            <a:pPr lvl="1"/>
            <a:r>
              <a:rPr lang="en-US" dirty="0" smtClean="0">
                <a:latin typeface="+mn-lt"/>
              </a:rPr>
              <a:t>How to deal with co-channel interference.</a:t>
            </a:r>
            <a:endParaRPr lang="en-US" dirty="0">
              <a:latin typeface="+mn-lt"/>
            </a:endParaRPr>
          </a:p>
        </p:txBody>
      </p:sp>
      <p:sp>
        <p:nvSpPr>
          <p:cNvPr id="8"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88" y="285750"/>
            <a:ext cx="8064500" cy="1008063"/>
          </a:xfrm>
        </p:spPr>
        <p:txBody>
          <a:bodyPr/>
          <a:lstStyle/>
          <a:p>
            <a:pPr>
              <a:defRPr/>
            </a:pPr>
            <a:r>
              <a:rPr lang="en-US" dirty="0"/>
              <a:t>4.2 How should bandwidth be assigned </a:t>
            </a:r>
          </a:p>
        </p:txBody>
      </p:sp>
      <p:sp>
        <p:nvSpPr>
          <p:cNvPr id="5" name="Slide Number Placeholder 4"/>
          <p:cNvSpPr>
            <a:spLocks noGrp="1"/>
          </p:cNvSpPr>
          <p:nvPr>
            <p:ph type="sldNum" sz="quarter" idx="11"/>
          </p:nvPr>
        </p:nvSpPr>
        <p:spPr/>
        <p:txBody>
          <a:bodyPr/>
          <a:lstStyle/>
          <a:p>
            <a:pPr>
              <a:defRPr/>
            </a:pPr>
            <a:fld id="{E83389F5-198C-4B25-BEAC-DA0115C5DC0C}" type="slidenum">
              <a:rPr lang="en-US" smtClean="0"/>
              <a:pPr>
                <a:defRPr/>
              </a:pPr>
              <a:t>25</a:t>
            </a:fld>
            <a:endParaRPr lang="en-US"/>
          </a:p>
        </p:txBody>
      </p:sp>
      <p:sp>
        <p:nvSpPr>
          <p:cNvPr id="3" name="Content Placeholder 2"/>
          <p:cNvSpPr>
            <a:spLocks noGrp="1"/>
          </p:cNvSpPr>
          <p:nvPr>
            <p:ph idx="1"/>
          </p:nvPr>
        </p:nvSpPr>
        <p:spPr>
          <a:xfrm>
            <a:off x="1120774" y="1208088"/>
            <a:ext cx="8023225" cy="4813200"/>
          </a:xfrm>
        </p:spPr>
        <p:txBody>
          <a:bodyPr/>
          <a:lstStyle/>
          <a:p>
            <a:r>
              <a:rPr lang="en-US" dirty="0" smtClean="0"/>
              <a:t>4.2.1 what is the impact of channel leakage?</a:t>
            </a:r>
          </a:p>
          <a:p>
            <a:pPr lvl="1"/>
            <a:r>
              <a:rPr lang="en-US" sz="1800" dirty="0" smtClean="0">
                <a:latin typeface="+mn-lt"/>
              </a:rPr>
              <a:t>Even in the presence of a weal </a:t>
            </a:r>
            <a:r>
              <a:rPr lang="en-US" sz="1800" dirty="0" err="1" smtClean="0">
                <a:latin typeface="+mn-lt"/>
              </a:rPr>
              <a:t>inferer</a:t>
            </a:r>
            <a:r>
              <a:rPr lang="en-US" sz="1800" dirty="0" smtClean="0">
                <a:latin typeface="+mn-lt"/>
              </a:rPr>
              <a:t>, performance is still negatively impacted.</a:t>
            </a:r>
          </a:p>
          <a:p>
            <a:pPr lvl="1"/>
            <a:r>
              <a:rPr lang="en-US" sz="1800" dirty="0" smtClean="0">
                <a:latin typeface="+mn-lt"/>
              </a:rPr>
              <a:t>To achieve complete separation, links with strong to moderate signal strength should be separated by at least 40MHz.</a:t>
            </a:r>
          </a:p>
          <a:p>
            <a:pPr lvl="1"/>
            <a:r>
              <a:rPr lang="en-US" sz="1800" dirty="0" smtClean="0">
                <a:latin typeface="+mn-lt"/>
              </a:rPr>
              <a:t>Power leakage produces reception error due to decrease SINR.</a:t>
            </a:r>
          </a:p>
          <a:p>
            <a:pPr lvl="1"/>
            <a:r>
              <a:rPr lang="en-US" sz="1800" dirty="0" smtClean="0">
                <a:latin typeface="+mn-lt"/>
              </a:rPr>
              <a:t>The increased error rate can be compensated by using a more reliable modulation. By activating carrier sensing, </a:t>
            </a:r>
            <a:r>
              <a:rPr lang="en-US" sz="1800" dirty="0" err="1" smtClean="0">
                <a:latin typeface="+mn-lt"/>
              </a:rPr>
              <a:t>conllisons</a:t>
            </a:r>
            <a:r>
              <a:rPr lang="en-US" sz="1800" dirty="0" smtClean="0">
                <a:latin typeface="+mn-lt"/>
              </a:rPr>
              <a:t> are avoided, and the transmitter can use more aggressive modulations.</a:t>
            </a:r>
          </a:p>
          <a:p>
            <a:pPr marL="457200" lvl="1" indent="0">
              <a:buNone/>
            </a:pPr>
            <a:endParaRPr lang="en-US" dirty="0"/>
          </a:p>
        </p:txBody>
      </p:sp>
      <p:sp>
        <p:nvSpPr>
          <p:cNvPr id="8"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A64E6093-B58C-4DF5-B0C7-98BAA18E51B1}" type="slidenum">
              <a:rPr lang="en-US" smtClean="0"/>
              <a:pPr>
                <a:defRPr/>
              </a:pPr>
              <a:t>26</a:t>
            </a:fld>
            <a:endParaRPr lang="en-US"/>
          </a:p>
        </p:txBody>
      </p:sp>
      <p:pic>
        <p:nvPicPr>
          <p:cNvPr id="6" name="Picture 5" descr="屏幕快照 2014-10-12 下午1.45.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88640"/>
            <a:ext cx="7272808" cy="3822700"/>
          </a:xfrm>
          <a:prstGeom prst="rect">
            <a:avLst/>
          </a:prstGeom>
        </p:spPr>
      </p:pic>
      <p:sp>
        <p:nvSpPr>
          <p:cNvPr id="7"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
        <p:nvSpPr>
          <p:cNvPr id="2" name="TextBox 1"/>
          <p:cNvSpPr txBox="1"/>
          <p:nvPr/>
        </p:nvSpPr>
        <p:spPr>
          <a:xfrm>
            <a:off x="1331640" y="4149080"/>
            <a:ext cx="7524328" cy="1581971"/>
          </a:xfrm>
          <a:prstGeom prst="rect">
            <a:avLst/>
          </a:prstGeom>
          <a:noFill/>
        </p:spPr>
        <p:txBody>
          <a:bodyPr wrap="square" rtlCol="0">
            <a:spAutoFit/>
          </a:bodyPr>
          <a:lstStyle/>
          <a:p>
            <a:r>
              <a:rPr lang="en-US" sz="2400" i="0" dirty="0" smtClean="0">
                <a:latin typeface="+mn-lt"/>
              </a:rPr>
              <a:t>Nodes that operate on non-overlapping, yet adjacent, channels, still suffer interference from channel leakage when power form transmissions on adjacent channels spills to neighboring channels.</a:t>
            </a:r>
            <a:endParaRPr lang="en-US" sz="2400" i="0" dirty="0">
              <a:latin typeface="+mn-lt"/>
            </a:endParaRPr>
          </a:p>
        </p:txBody>
      </p:sp>
    </p:spTree>
    <p:extLst>
      <p:ext uri="{BB962C8B-B14F-4D97-AF65-F5344CB8AC3E}">
        <p14:creationId xmlns:p14="http://schemas.microsoft.com/office/powerpoint/2010/main" val="2550403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A64E6093-B58C-4DF5-B0C7-98BAA18E51B1}" type="slidenum">
              <a:rPr lang="en-US" smtClean="0"/>
              <a:pPr>
                <a:defRPr/>
              </a:pPr>
              <a:t>27</a:t>
            </a:fld>
            <a:endParaRPr lang="en-US"/>
          </a:p>
        </p:txBody>
      </p:sp>
      <p:pic>
        <p:nvPicPr>
          <p:cNvPr id="8" name="Picture 7" descr="屏幕快照 2014-10-12 下午1.46.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73216"/>
          </a:xfrm>
          <a:prstGeom prst="rect">
            <a:avLst/>
          </a:prstGeom>
        </p:spPr>
      </p:pic>
      <p:sp>
        <p:nvSpPr>
          <p:cNvPr id="9" name="TextBox 8"/>
          <p:cNvSpPr txBox="1"/>
          <p:nvPr/>
        </p:nvSpPr>
        <p:spPr>
          <a:xfrm>
            <a:off x="1115617" y="5373216"/>
            <a:ext cx="7416824" cy="544765"/>
          </a:xfrm>
          <a:prstGeom prst="rect">
            <a:avLst/>
          </a:prstGeom>
          <a:noFill/>
        </p:spPr>
        <p:txBody>
          <a:bodyPr wrap="square" rtlCol="0">
            <a:spAutoFit/>
          </a:bodyPr>
          <a:lstStyle/>
          <a:p>
            <a:r>
              <a:rPr lang="en-US" i="0" dirty="0" smtClean="0"/>
              <a:t>An important observation is that channel bonding must be intelligently </a:t>
            </a:r>
            <a:r>
              <a:rPr lang="en-US" i="0" dirty="0"/>
              <a:t>e</a:t>
            </a:r>
            <a:r>
              <a:rPr lang="en-US" i="0" dirty="0" smtClean="0"/>
              <a:t>xecuted to improve performance.</a:t>
            </a:r>
          </a:p>
        </p:txBody>
      </p:sp>
      <p:sp>
        <p:nvSpPr>
          <p:cNvPr id="10"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extLst>
      <p:ext uri="{BB962C8B-B14F-4D97-AF65-F5344CB8AC3E}">
        <p14:creationId xmlns:p14="http://schemas.microsoft.com/office/powerpoint/2010/main" val="3916195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77813"/>
            <a:ext cx="8064500" cy="1008062"/>
          </a:xfrm>
        </p:spPr>
        <p:txBody>
          <a:bodyPr/>
          <a:lstStyle/>
          <a:p>
            <a:pPr>
              <a:defRPr/>
            </a:pPr>
            <a:r>
              <a:rPr lang="en-US" dirty="0"/>
              <a:t>4.2 How should bandwidth be assigned </a:t>
            </a:r>
          </a:p>
        </p:txBody>
      </p:sp>
      <p:sp>
        <p:nvSpPr>
          <p:cNvPr id="5" name="Slide Number Placeholder 4"/>
          <p:cNvSpPr>
            <a:spLocks noGrp="1"/>
          </p:cNvSpPr>
          <p:nvPr>
            <p:ph type="sldNum" sz="quarter" idx="11"/>
          </p:nvPr>
        </p:nvSpPr>
        <p:spPr/>
        <p:txBody>
          <a:bodyPr/>
          <a:lstStyle/>
          <a:p>
            <a:pPr>
              <a:defRPr/>
            </a:pPr>
            <a:fld id="{9ADBFF04-70DA-484D-81E4-FFE830F8A7E1}" type="slidenum">
              <a:rPr lang="en-US" smtClean="0"/>
              <a:pPr>
                <a:defRPr/>
              </a:pPr>
              <a:t>28</a:t>
            </a:fld>
            <a:endParaRPr lang="en-US"/>
          </a:p>
        </p:txBody>
      </p:sp>
      <p:sp>
        <p:nvSpPr>
          <p:cNvPr id="3" name="Content Placeholder 2"/>
          <p:cNvSpPr>
            <a:spLocks noGrp="1"/>
          </p:cNvSpPr>
          <p:nvPr>
            <p:ph idx="1"/>
          </p:nvPr>
        </p:nvSpPr>
        <p:spPr>
          <a:xfrm>
            <a:off x="1120775" y="1208088"/>
            <a:ext cx="7772400" cy="5173240"/>
          </a:xfrm>
        </p:spPr>
        <p:txBody>
          <a:bodyPr/>
          <a:lstStyle/>
          <a:p>
            <a:r>
              <a:rPr lang="en-US" dirty="0" smtClean="0"/>
              <a:t>4.2.2 what are the effects of sharing the channel</a:t>
            </a:r>
          </a:p>
          <a:p>
            <a:pPr lvl="1"/>
            <a:r>
              <a:rPr lang="en-US" dirty="0" smtClean="0">
                <a:latin typeface="+mn-lt"/>
              </a:rPr>
              <a:t>In densely populated network, devices might have to share channel. Two cell may share a channel without being aware due to the known hidden terminal problem.</a:t>
            </a:r>
          </a:p>
          <a:p>
            <a:pPr lvl="1"/>
            <a:r>
              <a:rPr lang="en-US" dirty="0" smtClean="0">
                <a:latin typeface="+mn-lt"/>
              </a:rPr>
              <a:t>Configure the network such that two transmitters share the transmission medium.</a:t>
            </a:r>
          </a:p>
          <a:p>
            <a:pPr lvl="1"/>
            <a:r>
              <a:rPr lang="en-US" dirty="0" smtClean="0">
                <a:latin typeface="+mn-lt"/>
              </a:rPr>
              <a:t>Define the legend</a:t>
            </a:r>
            <a:endParaRPr lang="en-US" dirty="0">
              <a:latin typeface="+mn-lt"/>
            </a:endParaRPr>
          </a:p>
        </p:txBody>
      </p:sp>
      <p:sp>
        <p:nvSpPr>
          <p:cNvPr id="7"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AB485F00-8D2C-418D-9C5E-44938820AD10}" type="slidenum">
              <a:rPr lang="en-US" smtClean="0"/>
              <a:pPr>
                <a:defRPr/>
              </a:pPr>
              <a:t>29</a:t>
            </a:fld>
            <a:endParaRPr lang="en-US"/>
          </a:p>
        </p:txBody>
      </p:sp>
      <p:pic>
        <p:nvPicPr>
          <p:cNvPr id="7" name="Picture 6" descr="屏幕快照 2014-10-12 下午2.29.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32656"/>
            <a:ext cx="7488832" cy="3168352"/>
          </a:xfrm>
          <a:prstGeom prst="rect">
            <a:avLst/>
          </a:prstGeom>
        </p:spPr>
      </p:pic>
      <p:sp>
        <p:nvSpPr>
          <p:cNvPr id="8" name="TextBox 7"/>
          <p:cNvSpPr txBox="1"/>
          <p:nvPr/>
        </p:nvSpPr>
        <p:spPr>
          <a:xfrm>
            <a:off x="1403648" y="3573016"/>
            <a:ext cx="6840760" cy="2133918"/>
          </a:xfrm>
          <a:prstGeom prst="rect">
            <a:avLst/>
          </a:prstGeom>
          <a:noFill/>
        </p:spPr>
        <p:txBody>
          <a:bodyPr wrap="square" rtlCol="0">
            <a:spAutoFit/>
          </a:bodyPr>
          <a:lstStyle/>
          <a:p>
            <a:r>
              <a:rPr lang="en-US" sz="2000" i="0" dirty="0" smtClean="0">
                <a:latin typeface="+mn-lt"/>
              </a:rPr>
              <a:t>The best performance occurs when both T and S operate on a 40MHz channel (40*40). However, this  condition is nor guaranteed and depends on how effectively a link can take advantage of </a:t>
            </a:r>
            <a:r>
              <a:rPr lang="en-US" sz="2000" i="0" dirty="0" smtClean="0">
                <a:solidFill>
                  <a:srgbClr val="0000FF"/>
                </a:solidFill>
                <a:latin typeface="+mn-lt"/>
              </a:rPr>
              <a:t>signal strength </a:t>
            </a:r>
            <a:r>
              <a:rPr lang="en-US" sz="2000" i="0" dirty="0" smtClean="0">
                <a:latin typeface="+mn-lt"/>
              </a:rPr>
              <a:t>to increase transmission rate.</a:t>
            </a:r>
          </a:p>
          <a:p>
            <a:r>
              <a:rPr lang="en-US" sz="2000" i="0" dirty="0" smtClean="0">
                <a:latin typeface="+mn-lt"/>
              </a:rPr>
              <a:t>Find that slow nodes capture the common medium for longer periods of time, thus penalizing fast stations.</a:t>
            </a:r>
            <a:endParaRPr lang="en-US" sz="2000" i="0" dirty="0">
              <a:latin typeface="+mn-lt"/>
            </a:endParaRPr>
          </a:p>
        </p:txBody>
      </p:sp>
      <p:sp>
        <p:nvSpPr>
          <p:cNvPr id="10"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Introduction</a:t>
            </a:r>
            <a:endParaRPr lang="en-US" dirty="0"/>
          </a:p>
        </p:txBody>
      </p:sp>
      <p:sp>
        <p:nvSpPr>
          <p:cNvPr id="3" name="Content Placeholder 2"/>
          <p:cNvSpPr>
            <a:spLocks noGrp="1"/>
          </p:cNvSpPr>
          <p:nvPr>
            <p:ph idx="1"/>
          </p:nvPr>
        </p:nvSpPr>
        <p:spPr>
          <a:xfrm>
            <a:off x="928688" y="1208088"/>
            <a:ext cx="8215312" cy="4525962"/>
          </a:xfrm>
        </p:spPr>
        <p:txBody>
          <a:bodyPr/>
          <a:lstStyle/>
          <a:p>
            <a:pPr>
              <a:defRPr/>
            </a:pPr>
            <a:r>
              <a:rPr lang="en-US" dirty="0" smtClean="0"/>
              <a:t>There are many drawbacks in 802.11 a/b/g.</a:t>
            </a:r>
          </a:p>
          <a:p>
            <a:pPr>
              <a:defRPr/>
            </a:pPr>
            <a:r>
              <a:rPr lang="en-US" dirty="0" smtClean="0"/>
              <a:t>802.11n : two 20MHz -&gt; 40 Mhz.</a:t>
            </a:r>
          </a:p>
          <a:p>
            <a:pPr>
              <a:defRPr/>
            </a:pPr>
            <a:r>
              <a:rPr lang="en-US" dirty="0" smtClean="0"/>
              <a:t>802.11n with MIMO can achieve higher data rates, but no guidelines.</a:t>
            </a:r>
          </a:p>
          <a:p>
            <a:pPr>
              <a:defRPr/>
            </a:pPr>
            <a:r>
              <a:rPr lang="en-US" dirty="0" smtClean="0"/>
              <a:t>Previous studies focus on features.</a:t>
            </a:r>
          </a:p>
          <a:p>
            <a:pPr>
              <a:defRPr/>
            </a:pPr>
            <a:r>
              <a:rPr lang="en-US" dirty="0" smtClean="0"/>
              <a:t>Goal: Effectively characterizing channel bonding in real-world setting.</a:t>
            </a:r>
            <a:endParaRPr lang="en-US" dirty="0"/>
          </a:p>
        </p:txBody>
      </p:sp>
      <p:sp>
        <p:nvSpPr>
          <p:cNvPr id="5" name="Slide Number Placeholder 4"/>
          <p:cNvSpPr>
            <a:spLocks noGrp="1"/>
          </p:cNvSpPr>
          <p:nvPr>
            <p:ph type="sldNum" sz="quarter" idx="11"/>
          </p:nvPr>
        </p:nvSpPr>
        <p:spPr/>
        <p:txBody>
          <a:bodyPr/>
          <a:lstStyle/>
          <a:p>
            <a:pPr>
              <a:defRPr/>
            </a:pPr>
            <a:fld id="{CEFEB26C-C54A-43D7-B1B7-D83124B4F6FE}" type="slidenum">
              <a:rPr lang="en-US" smtClean="0"/>
              <a:pPr>
                <a:defRPr/>
              </a:pPr>
              <a:t>3</a:t>
            </a:fld>
            <a:endParaRPr lang="en-US"/>
          </a:p>
        </p:txBody>
      </p:sp>
      <p:sp>
        <p:nvSpPr>
          <p:cNvPr id="6"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A64E6093-B58C-4DF5-B0C7-98BAA18E51B1}" type="slidenum">
              <a:rPr lang="en-US" smtClean="0"/>
              <a:pPr>
                <a:defRPr/>
              </a:pPr>
              <a:t>30</a:t>
            </a:fld>
            <a:endParaRPr lang="en-US"/>
          </a:p>
        </p:txBody>
      </p:sp>
      <p:pic>
        <p:nvPicPr>
          <p:cNvPr id="6" name="Picture 5" descr="屏幕快照 2014-10-12 下午2.35.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332656"/>
            <a:ext cx="7344816" cy="3336032"/>
          </a:xfrm>
          <a:prstGeom prst="rect">
            <a:avLst/>
          </a:prstGeom>
        </p:spPr>
      </p:pic>
      <p:sp>
        <p:nvSpPr>
          <p:cNvPr id="7" name="TextBox 6"/>
          <p:cNvSpPr txBox="1"/>
          <p:nvPr/>
        </p:nvSpPr>
        <p:spPr>
          <a:xfrm>
            <a:off x="1043608" y="3645024"/>
            <a:ext cx="7920880" cy="2151358"/>
          </a:xfrm>
          <a:prstGeom prst="rect">
            <a:avLst/>
          </a:prstGeom>
          <a:noFill/>
        </p:spPr>
        <p:txBody>
          <a:bodyPr wrap="square" rtlCol="0">
            <a:spAutoFit/>
          </a:bodyPr>
          <a:lstStyle/>
          <a:p>
            <a:r>
              <a:rPr lang="en-US" i="0" dirty="0" smtClean="0">
                <a:latin typeface="+mn-lt"/>
              </a:rPr>
              <a:t>S’s low rates diminish form the benefits of T’s channel boding and lead to no observable improvements.</a:t>
            </a:r>
          </a:p>
          <a:p>
            <a:r>
              <a:rPr lang="en-US" i="0" dirty="0" smtClean="0">
                <a:latin typeface="+mn-lt"/>
              </a:rPr>
              <a:t>Regardless of the bandwidth of T, it is more advantageous for T to compete for the channel with an interferer who transmits at 40MHz: 40MHz interferers attain higher transmission rates and alleviate fairness issue in multi-rate scenarios, leading to better performance. However, the decision to channel bond relies on the accurate characterization of T’s potential to take advantage of channel bonding.</a:t>
            </a:r>
            <a:endParaRPr lang="en-US" i="0" dirty="0">
              <a:latin typeface="+mn-lt"/>
            </a:endParaRPr>
          </a:p>
        </p:txBody>
      </p:sp>
      <p:sp>
        <p:nvSpPr>
          <p:cNvPr id="9"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extLst>
      <p:ext uri="{BB962C8B-B14F-4D97-AF65-F5344CB8AC3E}">
        <p14:creationId xmlns:p14="http://schemas.microsoft.com/office/powerpoint/2010/main" val="3080914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C4B736B-73C1-424F-8B83-8FE8A8298794}" type="slidenum">
              <a:rPr lang="en-US"/>
              <a:pPr>
                <a:defRPr/>
              </a:pPr>
              <a:t>31</a:t>
            </a:fld>
            <a:endParaRPr lang="en-US"/>
          </a:p>
        </p:txBody>
      </p:sp>
      <p:sp>
        <p:nvSpPr>
          <p:cNvPr id="229378" name="Rectangle 2"/>
          <p:cNvSpPr>
            <a:spLocks noGrp="1" noChangeArrowheads="1"/>
          </p:cNvSpPr>
          <p:nvPr>
            <p:ph type="title"/>
          </p:nvPr>
        </p:nvSpPr>
        <p:spPr>
          <a:xfrm>
            <a:off x="684213" y="115888"/>
            <a:ext cx="7704137" cy="1009650"/>
          </a:xfrm>
        </p:spPr>
        <p:txBody>
          <a:bodyPr/>
          <a:lstStyle/>
          <a:p>
            <a:pPr eaLnBrk="1" hangingPunct="1">
              <a:defRPr/>
            </a:pPr>
            <a:r>
              <a:rPr lang="en-US" dirty="0" smtClean="0"/>
              <a:t>Outline</a:t>
            </a:r>
          </a:p>
        </p:txBody>
      </p:sp>
      <p:sp>
        <p:nvSpPr>
          <p:cNvPr id="229379" name="Rectangle 3"/>
          <p:cNvSpPr>
            <a:spLocks noGrp="1" noChangeArrowheads="1"/>
          </p:cNvSpPr>
          <p:nvPr>
            <p:ph type="body" idx="1"/>
          </p:nvPr>
        </p:nvSpPr>
        <p:spPr>
          <a:xfrm>
            <a:off x="1120774" y="1208088"/>
            <a:ext cx="7915721" cy="4885208"/>
          </a:xfrm>
        </p:spPr>
        <p:txBody>
          <a:bodyPr/>
          <a:lstStyle/>
          <a:p>
            <a:pPr eaLnBrk="1" hangingPunct="1">
              <a:defRPr/>
            </a:pPr>
            <a:r>
              <a:rPr lang="en-US" sz="2800" dirty="0" smtClean="0">
                <a:solidFill>
                  <a:srgbClr val="660066"/>
                </a:solidFill>
                <a:cs typeface="Arial" charset="0"/>
              </a:rPr>
              <a:t>1.Introduction</a:t>
            </a:r>
          </a:p>
          <a:p>
            <a:pPr eaLnBrk="1" hangingPunct="1">
              <a:defRPr/>
            </a:pPr>
            <a:r>
              <a:rPr lang="en-US" sz="2800" dirty="0" smtClean="0">
                <a:solidFill>
                  <a:srgbClr val="660066"/>
                </a:solidFill>
              </a:rPr>
              <a:t>2.</a:t>
            </a:r>
            <a:r>
              <a:rPr lang="en-US" sz="2800" dirty="0">
                <a:solidFill>
                  <a:srgbClr val="660066"/>
                </a:solidFill>
              </a:rPr>
              <a:t>Background and related work</a:t>
            </a:r>
          </a:p>
          <a:p>
            <a:pPr eaLnBrk="1" hangingPunct="1">
              <a:defRPr/>
            </a:pPr>
            <a:r>
              <a:rPr lang="en-US" sz="2800" dirty="0" smtClean="0">
                <a:solidFill>
                  <a:srgbClr val="660066"/>
                </a:solidFill>
              </a:rPr>
              <a:t>3.Test environment</a:t>
            </a:r>
          </a:p>
          <a:p>
            <a:pPr eaLnBrk="1" hangingPunct="1">
              <a:defRPr/>
            </a:pPr>
            <a:r>
              <a:rPr lang="en-US" sz="2800" dirty="0" smtClean="0">
                <a:solidFill>
                  <a:srgbClr val="660066"/>
                </a:solidFill>
              </a:rPr>
              <a:t>4.</a:t>
            </a:r>
            <a:r>
              <a:rPr lang="en-US" sz="2800" dirty="0">
                <a:solidFill>
                  <a:srgbClr val="660066"/>
                </a:solidFill>
              </a:rPr>
              <a:t>Empirical study of channel bonding</a:t>
            </a:r>
          </a:p>
          <a:p>
            <a:pPr eaLnBrk="1" hangingPunct="1">
              <a:defRPr/>
            </a:pPr>
            <a:r>
              <a:rPr lang="en-US" sz="2800" dirty="0">
                <a:solidFill>
                  <a:srgbClr val="660066"/>
                </a:solidFill>
              </a:rPr>
              <a:t>5.</a:t>
            </a:r>
            <a:r>
              <a:rPr lang="en-US" sz="2800" dirty="0">
                <a:solidFill>
                  <a:srgbClr val="0000FF"/>
                </a:solidFill>
              </a:rPr>
              <a:t>Identifying channel bonding </a:t>
            </a:r>
            <a:r>
              <a:rPr lang="en-US" sz="2800" dirty="0" smtClean="0">
                <a:solidFill>
                  <a:srgbClr val="0000FF"/>
                </a:solidFill>
              </a:rPr>
              <a:t>opportunities</a:t>
            </a:r>
          </a:p>
          <a:p>
            <a:pPr eaLnBrk="1" hangingPunct="1">
              <a:defRPr/>
            </a:pPr>
            <a:r>
              <a:rPr lang="en-US" sz="2800" dirty="0" smtClean="0">
                <a:solidFill>
                  <a:srgbClr val="660066"/>
                </a:solidFill>
              </a:rPr>
              <a:t>6.Evaluation of intelligent channel bonding</a:t>
            </a:r>
          </a:p>
          <a:p>
            <a:pPr eaLnBrk="1" hangingPunct="1">
              <a:defRPr/>
            </a:pPr>
            <a:r>
              <a:rPr lang="en-US" sz="2800" dirty="0" smtClean="0">
                <a:solidFill>
                  <a:srgbClr val="660066"/>
                </a:solidFill>
              </a:rPr>
              <a:t>7.Conclusion</a:t>
            </a:r>
          </a:p>
          <a:p>
            <a:pPr marL="0" indent="0" eaLnBrk="1" hangingPunct="1">
              <a:buNone/>
              <a:defRPr/>
            </a:pPr>
            <a:endParaRPr lang="en-US" sz="2800" dirty="0" smtClean="0"/>
          </a:p>
        </p:txBody>
      </p:sp>
      <p:sp>
        <p:nvSpPr>
          <p:cNvPr id="6"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extLst>
      <p:ext uri="{BB962C8B-B14F-4D97-AF65-F5344CB8AC3E}">
        <p14:creationId xmlns:p14="http://schemas.microsoft.com/office/powerpoint/2010/main" val="1517636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77813"/>
            <a:ext cx="8064500" cy="1008062"/>
          </a:xfrm>
        </p:spPr>
        <p:txBody>
          <a:bodyPr/>
          <a:lstStyle/>
          <a:p>
            <a:pPr>
              <a:defRPr/>
            </a:pPr>
            <a:r>
              <a:rPr lang="en-US" dirty="0" smtClean="0"/>
              <a:t>5.Identifying channel bonding opportunities</a:t>
            </a:r>
            <a:endParaRPr lang="en-US" dirty="0"/>
          </a:p>
        </p:txBody>
      </p:sp>
      <p:sp>
        <p:nvSpPr>
          <p:cNvPr id="5" name="Slide Number Placeholder 4"/>
          <p:cNvSpPr>
            <a:spLocks noGrp="1"/>
          </p:cNvSpPr>
          <p:nvPr>
            <p:ph type="sldNum" sz="quarter" idx="11"/>
          </p:nvPr>
        </p:nvSpPr>
        <p:spPr/>
        <p:txBody>
          <a:bodyPr/>
          <a:lstStyle/>
          <a:p>
            <a:pPr>
              <a:defRPr/>
            </a:pPr>
            <a:fld id="{6F7E5FBA-77E3-42A9-B480-69BCC38DC73B}" type="slidenum">
              <a:rPr lang="en-US" smtClean="0"/>
              <a:pPr>
                <a:defRPr/>
              </a:pPr>
              <a:t>32</a:t>
            </a:fld>
            <a:endParaRPr lang="en-US"/>
          </a:p>
        </p:txBody>
      </p:sp>
      <p:sp>
        <p:nvSpPr>
          <p:cNvPr id="3" name="Content Placeholder 2"/>
          <p:cNvSpPr>
            <a:spLocks noGrp="1"/>
          </p:cNvSpPr>
          <p:nvPr>
            <p:ph idx="1"/>
          </p:nvPr>
        </p:nvSpPr>
        <p:spPr>
          <a:xfrm>
            <a:off x="1043608" y="1556792"/>
            <a:ext cx="7772400" cy="4525962"/>
          </a:xfrm>
        </p:spPr>
        <p:txBody>
          <a:bodyPr/>
          <a:lstStyle/>
          <a:p>
            <a:r>
              <a:rPr lang="en-US" dirty="0" smtClean="0"/>
              <a:t>Through section 4, the network characteristics that are either conducive or detrimental to the performance of channel bonding.</a:t>
            </a:r>
          </a:p>
          <a:p>
            <a:r>
              <a:rPr lang="en-US" dirty="0" smtClean="0"/>
              <a:t>Evaluate a network to determine channel bonding opportunities and </a:t>
            </a:r>
            <a:r>
              <a:rPr lang="en-US" dirty="0"/>
              <a:t>t</a:t>
            </a:r>
            <a:r>
              <a:rPr lang="en-US" dirty="0" smtClean="0"/>
              <a:t>o make recommendation of when channel bonding improves the performance.</a:t>
            </a:r>
            <a:endParaRPr lang="en-US" dirty="0"/>
          </a:p>
        </p:txBody>
      </p:sp>
      <p:sp>
        <p:nvSpPr>
          <p:cNvPr id="7"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117475"/>
            <a:ext cx="8064500" cy="1454150"/>
          </a:xfrm>
        </p:spPr>
        <p:txBody>
          <a:bodyPr/>
          <a:lstStyle/>
          <a:p>
            <a:pPr>
              <a:defRPr/>
            </a:pPr>
            <a:r>
              <a:rPr lang="en-US" dirty="0"/>
              <a:t>5.Identifying channel bonding opportunities</a:t>
            </a:r>
          </a:p>
        </p:txBody>
      </p:sp>
      <p:sp>
        <p:nvSpPr>
          <p:cNvPr id="3" name="Content Placeholder 2"/>
          <p:cNvSpPr>
            <a:spLocks noGrp="1"/>
          </p:cNvSpPr>
          <p:nvPr>
            <p:ph idx="1"/>
          </p:nvPr>
        </p:nvSpPr>
        <p:spPr>
          <a:xfrm>
            <a:off x="1120775" y="1785938"/>
            <a:ext cx="7772400" cy="4235350"/>
          </a:xfrm>
        </p:spPr>
        <p:txBody>
          <a:bodyPr/>
          <a:lstStyle/>
          <a:p>
            <a:pPr>
              <a:defRPr/>
            </a:pPr>
            <a:r>
              <a:rPr lang="en-US" dirty="0" smtClean="0"/>
              <a:t>5.1 how can unfavorable network conditions be determined from performance metrics?</a:t>
            </a:r>
          </a:p>
          <a:p>
            <a:pPr>
              <a:defRPr/>
            </a:pPr>
            <a:r>
              <a:rPr lang="en-US" dirty="0" smtClean="0"/>
              <a:t>In this paper, identify two possible unfavorable conditions.</a:t>
            </a:r>
            <a:endParaRPr lang="en-US" dirty="0">
              <a:solidFill>
                <a:srgbClr val="3333FF"/>
              </a:solidFill>
            </a:endParaRPr>
          </a:p>
          <a:p>
            <a:pPr lvl="1">
              <a:defRPr/>
            </a:pPr>
            <a:r>
              <a:rPr lang="en-US" sz="2400" dirty="0" smtClean="0">
                <a:solidFill>
                  <a:schemeClr val="tx2"/>
                </a:solidFill>
                <a:latin typeface="+mn-lt"/>
              </a:rPr>
              <a:t>The presence of nodes that operates on overlapping channels.</a:t>
            </a:r>
          </a:p>
          <a:p>
            <a:pPr lvl="1">
              <a:defRPr/>
            </a:pPr>
            <a:r>
              <a:rPr lang="en-US" sz="2400" dirty="0" smtClean="0">
                <a:solidFill>
                  <a:schemeClr val="tx2"/>
                </a:solidFill>
                <a:latin typeface="+mn-lt"/>
              </a:rPr>
              <a:t>Interference caused by channel leakage from nodes operating on adjacent channels</a:t>
            </a:r>
            <a:r>
              <a:rPr lang="en-US" dirty="0" smtClean="0">
                <a:solidFill>
                  <a:srgbClr val="3333FF"/>
                </a:solidFill>
              </a:rPr>
              <a:t>.</a:t>
            </a:r>
            <a:endParaRPr lang="en-US" dirty="0" smtClean="0"/>
          </a:p>
        </p:txBody>
      </p:sp>
      <p:sp>
        <p:nvSpPr>
          <p:cNvPr id="5" name="Slide Number Placeholder 4"/>
          <p:cNvSpPr>
            <a:spLocks noGrp="1"/>
          </p:cNvSpPr>
          <p:nvPr>
            <p:ph type="sldNum" sz="quarter" idx="11"/>
          </p:nvPr>
        </p:nvSpPr>
        <p:spPr/>
        <p:txBody>
          <a:bodyPr/>
          <a:lstStyle/>
          <a:p>
            <a:pPr>
              <a:defRPr/>
            </a:pPr>
            <a:fld id="{9EC6DB0C-BDBC-4535-B063-9FC11181A0E8}" type="slidenum">
              <a:rPr lang="en-US" smtClean="0"/>
              <a:pPr>
                <a:defRPr/>
              </a:pPr>
              <a:t>33</a:t>
            </a:fld>
            <a:endParaRPr lang="en-US"/>
          </a:p>
        </p:txBody>
      </p:sp>
      <p:sp>
        <p:nvSpPr>
          <p:cNvPr id="6"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A06D0616-6DFA-46BB-B42B-7CBB56C869CC}" type="slidenum">
              <a:rPr lang="en-US" smtClean="0"/>
              <a:pPr>
                <a:defRPr/>
              </a:pPr>
              <a:t>34</a:t>
            </a:fld>
            <a:endParaRPr lang="en-US"/>
          </a:p>
        </p:txBody>
      </p:sp>
      <p:sp>
        <p:nvSpPr>
          <p:cNvPr id="3" name="TextBox 2"/>
          <p:cNvSpPr txBox="1"/>
          <p:nvPr/>
        </p:nvSpPr>
        <p:spPr>
          <a:xfrm>
            <a:off x="1187624" y="188640"/>
            <a:ext cx="7704856" cy="1951303"/>
          </a:xfrm>
          <a:prstGeom prst="rect">
            <a:avLst/>
          </a:prstGeom>
          <a:noFill/>
        </p:spPr>
        <p:txBody>
          <a:bodyPr wrap="square" rtlCol="0">
            <a:spAutoFit/>
          </a:bodyPr>
          <a:lstStyle/>
          <a:p>
            <a:r>
              <a:rPr lang="en-US" sz="2400" i="0" dirty="0" smtClean="0">
                <a:latin typeface="+mn-lt"/>
              </a:rPr>
              <a:t>Define the normalized throughput metric and identify it as an indicator for unfavorable network condition.</a:t>
            </a:r>
          </a:p>
          <a:p>
            <a:r>
              <a:rPr lang="en-US" sz="2400" i="0" dirty="0" smtClean="0">
                <a:latin typeface="+mn-lt"/>
              </a:rPr>
              <a:t>Only measure achieved throughput at the MAC layer and </a:t>
            </a:r>
            <a:r>
              <a:rPr lang="en-US" sz="2400" i="0" dirty="0" smtClean="0">
                <a:solidFill>
                  <a:srgbClr val="0000FF"/>
                </a:solidFill>
                <a:latin typeface="+mn-lt"/>
              </a:rPr>
              <a:t>calculate</a:t>
            </a:r>
            <a:r>
              <a:rPr lang="en-US" sz="2400" i="0" dirty="0" smtClean="0">
                <a:latin typeface="+mn-lt"/>
              </a:rPr>
              <a:t> expected throughput in terms of delay per packet:</a:t>
            </a:r>
            <a:endParaRPr lang="en-US" sz="2400" i="0" dirty="0">
              <a:latin typeface="+mn-lt"/>
            </a:endParaRPr>
          </a:p>
        </p:txBody>
      </p:sp>
      <p:pic>
        <p:nvPicPr>
          <p:cNvPr id="6" name="Picture 5" descr="屏幕快照 2014-10-12 下午3.23.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204864"/>
            <a:ext cx="4824536" cy="1008112"/>
          </a:xfrm>
          <a:prstGeom prst="rect">
            <a:avLst/>
          </a:prstGeom>
        </p:spPr>
      </p:pic>
      <p:sp>
        <p:nvSpPr>
          <p:cNvPr id="7" name="TextBox 6"/>
          <p:cNvSpPr txBox="1"/>
          <p:nvPr/>
        </p:nvSpPr>
        <p:spPr>
          <a:xfrm>
            <a:off x="1043608" y="3573016"/>
            <a:ext cx="7776864" cy="1877437"/>
          </a:xfrm>
          <a:prstGeom prst="rect">
            <a:avLst/>
          </a:prstGeom>
          <a:noFill/>
        </p:spPr>
        <p:txBody>
          <a:bodyPr wrap="square" rtlCol="0">
            <a:spAutoFit/>
          </a:bodyPr>
          <a:lstStyle/>
          <a:p>
            <a:r>
              <a:rPr lang="en-US" sz="2400" i="0" dirty="0" smtClean="0">
                <a:latin typeface="+mn-lt"/>
              </a:rPr>
              <a:t>Normalized throughput is a good indicator of unfavorable network conditions. The greater the impact an unfavorable condition has on performance, the more clearly the impact is reflected in the computed normalized throughput at each MCS.</a:t>
            </a:r>
            <a:endParaRPr lang="en-US" sz="2400" i="0" dirty="0">
              <a:latin typeface="+mn-lt"/>
            </a:endParaRPr>
          </a:p>
        </p:txBody>
      </p:sp>
      <p:sp>
        <p:nvSpPr>
          <p:cNvPr id="12"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7145620D-7FDD-477C-8F09-21359E2E0B57}" type="slidenum">
              <a:rPr lang="en-US" smtClean="0"/>
              <a:pPr>
                <a:defRPr/>
              </a:pPr>
              <a:t>35</a:t>
            </a:fld>
            <a:endParaRPr lang="en-US"/>
          </a:p>
        </p:txBody>
      </p:sp>
      <p:sp>
        <p:nvSpPr>
          <p:cNvPr id="8" name="TextBox 7"/>
          <p:cNvSpPr txBox="1"/>
          <p:nvPr/>
        </p:nvSpPr>
        <p:spPr>
          <a:xfrm>
            <a:off x="971600" y="3861048"/>
            <a:ext cx="8172400" cy="2246769"/>
          </a:xfrm>
          <a:prstGeom prst="rect">
            <a:avLst/>
          </a:prstGeom>
          <a:noFill/>
        </p:spPr>
        <p:txBody>
          <a:bodyPr wrap="square" rtlCol="0">
            <a:spAutoFit/>
          </a:bodyPr>
          <a:lstStyle/>
          <a:p>
            <a:r>
              <a:rPr lang="en-US" i="0" dirty="0" smtClean="0">
                <a:latin typeface="+mn-lt"/>
              </a:rPr>
              <a:t> </a:t>
            </a:r>
            <a:r>
              <a:rPr lang="en-US" sz="2400" i="0" dirty="0" smtClean="0">
                <a:latin typeface="+mn-lt"/>
              </a:rPr>
              <a:t>Figure 8 depicts the typical behavior of normalized through </a:t>
            </a:r>
            <a:r>
              <a:rPr lang="en-US" altLang="zh-CN" sz="2400" i="0" dirty="0" smtClean="0">
                <a:latin typeface="+mn-lt"/>
              </a:rPr>
              <a:t>for a single link in an interference-free environment.</a:t>
            </a:r>
          </a:p>
          <a:p>
            <a:r>
              <a:rPr lang="en-US" sz="2400" i="0" dirty="0" smtClean="0">
                <a:latin typeface="+mn-lt"/>
              </a:rPr>
              <a:t>(b)represents values when a second link operates on an overlapping channel, while (c)and (d)show values when a second link operates on a non-overlapping, yet adjacent, channel. </a:t>
            </a:r>
          </a:p>
        </p:txBody>
      </p:sp>
      <p:sp>
        <p:nvSpPr>
          <p:cNvPr id="11"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pic>
        <p:nvPicPr>
          <p:cNvPr id="2" name="Picture 1" descr="屏幕快照 2014-10-13 上午1.01.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2455"/>
            <a:ext cx="4464496" cy="3190521"/>
          </a:xfrm>
          <a:prstGeom prst="rect">
            <a:avLst/>
          </a:prstGeom>
        </p:spPr>
      </p:pic>
      <p:pic>
        <p:nvPicPr>
          <p:cNvPr id="3" name="Picture 2" descr="屏幕快照 2014-10-13 上午1.01.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671" y="0"/>
            <a:ext cx="4067944" cy="3189913"/>
          </a:xfrm>
          <a:prstGeom prst="rect">
            <a:avLst/>
          </a:prstGeom>
        </p:spPr>
      </p:pic>
      <p:pic>
        <p:nvPicPr>
          <p:cNvPr id="6" name="Picture 5" descr="屏幕快照 2014-10-13 上午1.05.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3284984"/>
            <a:ext cx="6997700" cy="581427"/>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28708"/>
            <a:ext cx="7772400" cy="5992579"/>
          </a:xfrm>
        </p:spPr>
        <p:txBody>
          <a:bodyPr/>
          <a:lstStyle/>
          <a:p>
            <a:r>
              <a:rPr lang="en-US" altLang="zh-CN" sz="2400" dirty="0"/>
              <a:t>The behavior of a link in an interference-free environment is consistent.</a:t>
            </a:r>
          </a:p>
          <a:p>
            <a:r>
              <a:rPr lang="en-US" sz="2400" dirty="0"/>
              <a:t>From the (a), the distance of the achieved throughput form the expected throughput is due to the strict SNR requirements necessary to </a:t>
            </a:r>
            <a:r>
              <a:rPr lang="en-US" altLang="zh-CN" sz="2400" dirty="0"/>
              <a:t>achieve those rates.</a:t>
            </a:r>
          </a:p>
          <a:p>
            <a:r>
              <a:rPr lang="en-US" sz="2400" dirty="0"/>
              <a:t>The difference between achieved and expected throughput will be larger if using low MCS value, because penalty imposed on fast stations form sharing common medium with slow stations.</a:t>
            </a:r>
          </a:p>
          <a:p>
            <a:r>
              <a:rPr lang="en-US" sz="2400" dirty="0"/>
              <a:t>If conditions in a network are that normalized throughput drops for low MCS, the network is unfavorable</a:t>
            </a:r>
            <a:r>
              <a:rPr lang="en-US" sz="2400" dirty="0" smtClean="0"/>
              <a:t>.</a:t>
            </a:r>
            <a:endParaRPr lang="en-US" sz="2400" dirty="0"/>
          </a:p>
        </p:txBody>
      </p:sp>
      <p:sp>
        <p:nvSpPr>
          <p:cNvPr id="4" name="Footer Placeholder 3"/>
          <p:cNvSpPr>
            <a:spLocks noGrp="1"/>
          </p:cNvSpPr>
          <p:nvPr>
            <p:ph type="ftr" sz="quarter" idx="10"/>
          </p:nvPr>
        </p:nvSpPr>
        <p:spPr/>
        <p:txBody>
          <a:bodyPr/>
          <a:lstStyle/>
          <a:p>
            <a:pPr>
              <a:defRPr/>
            </a:pPr>
            <a:r>
              <a:rPr lang="en-US" smtClean="0"/>
              <a:t>Characterization of 802.11 Wireless Networks in the Home</a:t>
            </a:r>
            <a:endParaRPr lang="en-US"/>
          </a:p>
        </p:txBody>
      </p:sp>
      <p:sp>
        <p:nvSpPr>
          <p:cNvPr id="5" name="Slide Number Placeholder 4"/>
          <p:cNvSpPr>
            <a:spLocks noGrp="1"/>
          </p:cNvSpPr>
          <p:nvPr>
            <p:ph type="sldNum" sz="quarter" idx="11"/>
          </p:nvPr>
        </p:nvSpPr>
        <p:spPr/>
        <p:txBody>
          <a:bodyPr/>
          <a:lstStyle/>
          <a:p>
            <a:pPr>
              <a:defRPr/>
            </a:pPr>
            <a:fld id="{A64E6093-B58C-4DF5-B0C7-98BAA18E51B1}" type="slidenum">
              <a:rPr lang="en-US" smtClean="0"/>
              <a:pPr>
                <a:defRPr/>
              </a:pPr>
              <a:t>36</a:t>
            </a:fld>
            <a:endParaRPr lang="en-US"/>
          </a:p>
        </p:txBody>
      </p:sp>
    </p:spTree>
    <p:extLst>
      <p:ext uri="{BB962C8B-B14F-4D97-AF65-F5344CB8AC3E}">
        <p14:creationId xmlns:p14="http://schemas.microsoft.com/office/powerpoint/2010/main" val="1942191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7475"/>
            <a:ext cx="8784976" cy="1008063"/>
          </a:xfrm>
        </p:spPr>
        <p:txBody>
          <a:bodyPr/>
          <a:lstStyle/>
          <a:p>
            <a:pPr>
              <a:defRPr/>
            </a:pPr>
            <a:r>
              <a:rPr lang="en-US" dirty="0" smtClean="0"/>
              <a:t>5.2 which parameters determine opportunities for channel bonding?</a:t>
            </a:r>
            <a:endParaRPr lang="en-US" dirty="0"/>
          </a:p>
        </p:txBody>
      </p:sp>
      <p:sp>
        <p:nvSpPr>
          <p:cNvPr id="3" name="Content Placeholder 2"/>
          <p:cNvSpPr>
            <a:spLocks noGrp="1"/>
          </p:cNvSpPr>
          <p:nvPr>
            <p:ph idx="1"/>
          </p:nvPr>
        </p:nvSpPr>
        <p:spPr/>
        <p:txBody>
          <a:bodyPr/>
          <a:lstStyle/>
          <a:p>
            <a:pPr>
              <a:defRPr/>
            </a:pPr>
            <a:r>
              <a:rPr lang="en-US" dirty="0" smtClean="0"/>
              <a:t>Compile a list of parameters that facilitate network characterization</a:t>
            </a:r>
          </a:p>
          <a:p>
            <a:pPr lvl="1">
              <a:defRPr/>
            </a:pPr>
            <a:r>
              <a:rPr lang="en-US" dirty="0" smtClean="0">
                <a:latin typeface="+mn-lt"/>
              </a:rPr>
              <a:t>Signal strength at receiver(RSSI)</a:t>
            </a:r>
          </a:p>
          <a:p>
            <a:pPr lvl="1">
              <a:defRPr/>
            </a:pPr>
            <a:r>
              <a:rPr lang="en-US" altLang="zh-CN" dirty="0" smtClean="0">
                <a:latin typeface="+mn-lt"/>
              </a:rPr>
              <a:t>MCS in use</a:t>
            </a:r>
          </a:p>
          <a:p>
            <a:pPr lvl="1">
              <a:defRPr/>
            </a:pPr>
            <a:r>
              <a:rPr lang="en-US" altLang="zh-CN" dirty="0" smtClean="0">
                <a:latin typeface="+mn-lt"/>
              </a:rPr>
              <a:t>Strength of interfering transmissions</a:t>
            </a:r>
          </a:p>
          <a:p>
            <a:pPr lvl="1">
              <a:defRPr/>
            </a:pPr>
            <a:r>
              <a:rPr lang="en-US" altLang="zh-CN" dirty="0" smtClean="0">
                <a:latin typeface="+mn-lt"/>
              </a:rPr>
              <a:t>Physical rates of links in CS range</a:t>
            </a:r>
          </a:p>
        </p:txBody>
      </p:sp>
      <p:sp>
        <p:nvSpPr>
          <p:cNvPr id="4" name="Footer Placeholder 3"/>
          <p:cNvSpPr>
            <a:spLocks noGrp="1"/>
          </p:cNvSpPr>
          <p:nvPr>
            <p:ph type="ftr" sz="quarter" idx="10"/>
          </p:nvPr>
        </p:nvSpPr>
        <p:spPr/>
        <p:txBody>
          <a:bodyPr/>
          <a:lstStyle/>
          <a:p>
            <a:pPr>
              <a:defRPr/>
            </a:pPr>
            <a:r>
              <a:rPr lang="en-US" smtClean="0"/>
              <a:t>Characterization of 802.11 Wireless Networks in the Home</a:t>
            </a:r>
            <a:endParaRPr lang="en-US"/>
          </a:p>
        </p:txBody>
      </p:sp>
      <p:sp>
        <p:nvSpPr>
          <p:cNvPr id="5" name="Slide Number Placeholder 4"/>
          <p:cNvSpPr>
            <a:spLocks noGrp="1"/>
          </p:cNvSpPr>
          <p:nvPr>
            <p:ph type="sldNum" sz="quarter" idx="11"/>
          </p:nvPr>
        </p:nvSpPr>
        <p:spPr/>
        <p:txBody>
          <a:bodyPr/>
          <a:lstStyle/>
          <a:p>
            <a:pPr>
              <a:defRPr/>
            </a:pPr>
            <a:fld id="{5DD97C3F-4674-4FCB-B07C-957AABE5AF46}"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06375"/>
            <a:ext cx="8064500" cy="1008063"/>
          </a:xfrm>
        </p:spPr>
        <p:txBody>
          <a:bodyPr/>
          <a:lstStyle/>
          <a:p>
            <a:pPr>
              <a:defRPr/>
            </a:pPr>
            <a:r>
              <a:rPr lang="en-US" dirty="0" smtClean="0"/>
              <a:t>5.3 can performance on a 40MHz channel be inferred from performance on a 20MHz channel</a:t>
            </a:r>
            <a:endParaRPr lang="en-US" dirty="0"/>
          </a:p>
        </p:txBody>
      </p:sp>
      <p:sp>
        <p:nvSpPr>
          <p:cNvPr id="4" name="Footer Placeholder 3"/>
          <p:cNvSpPr>
            <a:spLocks noGrp="1"/>
          </p:cNvSpPr>
          <p:nvPr>
            <p:ph type="ftr" sz="quarter" idx="10"/>
          </p:nvPr>
        </p:nvSpPr>
        <p:spPr/>
        <p:txBody>
          <a:bodyPr/>
          <a:lstStyle/>
          <a:p>
            <a:pPr>
              <a:defRPr/>
            </a:pPr>
            <a:r>
              <a:rPr lang="en-US" smtClean="0"/>
              <a:t>Characterization of 802.11 Wireless Networks in the Home</a:t>
            </a:r>
            <a:endParaRPr lang="en-US"/>
          </a:p>
        </p:txBody>
      </p:sp>
      <p:sp>
        <p:nvSpPr>
          <p:cNvPr id="5" name="Slide Number Placeholder 4"/>
          <p:cNvSpPr>
            <a:spLocks noGrp="1"/>
          </p:cNvSpPr>
          <p:nvPr>
            <p:ph type="sldNum" sz="quarter" idx="11"/>
          </p:nvPr>
        </p:nvSpPr>
        <p:spPr/>
        <p:txBody>
          <a:bodyPr/>
          <a:lstStyle/>
          <a:p>
            <a:pPr>
              <a:defRPr/>
            </a:pPr>
            <a:fld id="{0CF723C1-299E-434C-BDFA-152AABBF5022}" type="slidenum">
              <a:rPr lang="en-US" smtClean="0"/>
              <a:pPr>
                <a:defRPr/>
              </a:pPr>
              <a:t>38</a:t>
            </a:fld>
            <a:endParaRPr lang="en-US"/>
          </a:p>
        </p:txBody>
      </p:sp>
      <p:sp>
        <p:nvSpPr>
          <p:cNvPr id="6" name="TextBox 5"/>
          <p:cNvSpPr txBox="1"/>
          <p:nvPr/>
        </p:nvSpPr>
        <p:spPr>
          <a:xfrm>
            <a:off x="1619672" y="2204864"/>
            <a:ext cx="7344816" cy="3133166"/>
          </a:xfrm>
          <a:prstGeom prst="rect">
            <a:avLst/>
          </a:prstGeom>
          <a:noFill/>
        </p:spPr>
        <p:txBody>
          <a:bodyPr wrap="square" rtlCol="0">
            <a:spAutoFit/>
          </a:bodyPr>
          <a:lstStyle/>
          <a:p>
            <a:r>
              <a:rPr lang="en-US" sz="2400" i="0" dirty="0" smtClean="0">
                <a:latin typeface="+mn-lt"/>
              </a:rPr>
              <a:t>Due to multipath diversity in wireless environments , transmissions are susceptible to frequency-selective fading. Occurs when signals from different paths combine destructively at the receiver and the effect of signal cancellation is deepest only at a particular frequency.</a:t>
            </a:r>
          </a:p>
          <a:p>
            <a:r>
              <a:rPr lang="en-US" sz="2400" i="0" dirty="0" smtClean="0">
                <a:latin typeface="+mn-lt"/>
              </a:rPr>
              <a:t>For the above mentioned reasons, performance from a 20MHz channel cannot be used to infer performance on 40MHz channel.</a:t>
            </a:r>
            <a:endParaRPr lang="en-US" sz="2400" i="0" dirty="0">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Characterization of 802.11 Wireless Networks in the Home</a:t>
            </a:r>
            <a:endParaRPr lang="en-US"/>
          </a:p>
        </p:txBody>
      </p:sp>
      <p:sp>
        <p:nvSpPr>
          <p:cNvPr id="5" name="Slide Number Placeholder 4"/>
          <p:cNvSpPr>
            <a:spLocks noGrp="1"/>
          </p:cNvSpPr>
          <p:nvPr>
            <p:ph type="sldNum" sz="quarter" idx="11"/>
          </p:nvPr>
        </p:nvSpPr>
        <p:spPr/>
        <p:txBody>
          <a:bodyPr/>
          <a:lstStyle/>
          <a:p>
            <a:pPr>
              <a:defRPr/>
            </a:pPr>
            <a:fld id="{975220FA-5C65-43A7-931A-FD4002AA3663}" type="slidenum">
              <a:rPr lang="en-US" smtClean="0"/>
              <a:pPr>
                <a:defRPr/>
              </a:pPr>
              <a:t>39</a:t>
            </a:fld>
            <a:endParaRPr lang="en-US"/>
          </a:p>
        </p:txBody>
      </p:sp>
      <p:pic>
        <p:nvPicPr>
          <p:cNvPr id="286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188" y="3286125"/>
            <a:ext cx="476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Title 1"/>
          <p:cNvSpPr>
            <a:spLocks noGrp="1"/>
          </p:cNvSpPr>
          <p:nvPr>
            <p:ph type="title"/>
          </p:nvPr>
        </p:nvSpPr>
        <p:spPr>
          <a:xfrm>
            <a:off x="1079500" y="836712"/>
            <a:ext cx="8064500" cy="1008063"/>
          </a:xfrm>
        </p:spPr>
        <p:txBody>
          <a:bodyPr/>
          <a:lstStyle/>
          <a:p>
            <a:pPr>
              <a:defRPr/>
            </a:pPr>
            <a:r>
              <a:rPr lang="en-US" dirty="0" smtClean="0"/>
              <a:t>5.4 should we increase channel width to 40MHz with incomplete knowledge of the neighboring 20MHz channel?</a:t>
            </a:r>
            <a:endParaRPr lang="en-US" dirty="0"/>
          </a:p>
        </p:txBody>
      </p:sp>
      <p:sp>
        <p:nvSpPr>
          <p:cNvPr id="3" name="TextBox 2"/>
          <p:cNvSpPr txBox="1"/>
          <p:nvPr/>
        </p:nvSpPr>
        <p:spPr>
          <a:xfrm>
            <a:off x="1331640" y="2708920"/>
            <a:ext cx="7344816" cy="3354765"/>
          </a:xfrm>
          <a:prstGeom prst="rect">
            <a:avLst/>
          </a:prstGeom>
          <a:noFill/>
        </p:spPr>
        <p:txBody>
          <a:bodyPr wrap="square" rtlCol="0">
            <a:spAutoFit/>
          </a:bodyPr>
          <a:lstStyle/>
          <a:p>
            <a:r>
              <a:rPr lang="en-US" sz="2400" i="0" dirty="0" smtClean="0">
                <a:latin typeface="+mn-lt"/>
              </a:rPr>
              <a:t>So far we cannot increase channel width to 40MHz with incomplete knowledge of the neighboring 20MHz channel. Not only information on the status of the adjacent channel is required due to channel leakage, but even interfering transmissions on separate channels could potentially affect channel management decisions. So there are network parameters that should be identified to perform an intelligent assignment of channel width to improve network throughput.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1. Introduction</a:t>
            </a:r>
            <a:endParaRPr lang="en-US" dirty="0"/>
          </a:p>
        </p:txBody>
      </p:sp>
      <p:sp>
        <p:nvSpPr>
          <p:cNvPr id="3" name="Content Placeholder 2"/>
          <p:cNvSpPr>
            <a:spLocks noGrp="1"/>
          </p:cNvSpPr>
          <p:nvPr>
            <p:ph idx="1"/>
          </p:nvPr>
        </p:nvSpPr>
        <p:spPr>
          <a:xfrm>
            <a:off x="971600" y="908721"/>
            <a:ext cx="8172400" cy="5112568"/>
          </a:xfrm>
        </p:spPr>
        <p:txBody>
          <a:bodyPr/>
          <a:lstStyle/>
          <a:p>
            <a:pPr>
              <a:defRPr/>
            </a:pPr>
            <a:r>
              <a:rPr lang="en-US" dirty="0" smtClean="0"/>
              <a:t>Evaluate the impact of different channel bonding choices</a:t>
            </a:r>
          </a:p>
          <a:p>
            <a:pPr>
              <a:defRPr/>
            </a:pPr>
            <a:r>
              <a:rPr lang="en-US" dirty="0" smtClean="0"/>
              <a:t>Set up a configurable </a:t>
            </a:r>
            <a:r>
              <a:rPr lang="en-US" dirty="0" err="1" smtClean="0"/>
              <a:t>testbed</a:t>
            </a:r>
            <a:r>
              <a:rPr lang="en-US" dirty="0" smtClean="0"/>
              <a:t> to evaluate channel bonding, and restrict to 5GHz frequency range.</a:t>
            </a:r>
          </a:p>
          <a:p>
            <a:pPr>
              <a:defRPr/>
            </a:pPr>
            <a:r>
              <a:rPr lang="en-US" dirty="0" smtClean="0"/>
              <a:t>Most of the naïve decisions degrade performance.</a:t>
            </a:r>
          </a:p>
          <a:p>
            <a:pPr>
              <a:defRPr/>
            </a:pPr>
            <a:r>
              <a:rPr lang="en-US" dirty="0" smtClean="0"/>
              <a:t>Co-channel and adjacent channel interference would be mitigated to perform intelligent decisions.</a:t>
            </a:r>
          </a:p>
        </p:txBody>
      </p:sp>
      <p:sp>
        <p:nvSpPr>
          <p:cNvPr id="5" name="Slide Number Placeholder 4"/>
          <p:cNvSpPr>
            <a:spLocks noGrp="1"/>
          </p:cNvSpPr>
          <p:nvPr>
            <p:ph type="sldNum" sz="quarter" idx="11"/>
          </p:nvPr>
        </p:nvSpPr>
        <p:spPr/>
        <p:txBody>
          <a:bodyPr/>
          <a:lstStyle/>
          <a:p>
            <a:pPr>
              <a:defRPr/>
            </a:pPr>
            <a:fld id="{D9A93163-DD49-4C61-B09B-3D3C8C034B16}" type="slidenum">
              <a:rPr lang="en-US" smtClean="0"/>
              <a:pPr>
                <a:defRPr/>
              </a:pPr>
              <a:t>4</a:t>
            </a:fld>
            <a:endParaRPr lang="en-US"/>
          </a:p>
        </p:txBody>
      </p:sp>
      <p:sp>
        <p:nvSpPr>
          <p:cNvPr id="6"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C4B736B-73C1-424F-8B83-8FE8A8298794}" type="slidenum">
              <a:rPr lang="en-US"/>
              <a:pPr>
                <a:defRPr/>
              </a:pPr>
              <a:t>40</a:t>
            </a:fld>
            <a:endParaRPr lang="en-US"/>
          </a:p>
        </p:txBody>
      </p:sp>
      <p:sp>
        <p:nvSpPr>
          <p:cNvPr id="229378" name="Rectangle 2"/>
          <p:cNvSpPr>
            <a:spLocks noGrp="1" noChangeArrowheads="1"/>
          </p:cNvSpPr>
          <p:nvPr>
            <p:ph type="title"/>
          </p:nvPr>
        </p:nvSpPr>
        <p:spPr>
          <a:xfrm>
            <a:off x="684213" y="115888"/>
            <a:ext cx="7704137" cy="1009650"/>
          </a:xfrm>
        </p:spPr>
        <p:txBody>
          <a:bodyPr/>
          <a:lstStyle/>
          <a:p>
            <a:pPr eaLnBrk="1" hangingPunct="1">
              <a:defRPr/>
            </a:pPr>
            <a:r>
              <a:rPr lang="en-US" dirty="0" smtClean="0"/>
              <a:t>Outline</a:t>
            </a:r>
          </a:p>
        </p:txBody>
      </p:sp>
      <p:sp>
        <p:nvSpPr>
          <p:cNvPr id="229379" name="Rectangle 3"/>
          <p:cNvSpPr>
            <a:spLocks noGrp="1" noChangeArrowheads="1"/>
          </p:cNvSpPr>
          <p:nvPr>
            <p:ph type="body" idx="1"/>
          </p:nvPr>
        </p:nvSpPr>
        <p:spPr>
          <a:xfrm>
            <a:off x="1120774" y="1208088"/>
            <a:ext cx="7915721" cy="4885208"/>
          </a:xfrm>
        </p:spPr>
        <p:txBody>
          <a:bodyPr/>
          <a:lstStyle/>
          <a:p>
            <a:pPr eaLnBrk="1" hangingPunct="1">
              <a:defRPr/>
            </a:pPr>
            <a:r>
              <a:rPr lang="en-US" sz="2800" dirty="0" smtClean="0">
                <a:solidFill>
                  <a:srgbClr val="660066"/>
                </a:solidFill>
                <a:cs typeface="Arial" charset="0"/>
              </a:rPr>
              <a:t>1.Introduction</a:t>
            </a:r>
          </a:p>
          <a:p>
            <a:pPr eaLnBrk="1" hangingPunct="1">
              <a:defRPr/>
            </a:pPr>
            <a:r>
              <a:rPr lang="en-US" sz="2800" dirty="0" smtClean="0">
                <a:solidFill>
                  <a:srgbClr val="660066"/>
                </a:solidFill>
              </a:rPr>
              <a:t>2.</a:t>
            </a:r>
            <a:r>
              <a:rPr lang="en-US" sz="2800" dirty="0">
                <a:solidFill>
                  <a:srgbClr val="660066"/>
                </a:solidFill>
              </a:rPr>
              <a:t>Background and related work</a:t>
            </a:r>
          </a:p>
          <a:p>
            <a:pPr eaLnBrk="1" hangingPunct="1">
              <a:defRPr/>
            </a:pPr>
            <a:r>
              <a:rPr lang="en-US" sz="2800" dirty="0" smtClean="0">
                <a:solidFill>
                  <a:srgbClr val="660066"/>
                </a:solidFill>
              </a:rPr>
              <a:t>3.Test environment</a:t>
            </a:r>
          </a:p>
          <a:p>
            <a:pPr eaLnBrk="1" hangingPunct="1">
              <a:defRPr/>
            </a:pPr>
            <a:r>
              <a:rPr lang="en-US" sz="2800" dirty="0" smtClean="0">
                <a:solidFill>
                  <a:srgbClr val="660066"/>
                </a:solidFill>
              </a:rPr>
              <a:t>4.</a:t>
            </a:r>
            <a:r>
              <a:rPr lang="en-US" sz="2800" dirty="0">
                <a:solidFill>
                  <a:srgbClr val="660066"/>
                </a:solidFill>
              </a:rPr>
              <a:t>Empirical study of channel bonding</a:t>
            </a:r>
          </a:p>
          <a:p>
            <a:pPr eaLnBrk="1" hangingPunct="1">
              <a:defRPr/>
            </a:pPr>
            <a:r>
              <a:rPr lang="en-US" sz="2800" dirty="0">
                <a:solidFill>
                  <a:srgbClr val="660066"/>
                </a:solidFill>
              </a:rPr>
              <a:t>5.Identifying channel bonding opportunities</a:t>
            </a:r>
          </a:p>
          <a:p>
            <a:pPr eaLnBrk="1" hangingPunct="1">
              <a:defRPr/>
            </a:pPr>
            <a:r>
              <a:rPr lang="en-US" sz="2800" dirty="0" smtClean="0">
                <a:solidFill>
                  <a:srgbClr val="660066"/>
                </a:solidFill>
              </a:rPr>
              <a:t>6.</a:t>
            </a:r>
            <a:r>
              <a:rPr lang="en-US" sz="2800" dirty="0" smtClean="0">
                <a:solidFill>
                  <a:srgbClr val="0000FF"/>
                </a:solidFill>
              </a:rPr>
              <a:t>Evaluation of intelligent channel bonding</a:t>
            </a:r>
          </a:p>
          <a:p>
            <a:pPr eaLnBrk="1" hangingPunct="1">
              <a:defRPr/>
            </a:pPr>
            <a:r>
              <a:rPr lang="en-US" sz="2800" dirty="0" smtClean="0">
                <a:solidFill>
                  <a:srgbClr val="660066"/>
                </a:solidFill>
              </a:rPr>
              <a:t>7.Conclusion</a:t>
            </a:r>
          </a:p>
          <a:p>
            <a:pPr marL="0" indent="0" eaLnBrk="1" hangingPunct="1">
              <a:buNone/>
              <a:defRPr/>
            </a:pPr>
            <a:endParaRPr lang="en-US" sz="2800" dirty="0" smtClean="0"/>
          </a:p>
        </p:txBody>
      </p:sp>
      <p:sp>
        <p:nvSpPr>
          <p:cNvPr id="6"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extLst>
      <p:ext uri="{BB962C8B-B14F-4D97-AF65-F5344CB8AC3E}">
        <p14:creationId xmlns:p14="http://schemas.microsoft.com/office/powerpoint/2010/main" val="24215661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6. Evaluation of intelligent channel bonding</a:t>
            </a:r>
            <a:endParaRPr lang="en-US" dirty="0"/>
          </a:p>
        </p:txBody>
      </p:sp>
      <p:sp>
        <p:nvSpPr>
          <p:cNvPr id="3" name="Content Placeholder 2"/>
          <p:cNvSpPr>
            <a:spLocks noGrp="1"/>
          </p:cNvSpPr>
          <p:nvPr>
            <p:ph idx="1"/>
          </p:nvPr>
        </p:nvSpPr>
        <p:spPr>
          <a:xfrm>
            <a:off x="1120774" y="1708150"/>
            <a:ext cx="7915721" cy="4313138"/>
          </a:xfrm>
        </p:spPr>
        <p:txBody>
          <a:bodyPr/>
          <a:lstStyle/>
          <a:p>
            <a:pPr>
              <a:defRPr/>
            </a:pPr>
            <a:r>
              <a:rPr lang="en-US" sz="2400" dirty="0" smtClean="0"/>
              <a:t>Create network scenarios.</a:t>
            </a:r>
          </a:p>
          <a:p>
            <a:pPr>
              <a:defRPr/>
            </a:pPr>
            <a:r>
              <a:rPr lang="en-US" sz="2400" dirty="0" smtClean="0"/>
              <a:t>Make intelligent decisions that leverage the benefits of channel bonding.</a:t>
            </a:r>
          </a:p>
          <a:p>
            <a:pPr>
              <a:defRPr/>
            </a:pPr>
            <a:r>
              <a:rPr lang="en-US" sz="2400" dirty="0" smtClean="0"/>
              <a:t>Present three different test case scenarios in Figure 9. in each test, characterized the network environment and decide for a single node T. then evaluate T’s performance and compare.</a:t>
            </a:r>
          </a:p>
          <a:p>
            <a:pPr lvl="1">
              <a:defRPr/>
            </a:pPr>
            <a:r>
              <a:rPr lang="en-US" sz="2400" dirty="0" smtClean="0">
                <a:latin typeface="+mn-lt"/>
              </a:rPr>
              <a:t>Case 1: all available channels are occupied.</a:t>
            </a:r>
          </a:p>
          <a:p>
            <a:pPr lvl="1">
              <a:defRPr/>
            </a:pPr>
            <a:r>
              <a:rPr lang="en-US" sz="2400" dirty="0" smtClean="0">
                <a:latin typeface="+mn-lt"/>
              </a:rPr>
              <a:t>Case 2: two channels are free.</a:t>
            </a:r>
          </a:p>
          <a:p>
            <a:pPr lvl="1">
              <a:defRPr/>
            </a:pPr>
            <a:r>
              <a:rPr lang="en-US" sz="2400" dirty="0" smtClean="0">
                <a:latin typeface="+mn-lt"/>
              </a:rPr>
              <a:t>Case 3: only one unoccupied 20MHz channel.</a:t>
            </a:r>
          </a:p>
        </p:txBody>
      </p:sp>
      <p:sp>
        <p:nvSpPr>
          <p:cNvPr id="4" name="Footer Placeholder 3"/>
          <p:cNvSpPr>
            <a:spLocks noGrp="1"/>
          </p:cNvSpPr>
          <p:nvPr>
            <p:ph type="ftr" sz="quarter" idx="10"/>
          </p:nvPr>
        </p:nvSpPr>
        <p:spPr/>
        <p:txBody>
          <a:bodyPr/>
          <a:lstStyle/>
          <a:p>
            <a:pPr>
              <a:defRPr/>
            </a:pPr>
            <a:r>
              <a:rPr lang="en-US" smtClean="0"/>
              <a:t>Characterization of 802.11 Wireless Networks in the Home</a:t>
            </a:r>
            <a:endParaRPr lang="en-US"/>
          </a:p>
        </p:txBody>
      </p:sp>
      <p:sp>
        <p:nvSpPr>
          <p:cNvPr id="5" name="Slide Number Placeholder 4"/>
          <p:cNvSpPr>
            <a:spLocks noGrp="1"/>
          </p:cNvSpPr>
          <p:nvPr>
            <p:ph type="sldNum" sz="quarter" idx="11"/>
          </p:nvPr>
        </p:nvSpPr>
        <p:spPr/>
        <p:txBody>
          <a:bodyPr/>
          <a:lstStyle/>
          <a:p>
            <a:pPr>
              <a:defRPr/>
            </a:pPr>
            <a:fld id="{AA08ECD1-9AA8-443B-AC0F-210DDD2FDD0A}"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30121C55-00A4-4A14-82FF-40D326A3FACA}" type="slidenum">
              <a:rPr lang="en-US" smtClean="0"/>
              <a:pPr>
                <a:defRPr/>
              </a:pPr>
              <a:t>42</a:t>
            </a:fld>
            <a:endParaRPr lang="en-US"/>
          </a:p>
        </p:txBody>
      </p:sp>
      <p:pic>
        <p:nvPicPr>
          <p:cNvPr id="7" name="Picture 6" descr="屏幕快照 2014-10-12 下午5.02.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60648"/>
            <a:ext cx="8100392" cy="2159000"/>
          </a:xfrm>
          <a:prstGeom prst="rect">
            <a:avLst/>
          </a:prstGeom>
        </p:spPr>
      </p:pic>
      <p:pic>
        <p:nvPicPr>
          <p:cNvPr id="11" name="Picture 10" descr="屏幕快照 2014-10-12 下午7.04.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420888"/>
            <a:ext cx="4680520" cy="3528392"/>
          </a:xfrm>
          <a:prstGeom prst="rect">
            <a:avLst/>
          </a:prstGeom>
        </p:spPr>
      </p:pic>
      <p:sp>
        <p:nvSpPr>
          <p:cNvPr id="12" name="TextBox 11"/>
          <p:cNvSpPr txBox="1"/>
          <p:nvPr/>
        </p:nvSpPr>
        <p:spPr>
          <a:xfrm>
            <a:off x="5652120" y="2204864"/>
            <a:ext cx="3419872" cy="3979551"/>
          </a:xfrm>
          <a:prstGeom prst="rect">
            <a:avLst/>
          </a:prstGeom>
          <a:noFill/>
        </p:spPr>
        <p:txBody>
          <a:bodyPr wrap="square" rtlCol="0">
            <a:spAutoFit/>
          </a:bodyPr>
          <a:lstStyle/>
          <a:p>
            <a:r>
              <a:rPr lang="en-US" i="0" dirty="0" smtClean="0">
                <a:latin typeface="+mn-lt"/>
              </a:rPr>
              <a:t>Case1(a):intelligent channel bonding solution maximized performance considerably, with a 1.15 and up to factor increase in achieved throughput compared to the naïve solution.</a:t>
            </a:r>
          </a:p>
          <a:p>
            <a:r>
              <a:rPr lang="en-US" i="0" dirty="0" smtClean="0">
                <a:latin typeface="+mn-lt"/>
              </a:rPr>
              <a:t>Case2(b):intelligent channel bonding solution improve performance by a factor by of 83%, from 18Mb/s to 33Mb/s</a:t>
            </a:r>
          </a:p>
          <a:p>
            <a:r>
              <a:rPr lang="en-US" i="0" dirty="0" smtClean="0">
                <a:latin typeface="+mn-lt"/>
              </a:rPr>
              <a:t>Case3(c):by identifying the opportunity for channel bonding, increase the performance by 38%, from 13Mb/s to 18Mb/s.</a:t>
            </a:r>
          </a:p>
        </p:txBody>
      </p:sp>
      <p:sp>
        <p:nvSpPr>
          <p:cNvPr id="14"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C4B736B-73C1-424F-8B83-8FE8A8298794}" type="slidenum">
              <a:rPr lang="en-US"/>
              <a:pPr>
                <a:defRPr/>
              </a:pPr>
              <a:t>43</a:t>
            </a:fld>
            <a:endParaRPr lang="en-US"/>
          </a:p>
        </p:txBody>
      </p:sp>
      <p:sp>
        <p:nvSpPr>
          <p:cNvPr id="229378" name="Rectangle 2"/>
          <p:cNvSpPr>
            <a:spLocks noGrp="1" noChangeArrowheads="1"/>
          </p:cNvSpPr>
          <p:nvPr>
            <p:ph type="title"/>
          </p:nvPr>
        </p:nvSpPr>
        <p:spPr>
          <a:xfrm>
            <a:off x="684213" y="115888"/>
            <a:ext cx="7704137" cy="1009650"/>
          </a:xfrm>
        </p:spPr>
        <p:txBody>
          <a:bodyPr/>
          <a:lstStyle/>
          <a:p>
            <a:pPr eaLnBrk="1" hangingPunct="1">
              <a:defRPr/>
            </a:pPr>
            <a:r>
              <a:rPr lang="en-US" dirty="0" smtClean="0"/>
              <a:t>Outline</a:t>
            </a:r>
          </a:p>
        </p:txBody>
      </p:sp>
      <p:sp>
        <p:nvSpPr>
          <p:cNvPr id="229379" name="Rectangle 3"/>
          <p:cNvSpPr>
            <a:spLocks noGrp="1" noChangeArrowheads="1"/>
          </p:cNvSpPr>
          <p:nvPr>
            <p:ph type="body" idx="1"/>
          </p:nvPr>
        </p:nvSpPr>
        <p:spPr>
          <a:xfrm>
            <a:off x="1120774" y="1208088"/>
            <a:ext cx="7915721" cy="4885208"/>
          </a:xfrm>
        </p:spPr>
        <p:txBody>
          <a:bodyPr/>
          <a:lstStyle/>
          <a:p>
            <a:pPr eaLnBrk="1" hangingPunct="1">
              <a:defRPr/>
            </a:pPr>
            <a:r>
              <a:rPr lang="en-US" sz="2800" dirty="0" smtClean="0">
                <a:solidFill>
                  <a:srgbClr val="660066"/>
                </a:solidFill>
                <a:cs typeface="Arial" charset="0"/>
              </a:rPr>
              <a:t>1.Introduction</a:t>
            </a:r>
          </a:p>
          <a:p>
            <a:pPr eaLnBrk="1" hangingPunct="1">
              <a:defRPr/>
            </a:pPr>
            <a:r>
              <a:rPr lang="en-US" sz="2800" dirty="0" smtClean="0">
                <a:solidFill>
                  <a:srgbClr val="660066"/>
                </a:solidFill>
              </a:rPr>
              <a:t>2.</a:t>
            </a:r>
            <a:r>
              <a:rPr lang="en-US" sz="2800" dirty="0">
                <a:solidFill>
                  <a:srgbClr val="660066"/>
                </a:solidFill>
              </a:rPr>
              <a:t>Background and related work</a:t>
            </a:r>
          </a:p>
          <a:p>
            <a:pPr eaLnBrk="1" hangingPunct="1">
              <a:defRPr/>
            </a:pPr>
            <a:r>
              <a:rPr lang="en-US" sz="2800" dirty="0" smtClean="0">
                <a:solidFill>
                  <a:srgbClr val="660066"/>
                </a:solidFill>
              </a:rPr>
              <a:t>3.Test environment</a:t>
            </a:r>
          </a:p>
          <a:p>
            <a:pPr eaLnBrk="1" hangingPunct="1">
              <a:defRPr/>
            </a:pPr>
            <a:r>
              <a:rPr lang="en-US" sz="2800" dirty="0" smtClean="0">
                <a:solidFill>
                  <a:srgbClr val="660066"/>
                </a:solidFill>
              </a:rPr>
              <a:t>4.</a:t>
            </a:r>
            <a:r>
              <a:rPr lang="en-US" sz="2800" dirty="0">
                <a:solidFill>
                  <a:srgbClr val="660066"/>
                </a:solidFill>
              </a:rPr>
              <a:t>Empirical study of channel bonding</a:t>
            </a:r>
          </a:p>
          <a:p>
            <a:pPr eaLnBrk="1" hangingPunct="1">
              <a:defRPr/>
            </a:pPr>
            <a:r>
              <a:rPr lang="en-US" sz="2800" dirty="0">
                <a:solidFill>
                  <a:srgbClr val="660066"/>
                </a:solidFill>
              </a:rPr>
              <a:t>5.Identifying channel bonding </a:t>
            </a:r>
            <a:r>
              <a:rPr lang="en-US" sz="2800" dirty="0" smtClean="0">
                <a:solidFill>
                  <a:srgbClr val="660066"/>
                </a:solidFill>
              </a:rPr>
              <a:t>opportunities</a:t>
            </a:r>
          </a:p>
          <a:p>
            <a:pPr eaLnBrk="1" hangingPunct="1">
              <a:defRPr/>
            </a:pPr>
            <a:r>
              <a:rPr lang="en-US" sz="2800" dirty="0" smtClean="0">
                <a:solidFill>
                  <a:srgbClr val="660066"/>
                </a:solidFill>
              </a:rPr>
              <a:t>6.Evaluation of intelligent channel bonding</a:t>
            </a:r>
          </a:p>
          <a:p>
            <a:pPr eaLnBrk="1" hangingPunct="1">
              <a:defRPr/>
            </a:pPr>
            <a:r>
              <a:rPr lang="en-US" sz="2800" dirty="0" smtClean="0">
                <a:solidFill>
                  <a:srgbClr val="660066"/>
                </a:solidFill>
              </a:rPr>
              <a:t>7.</a:t>
            </a:r>
            <a:r>
              <a:rPr lang="en-US" sz="2800" dirty="0" smtClean="0">
                <a:solidFill>
                  <a:srgbClr val="0000FF"/>
                </a:solidFill>
              </a:rPr>
              <a:t>Conclusion</a:t>
            </a:r>
          </a:p>
          <a:p>
            <a:pPr marL="0" indent="0" eaLnBrk="1" hangingPunct="1">
              <a:buNone/>
              <a:defRPr/>
            </a:pPr>
            <a:endParaRPr lang="en-US" sz="2800" dirty="0" smtClean="0"/>
          </a:p>
        </p:txBody>
      </p:sp>
      <p:sp>
        <p:nvSpPr>
          <p:cNvPr id="6"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extLst>
      <p:ext uri="{BB962C8B-B14F-4D97-AF65-F5344CB8AC3E}">
        <p14:creationId xmlns:p14="http://schemas.microsoft.com/office/powerpoint/2010/main" val="24215661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7.Conclusion</a:t>
            </a:r>
            <a:endParaRPr lang="en-US" dirty="0"/>
          </a:p>
        </p:txBody>
      </p:sp>
      <p:sp>
        <p:nvSpPr>
          <p:cNvPr id="4" name="Footer Placeholder 3"/>
          <p:cNvSpPr>
            <a:spLocks noGrp="1"/>
          </p:cNvSpPr>
          <p:nvPr>
            <p:ph type="ftr" sz="quarter" idx="10"/>
          </p:nvPr>
        </p:nvSpPr>
        <p:spPr/>
        <p:txBody>
          <a:bodyPr/>
          <a:lstStyle/>
          <a:p>
            <a:pPr>
              <a:defRPr/>
            </a:pPr>
            <a:r>
              <a:rPr lang="en-US" smtClean="0"/>
              <a:t>Characterization of 802.11 Wireless Networks in the Home</a:t>
            </a:r>
            <a:endParaRPr lang="en-US"/>
          </a:p>
        </p:txBody>
      </p:sp>
      <p:sp>
        <p:nvSpPr>
          <p:cNvPr id="5" name="Slide Number Placeholder 4"/>
          <p:cNvSpPr>
            <a:spLocks noGrp="1"/>
          </p:cNvSpPr>
          <p:nvPr>
            <p:ph type="sldNum" sz="quarter" idx="11"/>
          </p:nvPr>
        </p:nvSpPr>
        <p:spPr/>
        <p:txBody>
          <a:bodyPr/>
          <a:lstStyle/>
          <a:p>
            <a:pPr>
              <a:defRPr/>
            </a:pPr>
            <a:fld id="{39DA889B-DC91-465A-85A8-F529C3F9018B}" type="slidenum">
              <a:rPr lang="en-US" smtClean="0"/>
              <a:pPr>
                <a:defRPr/>
              </a:pPr>
              <a:t>44</a:t>
            </a:fld>
            <a:endParaRPr lang="en-US"/>
          </a:p>
        </p:txBody>
      </p:sp>
      <p:sp>
        <p:nvSpPr>
          <p:cNvPr id="3" name="Content Placeholder 2"/>
          <p:cNvSpPr>
            <a:spLocks noGrp="1"/>
          </p:cNvSpPr>
          <p:nvPr>
            <p:ph idx="1"/>
          </p:nvPr>
        </p:nvSpPr>
        <p:spPr/>
        <p:txBody>
          <a:bodyPr/>
          <a:lstStyle/>
          <a:p>
            <a:r>
              <a:rPr lang="en-US" sz="2400" dirty="0" smtClean="0"/>
              <a:t>With the advent of new and improved technologies in 802.11n networks, and in the context of 5GHz operation, identify a set of network characteristics in which wider channels can be exploited through channel bonding.</a:t>
            </a:r>
          </a:p>
          <a:p>
            <a:r>
              <a:rPr lang="en-US" sz="2400" dirty="0" smtClean="0"/>
              <a:t>Provide an in-depth study of the behavior of channel bonding and evaluate the impact of different channel bonding choices on network performance.</a:t>
            </a:r>
          </a:p>
          <a:p>
            <a:r>
              <a:rPr lang="en-US" sz="2400" dirty="0" smtClean="0"/>
              <a:t>Find that intelligent channel bonding decision rely on the knowledge of a transmitter’s surrounding.</a:t>
            </a:r>
            <a:endParaRPr lang="en-US"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042988" y="837381"/>
            <a:ext cx="7777162" cy="2087563"/>
          </a:xfrm>
          <a:ln w="25400">
            <a:solidFill>
              <a:schemeClr val="hlink"/>
            </a:solidFill>
          </a:ln>
        </p:spPr>
        <p:txBody>
          <a:bodyPr/>
          <a:lstStyle/>
          <a:p>
            <a:pPr eaLnBrk="1" hangingPunct="1">
              <a:defRPr/>
            </a:pPr>
            <a:r>
              <a:rPr lang="en-US" altLang="zh-CN" sz="3600" dirty="0" smtClean="0">
                <a:ea typeface="宋体" pitchFamily="2" charset="-122"/>
              </a:rPr>
              <a:t> The Impact of Channel Bonding on 802.11n Network Management</a:t>
            </a:r>
          </a:p>
        </p:txBody>
      </p:sp>
      <p:sp>
        <p:nvSpPr>
          <p:cNvPr id="40963" name="Rectangle 6"/>
          <p:cNvSpPr>
            <a:spLocks noChangeArrowheads="1"/>
          </p:cNvSpPr>
          <p:nvPr/>
        </p:nvSpPr>
        <p:spPr bwMode="auto">
          <a:xfrm>
            <a:off x="1549400" y="3587750"/>
            <a:ext cx="619125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0000"/>
              </a:lnSpc>
              <a:spcBef>
                <a:spcPct val="0"/>
              </a:spcBef>
              <a:buFontTx/>
              <a:buNone/>
            </a:pPr>
            <a:r>
              <a:rPr lang="en-US" sz="3200" i="0">
                <a:latin typeface="Comic Sans MS" pitchFamily="66" charset="0"/>
              </a:rPr>
              <a:t>Thank You!</a:t>
            </a:r>
          </a:p>
          <a:p>
            <a:pPr algn="ctr">
              <a:lnSpc>
                <a:spcPct val="110000"/>
              </a:lnSpc>
              <a:spcBef>
                <a:spcPct val="0"/>
              </a:spcBef>
              <a:buFontTx/>
              <a:buNone/>
            </a:pPr>
            <a:endParaRPr lang="en-US" sz="3200" i="0">
              <a:latin typeface="Comic Sans MS" pitchFamily="66" charset="0"/>
            </a:endParaRPr>
          </a:p>
          <a:p>
            <a:pPr algn="ctr">
              <a:lnSpc>
                <a:spcPct val="110000"/>
              </a:lnSpc>
              <a:spcBef>
                <a:spcPct val="0"/>
              </a:spcBef>
              <a:buFontTx/>
              <a:buNone/>
            </a:pPr>
            <a:r>
              <a:rPr lang="en-US" sz="3200">
                <a:solidFill>
                  <a:srgbClr val="009900"/>
                </a:solidFill>
                <a:latin typeface="Comic Sans MS" pitchFamily="66" charset="0"/>
              </a:rPr>
              <a:t>  </a:t>
            </a:r>
            <a:r>
              <a:rPr lang="en-US" sz="3600">
                <a:solidFill>
                  <a:srgbClr val="009900"/>
                </a:solidFill>
                <a:latin typeface="Comic Sans MS" pitchFamily="66" charset="0"/>
              </a:rPr>
              <a:t>Questions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Introduction</a:t>
            </a:r>
          </a:p>
        </p:txBody>
      </p:sp>
      <p:sp>
        <p:nvSpPr>
          <p:cNvPr id="3" name="Content Placeholder 2"/>
          <p:cNvSpPr>
            <a:spLocks noGrp="1"/>
          </p:cNvSpPr>
          <p:nvPr>
            <p:ph idx="1"/>
          </p:nvPr>
        </p:nvSpPr>
        <p:spPr/>
        <p:txBody>
          <a:bodyPr/>
          <a:lstStyle/>
          <a:p>
            <a:r>
              <a:rPr lang="en-US" dirty="0" smtClean="0"/>
              <a:t>As result of experiments, some discoveries are found.</a:t>
            </a:r>
            <a:endParaRPr lang="en-US" dirty="0"/>
          </a:p>
          <a:p>
            <a:r>
              <a:rPr lang="en-US" dirty="0"/>
              <a:t>Identify a metric called normalized </a:t>
            </a:r>
            <a:r>
              <a:rPr lang="en-US" dirty="0" smtClean="0"/>
              <a:t>throughput(ratio) to alert us to interference patterns.</a:t>
            </a:r>
          </a:p>
          <a:p>
            <a:r>
              <a:rPr lang="en-US" dirty="0" smtClean="0"/>
              <a:t>Are able to improve network throughput by a factor of more than 80%.</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Characterization of 802.11 Wireless Networks in the Home</a:t>
            </a:r>
            <a:endParaRPr lang="en-US"/>
          </a:p>
        </p:txBody>
      </p:sp>
      <p:sp>
        <p:nvSpPr>
          <p:cNvPr id="5" name="Slide Number Placeholder 4"/>
          <p:cNvSpPr>
            <a:spLocks noGrp="1"/>
          </p:cNvSpPr>
          <p:nvPr>
            <p:ph type="sldNum" sz="quarter" idx="11"/>
          </p:nvPr>
        </p:nvSpPr>
        <p:spPr/>
        <p:txBody>
          <a:bodyPr/>
          <a:lstStyle/>
          <a:p>
            <a:pPr>
              <a:defRPr/>
            </a:pPr>
            <a:fld id="{A64E6093-B58C-4DF5-B0C7-98BAA18E51B1}" type="slidenum">
              <a:rPr lang="en-US" smtClean="0"/>
              <a:pPr>
                <a:defRPr/>
              </a:pPr>
              <a:t>5</a:t>
            </a:fld>
            <a:endParaRPr lang="en-US"/>
          </a:p>
        </p:txBody>
      </p:sp>
    </p:spTree>
    <p:extLst>
      <p:ext uri="{BB962C8B-B14F-4D97-AF65-F5344CB8AC3E}">
        <p14:creationId xmlns:p14="http://schemas.microsoft.com/office/powerpoint/2010/main" val="3744890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C4B736B-73C1-424F-8B83-8FE8A8298794}" type="slidenum">
              <a:rPr lang="en-US"/>
              <a:pPr>
                <a:defRPr/>
              </a:pPr>
              <a:t>6</a:t>
            </a:fld>
            <a:endParaRPr lang="en-US"/>
          </a:p>
        </p:txBody>
      </p:sp>
      <p:sp>
        <p:nvSpPr>
          <p:cNvPr id="229378" name="Rectangle 2"/>
          <p:cNvSpPr>
            <a:spLocks noGrp="1" noChangeArrowheads="1"/>
          </p:cNvSpPr>
          <p:nvPr>
            <p:ph type="title"/>
          </p:nvPr>
        </p:nvSpPr>
        <p:spPr>
          <a:xfrm>
            <a:off x="684213" y="115888"/>
            <a:ext cx="7704137" cy="1009650"/>
          </a:xfrm>
        </p:spPr>
        <p:txBody>
          <a:bodyPr/>
          <a:lstStyle/>
          <a:p>
            <a:pPr eaLnBrk="1" hangingPunct="1">
              <a:defRPr/>
            </a:pPr>
            <a:r>
              <a:rPr lang="en-US" dirty="0" smtClean="0"/>
              <a:t>Outline</a:t>
            </a:r>
          </a:p>
        </p:txBody>
      </p:sp>
      <p:sp>
        <p:nvSpPr>
          <p:cNvPr id="229379" name="Rectangle 3"/>
          <p:cNvSpPr>
            <a:spLocks noGrp="1" noChangeArrowheads="1"/>
          </p:cNvSpPr>
          <p:nvPr>
            <p:ph type="body" idx="1"/>
          </p:nvPr>
        </p:nvSpPr>
        <p:spPr>
          <a:xfrm>
            <a:off x="1120774" y="1208088"/>
            <a:ext cx="7915721" cy="4885208"/>
          </a:xfrm>
        </p:spPr>
        <p:txBody>
          <a:bodyPr/>
          <a:lstStyle/>
          <a:p>
            <a:pPr eaLnBrk="1" hangingPunct="1">
              <a:defRPr/>
            </a:pPr>
            <a:r>
              <a:rPr lang="en-US" sz="2800" dirty="0" smtClean="0">
                <a:solidFill>
                  <a:srgbClr val="660066"/>
                </a:solidFill>
                <a:cs typeface="Arial" charset="0"/>
              </a:rPr>
              <a:t>1.Introduction</a:t>
            </a:r>
          </a:p>
          <a:p>
            <a:pPr eaLnBrk="1" hangingPunct="1">
              <a:defRPr/>
            </a:pPr>
            <a:r>
              <a:rPr lang="en-US" sz="2800" dirty="0" smtClean="0">
                <a:solidFill>
                  <a:srgbClr val="660066"/>
                </a:solidFill>
              </a:rPr>
              <a:t>2.</a:t>
            </a:r>
            <a:r>
              <a:rPr lang="en-US" sz="2800" dirty="0" smtClean="0">
                <a:solidFill>
                  <a:srgbClr val="0000FF"/>
                </a:solidFill>
              </a:rPr>
              <a:t>Background and related work</a:t>
            </a:r>
          </a:p>
          <a:p>
            <a:pPr eaLnBrk="1" hangingPunct="1">
              <a:defRPr/>
            </a:pPr>
            <a:r>
              <a:rPr lang="en-US" sz="2800" dirty="0" smtClean="0">
                <a:solidFill>
                  <a:srgbClr val="660066"/>
                </a:solidFill>
              </a:rPr>
              <a:t>3.Test environment</a:t>
            </a:r>
          </a:p>
          <a:p>
            <a:pPr eaLnBrk="1" hangingPunct="1">
              <a:defRPr/>
            </a:pPr>
            <a:r>
              <a:rPr lang="en-US" sz="2800" dirty="0" smtClean="0">
                <a:solidFill>
                  <a:srgbClr val="660066"/>
                </a:solidFill>
              </a:rPr>
              <a:t>4.Empirical study of channel bonding</a:t>
            </a:r>
          </a:p>
          <a:p>
            <a:pPr eaLnBrk="1" hangingPunct="1">
              <a:defRPr/>
            </a:pPr>
            <a:r>
              <a:rPr lang="en-US" sz="2800" dirty="0" smtClean="0">
                <a:solidFill>
                  <a:srgbClr val="660066"/>
                </a:solidFill>
              </a:rPr>
              <a:t>5.Identifying channel bonding opportunities</a:t>
            </a:r>
          </a:p>
          <a:p>
            <a:pPr eaLnBrk="1" hangingPunct="1">
              <a:defRPr/>
            </a:pPr>
            <a:r>
              <a:rPr lang="en-US" sz="2800" dirty="0" smtClean="0">
                <a:solidFill>
                  <a:srgbClr val="660066"/>
                </a:solidFill>
              </a:rPr>
              <a:t>6.Evaluation of intelligent channel bonding</a:t>
            </a:r>
          </a:p>
          <a:p>
            <a:pPr eaLnBrk="1" hangingPunct="1">
              <a:defRPr/>
            </a:pPr>
            <a:r>
              <a:rPr lang="en-US" sz="2800" dirty="0" smtClean="0">
                <a:solidFill>
                  <a:srgbClr val="660066"/>
                </a:solidFill>
              </a:rPr>
              <a:t>7.Conclusion</a:t>
            </a:r>
          </a:p>
          <a:p>
            <a:pPr marL="0" indent="0" eaLnBrk="1" hangingPunct="1">
              <a:buNone/>
              <a:defRPr/>
            </a:pPr>
            <a:endParaRPr lang="en-US" sz="2800" dirty="0" smtClean="0"/>
          </a:p>
        </p:txBody>
      </p:sp>
      <p:sp>
        <p:nvSpPr>
          <p:cNvPr id="6"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extLst>
      <p:ext uri="{BB962C8B-B14F-4D97-AF65-F5344CB8AC3E}">
        <p14:creationId xmlns:p14="http://schemas.microsoft.com/office/powerpoint/2010/main" val="829736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748513" cy="1008063"/>
          </a:xfrm>
        </p:spPr>
        <p:txBody>
          <a:bodyPr/>
          <a:lstStyle/>
          <a:p>
            <a:pPr>
              <a:defRPr/>
            </a:pPr>
            <a:r>
              <a:rPr lang="en-US" sz="4400" dirty="0" smtClean="0"/>
              <a:t>2.Background and related work</a:t>
            </a:r>
            <a:endParaRPr lang="en-US" sz="4400" dirty="0"/>
          </a:p>
        </p:txBody>
      </p:sp>
      <p:sp>
        <p:nvSpPr>
          <p:cNvPr id="5" name="Slide Number Placeholder 4"/>
          <p:cNvSpPr>
            <a:spLocks noGrp="1"/>
          </p:cNvSpPr>
          <p:nvPr>
            <p:ph type="sldNum" sz="quarter" idx="11"/>
          </p:nvPr>
        </p:nvSpPr>
        <p:spPr/>
        <p:txBody>
          <a:bodyPr/>
          <a:lstStyle/>
          <a:p>
            <a:pPr>
              <a:defRPr/>
            </a:pPr>
            <a:fld id="{16AAE8F1-2803-40C9-8A07-E404C0C07FC7}" type="slidenum">
              <a:rPr lang="en-US" smtClean="0"/>
              <a:pPr>
                <a:defRPr/>
              </a:pPr>
              <a:t>7</a:t>
            </a:fld>
            <a:endParaRPr lang="en-US"/>
          </a:p>
        </p:txBody>
      </p:sp>
      <p:sp>
        <p:nvSpPr>
          <p:cNvPr id="3" name="Content Placeholder 2"/>
          <p:cNvSpPr>
            <a:spLocks noGrp="1"/>
          </p:cNvSpPr>
          <p:nvPr>
            <p:ph idx="1"/>
          </p:nvPr>
        </p:nvSpPr>
        <p:spPr>
          <a:xfrm>
            <a:off x="827584" y="1124744"/>
            <a:ext cx="8316416" cy="5112568"/>
          </a:xfrm>
        </p:spPr>
        <p:txBody>
          <a:bodyPr/>
          <a:lstStyle/>
          <a:p>
            <a:r>
              <a:rPr lang="en-US" dirty="0" smtClean="0"/>
              <a:t>The 5GHz frequency range: traditional 2.4GHz is harmful. 5GHz could exploit channel bonding well, and less interference.</a:t>
            </a:r>
            <a:endParaRPr lang="en-US" dirty="0"/>
          </a:p>
          <a:p>
            <a:r>
              <a:rPr lang="en-US" dirty="0" smtClean="0"/>
              <a:t>MIMO: utilize multiple discrete antennas to transmit multiple data streams along the same channel. Solve the problem that transmission range decrease. Using: spatial diversity and spatial multiplexing</a:t>
            </a:r>
          </a:p>
          <a:p>
            <a:endParaRPr lang="en-US" dirty="0"/>
          </a:p>
        </p:txBody>
      </p:sp>
      <p:sp>
        <p:nvSpPr>
          <p:cNvPr id="6"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188913"/>
            <a:ext cx="8064500" cy="954087"/>
          </a:xfrm>
        </p:spPr>
        <p:txBody>
          <a:bodyPr/>
          <a:lstStyle/>
          <a:p>
            <a:pPr>
              <a:defRPr/>
            </a:pPr>
            <a:r>
              <a:rPr lang="en-US" altLang="zh-CN" dirty="0" smtClean="0"/>
              <a:t>Radio communication models</a:t>
            </a:r>
            <a:endParaRPr lang="en-US" dirty="0"/>
          </a:p>
        </p:txBody>
      </p:sp>
      <p:sp>
        <p:nvSpPr>
          <p:cNvPr id="5" name="Slide Number Placeholder 4"/>
          <p:cNvSpPr>
            <a:spLocks noGrp="1"/>
          </p:cNvSpPr>
          <p:nvPr>
            <p:ph type="sldNum" sz="quarter" idx="11"/>
          </p:nvPr>
        </p:nvSpPr>
        <p:spPr/>
        <p:txBody>
          <a:bodyPr/>
          <a:lstStyle/>
          <a:p>
            <a:pPr>
              <a:defRPr/>
            </a:pPr>
            <a:fld id="{670CDE9F-C548-4A5A-A6D2-6D57A3C30066}" type="slidenum">
              <a:rPr lang="en-US" smtClean="0"/>
              <a:pPr>
                <a:defRPr/>
              </a:pPr>
              <a:t>8</a:t>
            </a:fld>
            <a:endParaRPr lang="en-US"/>
          </a:p>
        </p:txBody>
      </p:sp>
      <p:pic>
        <p:nvPicPr>
          <p:cNvPr id="7" name="Picture 6" descr="屏幕快照 2014-10-12 上午9.54.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340768"/>
            <a:ext cx="7344816" cy="4608512"/>
          </a:xfrm>
          <a:prstGeom prst="rect">
            <a:avLst/>
          </a:prstGeom>
        </p:spPr>
      </p:pic>
      <p:sp>
        <p:nvSpPr>
          <p:cNvPr id="8"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2. Background and related work</a:t>
            </a:r>
            <a:endParaRPr lang="en-US" dirty="0"/>
          </a:p>
        </p:txBody>
      </p:sp>
      <p:sp>
        <p:nvSpPr>
          <p:cNvPr id="5" name="Slide Number Placeholder 4"/>
          <p:cNvSpPr>
            <a:spLocks noGrp="1"/>
          </p:cNvSpPr>
          <p:nvPr>
            <p:ph type="sldNum" sz="quarter" idx="11"/>
          </p:nvPr>
        </p:nvSpPr>
        <p:spPr/>
        <p:txBody>
          <a:bodyPr/>
          <a:lstStyle/>
          <a:p>
            <a:pPr>
              <a:defRPr/>
            </a:pPr>
            <a:fld id="{A06573A9-F09D-4C79-8294-4D87265AA01C}" type="slidenum">
              <a:rPr lang="en-US" smtClean="0"/>
              <a:pPr>
                <a:defRPr/>
              </a:pPr>
              <a:t>9</a:t>
            </a:fld>
            <a:endParaRPr lang="en-US"/>
          </a:p>
        </p:txBody>
      </p:sp>
      <p:sp>
        <p:nvSpPr>
          <p:cNvPr id="3" name="Content Placeholder 2"/>
          <p:cNvSpPr>
            <a:spLocks noGrp="1"/>
          </p:cNvSpPr>
          <p:nvPr>
            <p:ph idx="1"/>
          </p:nvPr>
        </p:nvSpPr>
        <p:spPr>
          <a:xfrm>
            <a:off x="899592" y="1124744"/>
            <a:ext cx="8060432" cy="4525962"/>
          </a:xfrm>
        </p:spPr>
        <p:txBody>
          <a:bodyPr/>
          <a:lstStyle/>
          <a:p>
            <a:r>
              <a:rPr lang="en-US" dirty="0" smtClean="0"/>
              <a:t>Channel management: Distribute the load more flexibly. First, understand the behavior in order to make intelligent decisions.</a:t>
            </a:r>
          </a:p>
          <a:p>
            <a:r>
              <a:rPr lang="en-US" dirty="0" smtClean="0"/>
              <a:t>Experimental studies of 802.11n: primarily focused on features. One reasons: performed on busy 2.4GHz.another: using only standard metrics.</a:t>
            </a:r>
          </a:p>
        </p:txBody>
      </p:sp>
      <p:sp>
        <p:nvSpPr>
          <p:cNvPr id="12" name="Footer Placeholder 3"/>
          <p:cNvSpPr>
            <a:spLocks noGrp="1"/>
          </p:cNvSpPr>
          <p:nvPr>
            <p:ph type="ftr" sz="quarter" idx="10"/>
          </p:nvPr>
        </p:nvSpPr>
        <p:spPr>
          <a:xfrm>
            <a:off x="1187624" y="6380163"/>
            <a:ext cx="6768927" cy="263525"/>
          </a:xfrm>
        </p:spPr>
        <p:txBody>
          <a:bodyPr/>
          <a:lstStyle/>
          <a:p>
            <a:pPr>
              <a:defRPr/>
            </a:pPr>
            <a:r>
              <a:rPr lang="en-US" dirty="0"/>
              <a:t>The Impact of Channel Bonding on 802.11n Network Management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hitewashburn">
  <a:themeElements>
    <a:clrScheme name="whitewashburn 16">
      <a:dk1>
        <a:srgbClr val="000000"/>
      </a:dk1>
      <a:lt1>
        <a:srgbClr val="FFFFFF"/>
      </a:lt1>
      <a:dk2>
        <a:srgbClr val="000000"/>
      </a:dk2>
      <a:lt2>
        <a:srgbClr val="969696"/>
      </a:lt2>
      <a:accent1>
        <a:srgbClr val="C0C0C0"/>
      </a:accent1>
      <a:accent2>
        <a:srgbClr val="FFEFE7"/>
      </a:accent2>
      <a:accent3>
        <a:srgbClr val="FFFFFF"/>
      </a:accent3>
      <a:accent4>
        <a:srgbClr val="000000"/>
      </a:accent4>
      <a:accent5>
        <a:srgbClr val="DCDCDC"/>
      </a:accent5>
      <a:accent6>
        <a:srgbClr val="E7D9D1"/>
      </a:accent6>
      <a:hlink>
        <a:srgbClr val="820000"/>
      </a:hlink>
      <a:folHlink>
        <a:srgbClr val="FFEFA9"/>
      </a:folHlink>
    </a:clrScheme>
    <a:fontScheme name="whitewashbur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Tx/>
          <a:buChar char="•"/>
          <a:tabLst/>
          <a:defRPr kumimoji="0" lang="en-US" sz="18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Tx/>
          <a:buChar char="•"/>
          <a:tabLst/>
          <a:defRPr kumimoji="0" lang="en-US" sz="1800" b="1" i="1" u="none" strike="noStrike" cap="none" normalizeH="0" baseline="0" smtClean="0">
            <a:ln>
              <a:noFill/>
            </a:ln>
            <a:solidFill>
              <a:schemeClr val="tx1"/>
            </a:solidFill>
            <a:effectLst/>
            <a:latin typeface="Arial" charset="0"/>
          </a:defRPr>
        </a:defPPr>
      </a:lstStyle>
    </a:lnDef>
  </a:objectDefaults>
  <a:extraClrSchemeLst>
    <a:extraClrScheme>
      <a:clrScheme name="whitewashbur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washbur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washbur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washbur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washbur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washbur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washbur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washbur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washbur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washbur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washbur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washbur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itewashburn 13">
        <a:dk1>
          <a:srgbClr val="000000"/>
        </a:dk1>
        <a:lt1>
          <a:srgbClr val="FFFFFF"/>
        </a:lt1>
        <a:dk2>
          <a:srgbClr val="000000"/>
        </a:dk2>
        <a:lt2>
          <a:srgbClr val="969696"/>
        </a:lt2>
        <a:accent1>
          <a:srgbClr val="C0C0C0"/>
        </a:accent1>
        <a:accent2>
          <a:srgbClr val="FF9966"/>
        </a:accent2>
        <a:accent3>
          <a:srgbClr val="FFFFFF"/>
        </a:accent3>
        <a:accent4>
          <a:srgbClr val="000000"/>
        </a:accent4>
        <a:accent5>
          <a:srgbClr val="DCDCDC"/>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washburn 14">
        <a:dk1>
          <a:srgbClr val="000000"/>
        </a:dk1>
        <a:lt1>
          <a:srgbClr val="FFFFFF"/>
        </a:lt1>
        <a:dk2>
          <a:srgbClr val="000000"/>
        </a:dk2>
        <a:lt2>
          <a:srgbClr val="969696"/>
        </a:lt2>
        <a:accent1>
          <a:srgbClr val="C0C0C0"/>
        </a:accent1>
        <a:accent2>
          <a:srgbClr val="FFEFE7"/>
        </a:accent2>
        <a:accent3>
          <a:srgbClr val="FFFFFF"/>
        </a:accent3>
        <a:accent4>
          <a:srgbClr val="000000"/>
        </a:accent4>
        <a:accent5>
          <a:srgbClr val="DCDCDC"/>
        </a:accent5>
        <a:accent6>
          <a:srgbClr val="E7D9D1"/>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washburn 15">
        <a:dk1>
          <a:srgbClr val="000000"/>
        </a:dk1>
        <a:lt1>
          <a:srgbClr val="FFFFFF"/>
        </a:lt1>
        <a:dk2>
          <a:srgbClr val="000000"/>
        </a:dk2>
        <a:lt2>
          <a:srgbClr val="969696"/>
        </a:lt2>
        <a:accent1>
          <a:srgbClr val="C0C0C0"/>
        </a:accent1>
        <a:accent2>
          <a:srgbClr val="FFEFE7"/>
        </a:accent2>
        <a:accent3>
          <a:srgbClr val="FFFFFF"/>
        </a:accent3>
        <a:accent4>
          <a:srgbClr val="000000"/>
        </a:accent4>
        <a:accent5>
          <a:srgbClr val="DCDCDC"/>
        </a:accent5>
        <a:accent6>
          <a:srgbClr val="E7D9D1"/>
        </a:accent6>
        <a:hlink>
          <a:srgbClr val="820000"/>
        </a:hlink>
        <a:folHlink>
          <a:srgbClr val="996600"/>
        </a:folHlink>
      </a:clrScheme>
      <a:clrMap bg1="lt1" tx1="dk1" bg2="lt2" tx2="dk2" accent1="accent1" accent2="accent2" accent3="accent3" accent4="accent4" accent5="accent5" accent6="accent6" hlink="hlink" folHlink="folHlink"/>
    </a:extraClrScheme>
    <a:extraClrScheme>
      <a:clrScheme name="whitewashburn 16">
        <a:dk1>
          <a:srgbClr val="000000"/>
        </a:dk1>
        <a:lt1>
          <a:srgbClr val="FFFFFF"/>
        </a:lt1>
        <a:dk2>
          <a:srgbClr val="000000"/>
        </a:dk2>
        <a:lt2>
          <a:srgbClr val="969696"/>
        </a:lt2>
        <a:accent1>
          <a:srgbClr val="C0C0C0"/>
        </a:accent1>
        <a:accent2>
          <a:srgbClr val="FFEFE7"/>
        </a:accent2>
        <a:accent3>
          <a:srgbClr val="FFFFFF"/>
        </a:accent3>
        <a:accent4>
          <a:srgbClr val="000000"/>
        </a:accent4>
        <a:accent5>
          <a:srgbClr val="DCDCDC"/>
        </a:accent5>
        <a:accent6>
          <a:srgbClr val="E7D9D1"/>
        </a:accent6>
        <a:hlink>
          <a:srgbClr val="820000"/>
        </a:hlink>
        <a:folHlink>
          <a:srgbClr val="FFEF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whitewashburn</Template>
  <TotalTime>6071</TotalTime>
  <Words>2836</Words>
  <Application>Microsoft Office PowerPoint</Application>
  <PresentationFormat>On-screen Show (4:3)</PresentationFormat>
  <Paragraphs>299</Paragraphs>
  <Slides>45</Slides>
  <Notes>9</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whitewashburn</vt:lpstr>
      <vt:lpstr>The Impact of Channel Bonding on 802.11n Network Management</vt:lpstr>
      <vt:lpstr>Outline</vt:lpstr>
      <vt:lpstr>Introduction</vt:lpstr>
      <vt:lpstr>1. Introduction</vt:lpstr>
      <vt:lpstr>1. Introduction</vt:lpstr>
      <vt:lpstr>Outline</vt:lpstr>
      <vt:lpstr>2.Background and related work</vt:lpstr>
      <vt:lpstr>Radio communication models</vt:lpstr>
      <vt:lpstr>2. Background and related work</vt:lpstr>
      <vt:lpstr>Outline</vt:lpstr>
      <vt:lpstr>3. Test environment</vt:lpstr>
      <vt:lpstr>Test environment</vt:lpstr>
      <vt:lpstr>3. Test environment</vt:lpstr>
      <vt:lpstr>3. Test environment</vt:lpstr>
      <vt:lpstr>PowerPoint Presentation</vt:lpstr>
      <vt:lpstr>Outline</vt:lpstr>
      <vt:lpstr>4. Empirical study of channel bonding</vt:lpstr>
      <vt:lpstr>4.1 What parameters affect the performance of channel bonding</vt:lpstr>
      <vt:lpstr>PowerPoint Presentation</vt:lpstr>
      <vt:lpstr>4.1 What parameters affect the performance of channel bonding</vt:lpstr>
      <vt:lpstr>PowerPoint Presentation</vt:lpstr>
      <vt:lpstr>4.1 What parameters affect the performance of channel bonding</vt:lpstr>
      <vt:lpstr>PowerPoint Presentation</vt:lpstr>
      <vt:lpstr>4.2 How should bandwidth be assigned </vt:lpstr>
      <vt:lpstr>4.2 How should bandwidth be assigned </vt:lpstr>
      <vt:lpstr>PowerPoint Presentation</vt:lpstr>
      <vt:lpstr>PowerPoint Presentation</vt:lpstr>
      <vt:lpstr>4.2 How should bandwidth be assigned </vt:lpstr>
      <vt:lpstr>PowerPoint Presentation</vt:lpstr>
      <vt:lpstr>PowerPoint Presentation</vt:lpstr>
      <vt:lpstr>Outline</vt:lpstr>
      <vt:lpstr>5.Identifying channel bonding opportunities</vt:lpstr>
      <vt:lpstr>5.Identifying channel bonding opportunities</vt:lpstr>
      <vt:lpstr>PowerPoint Presentation</vt:lpstr>
      <vt:lpstr>PowerPoint Presentation</vt:lpstr>
      <vt:lpstr>PowerPoint Presentation</vt:lpstr>
      <vt:lpstr>5.2 which parameters determine opportunities for channel bonding?</vt:lpstr>
      <vt:lpstr>5.3 can performance on a 40MHz channel be inferred from performance on a 20MHz channel</vt:lpstr>
      <vt:lpstr>5.4 should we increase channel width to 40MHz with incomplete knowledge of the neighboring 20MHz channel?</vt:lpstr>
      <vt:lpstr>Outline</vt:lpstr>
      <vt:lpstr>6. Evaluation of intelligent channel bonding</vt:lpstr>
      <vt:lpstr>PowerPoint Presentation</vt:lpstr>
      <vt:lpstr>Outline</vt:lpstr>
      <vt:lpstr>7.Conclusion</vt:lpstr>
      <vt:lpstr> The Impact of Channel Bonding on 802.11n Network Management</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279</cp:revision>
  <dcterms:created xsi:type="dcterms:W3CDTF">2004-01-21T20:05:10Z</dcterms:created>
  <dcterms:modified xsi:type="dcterms:W3CDTF">2014-10-14T21:41:21Z</dcterms:modified>
</cp:coreProperties>
</file>