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259" r:id="rId4"/>
    <p:sldId id="285" r:id="rId5"/>
    <p:sldId id="288" r:id="rId6"/>
    <p:sldId id="287" r:id="rId7"/>
    <p:sldId id="289" r:id="rId8"/>
    <p:sldId id="286" r:id="rId9"/>
    <p:sldId id="290" r:id="rId10"/>
    <p:sldId id="291" r:id="rId11"/>
    <p:sldId id="292" r:id="rId12"/>
    <p:sldId id="294" r:id="rId13"/>
    <p:sldId id="293" r:id="rId14"/>
    <p:sldId id="327" r:id="rId15"/>
    <p:sldId id="328" r:id="rId16"/>
    <p:sldId id="295" r:id="rId17"/>
    <p:sldId id="296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18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26" r:id="rId35"/>
    <p:sldId id="315" r:id="rId36"/>
    <p:sldId id="316" r:id="rId37"/>
    <p:sldId id="317" r:id="rId38"/>
    <p:sldId id="319" r:id="rId39"/>
    <p:sldId id="321" r:id="rId40"/>
    <p:sldId id="322" r:id="rId41"/>
    <p:sldId id="320" r:id="rId42"/>
    <p:sldId id="324" r:id="rId43"/>
    <p:sldId id="323" r:id="rId44"/>
    <p:sldId id="325" r:id="rId45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D95"/>
    <a:srgbClr val="46A0DC"/>
    <a:srgbClr val="B7A079"/>
    <a:srgbClr val="2C6A8C"/>
    <a:srgbClr val="000000"/>
    <a:srgbClr val="FFFFFF"/>
    <a:srgbClr val="6D6D6D"/>
    <a:srgbClr val="AB192D"/>
    <a:srgbClr val="C4122F"/>
    <a:srgbClr val="B2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898" autoAdjust="0"/>
    <p:restoredTop sz="93739" autoAdjust="0"/>
  </p:normalViewPr>
  <p:slideViewPr>
    <p:cSldViewPr showGuides="1">
      <p:cViewPr>
        <p:scale>
          <a:sx n="90" d="100"/>
          <a:sy n="90" d="100"/>
        </p:scale>
        <p:origin x="-725" y="298"/>
      </p:cViewPr>
      <p:guideLst>
        <p:guide orient="horz" pos="2688"/>
        <p:guide pos="288"/>
        <p:guide pos="33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0F2CE-DAA7-4DEE-8EED-08DDA41E7B9E}" type="slidenum">
              <a:rPr lang="en-US"/>
              <a:pPr/>
              <a:t>2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3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743200" cy="8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3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980944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6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6858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91656"/>
            <a:ext cx="4592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0"/>
            <a:ext cx="5294018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7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4572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34966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3" r:id="rId3"/>
    <p:sldLayoutId id="2147483695" r:id="rId4"/>
    <p:sldLayoutId id="2147483664" r:id="rId5"/>
    <p:sldLayoutId id="2147483665" r:id="rId6"/>
    <p:sldLayoutId id="2147483666" r:id="rId7"/>
    <p:sldLayoutId id="2147483667" r:id="rId8"/>
    <p:sldLayoutId id="2147483683" r:id="rId9"/>
    <p:sldLayoutId id="2147483696" r:id="rId10"/>
    <p:sldLayoutId id="214748370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6858000" cy="1828800"/>
          </a:xfrm>
        </p:spPr>
        <p:txBody>
          <a:bodyPr/>
          <a:lstStyle/>
          <a:p>
            <a:r>
              <a:rPr lang="en-US" dirty="0" smtClean="0"/>
              <a:t>Cloud Control with Distributed Rate Limiting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1673352"/>
          </a:xfrm>
        </p:spPr>
        <p:txBody>
          <a:bodyPr>
            <a:normAutofit/>
          </a:bodyPr>
          <a:lstStyle/>
          <a:p>
            <a:r>
              <a:rPr lang="en-US" dirty="0" err="1" smtClean="0"/>
              <a:t>Raghaven</a:t>
            </a:r>
            <a:r>
              <a:rPr lang="en-US" dirty="0" smtClean="0"/>
              <a:t> et all</a:t>
            </a:r>
            <a:endParaRPr lang="en-US" dirty="0"/>
          </a:p>
          <a:p>
            <a:r>
              <a:rPr lang="en-US" dirty="0" smtClean="0"/>
              <a:t>Presented by: Brian Card</a:t>
            </a:r>
          </a:p>
          <a:p>
            <a:r>
              <a:rPr lang="en-US" dirty="0" smtClean="0"/>
              <a:t>CS 577 - Fall 2014 - </a:t>
            </a:r>
            <a:r>
              <a:rPr lang="en-US" dirty="0" err="1" smtClean="0"/>
              <a:t>Kinicki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87664"/>
            <a:ext cx="5354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Approach: Distributed Rate Limiter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7162800" y="2369820"/>
            <a:ext cx="822960" cy="822960"/>
          </a:xfrm>
          <a:prstGeom prst="ellipse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386016" y="2057400"/>
            <a:ext cx="152400" cy="1447800"/>
          </a:xfrm>
          <a:prstGeom prst="rect">
            <a:avLst/>
          </a:prstGeom>
          <a:solidFill>
            <a:srgbClr val="B7A079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 bwMode="auto">
          <a:xfrm>
            <a:off x="1905000" y="2243244"/>
            <a:ext cx="2337647" cy="1076113"/>
          </a:xfrm>
          <a:prstGeom prst="rightArrow">
            <a:avLst>
              <a:gd name="adj1" fmla="val 65736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86600" y="1524000"/>
            <a:ext cx="990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Node1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1524000"/>
            <a:ext cx="2133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100 Mbps Shared Limiter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3600" y="3095375"/>
            <a:ext cx="1371600" cy="2862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>
                <a:solidFill>
                  <a:srgbClr val="46A0DC"/>
                </a:solidFill>
              </a:rPr>
              <a:t>80 Mbps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205415" y="5045287"/>
            <a:ext cx="822960" cy="822960"/>
          </a:xfrm>
          <a:prstGeom prst="ellipse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4407545" y="4732867"/>
            <a:ext cx="152400" cy="1447800"/>
          </a:xfrm>
          <a:prstGeom prst="rect">
            <a:avLst/>
          </a:prstGeom>
          <a:solidFill>
            <a:srgbClr val="B7A079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>
            <a:off x="1947615" y="4918711"/>
            <a:ext cx="2337647" cy="1076113"/>
          </a:xfrm>
          <a:prstGeom prst="rightArrow">
            <a:avLst>
              <a:gd name="adj1" fmla="val 14595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Right Arrow 16"/>
          <p:cNvSpPr/>
          <p:nvPr/>
        </p:nvSpPr>
        <p:spPr bwMode="auto">
          <a:xfrm>
            <a:off x="4724400" y="4918711"/>
            <a:ext cx="2337647" cy="1076113"/>
          </a:xfrm>
          <a:prstGeom prst="rightArrow">
            <a:avLst>
              <a:gd name="adj1" fmla="val 14594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29215" y="4199467"/>
            <a:ext cx="990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Node2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9800" y="5486400"/>
            <a:ext cx="1371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46A0DC"/>
                </a:solidFill>
              </a:rPr>
              <a:t>2</a:t>
            </a:r>
            <a:r>
              <a:rPr lang="en-US" sz="1600" dirty="0" smtClean="0">
                <a:solidFill>
                  <a:srgbClr val="46A0DC"/>
                </a:solidFill>
              </a:rPr>
              <a:t>0 Mbps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3000" y="5486400"/>
            <a:ext cx="1371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>
                <a:solidFill>
                  <a:srgbClr val="46A0DC"/>
                </a:solidFill>
              </a:rPr>
              <a:t>20 Mbps</a:t>
            </a:r>
          </a:p>
        </p:txBody>
      </p:sp>
      <p:cxnSp>
        <p:nvCxnSpPr>
          <p:cNvPr id="25" name="Straight Connector 24"/>
          <p:cNvCxnSpPr>
            <a:stCxn id="7" idx="2"/>
            <a:endCxn id="15" idx="0"/>
          </p:cNvCxnSpPr>
          <p:nvPr/>
        </p:nvCxnSpPr>
        <p:spPr>
          <a:xfrm>
            <a:off x="4462216" y="3505200"/>
            <a:ext cx="21529" cy="1227667"/>
          </a:xfrm>
          <a:prstGeom prst="line">
            <a:avLst/>
          </a:prstGeom>
          <a:ln>
            <a:solidFill>
              <a:srgbClr val="B7A0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71615" y="4114800"/>
            <a:ext cx="2133600" cy="381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100 Mbps Shared Limiter</a:t>
            </a:r>
          </a:p>
        </p:txBody>
      </p:sp>
      <p:sp>
        <p:nvSpPr>
          <p:cNvPr id="28" name="Right Arrow 27"/>
          <p:cNvSpPr/>
          <p:nvPr/>
        </p:nvSpPr>
        <p:spPr bwMode="auto">
          <a:xfrm>
            <a:off x="4724400" y="2286000"/>
            <a:ext cx="2337647" cy="1076113"/>
          </a:xfrm>
          <a:prstGeom prst="rightArrow">
            <a:avLst>
              <a:gd name="adj1" fmla="val 65736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953000" y="3138131"/>
            <a:ext cx="1371600" cy="2862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>
                <a:solidFill>
                  <a:srgbClr val="46A0DC"/>
                </a:solidFill>
              </a:rPr>
              <a:t>80 Mbps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733800"/>
            <a:ext cx="2743200" cy="76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 smtClean="0">
                <a:solidFill>
                  <a:srgbClr val="C4122F"/>
                </a:solidFill>
              </a:rPr>
              <a:t>Limiters communicate </a:t>
            </a:r>
          </a:p>
          <a:p>
            <a:r>
              <a:rPr lang="en-US" sz="1600" dirty="0" smtClean="0">
                <a:solidFill>
                  <a:srgbClr val="C4122F"/>
                </a:solidFill>
              </a:rPr>
              <a:t>to determine global limit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048000" y="3352800"/>
            <a:ext cx="1295400" cy="5334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24200" y="4343400"/>
            <a:ext cx="1219200" cy="6096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1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Distributed Rate Limiting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global limit is exceeded, packets are dropped</a:t>
            </a:r>
          </a:p>
          <a:p>
            <a:r>
              <a:rPr lang="en-US" dirty="0"/>
              <a:t>Limiters estimate incoming traffic and communicate results to other </a:t>
            </a:r>
            <a:r>
              <a:rPr lang="en-US" dirty="0" smtClean="0"/>
              <a:t>limiters</a:t>
            </a:r>
          </a:p>
          <a:p>
            <a:r>
              <a:rPr lang="en-US" dirty="0" smtClean="0"/>
              <a:t>Communication between limiters is performed using the Gossip Protocol over UDP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 Bucket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Token Buckets are a well known mechanism used to rate limit in networking applications</a:t>
            </a:r>
          </a:p>
          <a:p>
            <a:r>
              <a:rPr lang="en-US" dirty="0" smtClean="0"/>
              <a:t>Tokens are generated at a rate R</a:t>
            </a:r>
          </a:p>
          <a:p>
            <a:r>
              <a:rPr lang="en-US" dirty="0" smtClean="0"/>
              <a:t>Packets are traded for a token</a:t>
            </a:r>
          </a:p>
          <a:p>
            <a:r>
              <a:rPr lang="en-US" dirty="0" smtClean="0"/>
              <a:t>Can handle bursts up to the number of tokens in the bucket</a:t>
            </a:r>
          </a:p>
          <a:p>
            <a:r>
              <a:rPr lang="en-US" dirty="0" smtClean="0"/>
              <a:t>Bursts drain bucket and subsequent traffic is limited until new tokens are generated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 Bucket (cont.)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err="1" smtClean="0"/>
              <a:t>Wehrle</a:t>
            </a:r>
            <a:r>
              <a:rPr lang="en-US" sz="1000" dirty="0" smtClean="0"/>
              <a:t>, </a:t>
            </a:r>
            <a:r>
              <a:rPr lang="en-US" sz="1000" i="1" dirty="0" smtClean="0"/>
              <a:t>Linux Networking Architecture</a:t>
            </a:r>
            <a:r>
              <a:rPr lang="en-US" sz="1000" dirty="0" smtClean="0"/>
              <a:t>. Prentice Hall, 2004</a:t>
            </a:r>
          </a:p>
          <a:p>
            <a:r>
              <a:rPr lang="en-US" sz="1000" dirty="0" smtClean="0"/>
              <a:t>http</a:t>
            </a:r>
            <a:r>
              <a:rPr lang="en-US" sz="1000" dirty="0"/>
              <a:t>://</a:t>
            </a:r>
            <a:r>
              <a:rPr lang="en-US" sz="1000" dirty="0" err="1"/>
              <a:t>flylib.com</a:t>
            </a:r>
            <a:r>
              <a:rPr lang="en-US" sz="1000" dirty="0"/>
              <a:t>/books/en/3.475.1.95/1/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600200"/>
            <a:ext cx="6350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Token Bucket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Authors compare results to Centralized Token Bucket where a single bucket is used to distribute all of the traffic</a:t>
            </a:r>
          </a:p>
          <a:p>
            <a:pPr lvl="1"/>
            <a:r>
              <a:rPr lang="en-US" dirty="0" smtClean="0"/>
              <a:t>Single bucket where all limiters must pull tokens from</a:t>
            </a:r>
          </a:p>
          <a:p>
            <a:r>
              <a:rPr lang="en-US" dirty="0" smtClean="0"/>
              <a:t>This scheme is not practical but serves as the baseline for comparing the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Rate Limiting Algorithms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6858000" cy="27432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6D6D6D"/>
                </a:solidFill>
              </a:rPr>
              <a:t>Global Token Bucket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Global Random Drop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Flow Proportional Share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Token Bucket (GTB)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 a global bucket</a:t>
            </a:r>
          </a:p>
          <a:p>
            <a:pPr lvl="1"/>
            <a:r>
              <a:rPr lang="en-US" dirty="0" smtClean="0"/>
              <a:t>Tokens are shared between limiters</a:t>
            </a:r>
          </a:p>
          <a:p>
            <a:pPr lvl="1"/>
            <a:r>
              <a:rPr lang="en-US" dirty="0" smtClean="0"/>
              <a:t>When a byte arrives it’s traded for a token in the global bucket</a:t>
            </a:r>
          </a:p>
          <a:p>
            <a:pPr lvl="1"/>
            <a:r>
              <a:rPr lang="en-US" dirty="0" smtClean="0"/>
              <a:t>Each limiter maintains an estimate of the global bucket</a:t>
            </a:r>
          </a:p>
          <a:p>
            <a:pPr lvl="1"/>
            <a:r>
              <a:rPr lang="en-US" dirty="0" smtClean="0"/>
              <a:t>Limiters broadcast their arrivals to the other limiters which reduces global count</a:t>
            </a:r>
          </a:p>
          <a:p>
            <a:pPr lvl="1"/>
            <a:r>
              <a:rPr lang="en-US" dirty="0" smtClean="0"/>
              <a:t>‘Estimate Interval’ defines how frequently updates are sent</a:t>
            </a:r>
          </a:p>
          <a:p>
            <a:r>
              <a:rPr lang="en-US" dirty="0" smtClean="0">
                <a:solidFill>
                  <a:srgbClr val="C4122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r>
              <a:rPr lang="en-US" dirty="0">
                <a:sym typeface="Zapf Dingbats"/>
              </a:rPr>
              <a:t> </a:t>
            </a:r>
            <a:r>
              <a:rPr lang="en-US" dirty="0" smtClean="0">
                <a:sym typeface="Zapf Dingbats"/>
              </a:rPr>
              <a:t>Miscounting tokens from stale observations impacts effectiveness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Random Drop (GRD)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RED-like probabilistic dropping scheme</a:t>
            </a:r>
          </a:p>
          <a:p>
            <a:r>
              <a:rPr lang="en-US" dirty="0" smtClean="0"/>
              <a:t>Instead of counting tokens, estimate a global drop probability </a:t>
            </a:r>
          </a:p>
          <a:p>
            <a:r>
              <a:rPr lang="en-US" dirty="0" smtClean="0"/>
              <a:t>Apply drops locally based on percentage of traffic received</a:t>
            </a:r>
          </a:p>
          <a:p>
            <a:r>
              <a:rPr lang="en-US" dirty="0" smtClean="0"/>
              <a:t>Aggregate drop rate should be near the global drop 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Proportional Share (FPS)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Optimized for TCP flows (assumes TCP congestion control)</a:t>
            </a:r>
          </a:p>
          <a:p>
            <a:r>
              <a:rPr lang="en-US" dirty="0" smtClean="0"/>
              <a:t>Tries to ensure fairness between flows</a:t>
            </a:r>
          </a:p>
          <a:p>
            <a:r>
              <a:rPr lang="en-US" dirty="0" smtClean="0"/>
              <a:t>Each limiter has a local bucket, no global bucket</a:t>
            </a:r>
          </a:p>
          <a:p>
            <a:r>
              <a:rPr lang="en-US" dirty="0" smtClean="0"/>
              <a:t>Token generation rate is proportional to the number of flows at that limiter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Proportional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Flows are classified as either bottlenecked or </a:t>
            </a:r>
            <a:r>
              <a:rPr lang="en-US" dirty="0" err="1" smtClean="0"/>
              <a:t>unbottlenecked</a:t>
            </a:r>
            <a:endParaRPr lang="en-US" dirty="0"/>
          </a:p>
          <a:p>
            <a:pPr lvl="1"/>
            <a:r>
              <a:rPr lang="en-US" i="1" dirty="0" smtClean="0"/>
              <a:t>bottlenecked </a:t>
            </a:r>
            <a:r>
              <a:rPr lang="en-US" dirty="0" smtClean="0"/>
              <a:t>flows use less than the local rate limit</a:t>
            </a:r>
          </a:p>
          <a:p>
            <a:pPr lvl="1"/>
            <a:r>
              <a:rPr lang="en-US" i="1" dirty="0" err="1" smtClean="0"/>
              <a:t>unbottlenecked</a:t>
            </a:r>
            <a:r>
              <a:rPr lang="en-US" dirty="0" smtClean="0"/>
              <a:t> flows use more than the local rate limit (or equal)</a:t>
            </a:r>
          </a:p>
          <a:p>
            <a:pPr lvl="1"/>
            <a:r>
              <a:rPr lang="en-US" dirty="0" smtClean="0"/>
              <a:t>Flows are </a:t>
            </a:r>
            <a:r>
              <a:rPr lang="en-US" dirty="0" err="1" smtClean="0"/>
              <a:t>unbottlenecked</a:t>
            </a:r>
            <a:r>
              <a:rPr lang="en-US" dirty="0" smtClean="0"/>
              <a:t> if the limiter is preventing them from passing more traffic</a:t>
            </a:r>
          </a:p>
          <a:p>
            <a:r>
              <a:rPr lang="en-US" dirty="0" smtClean="0"/>
              <a:t>Idea here is to give weight to the </a:t>
            </a:r>
            <a:r>
              <a:rPr lang="en-US" dirty="0" err="1" smtClean="0"/>
              <a:t>unbottlenecked</a:t>
            </a:r>
            <a:r>
              <a:rPr lang="en-US" dirty="0" smtClean="0"/>
              <a:t> flows because they are the ones fighting for traffic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6858000" cy="46482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Motivation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Distributed Rate Limiting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Global Token Bucket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Global Random Drop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Flow Proportional Share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Simulation and Results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Conclusions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52333" y="91016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33528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2238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FPS – Bottlenecks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* Not to 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7162800" y="2369820"/>
            <a:ext cx="822960" cy="822960"/>
          </a:xfrm>
          <a:prstGeom prst="ellipse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386016" y="2057400"/>
            <a:ext cx="152400" cy="1447800"/>
          </a:xfrm>
          <a:prstGeom prst="rect">
            <a:avLst/>
          </a:prstGeom>
          <a:solidFill>
            <a:srgbClr val="B7A079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86600" y="1524000"/>
            <a:ext cx="990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Node1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1524000"/>
            <a:ext cx="2133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70 Mbps Limiter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7205415" y="5045287"/>
            <a:ext cx="822960" cy="822960"/>
          </a:xfrm>
          <a:prstGeom prst="ellipse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4419599" y="5113867"/>
            <a:ext cx="140345" cy="677333"/>
          </a:xfrm>
          <a:prstGeom prst="rect">
            <a:avLst/>
          </a:prstGeom>
          <a:solidFill>
            <a:srgbClr val="B7A079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>
            <a:off x="4724400" y="4931539"/>
            <a:ext cx="2337647" cy="1076113"/>
          </a:xfrm>
          <a:prstGeom prst="rightArrow">
            <a:avLst>
              <a:gd name="adj1" fmla="val 43203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29215" y="4199467"/>
            <a:ext cx="990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Node2</a:t>
            </a:r>
          </a:p>
        </p:txBody>
      </p:sp>
      <p:cxnSp>
        <p:nvCxnSpPr>
          <p:cNvPr id="20" name="Straight Connector 19"/>
          <p:cNvCxnSpPr>
            <a:stCxn id="8" idx="2"/>
            <a:endCxn id="14" idx="0"/>
          </p:cNvCxnSpPr>
          <p:nvPr/>
        </p:nvCxnSpPr>
        <p:spPr>
          <a:xfrm>
            <a:off x="4462216" y="3505200"/>
            <a:ext cx="27556" cy="1608667"/>
          </a:xfrm>
          <a:prstGeom prst="line">
            <a:avLst/>
          </a:prstGeom>
          <a:ln>
            <a:solidFill>
              <a:srgbClr val="B7A0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71615" y="4114800"/>
            <a:ext cx="2133600" cy="381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30 Mbps Limiter</a:t>
            </a:r>
          </a:p>
        </p:txBody>
      </p:sp>
      <p:sp>
        <p:nvSpPr>
          <p:cNvPr id="22" name="Right Arrow 21"/>
          <p:cNvSpPr/>
          <p:nvPr/>
        </p:nvSpPr>
        <p:spPr bwMode="auto">
          <a:xfrm>
            <a:off x="4724400" y="1946231"/>
            <a:ext cx="2337647" cy="1685713"/>
          </a:xfrm>
          <a:prstGeom prst="rightArrow">
            <a:avLst>
              <a:gd name="adj1" fmla="val 86747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1828800"/>
            <a:ext cx="3149858" cy="1143000"/>
          </a:xfrm>
          <a:prstGeom prst="rect">
            <a:avLst/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219200" y="2971800"/>
            <a:ext cx="3149858" cy="599313"/>
          </a:xfrm>
          <a:prstGeom prst="rect">
            <a:avLst/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5257800"/>
            <a:ext cx="3200400" cy="218313"/>
          </a:xfrm>
          <a:prstGeom prst="rect">
            <a:avLst/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219200" y="5486401"/>
            <a:ext cx="3200400" cy="228599"/>
          </a:xfrm>
          <a:prstGeom prst="rect">
            <a:avLst/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" y="2209800"/>
            <a:ext cx="719209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 smtClean="0"/>
              <a:t>Flow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000" y="3124200"/>
            <a:ext cx="719209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 smtClean="0"/>
              <a:t>Flow 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1000" y="5029200"/>
            <a:ext cx="719209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 smtClean="0"/>
              <a:t>Flow 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1000" y="5486400"/>
            <a:ext cx="719209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 smtClean="0"/>
              <a:t>Flow 4</a:t>
            </a:r>
          </a:p>
        </p:txBody>
      </p:sp>
    </p:spTree>
    <p:extLst>
      <p:ext uri="{BB962C8B-B14F-4D97-AF65-F5344CB8AC3E}">
        <p14:creationId xmlns:p14="http://schemas.microsoft.com/office/powerpoint/2010/main" val="37326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FPS – Bottlenecks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* Not to 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7162800" y="2369820"/>
            <a:ext cx="822960" cy="822960"/>
          </a:xfrm>
          <a:prstGeom prst="ellipse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386016" y="2057400"/>
            <a:ext cx="152400" cy="1447800"/>
          </a:xfrm>
          <a:prstGeom prst="rect">
            <a:avLst/>
          </a:prstGeom>
          <a:solidFill>
            <a:srgbClr val="B7A079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86600" y="1524000"/>
            <a:ext cx="990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Node1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1524000"/>
            <a:ext cx="2133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70 Mbps Limiter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7205415" y="5045287"/>
            <a:ext cx="822960" cy="822960"/>
          </a:xfrm>
          <a:prstGeom prst="ellipse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4419599" y="5113867"/>
            <a:ext cx="140345" cy="677333"/>
          </a:xfrm>
          <a:prstGeom prst="rect">
            <a:avLst/>
          </a:prstGeom>
          <a:solidFill>
            <a:srgbClr val="B7A079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>
            <a:off x="4724400" y="4931539"/>
            <a:ext cx="2337647" cy="1076113"/>
          </a:xfrm>
          <a:prstGeom prst="rightArrow">
            <a:avLst>
              <a:gd name="adj1" fmla="val 43203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29215" y="4199467"/>
            <a:ext cx="990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Node2</a:t>
            </a:r>
          </a:p>
        </p:txBody>
      </p:sp>
      <p:cxnSp>
        <p:nvCxnSpPr>
          <p:cNvPr id="20" name="Straight Connector 19"/>
          <p:cNvCxnSpPr>
            <a:stCxn id="8" idx="2"/>
            <a:endCxn id="14" idx="0"/>
          </p:cNvCxnSpPr>
          <p:nvPr/>
        </p:nvCxnSpPr>
        <p:spPr>
          <a:xfrm>
            <a:off x="4462216" y="3505200"/>
            <a:ext cx="27556" cy="1608667"/>
          </a:xfrm>
          <a:prstGeom prst="line">
            <a:avLst/>
          </a:prstGeom>
          <a:ln>
            <a:solidFill>
              <a:srgbClr val="B7A0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71615" y="4114800"/>
            <a:ext cx="2133600" cy="381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30 Mbps Limiter</a:t>
            </a:r>
          </a:p>
        </p:txBody>
      </p:sp>
      <p:sp>
        <p:nvSpPr>
          <p:cNvPr id="22" name="Right Arrow 21"/>
          <p:cNvSpPr/>
          <p:nvPr/>
        </p:nvSpPr>
        <p:spPr bwMode="auto">
          <a:xfrm>
            <a:off x="4724400" y="1946231"/>
            <a:ext cx="2337647" cy="1685713"/>
          </a:xfrm>
          <a:prstGeom prst="rightArrow">
            <a:avLst>
              <a:gd name="adj1" fmla="val 86747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1828800"/>
            <a:ext cx="3149858" cy="1143000"/>
          </a:xfrm>
          <a:prstGeom prst="rect">
            <a:avLst/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Unbottlenecked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219200" y="2971800"/>
            <a:ext cx="3149858" cy="599313"/>
          </a:xfrm>
          <a:prstGeom prst="rect">
            <a:avLst/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Bottlenecked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5257800"/>
            <a:ext cx="3200400" cy="218313"/>
          </a:xfrm>
          <a:prstGeom prst="rect">
            <a:avLst/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Bottlenecked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1219200" y="5486401"/>
            <a:ext cx="3200400" cy="228599"/>
          </a:xfrm>
          <a:prstGeom prst="rect">
            <a:avLst/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Bottlenecked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000" y="2209800"/>
            <a:ext cx="719209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 smtClean="0"/>
              <a:t>Flow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000" y="3124200"/>
            <a:ext cx="719209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 smtClean="0"/>
              <a:t>Flow 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1000" y="5029200"/>
            <a:ext cx="719209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 smtClean="0"/>
              <a:t>Flow 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1000" y="5486400"/>
            <a:ext cx="719209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 smtClean="0"/>
              <a:t>Flow 4</a:t>
            </a:r>
          </a:p>
        </p:txBody>
      </p:sp>
    </p:spTree>
    <p:extLst>
      <p:ext uri="{BB962C8B-B14F-4D97-AF65-F5344CB8AC3E}">
        <p14:creationId xmlns:p14="http://schemas.microsoft.com/office/powerpoint/2010/main" val="30280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FPS Weight Calculation</a:t>
            </a:r>
            <a:br>
              <a:rPr lang="en-US" dirty="0" smtClean="0"/>
            </a:br>
            <a:r>
              <a:rPr lang="en-US" dirty="0" smtClean="0"/>
              <a:t>Local Arrival Rate ≥ Local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fixed size set of all </a:t>
            </a:r>
            <a:r>
              <a:rPr lang="en-US" dirty="0" err="1" smtClean="0"/>
              <a:t>unbottlenecked</a:t>
            </a:r>
            <a:r>
              <a:rPr lang="en-US" dirty="0" smtClean="0"/>
              <a:t> flows</a:t>
            </a:r>
          </a:p>
          <a:p>
            <a:pPr lvl="1"/>
            <a:r>
              <a:rPr lang="en-US" dirty="0" smtClean="0"/>
              <a:t>Not all flows to avoid scaling issues with per flow state</a:t>
            </a:r>
          </a:p>
          <a:p>
            <a:r>
              <a:rPr lang="en-US" dirty="0" smtClean="0"/>
              <a:t>Pick the largest flow, then divide that by the local rate to find the weight</a:t>
            </a:r>
          </a:p>
          <a:p>
            <a:endParaRPr lang="en-US" dirty="0" smtClean="0"/>
          </a:p>
          <a:p>
            <a:r>
              <a:rPr lang="en-US" dirty="0" smtClean="0"/>
              <a:t>Ideal weight = local limit / max flow rate</a:t>
            </a:r>
          </a:p>
          <a:p>
            <a:r>
              <a:rPr lang="en-US" dirty="0" smtClean="0"/>
              <a:t>local limit = (ideal weight * limit) / (remote weights + ideal weight)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FPS – Bottlenecks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* Not to 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7162800" y="2369820"/>
            <a:ext cx="822960" cy="822960"/>
          </a:xfrm>
          <a:prstGeom prst="ellipse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386016" y="2057400"/>
            <a:ext cx="152400" cy="1447800"/>
          </a:xfrm>
          <a:prstGeom prst="rect">
            <a:avLst/>
          </a:prstGeom>
          <a:solidFill>
            <a:srgbClr val="B7A079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86600" y="1524000"/>
            <a:ext cx="990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Node1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1524000"/>
            <a:ext cx="2133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70 Mbps Limiter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7205415" y="5045287"/>
            <a:ext cx="822960" cy="822960"/>
          </a:xfrm>
          <a:prstGeom prst="ellipse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4419599" y="5113867"/>
            <a:ext cx="140345" cy="677333"/>
          </a:xfrm>
          <a:prstGeom prst="rect">
            <a:avLst/>
          </a:prstGeom>
          <a:solidFill>
            <a:srgbClr val="B7A079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>
            <a:off x="4724400" y="4931539"/>
            <a:ext cx="2337647" cy="1076113"/>
          </a:xfrm>
          <a:prstGeom prst="rightArrow">
            <a:avLst>
              <a:gd name="adj1" fmla="val 43203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29215" y="4199467"/>
            <a:ext cx="990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Node2</a:t>
            </a:r>
          </a:p>
        </p:txBody>
      </p:sp>
      <p:cxnSp>
        <p:nvCxnSpPr>
          <p:cNvPr id="20" name="Straight Connector 19"/>
          <p:cNvCxnSpPr>
            <a:stCxn id="8" idx="2"/>
            <a:endCxn id="14" idx="0"/>
          </p:cNvCxnSpPr>
          <p:nvPr/>
        </p:nvCxnSpPr>
        <p:spPr>
          <a:xfrm>
            <a:off x="4462216" y="3505200"/>
            <a:ext cx="27556" cy="1608667"/>
          </a:xfrm>
          <a:prstGeom prst="line">
            <a:avLst/>
          </a:prstGeom>
          <a:ln>
            <a:solidFill>
              <a:srgbClr val="B7A0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71615" y="4114800"/>
            <a:ext cx="2133600" cy="381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30 Mbps Limiter</a:t>
            </a:r>
          </a:p>
        </p:txBody>
      </p:sp>
      <p:sp>
        <p:nvSpPr>
          <p:cNvPr id="22" name="Right Arrow 21"/>
          <p:cNvSpPr/>
          <p:nvPr/>
        </p:nvSpPr>
        <p:spPr bwMode="auto">
          <a:xfrm>
            <a:off x="4724400" y="1946231"/>
            <a:ext cx="2337647" cy="1685713"/>
          </a:xfrm>
          <a:prstGeom prst="rightArrow">
            <a:avLst>
              <a:gd name="adj1" fmla="val 86747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1828800"/>
            <a:ext cx="3149858" cy="1143000"/>
          </a:xfrm>
          <a:prstGeom prst="rect">
            <a:avLst/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Unbottlenecked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219200" y="2971800"/>
            <a:ext cx="3149858" cy="599313"/>
          </a:xfrm>
          <a:prstGeom prst="rect">
            <a:avLst/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Bottlenecked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5257800"/>
            <a:ext cx="3200400" cy="218313"/>
          </a:xfrm>
          <a:prstGeom prst="rect">
            <a:avLst/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Bottlenecked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1219200" y="5486401"/>
            <a:ext cx="3200400" cy="228599"/>
          </a:xfrm>
          <a:prstGeom prst="rect">
            <a:avLst/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Bottlenecked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000" y="2209800"/>
            <a:ext cx="719209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 smtClean="0"/>
              <a:t>Flow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000" y="3124200"/>
            <a:ext cx="719209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 smtClean="0"/>
              <a:t>Flow 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1000" y="5029200"/>
            <a:ext cx="719209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 smtClean="0"/>
              <a:t>Flow 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1000" y="5486400"/>
            <a:ext cx="719209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 smtClean="0"/>
              <a:t>Flow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28800" y="1524000"/>
            <a:ext cx="1371600" cy="2862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>
                <a:solidFill>
                  <a:srgbClr val="46A0DC"/>
                </a:solidFill>
              </a:rPr>
              <a:t>90 Mbps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5632" y="457200"/>
            <a:ext cx="3468768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rgbClr val="C4122F"/>
                </a:solidFill>
              </a:rPr>
              <a:t>max flow rate</a:t>
            </a:r>
          </a:p>
          <a:p>
            <a:r>
              <a:rPr lang="en-US" sz="1600" dirty="0" smtClean="0">
                <a:solidFill>
                  <a:srgbClr val="C4122F"/>
                </a:solidFill>
              </a:rPr>
              <a:t>local limit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2895600" y="685800"/>
            <a:ext cx="2133600" cy="9144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1" idx="0"/>
          </p:cNvCxnSpPr>
          <p:nvPr/>
        </p:nvCxnSpPr>
        <p:spPr>
          <a:xfrm flipH="1">
            <a:off x="4495800" y="914400"/>
            <a:ext cx="609600" cy="6096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FPS Weight Calculation</a:t>
            </a:r>
            <a:br>
              <a:rPr lang="en-US" dirty="0" smtClean="0"/>
            </a:br>
            <a:r>
              <a:rPr lang="en-US" dirty="0" smtClean="0"/>
              <a:t>Local Arrival Rate &lt; Local Limit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local flow rate</a:t>
            </a:r>
          </a:p>
          <a:p>
            <a:r>
              <a:rPr lang="en-US" dirty="0" smtClean="0"/>
              <a:t>Ideal weight is calculated proportional to the other flow weights:</a:t>
            </a:r>
          </a:p>
          <a:p>
            <a:pPr lvl="1"/>
            <a:r>
              <a:rPr lang="en-US" dirty="0" smtClean="0"/>
              <a:t>ideal = (local flow rate * sum of all remote weights not including this rate) / (local limit – local demand)</a:t>
            </a:r>
          </a:p>
          <a:p>
            <a:r>
              <a:rPr lang="en-US" dirty="0" smtClean="0"/>
              <a:t>Idea is to reduce the local limit to match the arrival 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 descr="Screen Shot 2014-10-06 at 7.21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4808634" cy="49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EWMA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Estimated Weighted Moving Averages (EWMA) are used to smooth out estimated arrival rates</a:t>
            </a:r>
          </a:p>
          <a:p>
            <a:r>
              <a:rPr lang="en-US" dirty="0" smtClean="0"/>
              <a:t>Also used in Flow Proportional Share to reduce oscillations between two states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6858000" cy="762000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62000" y="2289816"/>
            <a:ext cx="6858000" cy="350138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Comparison to Centralized Token Bucket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Fairness to Centralized Token Bucket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Simulations with Departing and Arriving Flows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Simulations with Mixed Length Flows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Fairness of Long </a:t>
            </a:r>
            <a:r>
              <a:rPr lang="en-US" dirty="0" err="1" smtClean="0"/>
              <a:t>vs</a:t>
            </a:r>
            <a:r>
              <a:rPr lang="en-US" dirty="0" smtClean="0"/>
              <a:t> Short Flows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Fairness of Bottlenecked Flows in FPS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Fairness With Respect to RTT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PlanetLab</a:t>
            </a:r>
            <a:r>
              <a:rPr lang="en-US" dirty="0" smtClean="0"/>
              <a:t> 1/N </a:t>
            </a:r>
            <a:r>
              <a:rPr lang="en-US" dirty="0" err="1" smtClean="0"/>
              <a:t>vs</a:t>
            </a:r>
            <a:r>
              <a:rPr lang="en-US" dirty="0" smtClean="0"/>
              <a:t> FPS experiments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Limiters run on Linux</a:t>
            </a:r>
          </a:p>
          <a:p>
            <a:r>
              <a:rPr lang="en-US" dirty="0" err="1" smtClean="0"/>
              <a:t>ModelNet</a:t>
            </a:r>
            <a:r>
              <a:rPr lang="en-US" dirty="0" smtClean="0"/>
              <a:t> is used as the network simulator</a:t>
            </a:r>
          </a:p>
          <a:p>
            <a:r>
              <a:rPr lang="en-US" dirty="0" smtClean="0"/>
              <a:t>Kernel version 2.6.9</a:t>
            </a:r>
          </a:p>
          <a:p>
            <a:r>
              <a:rPr lang="en-US" dirty="0" smtClean="0"/>
              <a:t>TCP </a:t>
            </a:r>
            <a:r>
              <a:rPr lang="en-US" dirty="0" err="1" smtClean="0"/>
              <a:t>NewReno</a:t>
            </a:r>
            <a:r>
              <a:rPr lang="en-US" dirty="0" smtClean="0"/>
              <a:t> with SACK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Centralized Token Bucket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Mbps global limit</a:t>
            </a:r>
          </a:p>
          <a:p>
            <a:r>
              <a:rPr lang="en-US" dirty="0" smtClean="0"/>
              <a:t>50 </a:t>
            </a:r>
            <a:r>
              <a:rPr lang="en-US" dirty="0" err="1" smtClean="0"/>
              <a:t>ms</a:t>
            </a:r>
            <a:r>
              <a:rPr lang="en-US" dirty="0" smtClean="0"/>
              <a:t> estimation interval, 20 second run</a:t>
            </a:r>
          </a:p>
          <a:p>
            <a:r>
              <a:rPr lang="en-US" dirty="0" smtClean="0"/>
              <a:t>3 TCP flows to limiter 1, 7 TCP flows to limiter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 descr="Screen Shot 2014-10-05 at 9.26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68" y="3352800"/>
            <a:ext cx="9505168" cy="28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Cloud Based Services are becoming more prevalent</a:t>
            </a:r>
          </a:p>
          <a:p>
            <a:r>
              <a:rPr lang="en-US" dirty="0" err="1" smtClean="0"/>
              <a:t>PaaS</a:t>
            </a:r>
            <a:r>
              <a:rPr lang="en-US" dirty="0" smtClean="0"/>
              <a:t> vendors want to charge for cloud services</a:t>
            </a:r>
          </a:p>
          <a:p>
            <a:r>
              <a:rPr lang="en-US" dirty="0" smtClean="0"/>
              <a:t>In a traffic base pricing model, how do you meter traffic in a distributed system?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2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Arrival Rate Patterns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how susceptible the algorithm is to bursting</a:t>
            </a:r>
          </a:p>
          <a:p>
            <a:r>
              <a:rPr lang="en-US" dirty="0" smtClean="0"/>
              <a:t>GTB and GRD are less like our mark (CTB)</a:t>
            </a:r>
            <a:endParaRPr lang="en-US" dirty="0"/>
          </a:p>
        </p:txBody>
      </p:sp>
      <p:pic>
        <p:nvPicPr>
          <p:cNvPr id="11" name="Picture 10" descr="Screen Shot 2014-10-05 at 10.0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990"/>
            <a:ext cx="9144000" cy="402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 Compared to CTB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657600" cy="4648200"/>
          </a:xfrm>
        </p:spPr>
        <p:txBody>
          <a:bodyPr/>
          <a:lstStyle/>
          <a:p>
            <a:r>
              <a:rPr lang="en-US" dirty="0" smtClean="0"/>
              <a:t>Above the diagonal is more fair than Central Token Bucket, below the line is less fair</a:t>
            </a:r>
          </a:p>
          <a:p>
            <a:r>
              <a:rPr lang="en-US" dirty="0" smtClean="0"/>
              <a:t>GRD and FPS are more fair than CTB in most cases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 descr="Screen Shot 2014-10-05 at 11.21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54" y="1524000"/>
            <a:ext cx="4836246" cy="44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Departing and Arriving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10 seconds, add a new flow up to 5 flows</a:t>
            </a:r>
          </a:p>
          <a:p>
            <a:r>
              <a:rPr lang="en-US" dirty="0" smtClean="0"/>
              <a:t>After 50 seconds, start removing flows</a:t>
            </a:r>
          </a:p>
          <a:p>
            <a:r>
              <a:rPr lang="en-US" dirty="0" smtClean="0"/>
              <a:t>Notice the reference algorithm CTB is not very fair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 descr="Screen Shot 2014-10-06 at 7.07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08" y="4205"/>
            <a:ext cx="6413592" cy="64727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04800" y="990600"/>
            <a:ext cx="1143000" cy="457200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543800" y="1066800"/>
            <a:ext cx="1600200" cy="457200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98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 descr="Screen Shot 2014-10-06 at 7.07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08" y="4205"/>
            <a:ext cx="6413592" cy="64727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04800" y="990600"/>
            <a:ext cx="1143000" cy="457200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543800" y="1066800"/>
            <a:ext cx="1600200" cy="457200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3800" y="4495800"/>
            <a:ext cx="1524000" cy="838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solidFill>
                  <a:srgbClr val="C4122F"/>
                </a:solidFill>
              </a:rPr>
              <a:t>FPS is over the global limit here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52735" y="5007429"/>
            <a:ext cx="5414865" cy="9675"/>
          </a:xfrm>
          <a:prstGeom prst="line">
            <a:avLst/>
          </a:prstGeom>
          <a:ln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33600" y="1996752"/>
            <a:ext cx="5334000" cy="0"/>
          </a:xfrm>
          <a:prstGeom prst="line">
            <a:avLst/>
          </a:prstGeom>
          <a:ln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67600" y="1676400"/>
            <a:ext cx="1524000" cy="838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rgbClr val="C4122F"/>
                </a:solidFill>
              </a:rPr>
              <a:t>GRD is </a:t>
            </a:r>
            <a:r>
              <a:rPr lang="en-US" sz="1600" dirty="0">
                <a:solidFill>
                  <a:srgbClr val="C4122F"/>
                </a:solidFill>
              </a:rPr>
              <a:t>over the global limit here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52735" y="3505200"/>
            <a:ext cx="5414865" cy="9675"/>
          </a:xfrm>
          <a:prstGeom prst="line">
            <a:avLst/>
          </a:prstGeom>
          <a:ln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7400" y="496276"/>
            <a:ext cx="5414865" cy="9675"/>
          </a:xfrm>
          <a:prstGeom prst="line">
            <a:avLst/>
          </a:prstGeom>
          <a:ln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7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Length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long lived TCP flows through one limiter</a:t>
            </a:r>
          </a:p>
          <a:p>
            <a:r>
              <a:rPr lang="en-US" dirty="0" smtClean="0"/>
              <a:t>Short lived flows with Poisson distribution through another</a:t>
            </a:r>
          </a:p>
          <a:p>
            <a:r>
              <a:rPr lang="en-US" dirty="0" smtClean="0"/>
              <a:t>Measuring fairness between different types of flows</a:t>
            </a:r>
          </a:p>
          <a:p>
            <a:r>
              <a:rPr lang="en-US" dirty="0" smtClean="0"/>
              <a:t>GRD is the most fair followed by FPS and the CTB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Table 1; Fairness of Long </a:t>
            </a:r>
            <a:r>
              <a:rPr lang="en-US" dirty="0" err="1" smtClean="0"/>
              <a:t>vs</a:t>
            </a:r>
            <a:r>
              <a:rPr lang="en-US" dirty="0" smtClean="0"/>
              <a:t> Short Flows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 descr="Screen Shot 2014-10-06 at 7.1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57" y="1359113"/>
            <a:ext cx="6593485" cy="48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Bottlenecked Flows for FPS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limiters, 3 flows to limiter 1, 7 flows to limiter 2</a:t>
            </a:r>
          </a:p>
          <a:p>
            <a:r>
              <a:rPr lang="en-US" dirty="0" smtClean="0"/>
              <a:t>10 Mbps global limit</a:t>
            </a:r>
          </a:p>
          <a:p>
            <a:r>
              <a:rPr lang="en-US" dirty="0" smtClean="0"/>
              <a:t>At 15 seconds the 7 flows are restricted to 2 Mbps by a bottleneck</a:t>
            </a:r>
          </a:p>
          <a:p>
            <a:pPr lvl="1"/>
            <a:r>
              <a:rPr lang="en-US" dirty="0" smtClean="0"/>
              <a:t> Should be 8 Mbps to limiter 1 and 2 Mbps to limiter 2</a:t>
            </a:r>
          </a:p>
          <a:p>
            <a:r>
              <a:rPr lang="en-US" dirty="0" smtClean="0"/>
              <a:t>At 31 seconds a new flow arrives at limiter 2</a:t>
            </a:r>
          </a:p>
          <a:p>
            <a:pPr lvl="1"/>
            <a:r>
              <a:rPr lang="en-US" dirty="0" smtClean="0"/>
              <a:t>Should split 8 Mbps between the 4 flows, plus 2 Mbps for other 7 flows, so 4 Mbps at limiter 1 and 6 Mbps at limiter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Bottlenecked Flows for FPS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 descr="Screen Shot 2014-10-06 at 7.3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3539"/>
            <a:ext cx="9144000" cy="2606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2743200"/>
            <a:ext cx="14478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>
                <a:solidFill>
                  <a:srgbClr val="C4122F"/>
                </a:solidFill>
              </a:rPr>
              <a:t>2 Mbps Limit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2776262"/>
            <a:ext cx="1447800" cy="3148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>
                <a:solidFill>
                  <a:srgbClr val="C4122F"/>
                </a:solidFill>
              </a:rPr>
              <a:t>New Flow</a:t>
            </a: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>
            <a:off x="3390900" y="3124200"/>
            <a:ext cx="114300" cy="18288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 flipH="1">
            <a:off x="6096000" y="3091138"/>
            <a:ext cx="38100" cy="102366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4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Bottlenecked Flows for FPS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 descr="Screen Shot 2014-10-06 at 7.3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3539"/>
            <a:ext cx="9144000" cy="2606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2743200"/>
            <a:ext cx="14478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>
                <a:solidFill>
                  <a:srgbClr val="C4122F"/>
                </a:solidFill>
              </a:rPr>
              <a:t>2 Mbps Limit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2776262"/>
            <a:ext cx="1447800" cy="3148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>
                <a:solidFill>
                  <a:srgbClr val="C4122F"/>
                </a:solidFill>
              </a:rPr>
              <a:t>New Flow</a:t>
            </a: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>
            <a:off x="3390900" y="3124200"/>
            <a:ext cx="114300" cy="18288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 flipH="1">
            <a:off x="6096000" y="3091138"/>
            <a:ext cx="38100" cy="102366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00800" y="1828800"/>
            <a:ext cx="1828800" cy="609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 smtClean="0">
                <a:solidFill>
                  <a:srgbClr val="C4122F"/>
                </a:solidFill>
              </a:rPr>
              <a:t>Not quite 4/6 split</a:t>
            </a:r>
          </a:p>
          <a:p>
            <a:pPr algn="ctr"/>
            <a:r>
              <a:rPr lang="en-US" sz="1600" dirty="0" smtClean="0">
                <a:solidFill>
                  <a:srgbClr val="C4122F"/>
                </a:solidFill>
              </a:rPr>
              <a:t>Limiter 1 has too much</a:t>
            </a:r>
          </a:p>
        </p:txBody>
      </p:sp>
      <p:cxnSp>
        <p:nvCxnSpPr>
          <p:cNvPr id="11" name="Straight Connector 10"/>
          <p:cNvCxnSpPr>
            <a:stCxn id="10" idx="2"/>
          </p:cNvCxnSpPr>
          <p:nvPr/>
        </p:nvCxnSpPr>
        <p:spPr>
          <a:xfrm>
            <a:off x="7315200" y="2438400"/>
            <a:ext cx="76200" cy="20574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6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Example, 100 </a:t>
            </a:r>
            <a:r>
              <a:rPr lang="en-US" dirty="0" err="1" smtClean="0"/>
              <a:t>Mps</a:t>
            </a:r>
            <a:r>
              <a:rPr lang="en-US" dirty="0" smtClean="0"/>
              <a:t> for 2 Nodes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7162800" y="2369820"/>
            <a:ext cx="822960" cy="822960"/>
          </a:xfrm>
          <a:prstGeom prst="ellipse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386016" y="2057400"/>
            <a:ext cx="152400" cy="1447800"/>
          </a:xfrm>
          <a:prstGeom prst="rect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86600" y="1524000"/>
            <a:ext cx="990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Node1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1524000"/>
            <a:ext cx="2133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50 Mbps Local Limiter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7205415" y="5045287"/>
            <a:ext cx="822960" cy="822960"/>
          </a:xfrm>
          <a:prstGeom prst="ellipse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4402973" y="4732867"/>
            <a:ext cx="152400" cy="1447800"/>
          </a:xfrm>
          <a:prstGeom prst="rect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29215" y="4199467"/>
            <a:ext cx="990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Node2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71615" y="4199467"/>
            <a:ext cx="2133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50 Mbps Local Limiter</a:t>
            </a:r>
          </a:p>
        </p:txBody>
      </p:sp>
    </p:spTree>
    <p:extLst>
      <p:ext uri="{BB962C8B-B14F-4D97-AF65-F5344CB8AC3E}">
        <p14:creationId xmlns:p14="http://schemas.microsoft.com/office/powerpoint/2010/main" val="41584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 With Respect to RTT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1600200"/>
          </a:xfrm>
        </p:spPr>
        <p:txBody>
          <a:bodyPr/>
          <a:lstStyle/>
          <a:p>
            <a:r>
              <a:rPr lang="en-US" dirty="0" smtClean="0"/>
              <a:t>Same as baseline experiment except changing RTT times of flows</a:t>
            </a:r>
          </a:p>
          <a:p>
            <a:r>
              <a:rPr lang="en-US" dirty="0" smtClean="0"/>
              <a:t>FPS is most fair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5" descr="Screen Shot 2014-10-06 at 8.0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52800"/>
            <a:ext cx="7391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Gossip Branching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/>
          <a:lstStyle/>
          <a:p>
            <a:r>
              <a:rPr lang="en-US" dirty="0" smtClean="0"/>
              <a:t>Higher branch factor increases limiter communication</a:t>
            </a:r>
          </a:p>
          <a:p>
            <a:r>
              <a:rPr lang="en-US" dirty="0" smtClean="0"/>
              <a:t>Notice fairness degradation at large numbers of limiters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Picture 5" descr="Screen Shot 2014-10-06 at 8.43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00400"/>
            <a:ext cx="8153400" cy="323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PlanetLab</a:t>
            </a:r>
            <a:r>
              <a:rPr lang="en-US" dirty="0" smtClean="0"/>
              <a:t> test- 1/N </a:t>
            </a:r>
            <a:r>
              <a:rPr lang="en-US" dirty="0" err="1" smtClean="0"/>
              <a:t>vs</a:t>
            </a:r>
            <a:r>
              <a:rPr lang="en-US" dirty="0" smtClean="0"/>
              <a:t> FPS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</a:t>
            </a:r>
            <a:r>
              <a:rPr lang="en-US" dirty="0" err="1" smtClean="0"/>
              <a:t>PlanetLab</a:t>
            </a:r>
            <a:r>
              <a:rPr lang="en-US" dirty="0" smtClean="0"/>
              <a:t> servers serving web content</a:t>
            </a:r>
          </a:p>
          <a:p>
            <a:r>
              <a:rPr lang="en-US" dirty="0" smtClean="0"/>
              <a:t>5 Mbps global limit</a:t>
            </a:r>
          </a:p>
          <a:p>
            <a:r>
              <a:rPr lang="en-US" dirty="0" smtClean="0"/>
              <a:t>After 30 seconds 7 of the servers cut out</a:t>
            </a:r>
          </a:p>
          <a:p>
            <a:r>
              <a:rPr lang="en-US" dirty="0" smtClean="0"/>
              <a:t>FPS re-allocates the load to the 3 servers</a:t>
            </a:r>
          </a:p>
          <a:p>
            <a:r>
              <a:rPr lang="en-US" dirty="0" smtClean="0"/>
              <a:t>After another 30 seconds all servers come back</a:t>
            </a:r>
          </a:p>
          <a:p>
            <a:r>
              <a:rPr lang="en-US" dirty="0" smtClean="0"/>
              <a:t>FPS re-allocates the load to all 10 servers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PlanetLab</a:t>
            </a:r>
            <a:r>
              <a:rPr lang="en-US" dirty="0" smtClean="0"/>
              <a:t> test- 1/N </a:t>
            </a:r>
            <a:r>
              <a:rPr lang="en-US" dirty="0" err="1" smtClean="0"/>
              <a:t>vs</a:t>
            </a:r>
            <a:r>
              <a:rPr lang="en-US" dirty="0" smtClean="0"/>
              <a:t> FPS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" name="Picture 6" descr="Screen Shot 2014-10-06 at 8.5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362726" cy="466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algorithms trying to tackle distributed rate limiting</a:t>
            </a:r>
          </a:p>
          <a:p>
            <a:r>
              <a:rPr lang="en-US" dirty="0" smtClean="0"/>
              <a:t>FPS performs well for TCP based flows, other techniques suitable for mixed flows</a:t>
            </a:r>
          </a:p>
          <a:p>
            <a:r>
              <a:rPr lang="en-US" dirty="0" smtClean="0"/>
              <a:t>FPS can perform better than the reference implementation CTB in several scenarios</a:t>
            </a:r>
          </a:p>
          <a:p>
            <a:r>
              <a:rPr lang="en-US" dirty="0" smtClean="0"/>
              <a:t>Overall interesting approach to DRL with a couple of small quirks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Example, 100 </a:t>
            </a:r>
            <a:r>
              <a:rPr lang="en-US" dirty="0" err="1" smtClean="0"/>
              <a:t>Mps</a:t>
            </a:r>
            <a:r>
              <a:rPr lang="en-US" dirty="0" smtClean="0"/>
              <a:t> for 2 Nodes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7162800" y="2369820"/>
            <a:ext cx="822960" cy="822960"/>
          </a:xfrm>
          <a:prstGeom prst="ellipse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386016" y="2057400"/>
            <a:ext cx="152400" cy="1447800"/>
          </a:xfrm>
          <a:prstGeom prst="rect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ight Arrow 9"/>
          <p:cNvSpPr/>
          <p:nvPr/>
        </p:nvSpPr>
        <p:spPr bwMode="auto">
          <a:xfrm>
            <a:off x="1905000" y="2243244"/>
            <a:ext cx="2337647" cy="1076113"/>
          </a:xfrm>
          <a:prstGeom prst="rightArrow">
            <a:avLst>
              <a:gd name="adj1" fmla="val 65736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86600" y="1524000"/>
            <a:ext cx="990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Node1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1524000"/>
            <a:ext cx="2133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50 Mbps Local Limiter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3095375"/>
            <a:ext cx="1371600" cy="2862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>
                <a:solidFill>
                  <a:srgbClr val="46A0DC"/>
                </a:solidFill>
              </a:rPr>
              <a:t>80 Mbps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7205415" y="5045287"/>
            <a:ext cx="822960" cy="822960"/>
          </a:xfrm>
          <a:prstGeom prst="ellipse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4402973" y="4732867"/>
            <a:ext cx="152400" cy="1447800"/>
          </a:xfrm>
          <a:prstGeom prst="rect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29215" y="4199467"/>
            <a:ext cx="990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Node2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71615" y="4199467"/>
            <a:ext cx="2133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50 Mbps Local Limiter</a:t>
            </a:r>
          </a:p>
        </p:txBody>
      </p:sp>
    </p:spTree>
    <p:extLst>
      <p:ext uri="{BB962C8B-B14F-4D97-AF65-F5344CB8AC3E}">
        <p14:creationId xmlns:p14="http://schemas.microsoft.com/office/powerpoint/2010/main" val="38760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Example, 100 </a:t>
            </a:r>
            <a:r>
              <a:rPr lang="en-US" dirty="0" err="1" smtClean="0"/>
              <a:t>Mps</a:t>
            </a:r>
            <a:r>
              <a:rPr lang="en-US" dirty="0" smtClean="0"/>
              <a:t> for 2 Nodes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7162800" y="2369820"/>
            <a:ext cx="822960" cy="822960"/>
          </a:xfrm>
          <a:prstGeom prst="ellipse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386016" y="2057400"/>
            <a:ext cx="152400" cy="1447800"/>
          </a:xfrm>
          <a:prstGeom prst="rect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ight Arrow 9"/>
          <p:cNvSpPr/>
          <p:nvPr/>
        </p:nvSpPr>
        <p:spPr bwMode="auto">
          <a:xfrm>
            <a:off x="1905000" y="2243244"/>
            <a:ext cx="2337647" cy="1076113"/>
          </a:xfrm>
          <a:prstGeom prst="rightArrow">
            <a:avLst>
              <a:gd name="adj1" fmla="val 65736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 bwMode="auto">
          <a:xfrm>
            <a:off x="4681785" y="2243244"/>
            <a:ext cx="2337647" cy="1076113"/>
          </a:xfrm>
          <a:prstGeom prst="rightArrow">
            <a:avLst>
              <a:gd name="adj1" fmla="val 30329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86600" y="1524000"/>
            <a:ext cx="990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Node1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1524000"/>
            <a:ext cx="2133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50 Mbps Local Limiter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3095375"/>
            <a:ext cx="1371600" cy="2862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>
                <a:solidFill>
                  <a:srgbClr val="46A0DC"/>
                </a:solidFill>
              </a:rPr>
              <a:t>80 Mbps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2895600"/>
            <a:ext cx="1371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46A0DC"/>
                </a:solidFill>
              </a:rPr>
              <a:t>5</a:t>
            </a:r>
            <a:r>
              <a:rPr lang="en-US" sz="1600" dirty="0" smtClean="0">
                <a:solidFill>
                  <a:srgbClr val="46A0DC"/>
                </a:solidFill>
              </a:rPr>
              <a:t>0 Mbps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7205415" y="5045287"/>
            <a:ext cx="822960" cy="822960"/>
          </a:xfrm>
          <a:prstGeom prst="ellipse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4402973" y="4732867"/>
            <a:ext cx="152400" cy="1447800"/>
          </a:xfrm>
          <a:prstGeom prst="rect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29215" y="4199467"/>
            <a:ext cx="990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Node2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71615" y="4199467"/>
            <a:ext cx="2133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50 Mbps Local Limiter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7800" y="3429000"/>
            <a:ext cx="2819400" cy="6096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dist"/>
            <a:r>
              <a:rPr lang="en-US" sz="1600" dirty="0" smtClean="0">
                <a:solidFill>
                  <a:srgbClr val="C4122F"/>
                </a:solidFill>
              </a:rPr>
              <a:t>Limiter Reduces </a:t>
            </a:r>
          </a:p>
          <a:p>
            <a:pPr algn="dist"/>
            <a:r>
              <a:rPr lang="en-US" sz="1600" dirty="0" smtClean="0">
                <a:solidFill>
                  <a:srgbClr val="C4122F"/>
                </a:solidFill>
              </a:rPr>
              <a:t>Traffic to 50 Mbps</a:t>
            </a:r>
          </a:p>
        </p:txBody>
      </p:sp>
    </p:spTree>
    <p:extLst>
      <p:ext uri="{BB962C8B-B14F-4D97-AF65-F5344CB8AC3E}">
        <p14:creationId xmlns:p14="http://schemas.microsoft.com/office/powerpoint/2010/main" val="30972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Example, 100 </a:t>
            </a:r>
            <a:r>
              <a:rPr lang="en-US" dirty="0" err="1" smtClean="0"/>
              <a:t>Mps</a:t>
            </a:r>
            <a:r>
              <a:rPr lang="en-US" dirty="0" smtClean="0"/>
              <a:t> for 2 Nodes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7162800" y="2369820"/>
            <a:ext cx="822960" cy="822960"/>
          </a:xfrm>
          <a:prstGeom prst="ellipse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386016" y="2057400"/>
            <a:ext cx="152400" cy="1447800"/>
          </a:xfrm>
          <a:prstGeom prst="rect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ight Arrow 9"/>
          <p:cNvSpPr/>
          <p:nvPr/>
        </p:nvSpPr>
        <p:spPr bwMode="auto">
          <a:xfrm>
            <a:off x="1905000" y="2243244"/>
            <a:ext cx="2337647" cy="1076113"/>
          </a:xfrm>
          <a:prstGeom prst="rightArrow">
            <a:avLst>
              <a:gd name="adj1" fmla="val 65736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 bwMode="auto">
          <a:xfrm>
            <a:off x="4681785" y="2243244"/>
            <a:ext cx="2337647" cy="1076113"/>
          </a:xfrm>
          <a:prstGeom prst="rightArrow">
            <a:avLst>
              <a:gd name="adj1" fmla="val 30329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86600" y="1524000"/>
            <a:ext cx="990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Node1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1524000"/>
            <a:ext cx="2133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50 Mbps Local Limiter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3095375"/>
            <a:ext cx="1371600" cy="2862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>
                <a:solidFill>
                  <a:srgbClr val="46A0DC"/>
                </a:solidFill>
              </a:rPr>
              <a:t>80 Mbps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2895600"/>
            <a:ext cx="1371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46A0DC"/>
                </a:solidFill>
              </a:rPr>
              <a:t>5</a:t>
            </a:r>
            <a:r>
              <a:rPr lang="en-US" sz="1600" dirty="0" smtClean="0">
                <a:solidFill>
                  <a:srgbClr val="46A0DC"/>
                </a:solidFill>
              </a:rPr>
              <a:t>0 Mbps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7205415" y="5045287"/>
            <a:ext cx="822960" cy="822960"/>
          </a:xfrm>
          <a:prstGeom prst="ellipse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4402973" y="4732867"/>
            <a:ext cx="152400" cy="1447800"/>
          </a:xfrm>
          <a:prstGeom prst="rect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ight Arrow 17"/>
          <p:cNvSpPr/>
          <p:nvPr/>
        </p:nvSpPr>
        <p:spPr bwMode="auto">
          <a:xfrm>
            <a:off x="1947615" y="4918711"/>
            <a:ext cx="2337647" cy="1076113"/>
          </a:xfrm>
          <a:prstGeom prst="rightArrow">
            <a:avLst>
              <a:gd name="adj1" fmla="val 14595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Right Arrow 18"/>
          <p:cNvSpPr/>
          <p:nvPr/>
        </p:nvSpPr>
        <p:spPr bwMode="auto">
          <a:xfrm>
            <a:off x="4724400" y="4918711"/>
            <a:ext cx="2337647" cy="1076113"/>
          </a:xfrm>
          <a:prstGeom prst="rightArrow">
            <a:avLst>
              <a:gd name="adj1" fmla="val 14594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29215" y="4199467"/>
            <a:ext cx="990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Node2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71615" y="4199467"/>
            <a:ext cx="2133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50 Mbps Local Limiter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9800" y="5486400"/>
            <a:ext cx="1371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46A0DC"/>
                </a:solidFill>
              </a:rPr>
              <a:t>2</a:t>
            </a:r>
            <a:r>
              <a:rPr lang="en-US" sz="1600" dirty="0" smtClean="0">
                <a:solidFill>
                  <a:srgbClr val="46A0DC"/>
                </a:solidFill>
              </a:rPr>
              <a:t>0 Mbps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3000" y="5486400"/>
            <a:ext cx="1371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>
                <a:solidFill>
                  <a:srgbClr val="46A0DC"/>
                </a:solidFill>
              </a:rPr>
              <a:t>20 Mbps</a:t>
            </a:r>
          </a:p>
        </p:txBody>
      </p:sp>
    </p:spTree>
    <p:extLst>
      <p:ext uri="{BB962C8B-B14F-4D97-AF65-F5344CB8AC3E}">
        <p14:creationId xmlns:p14="http://schemas.microsoft.com/office/powerpoint/2010/main" val="68126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Example, 100 </a:t>
            </a:r>
            <a:r>
              <a:rPr lang="en-US" dirty="0" err="1" smtClean="0"/>
              <a:t>Mps</a:t>
            </a:r>
            <a:r>
              <a:rPr lang="en-US" dirty="0" smtClean="0"/>
              <a:t> for 2 Nodes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7162800" y="2369820"/>
            <a:ext cx="822960" cy="822960"/>
          </a:xfrm>
          <a:prstGeom prst="ellipse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386016" y="2057400"/>
            <a:ext cx="152400" cy="1447800"/>
          </a:xfrm>
          <a:prstGeom prst="rect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ight Arrow 9"/>
          <p:cNvSpPr/>
          <p:nvPr/>
        </p:nvSpPr>
        <p:spPr bwMode="auto">
          <a:xfrm>
            <a:off x="1905000" y="2243244"/>
            <a:ext cx="2337647" cy="1076113"/>
          </a:xfrm>
          <a:prstGeom prst="rightArrow">
            <a:avLst>
              <a:gd name="adj1" fmla="val 65736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 bwMode="auto">
          <a:xfrm>
            <a:off x="4681785" y="2243244"/>
            <a:ext cx="2337647" cy="1076113"/>
          </a:xfrm>
          <a:prstGeom prst="rightArrow">
            <a:avLst>
              <a:gd name="adj1" fmla="val 30329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86600" y="1524000"/>
            <a:ext cx="990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Node1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1524000"/>
            <a:ext cx="2133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50 Mbps Local Limiter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3095375"/>
            <a:ext cx="1371600" cy="2862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>
                <a:solidFill>
                  <a:srgbClr val="46A0DC"/>
                </a:solidFill>
              </a:rPr>
              <a:t>80 Mbps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2895600"/>
            <a:ext cx="1371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46A0DC"/>
                </a:solidFill>
              </a:rPr>
              <a:t>5</a:t>
            </a:r>
            <a:r>
              <a:rPr lang="en-US" sz="1600" dirty="0" smtClean="0">
                <a:solidFill>
                  <a:srgbClr val="46A0DC"/>
                </a:solidFill>
              </a:rPr>
              <a:t>0 Mbps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7205415" y="5045287"/>
            <a:ext cx="822960" cy="822960"/>
          </a:xfrm>
          <a:prstGeom prst="ellipse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4402973" y="4732867"/>
            <a:ext cx="152400" cy="1447800"/>
          </a:xfrm>
          <a:prstGeom prst="rect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ight Arrow 17"/>
          <p:cNvSpPr/>
          <p:nvPr/>
        </p:nvSpPr>
        <p:spPr bwMode="auto">
          <a:xfrm>
            <a:off x="1947615" y="4918711"/>
            <a:ext cx="2337647" cy="1076113"/>
          </a:xfrm>
          <a:prstGeom prst="rightArrow">
            <a:avLst>
              <a:gd name="adj1" fmla="val 14595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Right Arrow 18"/>
          <p:cNvSpPr/>
          <p:nvPr/>
        </p:nvSpPr>
        <p:spPr bwMode="auto">
          <a:xfrm>
            <a:off x="4724400" y="4918711"/>
            <a:ext cx="2337647" cy="1076113"/>
          </a:xfrm>
          <a:prstGeom prst="rightArrow">
            <a:avLst>
              <a:gd name="adj1" fmla="val 14594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29215" y="4199467"/>
            <a:ext cx="990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Node2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71615" y="4199467"/>
            <a:ext cx="2133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50 Mbps Local Limiter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9800" y="5486400"/>
            <a:ext cx="1371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46A0DC"/>
                </a:solidFill>
              </a:rPr>
              <a:t>2</a:t>
            </a:r>
            <a:r>
              <a:rPr lang="en-US" sz="1600" dirty="0" smtClean="0">
                <a:solidFill>
                  <a:srgbClr val="46A0DC"/>
                </a:solidFill>
              </a:rPr>
              <a:t>0 Mbps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3000" y="5486400"/>
            <a:ext cx="1371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>
                <a:solidFill>
                  <a:srgbClr val="46A0DC"/>
                </a:solidFill>
              </a:rPr>
              <a:t>20 Mbps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733800"/>
            <a:ext cx="2362200" cy="9180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 smtClean="0">
                <a:solidFill>
                  <a:srgbClr val="C4122F"/>
                </a:solidFill>
              </a:rPr>
              <a:t>Paying for 100 Mbps, </a:t>
            </a:r>
          </a:p>
          <a:p>
            <a:r>
              <a:rPr lang="en-US" sz="1600" dirty="0" smtClean="0">
                <a:solidFill>
                  <a:srgbClr val="C4122F"/>
                </a:solidFill>
              </a:rPr>
              <a:t>have 100 Mbps traffic, </a:t>
            </a:r>
          </a:p>
          <a:p>
            <a:r>
              <a:rPr lang="en-US" sz="1600" dirty="0" smtClean="0">
                <a:solidFill>
                  <a:srgbClr val="C4122F"/>
                </a:solidFill>
              </a:rPr>
              <a:t>only getting 70 Mbps!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895600" y="3200400"/>
            <a:ext cx="2438400" cy="12192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2895600" y="4419600"/>
            <a:ext cx="2209800" cy="11430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Approach: Distributed Rate Limiter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7162800" y="2369820"/>
            <a:ext cx="822960" cy="822960"/>
          </a:xfrm>
          <a:prstGeom prst="ellipse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386016" y="2057400"/>
            <a:ext cx="152400" cy="1447800"/>
          </a:xfrm>
          <a:prstGeom prst="rect">
            <a:avLst/>
          </a:prstGeom>
          <a:solidFill>
            <a:srgbClr val="B7A079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 bwMode="auto">
          <a:xfrm>
            <a:off x="1905000" y="2243244"/>
            <a:ext cx="2337647" cy="1076113"/>
          </a:xfrm>
          <a:prstGeom prst="rightArrow">
            <a:avLst>
              <a:gd name="adj1" fmla="val 65736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86600" y="1524000"/>
            <a:ext cx="990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Node1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1524000"/>
            <a:ext cx="2133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100 Mbps Shared Limiter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3600" y="3095375"/>
            <a:ext cx="1371600" cy="2862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>
                <a:solidFill>
                  <a:srgbClr val="46A0DC"/>
                </a:solidFill>
              </a:rPr>
              <a:t>80 Mbps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205415" y="5045287"/>
            <a:ext cx="822960" cy="822960"/>
          </a:xfrm>
          <a:prstGeom prst="ellipse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4407545" y="4732867"/>
            <a:ext cx="152400" cy="1447800"/>
          </a:xfrm>
          <a:prstGeom prst="rect">
            <a:avLst/>
          </a:prstGeom>
          <a:solidFill>
            <a:srgbClr val="B7A079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>
            <a:off x="1947615" y="4918711"/>
            <a:ext cx="2337647" cy="1076113"/>
          </a:xfrm>
          <a:prstGeom prst="rightArrow">
            <a:avLst>
              <a:gd name="adj1" fmla="val 14595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Right Arrow 16"/>
          <p:cNvSpPr/>
          <p:nvPr/>
        </p:nvSpPr>
        <p:spPr bwMode="auto">
          <a:xfrm>
            <a:off x="4724400" y="4918711"/>
            <a:ext cx="2337647" cy="1076113"/>
          </a:xfrm>
          <a:prstGeom prst="rightArrow">
            <a:avLst>
              <a:gd name="adj1" fmla="val 14594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29215" y="4199467"/>
            <a:ext cx="990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Node2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9800" y="5486400"/>
            <a:ext cx="1371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>
                <a:solidFill>
                  <a:srgbClr val="46A0DC"/>
                </a:solidFill>
              </a:rPr>
              <a:t>2</a:t>
            </a:r>
            <a:r>
              <a:rPr lang="en-US" sz="1600" dirty="0" smtClean="0">
                <a:solidFill>
                  <a:srgbClr val="46A0DC"/>
                </a:solidFill>
              </a:rPr>
              <a:t>0 Mbps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3000" y="5486400"/>
            <a:ext cx="1371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>
                <a:solidFill>
                  <a:srgbClr val="46A0DC"/>
                </a:solidFill>
              </a:rPr>
              <a:t>20 Mbps</a:t>
            </a:r>
          </a:p>
        </p:txBody>
      </p:sp>
      <p:cxnSp>
        <p:nvCxnSpPr>
          <p:cNvPr id="25" name="Straight Connector 24"/>
          <p:cNvCxnSpPr>
            <a:stCxn id="7" idx="2"/>
            <a:endCxn id="15" idx="0"/>
          </p:cNvCxnSpPr>
          <p:nvPr/>
        </p:nvCxnSpPr>
        <p:spPr>
          <a:xfrm>
            <a:off x="4462216" y="3505200"/>
            <a:ext cx="21529" cy="1227667"/>
          </a:xfrm>
          <a:prstGeom prst="line">
            <a:avLst/>
          </a:prstGeom>
          <a:ln>
            <a:solidFill>
              <a:srgbClr val="B7A07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71615" y="4114800"/>
            <a:ext cx="2133600" cy="381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/>
              <a:t>100 Mbps Shared Limiter</a:t>
            </a:r>
          </a:p>
        </p:txBody>
      </p:sp>
      <p:sp>
        <p:nvSpPr>
          <p:cNvPr id="28" name="Right Arrow 27"/>
          <p:cNvSpPr/>
          <p:nvPr/>
        </p:nvSpPr>
        <p:spPr bwMode="auto">
          <a:xfrm>
            <a:off x="4724400" y="2286000"/>
            <a:ext cx="2337647" cy="1076113"/>
          </a:xfrm>
          <a:prstGeom prst="rightArrow">
            <a:avLst>
              <a:gd name="adj1" fmla="val 65736"/>
              <a:gd name="adj2" fmla="val 50000"/>
            </a:avLst>
          </a:prstGeom>
          <a:solidFill>
            <a:srgbClr val="46A0DC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953000" y="3138131"/>
            <a:ext cx="1371600" cy="2862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dirty="0" smtClean="0">
                <a:solidFill>
                  <a:srgbClr val="46A0DC"/>
                </a:solidFill>
              </a:rPr>
              <a:t>80 Mbps</a:t>
            </a:r>
          </a:p>
        </p:txBody>
      </p:sp>
    </p:spTree>
    <p:extLst>
      <p:ext uri="{BB962C8B-B14F-4D97-AF65-F5344CB8AC3E}">
        <p14:creationId xmlns:p14="http://schemas.microsoft.com/office/powerpoint/2010/main" val="30902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a9083da47ed50cf307069546a324011c47d9b3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_2012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4385</TotalTime>
  <Words>1422</Words>
  <Application>Microsoft Office PowerPoint</Application>
  <PresentationFormat>On-screen Show (4:3)</PresentationFormat>
  <Paragraphs>295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WPI_2012White</vt:lpstr>
      <vt:lpstr>Cloud Control with Distributed Rate Limiting</vt:lpstr>
      <vt:lpstr>PowerPoint Presentation</vt:lpstr>
      <vt:lpstr>Motivation</vt:lpstr>
      <vt:lpstr>Bad Example, 100 Mps for 2 Nodes</vt:lpstr>
      <vt:lpstr>Bad Example, 100 Mps for 2 Nodes</vt:lpstr>
      <vt:lpstr>Bad Example, 100 Mps for 2 Nodes</vt:lpstr>
      <vt:lpstr>Bad Example, 100 Mps for 2 Nodes</vt:lpstr>
      <vt:lpstr>Bad Example, 100 Mps for 2 Nodes</vt:lpstr>
      <vt:lpstr>A Better Approach: Distributed Rate Limiter</vt:lpstr>
      <vt:lpstr>A Better Approach: Distributed Rate Limiter</vt:lpstr>
      <vt:lpstr>Design of Distributed Rate Limiting</vt:lpstr>
      <vt:lpstr>Token Bucket</vt:lpstr>
      <vt:lpstr>Token Bucket (cont.)</vt:lpstr>
      <vt:lpstr>Use of Token Bucket</vt:lpstr>
      <vt:lpstr>Distributed Rate Limiting Algorithms</vt:lpstr>
      <vt:lpstr>Global Token Bucket (GTB)</vt:lpstr>
      <vt:lpstr>Global Random Drop (GRD)</vt:lpstr>
      <vt:lpstr>Flow Proportional Share (FPS)</vt:lpstr>
      <vt:lpstr>Flow Proportional Share</vt:lpstr>
      <vt:lpstr>FPS – Bottlenecks</vt:lpstr>
      <vt:lpstr>FPS – Bottlenecks</vt:lpstr>
      <vt:lpstr>FPS Weight Calculation Local Arrival Rate ≥ Local Limit</vt:lpstr>
      <vt:lpstr>FPS – Bottlenecks</vt:lpstr>
      <vt:lpstr>FPS Weight Calculation Local Arrival Rate &lt; Local Limit </vt:lpstr>
      <vt:lpstr>Pseudo-code</vt:lpstr>
      <vt:lpstr>Use of EWMA</vt:lpstr>
      <vt:lpstr>Evaluation</vt:lpstr>
      <vt:lpstr>Setup</vt:lpstr>
      <vt:lpstr>Comparison to Centralized Token Bucket</vt:lpstr>
      <vt:lpstr>Arrival Rate Patterns</vt:lpstr>
      <vt:lpstr>Fairness Compared to CTB</vt:lpstr>
      <vt:lpstr>Departing and Arriving Flows</vt:lpstr>
      <vt:lpstr>PowerPoint Presentation</vt:lpstr>
      <vt:lpstr>PowerPoint Presentation</vt:lpstr>
      <vt:lpstr>Mixed Length Flows</vt:lpstr>
      <vt:lpstr>Table 1; Fairness of Long vs Short Flows</vt:lpstr>
      <vt:lpstr>Changes in Bottlenecked Flows for FPS</vt:lpstr>
      <vt:lpstr>Changes in Bottlenecked Flows for FPS</vt:lpstr>
      <vt:lpstr>Changes in Bottlenecked Flows for FPS</vt:lpstr>
      <vt:lpstr>Fairness With Respect to RTT</vt:lpstr>
      <vt:lpstr>Gossip Branching Factor</vt:lpstr>
      <vt:lpstr>PlanetLab test- 1/N vs FPS</vt:lpstr>
      <vt:lpstr>PlanetLab test- 1/N vs FPS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Lupien</dc:creator>
  <cp:lastModifiedBy>Professor Kinicki</cp:lastModifiedBy>
  <cp:revision>108</cp:revision>
  <dcterms:created xsi:type="dcterms:W3CDTF">2012-10-18T15:43:12Z</dcterms:created>
  <dcterms:modified xsi:type="dcterms:W3CDTF">2014-10-07T15:12:26Z</dcterms:modified>
</cp:coreProperties>
</file>