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9"/>
  </p:notesMasterIdLst>
  <p:handoutMasterIdLst>
    <p:handoutMasterId r:id="rId20"/>
  </p:handoutMasterIdLst>
  <p:sldIdLst>
    <p:sldId id="307" r:id="rId2"/>
    <p:sldId id="325" r:id="rId3"/>
    <p:sldId id="327" r:id="rId4"/>
    <p:sldId id="328" r:id="rId5"/>
    <p:sldId id="326" r:id="rId6"/>
    <p:sldId id="329" r:id="rId7"/>
    <p:sldId id="330" r:id="rId8"/>
    <p:sldId id="331" r:id="rId9"/>
    <p:sldId id="332" r:id="rId10"/>
    <p:sldId id="333" r:id="rId11"/>
    <p:sldId id="334" r:id="rId12"/>
    <p:sldId id="336" r:id="rId13"/>
    <p:sldId id="335" r:id="rId14"/>
    <p:sldId id="337" r:id="rId15"/>
    <p:sldId id="338" r:id="rId16"/>
    <p:sldId id="339" r:id="rId17"/>
    <p:sldId id="340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CD95"/>
    <a:srgbClr val="46A0DC"/>
    <a:srgbClr val="B7A079"/>
    <a:srgbClr val="2C6A8C"/>
    <a:srgbClr val="000000"/>
    <a:srgbClr val="FFFFFF"/>
    <a:srgbClr val="6D6D6D"/>
    <a:srgbClr val="AB192D"/>
    <a:srgbClr val="C4122F"/>
    <a:srgbClr val="B2B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79" autoAdjust="0"/>
    <p:restoredTop sz="94579" autoAdjust="0"/>
  </p:normalViewPr>
  <p:slideViewPr>
    <p:cSldViewPr showGuides="1">
      <p:cViewPr>
        <p:scale>
          <a:sx n="60" d="100"/>
          <a:sy n="60" d="100"/>
        </p:scale>
        <p:origin x="-984" y="-154"/>
      </p:cViewPr>
      <p:guideLst>
        <p:guide orient="horz" pos="720"/>
        <p:guide orient="horz" pos="960"/>
        <p:guide orient="horz" pos="3888"/>
        <p:guide pos="288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449CD-19C8-44C0-A36B-1667EDB1312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7A2D6-6A74-4789-8A27-67CDFFE8E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7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C511E-AA3B-43E3-B946-406AB5E4C4BB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4A049-8685-4352-9DC2-828F08FD5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5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E4EEC-242E-4699-A735-AC67A337252C}" type="slidenum">
              <a:rPr lang="en-US"/>
              <a:pPr/>
              <a:t>2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E4EEC-242E-4699-A735-AC67A337252C}" type="slidenum">
              <a:rPr lang="en-US"/>
              <a:pPr/>
              <a:t>5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E4EEC-242E-4699-A735-AC67A337252C}" type="slidenum">
              <a:rPr lang="en-US"/>
              <a:pPr/>
              <a:t>6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stale</a:t>
            </a:r>
            <a:r>
              <a:rPr lang="en-US" baseline="0" dirty="0" smtClean="0"/>
              <a:t> cache here is resorted to “a step at a time”, that is, after the stale cache is used to ‘skip’ a malfunctioning step, we go back to the traditional DNS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4A049-8685-4352-9DC2-828F08FD54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13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E4EEC-242E-4699-A735-AC67A337252C}" type="slidenum">
              <a:rPr lang="en-US"/>
              <a:pPr/>
              <a:t>8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E4EEC-242E-4699-A735-AC67A337252C}" type="slidenum">
              <a:rPr lang="en-US"/>
              <a:pPr/>
              <a:t>9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E4EEC-242E-4699-A735-AC67A337252C}" type="slidenum">
              <a:rPr lang="en-US"/>
              <a:pPr/>
              <a:t>10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E4EEC-242E-4699-A735-AC67A337252C}" type="slidenum">
              <a:rPr lang="en-US"/>
              <a:pPr/>
              <a:t>13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E4EEC-242E-4699-A735-AC67A337252C}" type="slidenum">
              <a:rPr lang="en-US"/>
              <a:pPr/>
              <a:t>14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986500"/>
            <a:ext cx="2743200" cy="88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590" y="2981885"/>
            <a:ext cx="3958410" cy="38761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6858000" cy="1524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41648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06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57200" y="1524000"/>
            <a:ext cx="5867400" cy="4648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553200" y="1524000"/>
            <a:ext cx="2133600" cy="4648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2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25" y="1433513"/>
            <a:ext cx="401955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8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986500"/>
            <a:ext cx="2743200" cy="88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6858000" cy="1524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386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648" y="2980944"/>
            <a:ext cx="3959371" cy="387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15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590" y="2981885"/>
            <a:ext cx="3958410" cy="38761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858000" cy="1676400"/>
          </a:xfrm>
        </p:spPr>
        <p:txBody>
          <a:bodyPr anchor="b" anchorCtr="0"/>
          <a:lstStyle>
            <a:lvl1pPr algn="l">
              <a:defRPr lang="en-US" sz="4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3622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00800"/>
            <a:ext cx="51054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1331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7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657600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657600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9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5105400" cy="304800"/>
          </a:xfrm>
        </p:spPr>
        <p:txBody>
          <a:bodyPr/>
          <a:lstStyle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9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496736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216400"/>
            <a:ext cx="3657600" cy="3955800"/>
          </a:xfrm>
        </p:spPr>
        <p:txBody>
          <a:bodyPr anchor="t" anchorCtr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96736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216400"/>
            <a:ext cx="3657600" cy="3955800"/>
          </a:xfrm>
        </p:spPr>
        <p:txBody>
          <a:bodyPr anchor="t" anchorCtr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19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5105400" cy="304800"/>
          </a:xfrm>
        </p:spPr>
        <p:txBody>
          <a:bodyPr/>
          <a:lstStyle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2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19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5105400" cy="304800"/>
          </a:xfrm>
        </p:spPr>
        <p:txBody>
          <a:bodyPr/>
          <a:lstStyle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2097" y="6391656"/>
            <a:ext cx="45929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19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5105400" cy="304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10668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2782" y="1524000"/>
            <a:ext cx="5294018" cy="46481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3917" y="1524000"/>
            <a:ext cx="2673657" cy="46482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359110" y="35814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9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5105400" cy="304800"/>
          </a:xfrm>
        </p:spPr>
        <p:txBody>
          <a:bodyPr/>
          <a:lstStyle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4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8001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391657"/>
            <a:ext cx="457200" cy="3139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1234966"/>
            <a:ext cx="8686800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486400" y="6400800"/>
            <a:ext cx="3352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Worcester Polytechnic Institute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00800"/>
            <a:ext cx="51054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9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lnSpc>
          <a:spcPct val="95000"/>
        </a:lnSpc>
        <a:spcBef>
          <a:spcPts val="1200"/>
        </a:spcBef>
        <a:buClr>
          <a:schemeClr val="bg2"/>
        </a:buClr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594360" indent="-274320" algn="l" defTabSz="914400" rtl="0" eaLnBrk="1" latinLnBrk="0" hangingPunct="1">
        <a:lnSpc>
          <a:spcPct val="95000"/>
        </a:lnSpc>
        <a:spcBef>
          <a:spcPts val="600"/>
        </a:spcBef>
        <a:buClr>
          <a:schemeClr val="bg2"/>
        </a:buClr>
        <a:buFont typeface="Verdana" pitchFamily="34" charset="0"/>
        <a:buChar char="─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868680" indent="-228600" algn="l" defTabSz="914400" rtl="0" eaLnBrk="1" latinLnBrk="0" hangingPunct="1">
        <a:lnSpc>
          <a:spcPct val="95000"/>
        </a:lnSpc>
        <a:spcBef>
          <a:spcPts val="600"/>
        </a:spcBef>
        <a:buClr>
          <a:schemeClr val="bg2"/>
        </a:buClr>
        <a:buFont typeface="Wingdings" pitchFamily="2" charset="2"/>
        <a:buChar char="§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143000" indent="-228600" algn="l" defTabSz="914400" rtl="0" eaLnBrk="1" latinLnBrk="0" hangingPunct="1">
        <a:lnSpc>
          <a:spcPct val="95000"/>
        </a:lnSpc>
        <a:spcBef>
          <a:spcPts val="600"/>
        </a:spcBef>
        <a:buClr>
          <a:schemeClr val="bg2"/>
        </a:buClr>
        <a:buFont typeface="Courier New" pitchFamily="49" charset="0"/>
        <a:buChar char="o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371600" indent="-228600" algn="l" defTabSz="914400" rtl="0" eaLnBrk="1" latinLnBrk="0" hangingPunct="1">
        <a:lnSpc>
          <a:spcPct val="95000"/>
        </a:lnSpc>
        <a:spcBef>
          <a:spcPts val="600"/>
        </a:spcBef>
        <a:buClr>
          <a:schemeClr val="bg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Mitigating DNS </a:t>
            </a:r>
            <a:r>
              <a:rPr lang="en-US" sz="4000" dirty="0" err="1" smtClean="0"/>
              <a:t>DoS</a:t>
            </a:r>
            <a:r>
              <a:rPr lang="en-US" sz="4000" dirty="0" smtClean="0"/>
              <a:t> Attacks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Hitesh </a:t>
            </a:r>
            <a:r>
              <a:rPr lang="en-US" dirty="0" err="1" smtClean="0"/>
              <a:t>Ballani</a:t>
            </a:r>
            <a:r>
              <a:rPr lang="en-US" dirty="0" smtClean="0"/>
              <a:t>, Paul Francis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8100"/>
            <a:ext cx="534988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94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Evaluation</a:t>
            </a:r>
            <a:endParaRPr lang="en-US" dirty="0"/>
          </a:p>
        </p:txBody>
      </p:sp>
      <p:sp>
        <p:nvSpPr>
          <p:cNvPr id="4997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simulation parameters</a:t>
            </a:r>
          </a:p>
          <a:p>
            <a:pPr lvl="1"/>
            <a:r>
              <a:rPr lang="en-US" dirty="0" smtClean="0"/>
              <a:t>Stale Cache Size: number of days beyond TTL to keep data in the stale cache (1-30 used)</a:t>
            </a:r>
          </a:p>
          <a:p>
            <a:pPr lvl="1"/>
            <a:r>
              <a:rPr lang="en-US" dirty="0" smtClean="0"/>
              <a:t>Attack Duration: Length of availability attack on DNS </a:t>
            </a:r>
            <a:r>
              <a:rPr lang="en-US" dirty="0" err="1" smtClean="0"/>
              <a:t>nameservers</a:t>
            </a:r>
            <a:r>
              <a:rPr lang="en-US" dirty="0" smtClean="0"/>
              <a:t> (3,6,12,24 hours used)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0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 – No DNS </a:t>
            </a:r>
            <a:r>
              <a:rPr lang="en-US" dirty="0" err="1" smtClean="0"/>
              <a:t>Nameservers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71600"/>
            <a:ext cx="7162800" cy="49026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“Mitigating DNS </a:t>
            </a:r>
            <a:r>
              <a:rPr lang="en-US" dirty="0" err="1" smtClean="0"/>
              <a:t>DoS</a:t>
            </a:r>
            <a:r>
              <a:rPr lang="en-US" dirty="0" smtClean="0"/>
              <a:t> Attacks”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2/3 – TLD/Second-level </a:t>
            </a:r>
            <a:r>
              <a:rPr lang="en-US" dirty="0" err="1" smtClean="0"/>
              <a:t>DoS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“Mitigating DNS </a:t>
            </a:r>
            <a:r>
              <a:rPr lang="en-US" dirty="0" err="1" smtClean="0"/>
              <a:t>DoS</a:t>
            </a:r>
            <a:r>
              <a:rPr lang="en-US" dirty="0" smtClean="0"/>
              <a:t> Attacks”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155" y="1823755"/>
            <a:ext cx="3143689" cy="4048690"/>
          </a:xfrm>
        </p:spPr>
      </p:pic>
    </p:spTree>
    <p:extLst>
      <p:ext uri="{BB962C8B-B14F-4D97-AF65-F5344CB8AC3E}">
        <p14:creationId xmlns:p14="http://schemas.microsoft.com/office/powerpoint/2010/main" val="48078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Footprint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722" y="1520366"/>
            <a:ext cx="6163078" cy="3661234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3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Evaluation - Pros</a:t>
            </a:r>
            <a:endParaRPr lang="en-US" dirty="0"/>
          </a:p>
        </p:txBody>
      </p:sp>
      <p:sp>
        <p:nvSpPr>
          <p:cNvPr id="4997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volume and accuracy of Stale Cache lookups demonstrates that this method can help DNS resilience in the face of a </a:t>
            </a:r>
            <a:r>
              <a:rPr lang="en-US" dirty="0" err="1" smtClean="0"/>
              <a:t>DoS</a:t>
            </a:r>
            <a:r>
              <a:rPr lang="en-US" dirty="0" smtClean="0"/>
              <a:t> attack.</a:t>
            </a:r>
          </a:p>
          <a:p>
            <a:r>
              <a:rPr lang="en-US" dirty="0" smtClean="0"/>
              <a:t>Does not impose additional DNS load.</a:t>
            </a:r>
          </a:p>
          <a:p>
            <a:r>
              <a:rPr lang="en-US" dirty="0" smtClean="0"/>
              <a:t>Does not affect query latency, since new lookup only occurs when ordinary lookup would have totally failed.</a:t>
            </a:r>
          </a:p>
          <a:p>
            <a:r>
              <a:rPr lang="en-US" dirty="0" smtClean="0"/>
              <a:t>Can be deployed incrementally.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Evaluation –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Violates traditional DNS guarantee of accurate data outside of TTL period.</a:t>
            </a:r>
          </a:p>
          <a:p>
            <a:pPr lvl="1"/>
            <a:r>
              <a:rPr lang="en-US" dirty="0" smtClean="0"/>
              <a:t>If DNS records have been changed since last access and outside of TTL, and</a:t>
            </a:r>
          </a:p>
          <a:p>
            <a:pPr lvl="1"/>
            <a:r>
              <a:rPr lang="en-US" dirty="0" smtClean="0"/>
              <a:t>Zone </a:t>
            </a:r>
            <a:r>
              <a:rPr lang="en-US" dirty="0" err="1" smtClean="0"/>
              <a:t>nameservers</a:t>
            </a:r>
            <a:r>
              <a:rPr lang="en-US" dirty="0" smtClean="0"/>
              <a:t> are unavailable,</a:t>
            </a:r>
          </a:p>
          <a:p>
            <a:pPr lvl="1"/>
            <a:r>
              <a:rPr lang="en-US" dirty="0" smtClean="0"/>
              <a:t>Stale Cache will return inaccurate DNS information.</a:t>
            </a:r>
          </a:p>
          <a:p>
            <a:pPr lvl="2"/>
            <a:r>
              <a:rPr lang="en-US" dirty="0" smtClean="0"/>
              <a:t>Many DNS resolvers already disregard TTL, so server operators  already have to prepare for incorrect resolutions, such as running duplicate servers for several weeks.</a:t>
            </a:r>
          </a:p>
          <a:p>
            <a:r>
              <a:rPr lang="en-US" dirty="0" smtClean="0"/>
              <a:t>Zone </a:t>
            </a:r>
            <a:r>
              <a:rPr lang="en-US" dirty="0" err="1" smtClean="0"/>
              <a:t>nameserver</a:t>
            </a:r>
            <a:r>
              <a:rPr lang="en-US" dirty="0" smtClean="0"/>
              <a:t> no longer has full control over sub-zone access.</a:t>
            </a:r>
          </a:p>
          <a:p>
            <a:pPr lvl="1"/>
            <a:r>
              <a:rPr lang="en-US" dirty="0" smtClean="0"/>
              <a:t>Similar to above, a </a:t>
            </a:r>
            <a:r>
              <a:rPr lang="en-US" dirty="0" err="1" smtClean="0"/>
              <a:t>namserver</a:t>
            </a:r>
            <a:r>
              <a:rPr lang="en-US" dirty="0" smtClean="0"/>
              <a:t> may not be able to NXDOMAIN a sub-zone if it is </a:t>
            </a:r>
            <a:r>
              <a:rPr lang="en-US" dirty="0" err="1" smtClean="0"/>
              <a:t>unrechable</a:t>
            </a:r>
            <a:r>
              <a:rPr lang="en-US" dirty="0" smtClean="0"/>
              <a:t> outside of TTL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08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Evaluation –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the above concerns rely on using the </a:t>
            </a:r>
            <a:r>
              <a:rPr lang="en-US" dirty="0" err="1" smtClean="0"/>
              <a:t>inaccessability</a:t>
            </a:r>
            <a:r>
              <a:rPr lang="en-US" dirty="0" smtClean="0"/>
              <a:t> of a Zone </a:t>
            </a:r>
            <a:r>
              <a:rPr lang="en-US" dirty="0" err="1" smtClean="0"/>
              <a:t>nameserver</a:t>
            </a:r>
            <a:r>
              <a:rPr lang="en-US" dirty="0" smtClean="0"/>
              <a:t> to cause the use of inaccurate data. This could be used in a timed attack by rogue subzones to force the inaccurate data to be used.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4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employment of a ‘stale cache’ at the DNS resolver level could significantly reduce the impact of </a:t>
            </a:r>
            <a:r>
              <a:rPr lang="en-US" dirty="0" err="1" smtClean="0"/>
              <a:t>DoS</a:t>
            </a:r>
            <a:r>
              <a:rPr lang="en-US" dirty="0" smtClean="0"/>
              <a:t> attacks on DNS </a:t>
            </a:r>
            <a:r>
              <a:rPr lang="en-US" dirty="0" err="1" smtClean="0"/>
              <a:t>nameservers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primary drawback is the introduction of the possibility of inaccurate records being used if a record is updated and becomes inaccessible between </a:t>
            </a:r>
            <a:r>
              <a:rPr lang="en-US" smtClean="0"/>
              <a:t>resolver queries.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3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997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DNS?</a:t>
            </a:r>
          </a:p>
          <a:p>
            <a:r>
              <a:rPr lang="en-US" dirty="0" smtClean="0"/>
              <a:t>What is the </a:t>
            </a:r>
            <a:r>
              <a:rPr lang="en-US" dirty="0"/>
              <a:t>P</a:t>
            </a:r>
            <a:r>
              <a:rPr lang="en-US" dirty="0" smtClean="0"/>
              <a:t>roblem?</a:t>
            </a:r>
          </a:p>
          <a:p>
            <a:r>
              <a:rPr lang="en-US" dirty="0" smtClean="0"/>
              <a:t>Solution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3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Name System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1548" y="1676400"/>
            <a:ext cx="1066800" cy="304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Client</a:t>
            </a:r>
          </a:p>
        </p:txBody>
      </p:sp>
      <p:pic>
        <p:nvPicPr>
          <p:cNvPr id="1028" name="Picture 4" descr="C:\Users\ke20689\AppData\Local\Microsoft\Windows\Temporary Internet Files\Content.IE5\YVK1OG1L\MC9004348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628" y="310225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e20689\AppData\Local\Microsoft\Windows\Temporary Internet Files\Content.IE5\YVK1OG1L\MC9004348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473807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ke20689\AppData\Local\Microsoft\Windows\Temporary Internet Files\Content.IE5\YVK1OG1L\MC9004348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9718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ke20689\AppData\Local\Microsoft\Windows\Temporary Internet Files\Content.IE5\YVK1OG1L\MC9004348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>
            <a:stCxn id="1027" idx="2"/>
            <a:endCxn id="1028" idx="1"/>
          </p:cNvCxnSpPr>
          <p:nvPr/>
        </p:nvCxnSpPr>
        <p:spPr bwMode="auto">
          <a:xfrm>
            <a:off x="1445514" y="3102254"/>
            <a:ext cx="912114" cy="857250"/>
          </a:xfrm>
          <a:prstGeom prst="straightConnector1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endCxn id="1029" idx="1"/>
          </p:cNvCxnSpPr>
          <p:nvPr/>
        </p:nvCxnSpPr>
        <p:spPr bwMode="auto">
          <a:xfrm flipV="1">
            <a:off x="3733800" y="2197707"/>
            <a:ext cx="1905000" cy="1612293"/>
          </a:xfrm>
          <a:prstGeom prst="straightConnector1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819400" y="3102254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dirty="0" err="1" smtClean="0"/>
          </a:p>
        </p:txBody>
      </p:sp>
      <p:sp>
        <p:nvSpPr>
          <p:cNvPr id="23" name="TextBox 22"/>
          <p:cNvSpPr txBox="1"/>
          <p:nvPr/>
        </p:nvSpPr>
        <p:spPr>
          <a:xfrm>
            <a:off x="2514600" y="2755293"/>
            <a:ext cx="1295400" cy="3689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DNS Resolver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58000" y="1905000"/>
            <a:ext cx="1828800" cy="3440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Root </a:t>
            </a:r>
            <a:r>
              <a:rPr lang="en-US" sz="1600" dirty="0" err="1" smtClean="0"/>
              <a:t>Nameserver</a:t>
            </a:r>
            <a:endParaRPr lang="en-US" sz="16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858000" y="3330854"/>
            <a:ext cx="1371600" cy="86014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.</a:t>
            </a:r>
            <a:r>
              <a:rPr lang="en-US" sz="1600" dirty="0" err="1" smtClean="0"/>
              <a:t>edu</a:t>
            </a:r>
            <a:r>
              <a:rPr lang="en-US" sz="1600" dirty="0" smtClean="0"/>
              <a:t> TLD </a:t>
            </a:r>
          </a:p>
          <a:p>
            <a:pPr algn="ctr"/>
            <a:r>
              <a:rPr lang="en-US" sz="1600" dirty="0" err="1" smtClean="0"/>
              <a:t>Nameserver</a:t>
            </a:r>
            <a:endParaRPr lang="en-US" sz="16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4876800"/>
            <a:ext cx="13716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wpi.edu</a:t>
            </a:r>
          </a:p>
          <a:p>
            <a:pPr algn="ctr"/>
            <a:r>
              <a:rPr lang="en-US" sz="1600" dirty="0" err="1" smtClean="0"/>
              <a:t>Nameserver</a:t>
            </a:r>
            <a:endParaRPr lang="en-US" sz="16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76200" y="3581400"/>
            <a:ext cx="182880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A? users.wpi.edu</a:t>
            </a:r>
          </a:p>
        </p:txBody>
      </p:sp>
      <p:cxnSp>
        <p:nvCxnSpPr>
          <p:cNvPr id="29" name="Straight Arrow Connector 28"/>
          <p:cNvCxnSpPr>
            <a:endCxn id="15" idx="1"/>
          </p:cNvCxnSpPr>
          <p:nvPr/>
        </p:nvCxnSpPr>
        <p:spPr bwMode="auto">
          <a:xfrm flipV="1">
            <a:off x="3733800" y="3695700"/>
            <a:ext cx="1905000" cy="114300"/>
          </a:xfrm>
          <a:prstGeom prst="straightConnector1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24" name="TextBox 1023"/>
          <p:cNvSpPr txBox="1"/>
          <p:nvPr/>
        </p:nvSpPr>
        <p:spPr>
          <a:xfrm>
            <a:off x="4114800" y="2541727"/>
            <a:ext cx="914400" cy="3798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.</a:t>
            </a:r>
            <a:r>
              <a:rPr lang="en-US" sz="1600" dirty="0" err="1" smtClean="0"/>
              <a:t>edu</a:t>
            </a:r>
            <a:r>
              <a:rPr lang="en-US" sz="1600" dirty="0" smtClean="0"/>
              <a:t>?</a:t>
            </a:r>
          </a:p>
        </p:txBody>
      </p:sp>
      <p:sp>
        <p:nvSpPr>
          <p:cNvPr id="1025" name="TextBox 1024"/>
          <p:cNvSpPr txBox="1"/>
          <p:nvPr/>
        </p:nvSpPr>
        <p:spPr>
          <a:xfrm>
            <a:off x="4419600" y="3352800"/>
            <a:ext cx="952500" cy="40005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wpi.edu?</a:t>
            </a:r>
          </a:p>
        </p:txBody>
      </p:sp>
      <p:cxnSp>
        <p:nvCxnSpPr>
          <p:cNvPr id="1032" name="Straight Arrow Connector 1031"/>
          <p:cNvCxnSpPr>
            <a:endCxn id="16" idx="1"/>
          </p:cNvCxnSpPr>
          <p:nvPr/>
        </p:nvCxnSpPr>
        <p:spPr bwMode="auto">
          <a:xfrm>
            <a:off x="3733800" y="3810000"/>
            <a:ext cx="1905000" cy="1485900"/>
          </a:xfrm>
          <a:prstGeom prst="straightConnector1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34" name="TextBox 1033"/>
          <p:cNvSpPr txBox="1"/>
          <p:nvPr/>
        </p:nvSpPr>
        <p:spPr>
          <a:xfrm>
            <a:off x="3733800" y="5029200"/>
            <a:ext cx="1447800" cy="32385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users.wpu.edu?</a:t>
            </a:r>
          </a:p>
        </p:txBody>
      </p:sp>
      <p:sp>
        <p:nvSpPr>
          <p:cNvPr id="1035" name="Rectangle 1034"/>
          <p:cNvSpPr/>
          <p:nvPr/>
        </p:nvSpPr>
        <p:spPr bwMode="auto">
          <a:xfrm>
            <a:off x="1524000" y="5181600"/>
            <a:ext cx="1066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+mn-lt"/>
              </a:rPr>
              <a:t>Cache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+mn-lt"/>
              </a:rPr>
              <a:t>w/TTL</a:t>
            </a:r>
          </a:p>
        </p:txBody>
      </p:sp>
      <p:cxnSp>
        <p:nvCxnSpPr>
          <p:cNvPr id="1037" name="Straight Connector 1036"/>
          <p:cNvCxnSpPr/>
          <p:nvPr/>
        </p:nvCxnSpPr>
        <p:spPr bwMode="auto">
          <a:xfrm flipH="1">
            <a:off x="1445514" y="4572000"/>
            <a:ext cx="1145286" cy="619125"/>
          </a:xfrm>
          <a:prstGeom prst="line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0" name="Straight Connector 1039"/>
          <p:cNvCxnSpPr/>
          <p:nvPr/>
        </p:nvCxnSpPr>
        <p:spPr bwMode="auto">
          <a:xfrm>
            <a:off x="2590800" y="4572000"/>
            <a:ext cx="0" cy="619125"/>
          </a:xfrm>
          <a:prstGeom prst="line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2658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1024" grpId="0"/>
      <p:bldP spid="1025" grpId="0"/>
      <p:bldP spid="1034" grpId="0"/>
      <p:bldP spid="10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Name System - Problem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1548" y="1676400"/>
            <a:ext cx="1066800" cy="304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Client</a:t>
            </a:r>
          </a:p>
        </p:txBody>
      </p:sp>
      <p:pic>
        <p:nvPicPr>
          <p:cNvPr id="1028" name="Picture 4" descr="C:\Users\ke20689\AppData\Local\Microsoft\Windows\Temporary Internet Files\Content.IE5\YVK1OG1L\MC9004348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628" y="310225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e20689\AppData\Local\Microsoft\Windows\Temporary Internet Files\Content.IE5\YVK1OG1L\MC9004348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473807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ke20689\AppData\Local\Microsoft\Windows\Temporary Internet Files\Content.IE5\YVK1OG1L\MC9004348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9718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ke20689\AppData\Local\Microsoft\Windows\Temporary Internet Files\Content.IE5\YVK1OG1L\MC9004348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>
            <a:stCxn id="1027" idx="2"/>
            <a:endCxn id="1028" idx="1"/>
          </p:cNvCxnSpPr>
          <p:nvPr/>
        </p:nvCxnSpPr>
        <p:spPr bwMode="auto">
          <a:xfrm>
            <a:off x="1445514" y="3102254"/>
            <a:ext cx="912114" cy="857250"/>
          </a:xfrm>
          <a:prstGeom prst="straightConnector1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endCxn id="1029" idx="1"/>
          </p:cNvCxnSpPr>
          <p:nvPr/>
        </p:nvCxnSpPr>
        <p:spPr bwMode="auto">
          <a:xfrm flipV="1">
            <a:off x="3733800" y="2197707"/>
            <a:ext cx="1905000" cy="1612293"/>
          </a:xfrm>
          <a:prstGeom prst="straightConnector1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819400" y="3102254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dirty="0" err="1" smtClean="0"/>
          </a:p>
        </p:txBody>
      </p:sp>
      <p:sp>
        <p:nvSpPr>
          <p:cNvPr id="23" name="TextBox 22"/>
          <p:cNvSpPr txBox="1"/>
          <p:nvPr/>
        </p:nvSpPr>
        <p:spPr>
          <a:xfrm>
            <a:off x="2514600" y="2755293"/>
            <a:ext cx="1295400" cy="3689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DNS Resolver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58000" y="1905000"/>
            <a:ext cx="1828800" cy="3440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Root </a:t>
            </a:r>
            <a:r>
              <a:rPr lang="en-US" sz="1600" dirty="0" err="1" smtClean="0"/>
              <a:t>Nameserver</a:t>
            </a:r>
            <a:endParaRPr lang="en-US" sz="16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858000" y="3330854"/>
            <a:ext cx="1371600" cy="86014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.</a:t>
            </a:r>
            <a:r>
              <a:rPr lang="en-US" sz="1600" dirty="0" err="1" smtClean="0"/>
              <a:t>edu</a:t>
            </a:r>
            <a:r>
              <a:rPr lang="en-US" sz="1600" dirty="0" smtClean="0"/>
              <a:t> TLD </a:t>
            </a:r>
          </a:p>
          <a:p>
            <a:pPr algn="ctr"/>
            <a:r>
              <a:rPr lang="en-US" sz="1600" dirty="0" err="1" smtClean="0"/>
              <a:t>Nameserver</a:t>
            </a:r>
            <a:endParaRPr lang="en-US" sz="16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4876800"/>
            <a:ext cx="13716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wpi.edu</a:t>
            </a:r>
          </a:p>
          <a:p>
            <a:pPr algn="ctr"/>
            <a:r>
              <a:rPr lang="en-US" sz="1600" dirty="0" err="1" smtClean="0"/>
              <a:t>Nameserver</a:t>
            </a:r>
            <a:endParaRPr lang="en-US" sz="16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76200" y="3581400"/>
            <a:ext cx="182880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A? users.wpi.edu</a:t>
            </a:r>
          </a:p>
        </p:txBody>
      </p:sp>
      <p:cxnSp>
        <p:nvCxnSpPr>
          <p:cNvPr id="29" name="Straight Arrow Connector 28"/>
          <p:cNvCxnSpPr>
            <a:endCxn id="15" idx="1"/>
          </p:cNvCxnSpPr>
          <p:nvPr/>
        </p:nvCxnSpPr>
        <p:spPr bwMode="auto">
          <a:xfrm flipV="1">
            <a:off x="3733800" y="3695700"/>
            <a:ext cx="1905000" cy="1143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TextBox 1023"/>
          <p:cNvSpPr txBox="1"/>
          <p:nvPr/>
        </p:nvSpPr>
        <p:spPr>
          <a:xfrm>
            <a:off x="4114800" y="2541727"/>
            <a:ext cx="914400" cy="3798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.</a:t>
            </a:r>
            <a:r>
              <a:rPr lang="en-US" sz="1600" dirty="0" err="1" smtClean="0"/>
              <a:t>edu</a:t>
            </a:r>
            <a:r>
              <a:rPr lang="en-US" sz="1600" dirty="0" smtClean="0"/>
              <a:t>?</a:t>
            </a:r>
          </a:p>
        </p:txBody>
      </p:sp>
      <p:sp>
        <p:nvSpPr>
          <p:cNvPr id="1025" name="TextBox 1024"/>
          <p:cNvSpPr txBox="1"/>
          <p:nvPr/>
        </p:nvSpPr>
        <p:spPr>
          <a:xfrm>
            <a:off x="4419600" y="3352800"/>
            <a:ext cx="952500" cy="40005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wpi.edu?</a:t>
            </a:r>
          </a:p>
        </p:txBody>
      </p:sp>
      <p:sp>
        <p:nvSpPr>
          <p:cNvPr id="1035" name="Rectangle 1034"/>
          <p:cNvSpPr/>
          <p:nvPr/>
        </p:nvSpPr>
        <p:spPr bwMode="auto">
          <a:xfrm>
            <a:off x="1524000" y="5181600"/>
            <a:ext cx="1066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+mn-lt"/>
              </a:rPr>
              <a:t>Cache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+mn-lt"/>
              </a:rPr>
              <a:t>w/TTL</a:t>
            </a:r>
          </a:p>
        </p:txBody>
      </p:sp>
      <p:cxnSp>
        <p:nvCxnSpPr>
          <p:cNvPr id="1037" name="Straight Connector 1036"/>
          <p:cNvCxnSpPr/>
          <p:nvPr/>
        </p:nvCxnSpPr>
        <p:spPr bwMode="auto">
          <a:xfrm flipH="1">
            <a:off x="1445514" y="4572000"/>
            <a:ext cx="1145286" cy="619125"/>
          </a:xfrm>
          <a:prstGeom prst="line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0" name="Straight Connector 1039"/>
          <p:cNvCxnSpPr/>
          <p:nvPr/>
        </p:nvCxnSpPr>
        <p:spPr bwMode="auto">
          <a:xfrm>
            <a:off x="2590800" y="4572000"/>
            <a:ext cx="0" cy="619125"/>
          </a:xfrm>
          <a:prstGeom prst="line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051" name="Picture 3" descr="C:\Users\ke20689\AppData\Local\Microsoft\Windows\Temporary Internet Files\Content.IE5\YVK1OG1L\MM900236357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0">
            <a:off x="5867400" y="3048000"/>
            <a:ext cx="4476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77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1024" grpId="0"/>
      <p:bldP spid="1025" grpId="0"/>
      <p:bldP spid="10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Name System - Problem</a:t>
            </a:r>
            <a:endParaRPr lang="en-US" dirty="0"/>
          </a:p>
        </p:txBody>
      </p:sp>
      <p:sp>
        <p:nvSpPr>
          <p:cNvPr id="4997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TTL has expired, a DNS resolver must rely on the availability of the authoritative </a:t>
            </a:r>
            <a:r>
              <a:rPr lang="en-US" dirty="0" err="1" smtClean="0"/>
              <a:t>nameservers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If any of the </a:t>
            </a:r>
            <a:r>
              <a:rPr lang="en-US" dirty="0" err="1" smtClean="0"/>
              <a:t>nameservers</a:t>
            </a:r>
            <a:r>
              <a:rPr lang="en-US" dirty="0" smtClean="0"/>
              <a:t> in the </a:t>
            </a:r>
            <a:r>
              <a:rPr lang="en-US" dirty="0" err="1" smtClean="0"/>
              <a:t>recurse</a:t>
            </a:r>
            <a:r>
              <a:rPr lang="en-US" dirty="0" smtClean="0"/>
              <a:t> chain are unavailable, resolution will fail.</a:t>
            </a:r>
          </a:p>
          <a:p>
            <a:r>
              <a:rPr lang="en-US" dirty="0" smtClean="0"/>
              <a:t>Thus, </a:t>
            </a:r>
            <a:r>
              <a:rPr lang="en-US" dirty="0" err="1" smtClean="0"/>
              <a:t>DoS</a:t>
            </a:r>
            <a:r>
              <a:rPr lang="en-US" dirty="0" smtClean="0"/>
              <a:t> attacks on </a:t>
            </a:r>
            <a:r>
              <a:rPr lang="en-US" dirty="0" err="1" smtClean="0"/>
              <a:t>nameservers</a:t>
            </a:r>
            <a:r>
              <a:rPr lang="en-US" dirty="0" smtClean="0"/>
              <a:t> can effectively ‘knock out’ a subset of the Internet.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9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Name System - Solution</a:t>
            </a:r>
            <a:endParaRPr lang="en-US" dirty="0"/>
          </a:p>
        </p:txBody>
      </p:sp>
      <p:sp>
        <p:nvSpPr>
          <p:cNvPr id="4997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functionality to store old DNS lookups is already a component of DNS resolvers.</a:t>
            </a:r>
          </a:p>
          <a:p>
            <a:r>
              <a:rPr lang="en-US" dirty="0" smtClean="0"/>
              <a:t>Retain expired cached data beyond TTL in a ‘stale cache’.</a:t>
            </a:r>
          </a:p>
          <a:p>
            <a:r>
              <a:rPr lang="en-US" dirty="0" smtClean="0"/>
              <a:t>Use the stale cache as a ‘last resort’ if a step in the lookup chain is unresolvable.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8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Name System -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1548" y="1676400"/>
            <a:ext cx="1066800" cy="304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Client</a:t>
            </a:r>
          </a:p>
        </p:txBody>
      </p:sp>
      <p:pic>
        <p:nvPicPr>
          <p:cNvPr id="1028" name="Picture 4" descr="C:\Users\ke20689\AppData\Local\Microsoft\Windows\Temporary Internet Files\Content.IE5\YVK1OG1L\MC900434845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628" y="310225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e20689\AppData\Local\Microsoft\Windows\Temporary Internet Files\Content.IE5\YVK1OG1L\MC900434845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473807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ke20689\AppData\Local\Microsoft\Windows\Temporary Internet Files\Content.IE5\YVK1OG1L\MC900434845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9718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ke20689\AppData\Local\Microsoft\Windows\Temporary Internet Files\Content.IE5\YVK1OG1L\MC900434845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>
            <a:stCxn id="1027" idx="2"/>
            <a:endCxn id="1028" idx="1"/>
          </p:cNvCxnSpPr>
          <p:nvPr/>
        </p:nvCxnSpPr>
        <p:spPr bwMode="auto">
          <a:xfrm>
            <a:off x="1445514" y="3102254"/>
            <a:ext cx="912114" cy="857250"/>
          </a:xfrm>
          <a:prstGeom prst="straightConnector1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endCxn id="1029" idx="1"/>
          </p:cNvCxnSpPr>
          <p:nvPr/>
        </p:nvCxnSpPr>
        <p:spPr bwMode="auto">
          <a:xfrm flipV="1">
            <a:off x="3733800" y="2197707"/>
            <a:ext cx="1905000" cy="1612293"/>
          </a:xfrm>
          <a:prstGeom prst="straightConnector1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819400" y="3102254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dirty="0" err="1" smtClean="0"/>
          </a:p>
        </p:txBody>
      </p:sp>
      <p:sp>
        <p:nvSpPr>
          <p:cNvPr id="23" name="TextBox 22"/>
          <p:cNvSpPr txBox="1"/>
          <p:nvPr/>
        </p:nvSpPr>
        <p:spPr>
          <a:xfrm>
            <a:off x="2514600" y="2755293"/>
            <a:ext cx="1295400" cy="3689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DNS Resolver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58000" y="1905000"/>
            <a:ext cx="1828800" cy="3440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Root </a:t>
            </a:r>
            <a:r>
              <a:rPr lang="en-US" sz="1600" dirty="0" err="1" smtClean="0"/>
              <a:t>Nameserver</a:t>
            </a:r>
            <a:endParaRPr lang="en-US" sz="16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858000" y="3330854"/>
            <a:ext cx="1371600" cy="86014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.</a:t>
            </a:r>
            <a:r>
              <a:rPr lang="en-US" sz="1600" dirty="0" err="1" smtClean="0"/>
              <a:t>edu</a:t>
            </a:r>
            <a:r>
              <a:rPr lang="en-US" sz="1600" dirty="0" smtClean="0"/>
              <a:t> TLD </a:t>
            </a:r>
          </a:p>
          <a:p>
            <a:pPr algn="ctr"/>
            <a:r>
              <a:rPr lang="en-US" sz="1600" dirty="0" err="1" smtClean="0"/>
              <a:t>Nameserver</a:t>
            </a:r>
            <a:endParaRPr lang="en-US" sz="16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4876800"/>
            <a:ext cx="13716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wpi.edu</a:t>
            </a:r>
          </a:p>
          <a:p>
            <a:pPr algn="ctr"/>
            <a:r>
              <a:rPr lang="en-US" sz="1600" dirty="0" err="1" smtClean="0"/>
              <a:t>Nameserver</a:t>
            </a:r>
            <a:endParaRPr lang="en-US" sz="16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76200" y="3581400"/>
            <a:ext cx="182880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A? users.wpi.edu</a:t>
            </a:r>
          </a:p>
        </p:txBody>
      </p:sp>
      <p:cxnSp>
        <p:nvCxnSpPr>
          <p:cNvPr id="29" name="Straight Arrow Connector 28"/>
          <p:cNvCxnSpPr>
            <a:endCxn id="15" idx="1"/>
          </p:cNvCxnSpPr>
          <p:nvPr/>
        </p:nvCxnSpPr>
        <p:spPr bwMode="auto">
          <a:xfrm flipV="1">
            <a:off x="3733800" y="3695700"/>
            <a:ext cx="1905000" cy="1143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TextBox 1023"/>
          <p:cNvSpPr txBox="1"/>
          <p:nvPr/>
        </p:nvSpPr>
        <p:spPr>
          <a:xfrm>
            <a:off x="4114800" y="2541727"/>
            <a:ext cx="914400" cy="3798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.</a:t>
            </a:r>
            <a:r>
              <a:rPr lang="en-US" sz="1600" dirty="0" err="1" smtClean="0"/>
              <a:t>edu</a:t>
            </a:r>
            <a:r>
              <a:rPr lang="en-US" sz="1600" dirty="0" smtClean="0"/>
              <a:t>?</a:t>
            </a:r>
          </a:p>
        </p:txBody>
      </p:sp>
      <p:sp>
        <p:nvSpPr>
          <p:cNvPr id="1025" name="TextBox 1024"/>
          <p:cNvSpPr txBox="1"/>
          <p:nvPr/>
        </p:nvSpPr>
        <p:spPr>
          <a:xfrm>
            <a:off x="4419600" y="3352800"/>
            <a:ext cx="952500" cy="40005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wpi.edu?</a:t>
            </a:r>
          </a:p>
        </p:txBody>
      </p:sp>
      <p:sp>
        <p:nvSpPr>
          <p:cNvPr id="1035" name="Rectangle 1034"/>
          <p:cNvSpPr/>
          <p:nvPr/>
        </p:nvSpPr>
        <p:spPr bwMode="auto">
          <a:xfrm>
            <a:off x="1524000" y="5181600"/>
            <a:ext cx="1066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+mn-lt"/>
              </a:rPr>
              <a:t>Cache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+mn-lt"/>
              </a:rPr>
              <a:t>w/TTL</a:t>
            </a:r>
          </a:p>
        </p:txBody>
      </p:sp>
      <p:cxnSp>
        <p:nvCxnSpPr>
          <p:cNvPr id="1037" name="Straight Connector 1036"/>
          <p:cNvCxnSpPr/>
          <p:nvPr/>
        </p:nvCxnSpPr>
        <p:spPr bwMode="auto">
          <a:xfrm flipH="1">
            <a:off x="1445514" y="4572000"/>
            <a:ext cx="1145286" cy="619125"/>
          </a:xfrm>
          <a:prstGeom prst="line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0" name="Straight Connector 1039"/>
          <p:cNvCxnSpPr/>
          <p:nvPr/>
        </p:nvCxnSpPr>
        <p:spPr bwMode="auto">
          <a:xfrm>
            <a:off x="2590800" y="4572000"/>
            <a:ext cx="0" cy="619125"/>
          </a:xfrm>
          <a:prstGeom prst="line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051" name="Picture 3" descr="C:\Users\ke20689\AppData\Local\Microsoft\Windows\Temporary Internet Files\Content.IE5\YVK1OG1L\MM900236357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0">
            <a:off x="5867400" y="3048000"/>
            <a:ext cx="4476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owchart: Magnetic Disk 1"/>
          <p:cNvSpPr/>
          <p:nvPr/>
        </p:nvSpPr>
        <p:spPr bwMode="auto">
          <a:xfrm>
            <a:off x="2819400" y="5332476"/>
            <a:ext cx="1295400" cy="687324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  <a:ln w="12700" cap="sq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+mn-lt"/>
              </a:rPr>
              <a:t>Stale cache</a:t>
            </a:r>
          </a:p>
        </p:txBody>
      </p:sp>
      <p:cxnSp>
        <p:nvCxnSpPr>
          <p:cNvPr id="7" name="Straight Arrow Connector 6"/>
          <p:cNvCxnSpPr>
            <a:endCxn id="2" idx="1"/>
          </p:cNvCxnSpPr>
          <p:nvPr/>
        </p:nvCxnSpPr>
        <p:spPr bwMode="auto">
          <a:xfrm flipH="1">
            <a:off x="3467100" y="3810000"/>
            <a:ext cx="266700" cy="1522476"/>
          </a:xfrm>
          <a:prstGeom prst="straightConnector1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543300" y="5029200"/>
            <a:ext cx="952500" cy="41178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 smtClean="0"/>
              <a:t>wpi.edu?</a:t>
            </a:r>
          </a:p>
        </p:txBody>
      </p:sp>
      <p:cxnSp>
        <p:nvCxnSpPr>
          <p:cNvPr id="13" name="Straight Arrow Connector 12"/>
          <p:cNvCxnSpPr>
            <a:endCxn id="16" idx="1"/>
          </p:cNvCxnSpPr>
          <p:nvPr/>
        </p:nvCxnSpPr>
        <p:spPr bwMode="auto">
          <a:xfrm>
            <a:off x="3733800" y="3810000"/>
            <a:ext cx="1905000" cy="1485900"/>
          </a:xfrm>
          <a:prstGeom prst="straightConnector1">
            <a:avLst/>
          </a:prstGeom>
          <a:solidFill>
            <a:schemeClr val="accent2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648200" y="4267200"/>
            <a:ext cx="1581150" cy="32861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600" dirty="0"/>
              <a:t>u</a:t>
            </a:r>
            <a:r>
              <a:rPr lang="en-US" sz="1600" dirty="0" smtClean="0"/>
              <a:t>sers.wpi.edu?</a:t>
            </a:r>
          </a:p>
        </p:txBody>
      </p:sp>
    </p:spTree>
    <p:extLst>
      <p:ext uri="{BB962C8B-B14F-4D97-AF65-F5344CB8AC3E}">
        <p14:creationId xmlns:p14="http://schemas.microsoft.com/office/powerpoint/2010/main" val="102311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Solution Parameters</a:t>
            </a:r>
            <a:endParaRPr lang="en-US" dirty="0"/>
          </a:p>
        </p:txBody>
      </p:sp>
      <p:sp>
        <p:nvSpPr>
          <p:cNvPr id="4997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a </a:t>
            </a:r>
            <a:r>
              <a:rPr lang="en-US" dirty="0" err="1" smtClean="0"/>
              <a:t>nameserver</a:t>
            </a:r>
            <a:r>
              <a:rPr lang="en-US" dirty="0" smtClean="0"/>
              <a:t> is reached and a record updated, the stale cache must be cleared for that record.</a:t>
            </a:r>
          </a:p>
          <a:p>
            <a:r>
              <a:rPr lang="en-US" dirty="0" smtClean="0"/>
              <a:t>This guarantees that a stale cache record will always reflect the ‘last authoritative’ information our resolver saw.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2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Evaluation</a:t>
            </a:r>
            <a:endParaRPr lang="en-US" dirty="0"/>
          </a:p>
        </p:txBody>
      </p:sp>
      <p:sp>
        <p:nvSpPr>
          <p:cNvPr id="4997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Collected DNS traffic at the Cornell Computer Science link to the Internet</a:t>
            </a:r>
          </a:p>
          <a:p>
            <a:r>
              <a:rPr lang="en-US" dirty="0" smtClean="0"/>
              <a:t>1300 hosts on the Cornell side of the link</a:t>
            </a:r>
          </a:p>
          <a:p>
            <a:r>
              <a:rPr lang="en-US" dirty="0" smtClean="0"/>
              <a:t>Sixty-five days of collected data (21 Nov 2007 – 24 Jan 2008</a:t>
            </a:r>
          </a:p>
          <a:p>
            <a:r>
              <a:rPr lang="en-US" dirty="0" smtClean="0"/>
              <a:t>84,580,513 DNS queries/53,848,115 DNS responses</a:t>
            </a:r>
            <a:endParaRPr lang="en-US" dirty="0"/>
          </a:p>
          <a:p>
            <a:r>
              <a:rPr lang="en-US" dirty="0" smtClean="0"/>
              <a:t>This data was collected outside the first layer of resolvers, so client requests resolved by cache were not seen.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0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dc2b52826c4717bd19ad5561176ad9fcd350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PI_Gray">
  <a:themeElements>
    <a:clrScheme name="Custom 57">
      <a:dk1>
        <a:srgbClr val="FFFFFF"/>
      </a:dk1>
      <a:lt1>
        <a:srgbClr val="6D6D6D"/>
      </a:lt1>
      <a:dk2>
        <a:srgbClr val="000000"/>
      </a:dk2>
      <a:lt2>
        <a:srgbClr val="FFFFFF"/>
      </a:lt2>
      <a:accent1>
        <a:srgbClr val="AB192D"/>
      </a:accent1>
      <a:accent2>
        <a:srgbClr val="B2B7BB"/>
      </a:accent2>
      <a:accent3>
        <a:srgbClr val="2C6A8C"/>
      </a:accent3>
      <a:accent4>
        <a:srgbClr val="B7A079"/>
      </a:accent4>
      <a:accent5>
        <a:srgbClr val="46A0DC"/>
      </a:accent5>
      <a:accent6>
        <a:srgbClr val="D9CD95"/>
      </a:accent6>
      <a:hlink>
        <a:srgbClr val="46A0DC"/>
      </a:hlink>
      <a:folHlink>
        <a:srgbClr val="808DA9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 bwMode="auto">
        <a:solidFill>
          <a:schemeClr val="accent2">
            <a:lumMod val="40000"/>
            <a:lumOff val="60000"/>
          </a:schemeClr>
        </a:solidFill>
        <a:ln w="12700" cap="sq" algn="ctr">
          <a:solidFill>
            <a:schemeClr val="tx1"/>
          </a:solidFill>
          <a:miter lim="800000"/>
          <a:headEnd/>
          <a:tailEnd/>
        </a:ln>
        <a:effectLst/>
      </a:spPr>
      <a:bodyPr wrap="none" rtlCol="0" anchor="ctr"/>
      <a:lstStyle>
        <a:defPPr algn="ctr">
          <a:defRPr sz="1600" dirty="0" smtClean="0">
            <a:solidFill>
              <a:schemeClr val="bg1"/>
            </a:solidFill>
            <a:latin typeface="+mn-lt"/>
          </a:defRPr>
        </a:defPPr>
      </a:lstStyle>
    </a:spDef>
    <a:lnDef>
      <a:spPr bwMode="auto">
        <a:solidFill>
          <a:schemeClr val="accent2"/>
        </a:solidFill>
        <a:ln w="19050" cap="sq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 algn="ctr"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713</Words>
  <Application>Microsoft Office PowerPoint</Application>
  <PresentationFormat>On-screen Show (4:3)</PresentationFormat>
  <Paragraphs>122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WPI_Gray</vt:lpstr>
      <vt:lpstr>Mitigating DNS DoS Attacks</vt:lpstr>
      <vt:lpstr>Outline</vt:lpstr>
      <vt:lpstr>Domain Name System</vt:lpstr>
      <vt:lpstr>Domain Name System - Problem</vt:lpstr>
      <vt:lpstr>Domain Name System - Problem</vt:lpstr>
      <vt:lpstr>Domain Name System - Solution</vt:lpstr>
      <vt:lpstr>Domain Name System - Solution</vt:lpstr>
      <vt:lpstr>Additional Solution Parameters</vt:lpstr>
      <vt:lpstr>Solution Evaluation</vt:lpstr>
      <vt:lpstr>Solution Evaluation</vt:lpstr>
      <vt:lpstr>Test 1 – No DNS Nameservers</vt:lpstr>
      <vt:lpstr>Test 2/3 – TLD/Second-level DoS</vt:lpstr>
      <vt:lpstr>Memory Footprint</vt:lpstr>
      <vt:lpstr>Solution Evaluation - Pros</vt:lpstr>
      <vt:lpstr>Solution Evaluation – Cons</vt:lpstr>
      <vt:lpstr>Solution Evaluation – Cons</vt:lpstr>
      <vt:lpstr>Conclusions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Lupien</dc:creator>
  <cp:lastModifiedBy>Professor Kinicki</cp:lastModifiedBy>
  <cp:revision>76</cp:revision>
  <dcterms:created xsi:type="dcterms:W3CDTF">2012-10-18T15:43:12Z</dcterms:created>
  <dcterms:modified xsi:type="dcterms:W3CDTF">2014-11-04T20:48:05Z</dcterms:modified>
</cp:coreProperties>
</file>