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256" r:id="rId2"/>
    <p:sldId id="382" r:id="rId3"/>
    <p:sldId id="371" r:id="rId4"/>
    <p:sldId id="372" r:id="rId5"/>
    <p:sldId id="375" r:id="rId6"/>
    <p:sldId id="381" r:id="rId7"/>
    <p:sldId id="380" r:id="rId8"/>
    <p:sldId id="377" r:id="rId9"/>
    <p:sldId id="378" r:id="rId10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00"/>
    <a:srgbClr val="990033"/>
    <a:srgbClr val="003366"/>
    <a:srgbClr val="CC0000"/>
    <a:srgbClr val="008000"/>
    <a:srgbClr val="FFFF00"/>
    <a:srgbClr val="00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6" d="100"/>
          <a:sy n="66" d="100"/>
        </p:scale>
        <p:origin x="-888" y="-6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196752"/>
            <a:ext cx="8462993" cy="3744416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Internet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Milestones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Fall </a:t>
            </a:r>
            <a:r>
              <a:rPr lang="en-US" smtClean="0"/>
              <a:t>2014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600" dirty="0" smtClean="0"/>
              <a:t>Top 10</a:t>
            </a:r>
            <a:br>
              <a:rPr lang="en-US" sz="3600" dirty="0" smtClean="0"/>
            </a:br>
            <a:r>
              <a:rPr lang="en-US" sz="3600" dirty="0"/>
              <a:t>6</a:t>
            </a:r>
            <a:r>
              <a:rPr lang="en-US" sz="3600" dirty="0" smtClean="0"/>
              <a:t> </a:t>
            </a:r>
            <a:r>
              <a:rPr lang="en-US" sz="3600" dirty="0"/>
              <a:t>G</a:t>
            </a:r>
            <a:r>
              <a:rPr lang="en-US" sz="3600" dirty="0" smtClean="0"/>
              <a:t>rad  Surveys {Fall </a:t>
            </a:r>
            <a:r>
              <a:rPr lang="en-US" sz="3600" dirty="0" smtClean="0"/>
              <a:t>2014}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ARPANET </a:t>
            </a:r>
            <a:r>
              <a:rPr lang="en-US" sz="2400" dirty="0" smtClean="0"/>
              <a:t>		         </a:t>
            </a:r>
            <a:r>
              <a:rPr lang="en-US" sz="2400" dirty="0"/>
              <a:t>2</a:t>
            </a:r>
            <a:r>
              <a:rPr lang="en-US" sz="2400" dirty="0" smtClean="0"/>
              <a:t> (32)</a:t>
            </a:r>
            <a:endParaRPr lang="en-US" sz="2400" dirty="0" smtClean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WWW </a:t>
            </a:r>
            <a:r>
              <a:rPr lang="en-US" sz="2400" dirty="0" smtClean="0"/>
              <a:t>				  </a:t>
            </a:r>
            <a:r>
              <a:rPr lang="en-US" sz="2400" dirty="0" smtClean="0"/>
              <a:t>1 (</a:t>
            </a:r>
            <a:r>
              <a:rPr lang="en-US" sz="2400" dirty="0" smtClean="0"/>
              <a:t>31</a:t>
            </a:r>
            <a:r>
              <a:rPr lang="en-US" sz="2400" dirty="0" smtClean="0"/>
              <a:t>) </a:t>
            </a:r>
            <a:endParaRPr lang="en-US" sz="2400" dirty="0" smtClean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TCP and IP Split </a:t>
            </a:r>
            <a:r>
              <a:rPr lang="en-US" sz="2400" dirty="0" smtClean="0"/>
              <a:t>		  </a:t>
            </a:r>
            <a:r>
              <a:rPr lang="en-US" sz="2400" dirty="0" smtClean="0"/>
              <a:t>0 (</a:t>
            </a:r>
            <a:r>
              <a:rPr lang="en-US" sz="2400" dirty="0" smtClean="0"/>
              <a:t>30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Ethernet                       0 (23)</a:t>
            </a:r>
            <a:r>
              <a:rPr lang="en-US" sz="2400" dirty="0" smtClean="0"/>
              <a:t>		  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Email                           0 (20)</a:t>
            </a:r>
            <a:endParaRPr lang="en-US" sz="2400" dirty="0" smtClean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Packet Switching</a:t>
            </a:r>
            <a:r>
              <a:rPr lang="en-US" sz="2400" dirty="0" smtClean="0"/>
              <a:t>		  1 </a:t>
            </a:r>
            <a:r>
              <a:rPr lang="en-US" sz="2400" dirty="0" smtClean="0"/>
              <a:t>(</a:t>
            </a:r>
            <a:r>
              <a:rPr lang="en-US" sz="2400" dirty="0" smtClean="0"/>
              <a:t>19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DNS</a:t>
            </a:r>
            <a:r>
              <a:rPr lang="en-US" sz="2400" dirty="0" smtClean="0"/>
              <a:t>				  0 </a:t>
            </a:r>
            <a:r>
              <a:rPr lang="en-US" sz="2400" dirty="0" smtClean="0"/>
              <a:t>(16)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NSFNET		</a:t>
            </a:r>
            <a:r>
              <a:rPr lang="en-US" sz="2400" dirty="0" smtClean="0"/>
              <a:t>		  0 </a:t>
            </a:r>
            <a:r>
              <a:rPr lang="en-US" sz="2400" dirty="0" smtClean="0"/>
              <a:t>(12)</a:t>
            </a:r>
            <a:r>
              <a:rPr lang="en-US" sz="2400" dirty="0" smtClean="0"/>
              <a:t>	</a:t>
            </a:r>
            <a:endParaRPr lang="en-US" sz="2400" dirty="0"/>
          </a:p>
          <a:p>
            <a:pPr marL="0" indent="0">
              <a:buSzPct val="100000"/>
              <a:buNone/>
            </a:pPr>
            <a:r>
              <a:rPr lang="en-US" sz="2400" dirty="0" smtClean="0"/>
              <a:t>8. IPv6                            0 (12)</a:t>
            </a:r>
            <a:endParaRPr lang="en-US" sz="2400" dirty="0"/>
          </a:p>
          <a:p>
            <a:pPr marL="0" indent="0">
              <a:buSzPct val="100000"/>
              <a:buNone/>
            </a:pPr>
            <a:r>
              <a:rPr lang="en-US" sz="2400" dirty="0" smtClean="0"/>
              <a:t>10. </a:t>
            </a:r>
            <a:r>
              <a:rPr lang="en-US" sz="2400" dirty="0" smtClean="0"/>
              <a:t>Dial Up </a:t>
            </a:r>
            <a:r>
              <a:rPr lang="en-US" sz="2400" dirty="0" smtClean="0"/>
              <a:t>			  </a:t>
            </a:r>
            <a:r>
              <a:rPr lang="en-US" sz="2400" dirty="0" smtClean="0"/>
              <a:t>1 (10)</a:t>
            </a:r>
            <a:endParaRPr lang="en-US" sz="2400" dirty="0" smtClean="0"/>
          </a:p>
          <a:p>
            <a:pPr marL="0" indent="0">
              <a:buSzPct val="100000"/>
              <a:buNone/>
            </a:pPr>
            <a:r>
              <a:rPr lang="en-US" sz="2400" dirty="0" smtClean="0"/>
              <a:t>10. Sputnik</a:t>
            </a:r>
            <a:r>
              <a:rPr lang="en-US" sz="2400" dirty="0" smtClean="0"/>
              <a:t>				  </a:t>
            </a:r>
            <a:r>
              <a:rPr lang="en-US" sz="2400" dirty="0" smtClean="0"/>
              <a:t>1 (10)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8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457324"/>
              </p:ext>
            </p:extLst>
          </p:nvPr>
        </p:nvGraphicFramePr>
        <p:xfrm>
          <a:off x="1619672" y="1052265"/>
          <a:ext cx="6089235" cy="5617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5827"/>
                <a:gridCol w="630451"/>
                <a:gridCol w="4074868"/>
                <a:gridCol w="738089"/>
              </a:tblGrid>
              <a:tr h="1976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No.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Years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Milestone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Type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Kleinrock's packet switching dissertation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54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1969-72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Demonstration of ARPANET/first transmission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network email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54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1973-78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Ethernet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54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1974-78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TCP introduced then split into TCP/IP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cutover from NCP to TCP/IP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Name servers/ DNS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Morris worm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54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1990-92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ARPANET ceases/NSFNET commercialization (Internet)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Policy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WWW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evolution to MOSIAC (first browser)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Doom Game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Java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Amazon   (Ecommerce)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eBay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54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1997-99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802.11 wireless standard/802.11b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Google (Archie)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Abilene/ Internet2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Napster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Massive denial-of-service 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Slammer Worm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Facebook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YouTube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Cellular 3G (CDMA/EVDO)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Iphone (smartphones)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APP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Top 25 Chronological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78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Top 14 Chronological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38972"/>
              </p:ext>
            </p:extLst>
          </p:nvPr>
        </p:nvGraphicFramePr>
        <p:xfrm>
          <a:off x="467544" y="1052736"/>
          <a:ext cx="8280920" cy="532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9598"/>
                <a:gridCol w="1337864"/>
                <a:gridCol w="6043458"/>
              </a:tblGrid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No.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Years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Milestone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1969-72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Demonstration of ARPANET/first transmission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network email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1973-78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Ethernet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1974-78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TCP introduced then split into TCP/IP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1990-92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ARPANET </a:t>
                      </a:r>
                      <a:r>
                        <a:rPr lang="en-US" sz="2000" u="none" strike="noStrike" dirty="0" smtClean="0">
                          <a:effectLst/>
                        </a:rPr>
                        <a:t>ceases/commercialization to </a:t>
                      </a:r>
                      <a:r>
                        <a:rPr lang="en-US" sz="2000" u="none" strike="noStrike" dirty="0">
                          <a:effectLst/>
                        </a:rPr>
                        <a:t>(Internet)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WWW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1993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MOSIAC (first browser)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1990’s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Fiber optic networks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Google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(successful search engine)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1997-99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802.11b (serious wireless)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Massive denial-of-service attack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Facebook  (social networks)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YouTube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(video streaming)  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 pitchFamily="2" charset="2"/>
                        </a:rPr>
                        <a:t> Netflix  today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2007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  <a:latin typeface="+mn-lt"/>
                        </a:rPr>
                        <a:t>Iphone</a:t>
                      </a:r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  (smartphones)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7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12 (</a:t>
            </a:r>
            <a:r>
              <a:rPr lang="en-US" dirty="0" err="1" smtClean="0"/>
              <a:t>rek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0688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1.  World Wide Web [1992]</a:t>
            </a:r>
          </a:p>
          <a:p>
            <a:pPr marL="0" indent="0">
              <a:buNone/>
            </a:pPr>
            <a:r>
              <a:rPr lang="en-US" sz="2000" dirty="0" smtClean="0"/>
              <a:t>2.  TCP and IP protocol [1978]</a:t>
            </a:r>
          </a:p>
          <a:p>
            <a:pPr marL="0" indent="0">
              <a:buNone/>
            </a:pPr>
            <a:r>
              <a:rPr lang="en-US" sz="2000" dirty="0" smtClean="0"/>
              <a:t>3.  </a:t>
            </a:r>
            <a:r>
              <a:rPr lang="en-US" sz="2000" dirty="0" err="1" smtClean="0"/>
              <a:t>Mosiac</a:t>
            </a:r>
            <a:r>
              <a:rPr lang="en-US" sz="2000" dirty="0" smtClean="0"/>
              <a:t> </a:t>
            </a:r>
            <a:r>
              <a:rPr lang="en-US" sz="2000" dirty="0"/>
              <a:t>browser [1993]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4.  Commercialization </a:t>
            </a:r>
            <a:r>
              <a:rPr lang="en-US" sz="2000" dirty="0"/>
              <a:t>to </a:t>
            </a:r>
            <a:r>
              <a:rPr lang="en-US" sz="2000" dirty="0" smtClean="0"/>
              <a:t>Internet / </a:t>
            </a:r>
            <a:r>
              <a:rPr lang="en-US" sz="2000" dirty="0" err="1" smtClean="0"/>
              <a:t>ECommerce</a:t>
            </a:r>
            <a:r>
              <a:rPr lang="en-US" sz="2000" dirty="0" smtClean="0"/>
              <a:t> </a:t>
            </a:r>
            <a:r>
              <a:rPr lang="en-US" sz="2000" dirty="0"/>
              <a:t>[1992</a:t>
            </a:r>
            <a:r>
              <a:rPr lang="en-US" sz="2000" dirty="0" smtClean="0"/>
              <a:t>]</a:t>
            </a:r>
          </a:p>
          <a:p>
            <a:pPr marL="0" indent="0">
              <a:buNone/>
            </a:pPr>
            <a:r>
              <a:rPr lang="en-US" sz="2000" dirty="0" smtClean="0"/>
              <a:t>5.  Email </a:t>
            </a:r>
            <a:r>
              <a:rPr lang="en-US" sz="2000" dirty="0"/>
              <a:t>[1972</a:t>
            </a:r>
            <a:r>
              <a:rPr lang="en-US" sz="2000" dirty="0" smtClean="0"/>
              <a:t>]</a:t>
            </a:r>
          </a:p>
          <a:p>
            <a:pPr marL="0" indent="0">
              <a:buNone/>
            </a:pPr>
            <a:r>
              <a:rPr lang="en-US" sz="2000" dirty="0"/>
              <a:t>6</a:t>
            </a:r>
            <a:r>
              <a:rPr lang="en-US" sz="2000" dirty="0" smtClean="0"/>
              <a:t>a. 802.11b wireless protocol [1999]  6b. </a:t>
            </a:r>
            <a:r>
              <a:rPr lang="en-US" sz="2000" dirty="0" err="1" smtClean="0"/>
              <a:t>Iphone</a:t>
            </a:r>
            <a:r>
              <a:rPr lang="en-US" sz="2000" dirty="0" smtClean="0"/>
              <a:t> [2007]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7.  ARPANET demonstration [1972]</a:t>
            </a:r>
          </a:p>
          <a:p>
            <a:pPr marL="0" indent="0">
              <a:buSzPct val="100000"/>
              <a:buNone/>
            </a:pPr>
            <a:r>
              <a:rPr lang="en-US" sz="2000" dirty="0"/>
              <a:t>8</a:t>
            </a:r>
            <a:r>
              <a:rPr lang="en-US" sz="2000" dirty="0" smtClean="0"/>
              <a:t>.  Search </a:t>
            </a:r>
            <a:r>
              <a:rPr lang="en-US" sz="2000" dirty="0"/>
              <a:t>Engines [1998</a:t>
            </a:r>
            <a:r>
              <a:rPr lang="en-US" sz="2000" dirty="0" smtClean="0"/>
              <a:t>]</a:t>
            </a:r>
          </a:p>
          <a:p>
            <a:pPr marL="0" indent="0">
              <a:buSzPct val="100000"/>
              <a:buNone/>
            </a:pPr>
            <a:r>
              <a:rPr lang="en-US" sz="2000" dirty="0"/>
              <a:t>9</a:t>
            </a:r>
            <a:r>
              <a:rPr lang="en-US" sz="2000" dirty="0" smtClean="0"/>
              <a:t>.  Social </a:t>
            </a:r>
            <a:r>
              <a:rPr lang="en-US" sz="2000" dirty="0"/>
              <a:t>Networks [2004</a:t>
            </a:r>
            <a:r>
              <a:rPr lang="en-US" sz="2000" dirty="0" smtClean="0"/>
              <a:t>]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10a. Ethernet [1978]   10b. Fiber optic cables [1990’s]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11. Massive video streaming [2005]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12. </a:t>
            </a:r>
            <a:r>
              <a:rPr lang="en-US" sz="2000" dirty="0"/>
              <a:t>Massive Denial-of-Service [2000]</a:t>
            </a:r>
          </a:p>
          <a:p>
            <a:pPr marL="0" indent="0">
              <a:buSzPct val="100000"/>
              <a:buNone/>
            </a:pPr>
            <a:endParaRPr lang="en-US" sz="2000" dirty="0" smtClean="0"/>
          </a:p>
          <a:p>
            <a:pPr marL="514350" indent="-514350">
              <a:buAutoNum type="arabicPeriod" startAt="6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7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600" dirty="0" smtClean="0"/>
              <a:t>Top 10</a:t>
            </a:r>
            <a:br>
              <a:rPr lang="en-US" sz="3600" dirty="0" smtClean="0"/>
            </a:br>
            <a:r>
              <a:rPr lang="en-US" sz="3600" dirty="0"/>
              <a:t>3</a:t>
            </a:r>
            <a:r>
              <a:rPr lang="en-US" sz="3600" dirty="0" smtClean="0"/>
              <a:t> </a:t>
            </a:r>
            <a:r>
              <a:rPr lang="en-US" sz="3600" dirty="0"/>
              <a:t>G</a:t>
            </a:r>
            <a:r>
              <a:rPr lang="en-US" sz="3600" dirty="0" smtClean="0"/>
              <a:t>rad  Surveys {Fall 2013}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TCP		                </a:t>
            </a:r>
            <a:r>
              <a:rPr lang="en-US" sz="2400" dirty="0"/>
              <a:t>0</a:t>
            </a:r>
            <a:r>
              <a:rPr lang="en-US" sz="2400" dirty="0" smtClean="0"/>
              <a:t> (17) [2]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Email				  0 (16) [3]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Search Engines		  1 (15) [2]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WWW				  0 (14) [2]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ARPANET                      1 (10)</a:t>
            </a:r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First Connection		  1 (10)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AOL				  0  (8)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TCP and IP Split		  0  (8)		  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Packet Radio (Wireless)	  0  (7)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Browser				  0  (7)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Emoticon				  0  (7)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80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600" dirty="0" smtClean="0"/>
              <a:t>Top 10</a:t>
            </a:r>
            <a:br>
              <a:rPr lang="en-US" sz="3600" dirty="0" smtClean="0"/>
            </a:br>
            <a:r>
              <a:rPr lang="en-US" sz="3600" dirty="0" smtClean="0"/>
              <a:t>25 </a:t>
            </a:r>
            <a:r>
              <a:rPr lang="en-US" sz="3600" dirty="0"/>
              <a:t>G</a:t>
            </a:r>
            <a:r>
              <a:rPr lang="en-US" sz="3600" dirty="0" smtClean="0"/>
              <a:t>rad  Surveys {Spring 2013}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Search </a:t>
            </a:r>
            <a:r>
              <a:rPr lang="en-US" sz="2400" dirty="0"/>
              <a:t>Engines                </a:t>
            </a:r>
            <a:r>
              <a:rPr lang="en-US" sz="2400" dirty="0" smtClean="0"/>
              <a:t>2 (97)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Email				  2 (94)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ARPANET                      7 (80)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Browser (</a:t>
            </a:r>
            <a:r>
              <a:rPr lang="en-US" sz="2400" dirty="0" err="1"/>
              <a:t>Mosiac</a:t>
            </a:r>
            <a:r>
              <a:rPr lang="en-US" sz="2400" dirty="0"/>
              <a:t>)		  </a:t>
            </a:r>
            <a:r>
              <a:rPr lang="en-US" sz="2400" dirty="0" smtClean="0"/>
              <a:t>1 (66)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Internet Commercialized	  0 (63)		  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TCP/IP                         0 (54)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Social Networks              </a:t>
            </a:r>
            <a:r>
              <a:rPr lang="en-US" sz="2400" dirty="0" smtClean="0"/>
              <a:t> 0 </a:t>
            </a:r>
            <a:r>
              <a:rPr lang="en-US" sz="2400" dirty="0"/>
              <a:t>(53</a:t>
            </a:r>
            <a:r>
              <a:rPr lang="en-US" sz="2400" dirty="0" smtClean="0"/>
              <a:t>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First Packet			  2 (50)</a:t>
            </a:r>
            <a:endParaRPr lang="en-US" sz="2400" dirty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WWW                          0 (49)</a:t>
            </a:r>
            <a:endParaRPr lang="en-US" sz="2400" dirty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 </a:t>
            </a:r>
            <a:r>
              <a:rPr lang="en-US" sz="2400" dirty="0" err="1" smtClean="0"/>
              <a:t>WiFi</a:t>
            </a:r>
            <a:r>
              <a:rPr lang="en-US" sz="2400" dirty="0" smtClean="0"/>
              <a:t>/wireless		         1 (47)</a:t>
            </a:r>
            <a:endParaRPr lang="en-US" sz="2400" dirty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000" dirty="0" smtClean="0"/>
              <a:t> DNS</a:t>
            </a:r>
            <a:r>
              <a:rPr lang="en-US" sz="2000" dirty="0"/>
              <a:t>/ Name Server          </a:t>
            </a:r>
            <a:r>
              <a:rPr lang="en-US" sz="2000" dirty="0" smtClean="0"/>
              <a:t>       0 (41)</a:t>
            </a:r>
            <a:endParaRPr lang="en-US" sz="2000" dirty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000" dirty="0" smtClean="0"/>
              <a:t>a. </a:t>
            </a:r>
            <a:r>
              <a:rPr lang="en-US" sz="2000" dirty="0" err="1" smtClean="0"/>
              <a:t>SmartPhone</a:t>
            </a:r>
            <a:r>
              <a:rPr lang="en-US" sz="2000" dirty="0" smtClean="0"/>
              <a:t>     b. YouTube      0  (20)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01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600" dirty="0" smtClean="0"/>
              <a:t>Top 10</a:t>
            </a:r>
            <a:br>
              <a:rPr lang="en-US" sz="3600" dirty="0" smtClean="0"/>
            </a:br>
            <a:r>
              <a:rPr lang="en-US" sz="3600" dirty="0" smtClean="0"/>
              <a:t>31 </a:t>
            </a:r>
            <a:r>
              <a:rPr lang="en-US" sz="3600" dirty="0"/>
              <a:t>G</a:t>
            </a:r>
            <a:r>
              <a:rPr lang="en-US" sz="3600" dirty="0" smtClean="0"/>
              <a:t>rad  Surveys {Spring 2012}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ARPANET                     17 (241)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TCP/IP                         4 (</a:t>
            </a:r>
            <a:r>
              <a:rPr lang="en-US" sz="2400" dirty="0" smtClean="0"/>
              <a:t>189)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World </a:t>
            </a:r>
            <a:r>
              <a:rPr lang="en-US" sz="2400" dirty="0"/>
              <a:t>Wide </a:t>
            </a:r>
            <a:r>
              <a:rPr lang="en-US" sz="2400" dirty="0" smtClean="0"/>
              <a:t>Web             0 (134)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Email                           1 (</a:t>
            </a:r>
            <a:r>
              <a:rPr lang="en-US" sz="2400" dirty="0" smtClean="0"/>
              <a:t>124)</a:t>
            </a:r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Search Engines		  1 (81)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DNS/ Name Server           0 (63)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Browser </a:t>
            </a:r>
            <a:r>
              <a:rPr lang="en-US" sz="2400" dirty="0"/>
              <a:t>(</a:t>
            </a:r>
            <a:r>
              <a:rPr lang="en-US" sz="2400" dirty="0" err="1"/>
              <a:t>Mosiac</a:t>
            </a:r>
            <a:r>
              <a:rPr lang="en-US" sz="2400" dirty="0"/>
              <a:t>)		  </a:t>
            </a:r>
            <a:r>
              <a:rPr lang="en-US" sz="2400" dirty="0" smtClean="0"/>
              <a:t>0 </a:t>
            </a:r>
            <a:r>
              <a:rPr lang="en-US" sz="2400" dirty="0"/>
              <a:t>(57</a:t>
            </a:r>
            <a:r>
              <a:rPr lang="en-US" sz="2400" dirty="0" smtClean="0"/>
              <a:t>)</a:t>
            </a:r>
          </a:p>
          <a:p>
            <a:pPr marL="0" indent="0">
              <a:buSzPct val="100000"/>
              <a:buNone/>
            </a:pPr>
            <a:r>
              <a:rPr lang="en-US" sz="2400" dirty="0" smtClean="0"/>
              <a:t>8.  </a:t>
            </a:r>
            <a:r>
              <a:rPr lang="en-US" sz="2400" dirty="0" err="1" smtClean="0"/>
              <a:t>WiFi</a:t>
            </a:r>
            <a:r>
              <a:rPr lang="en-US" sz="2400" dirty="0" smtClean="0"/>
              <a:t>/wireless                 2 </a:t>
            </a:r>
            <a:r>
              <a:rPr lang="en-US" sz="2400" dirty="0"/>
              <a:t>(55)</a:t>
            </a:r>
          </a:p>
          <a:p>
            <a:pPr marL="0" indent="0">
              <a:buSzPct val="100000"/>
              <a:buNone/>
            </a:pPr>
            <a:r>
              <a:rPr lang="en-US" sz="2400" dirty="0" smtClean="0"/>
              <a:t>9.  Dial up availability            0 (54)</a:t>
            </a:r>
          </a:p>
          <a:p>
            <a:pPr marL="0" indent="0">
              <a:buSzPct val="100000"/>
              <a:buNone/>
            </a:pPr>
            <a:r>
              <a:rPr lang="en-US" sz="2400" dirty="0" smtClean="0"/>
              <a:t>10. Social Networks              0 (49)</a:t>
            </a:r>
            <a:endParaRPr lang="en-US" sz="2400" dirty="0"/>
          </a:p>
          <a:p>
            <a:pPr marL="0" indent="0">
              <a:buSzPct val="100000"/>
              <a:buNone/>
            </a:pPr>
            <a:r>
              <a:rPr lang="en-US" sz="2000" dirty="0" smtClean="0"/>
              <a:t>11. Internet Commercialized            0 (38)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12. </a:t>
            </a:r>
            <a:r>
              <a:rPr lang="en-US" sz="2000" dirty="0" err="1" smtClean="0"/>
              <a:t>DoS</a:t>
            </a:r>
            <a:r>
              <a:rPr lang="en-US" sz="2000" dirty="0" smtClean="0"/>
              <a:t>/Viruses Introduced             0 (37)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3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200" dirty="0" smtClean="0"/>
              <a:t>Top 10</a:t>
            </a:r>
            <a:br>
              <a:rPr lang="en-US" sz="3200" dirty="0" smtClean="0"/>
            </a:br>
            <a:r>
              <a:rPr lang="en-US" sz="3200" dirty="0" smtClean="0"/>
              <a:t>19 Undergrad  Surveys {Fall 2010}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World </a:t>
            </a:r>
            <a:r>
              <a:rPr lang="en-US" sz="2800" dirty="0"/>
              <a:t>Wide </a:t>
            </a:r>
            <a:r>
              <a:rPr lang="en-US" sz="2800" dirty="0" smtClean="0"/>
              <a:t>Web             14 (117)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Search Engines		      15 (108)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ARPANET                     12 (95)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Email                          13 (80)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TCP/IP                         7 (52)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DNS/ Name Server           6 (34)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P2P (Napster)                  6 (29)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Browser (</a:t>
            </a:r>
            <a:r>
              <a:rPr lang="en-US" sz="2800" dirty="0" err="1" smtClean="0"/>
              <a:t>Mosiac</a:t>
            </a:r>
            <a:r>
              <a:rPr lang="en-US" sz="2800" dirty="0" smtClean="0"/>
              <a:t>)		       5 (25)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Social Networks               6 (24)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/>
              <a:t> </a:t>
            </a:r>
            <a:r>
              <a:rPr lang="en-US" sz="2800" dirty="0" err="1" smtClean="0"/>
              <a:t>WiFi</a:t>
            </a:r>
            <a:r>
              <a:rPr lang="en-US" sz="2800" dirty="0" smtClean="0"/>
              <a:t>/wireless                 3 (18)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6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3026</TotalTime>
  <Words>473</Words>
  <Application>Microsoft Office PowerPoint</Application>
  <PresentationFormat>On-screen Show (4:3)</PresentationFormat>
  <Paragraphs>243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Revised_Master</vt:lpstr>
      <vt:lpstr>   Internet Milestones   </vt:lpstr>
      <vt:lpstr>Top 10 6 Grad  Surveys {Fall 2014}  </vt:lpstr>
      <vt:lpstr>Step 1: Top 25 Chronological</vt:lpstr>
      <vt:lpstr>Step 2: Top 14 Chronological</vt:lpstr>
      <vt:lpstr>Top 12 (rek)</vt:lpstr>
      <vt:lpstr>Top 10 3 Grad  Surveys {Fall 2013}  </vt:lpstr>
      <vt:lpstr>Top 10 25 Grad  Surveys {Spring 2013}  </vt:lpstr>
      <vt:lpstr>Top 10 31 Grad  Surveys {Spring 2012}  </vt:lpstr>
      <vt:lpstr>Top 10 19 Undergrad  Surveys {Fall 2010}  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154</cp:revision>
  <dcterms:created xsi:type="dcterms:W3CDTF">2004-01-21T20:05:10Z</dcterms:created>
  <dcterms:modified xsi:type="dcterms:W3CDTF">2014-09-12T21:35:42Z</dcterms:modified>
</cp:coreProperties>
</file>