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CD68-EEF9-EF47-B84D-145DFC7C09BC}" type="datetimeFigureOut">
              <a:rPr kumimoji="1" lang="zh-CN" altLang="en-US" smtClean="0"/>
              <a:t>2014/10/28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A785-86D7-494A-9359-770173810D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889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Then they examine what happens at rate 162DS and other rate. This figure shows that SFER doesn’t monotonically increase as the rate grows form 121.5 to 162 Mb/s.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A785-86D7-494A-9359-770173810DC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275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Individual modes have</a:t>
            </a:r>
            <a:r>
              <a:rPr kumimoji="1" lang="en-US" altLang="zh-CN" baseline="0" dirty="0" smtClean="0"/>
              <a:t> a strong monotonicity so, </a:t>
            </a:r>
            <a:r>
              <a:rPr kumimoji="1" lang="en-US" altLang="zh-CN" baseline="0" dirty="0" err="1" smtClean="0"/>
              <a:t>mira</a:t>
            </a:r>
            <a:r>
              <a:rPr kumimoji="1" lang="en-US" altLang="zh-CN" baseline="0" dirty="0" smtClean="0"/>
              <a:t> can probe rate in the same mode.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A785-86D7-494A-9359-770173810DC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07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A785-86D7-494A-9359-770173810DC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889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maintains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dynamic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interference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window(</a:t>
            </a:r>
            <a:r>
              <a:rPr kumimoji="1" lang="en-US" altLang="zh-CN" dirty="0" err="1" smtClean="0"/>
              <a:t>IFWnd</a:t>
            </a:r>
            <a:r>
              <a:rPr kumimoji="1" lang="en-US" altLang="zh-CN" dirty="0" smtClean="0"/>
              <a:t>),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normally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Whenever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aggregate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satisfies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suspects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collisions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initializes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IFWnd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predefined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subsequent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IFWnd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aggregate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exhibits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pattern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again,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confirm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collisions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trigger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reactions,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described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below.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Otherwise,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IFWnd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decrements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satisfying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condition,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until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IFWnd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A785-86D7-494A-9359-770173810DC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80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overcome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loss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nonmonotonicity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observed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cross-mode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rates,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maintains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adjusts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RSWnds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A785-86D7-494A-9359-770173810DCB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39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41FAB-9364-4ABD-8BC2-58449E3C5FF8}" type="datetime1">
              <a:rPr kumimoji="1" lang="zh-CN" altLang="en-US" smtClean="0"/>
              <a:t>2014/10/28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3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fld id="{02B8AB01-6C85-8F44-9E78-085F357698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1219" y="1098193"/>
            <a:ext cx="7772400" cy="1470025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Towards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MIMO-Aware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802.11n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Rate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Adaptation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000" dirty="0" smtClean="0">
                <a:solidFill>
                  <a:schemeClr val="tx1"/>
                </a:solidFill>
              </a:rPr>
              <a:t>Advanced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Computer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Networks</a:t>
            </a:r>
          </a:p>
          <a:p>
            <a:r>
              <a:rPr kumimoji="1" lang="en-US" altLang="zh-CN" sz="2000" dirty="0" smtClean="0">
                <a:solidFill>
                  <a:schemeClr val="tx1"/>
                </a:solidFill>
              </a:rPr>
              <a:t>CS577-2014</a:t>
            </a:r>
            <a:r>
              <a:rPr kumimoji="1" lang="zh-CN" altLang="en-US" sz="20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Fall</a:t>
            </a:r>
          </a:p>
          <a:p>
            <a:endParaRPr kumimoji="1" lang="en-US" altLang="zh-CN" sz="2000" dirty="0">
              <a:solidFill>
                <a:schemeClr val="tx1"/>
              </a:solidFill>
            </a:endParaRPr>
          </a:p>
          <a:p>
            <a:r>
              <a:rPr kumimoji="1" lang="en-US" altLang="zh-CN" sz="2000" dirty="0" smtClean="0">
                <a:solidFill>
                  <a:srgbClr val="0000FF"/>
                </a:solidFill>
              </a:rPr>
              <a:t>Presented</a:t>
            </a:r>
            <a:r>
              <a:rPr kumimoji="1" lang="zh-CN" altLang="en-US" sz="20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by</a:t>
            </a:r>
            <a:r>
              <a:rPr kumimoji="1" lang="zh-CN" altLang="en-US" sz="20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 err="1" smtClean="0">
                <a:solidFill>
                  <a:srgbClr val="0000FF"/>
                </a:solidFill>
              </a:rPr>
              <a:t>Tianyang</a:t>
            </a:r>
            <a:r>
              <a:rPr kumimoji="1" lang="zh-CN" altLang="en-US" sz="20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Wang</a:t>
            </a:r>
          </a:p>
          <a:p>
            <a:r>
              <a:rPr kumimoji="1" lang="en-US" altLang="zh-CN" sz="2000" dirty="0" smtClean="0">
                <a:solidFill>
                  <a:srgbClr val="0000FF"/>
                </a:solidFill>
              </a:rPr>
              <a:t>Oct.28</a:t>
            </a:r>
            <a:r>
              <a:rPr kumimoji="1" lang="en-US" altLang="zh-CN" sz="2000" baseline="30000" dirty="0" smtClean="0">
                <a:solidFill>
                  <a:srgbClr val="0000FF"/>
                </a:solidFill>
              </a:rPr>
              <a:t>th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20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FF"/>
                </a:solidFill>
              </a:rPr>
              <a:t>2014</a:t>
            </a:r>
            <a:endParaRPr kumimoji="1"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7885" y="2877624"/>
            <a:ext cx="57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Ioannis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Pefkianakis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Suk-Bok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Lee,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Songwu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Lu)</a:t>
            </a:r>
            <a:endParaRPr kumimoji="1"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41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0381" y="1"/>
            <a:ext cx="7772400" cy="999738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Preliminary Case Study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739"/>
            <a:ext cx="4742231" cy="50872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7934" y="999739"/>
            <a:ext cx="3702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Fig.4 presents aggregation level evolution with traffic source in a scenario where rate is fixed to 243 Mb/s and loss is smaller than 2%. However, higher SFER can have both positive and negative impact on frame aggregation.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47934" y="3674713"/>
            <a:ext cx="35940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Fig.5 plots the evolution of aggregation level with SFER in a setting where rate was fixed to 81SS and the data source was aggressive enough to ensure full software queue.</a:t>
            </a:r>
          </a:p>
          <a:p>
            <a:r>
              <a:rPr kumimoji="1" lang="en-US" altLang="zh-CN" dirty="0" smtClean="0"/>
              <a:t>And we see the high SFER dropped the average aggregation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810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7271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Design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539"/>
            <a:ext cx="4431817" cy="24408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3125"/>
            <a:ext cx="4566933" cy="22680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4422" y="2123767"/>
            <a:ext cx="3837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zigzags between SS and DS modes.</a:t>
            </a:r>
          </a:p>
          <a:p>
            <a:pPr algn="just"/>
            <a:r>
              <a:rPr kumimoji="1" lang="en-US" altLang="zh-CN" dirty="0" smtClean="0"/>
              <a:t>It probes upward/downward within the current mode until it sees no further chance for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improvement. After </a:t>
            </a:r>
            <a:r>
              <a:rPr kumimoji="1" lang="en-US" altLang="zh-CN" dirty="0" err="1" smtClean="0"/>
              <a:t>intramode</a:t>
            </a:r>
            <a:r>
              <a:rPr kumimoji="1" lang="en-US" altLang="zh-CN" dirty="0" smtClean="0"/>
              <a:t> operations are completed, it then performs </a:t>
            </a:r>
            <a:r>
              <a:rPr kumimoji="1" lang="en-US" altLang="zh-CN" dirty="0" err="1" smtClean="0"/>
              <a:t>intermode</a:t>
            </a:r>
            <a:r>
              <a:rPr kumimoji="1" lang="en-US" altLang="zh-CN" dirty="0" smtClean="0"/>
              <a:t> RA by probing and changing rate to the other mode.</a:t>
            </a:r>
          </a:p>
          <a:p>
            <a:pPr algn="just"/>
            <a:r>
              <a:rPr kumimoji="1" lang="en-US" altLang="zh-CN" dirty="0" smtClean="0"/>
              <a:t>It uses probing-based estimation to identify the best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and adjust the current rate accordingly.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34422" y="1405037"/>
            <a:ext cx="318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It Works</a:t>
            </a:r>
            <a:endParaRPr kumimoji="1"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7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9889"/>
            <a:ext cx="7772400" cy="96335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Design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1350996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TWO ISSUES, THE ZIGZAG RA SCHEME IN MIRA</a:t>
            </a:r>
          </a:p>
          <a:p>
            <a:endParaRPr kumimoji="1" lang="en-US" altLang="zh-CN" sz="2400" dirty="0" smtClean="0"/>
          </a:p>
          <a:p>
            <a:pPr marL="342900" indent="-342900">
              <a:buAutoNum type="arabicParenR"/>
            </a:pPr>
            <a:r>
              <a:rPr kumimoji="1" lang="en-US" altLang="zh-CN" sz="2400" dirty="0" smtClean="0">
                <a:solidFill>
                  <a:srgbClr val="0000FF"/>
                </a:solidFill>
              </a:rPr>
              <a:t>How to decide which rates, in the same mode or across the mode, to probe</a:t>
            </a:r>
          </a:p>
          <a:p>
            <a:pPr marL="342900" indent="-342900">
              <a:buAutoNum type="arabicParenR"/>
            </a:pPr>
            <a:endParaRPr kumimoji="1"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r>
              <a:rPr kumimoji="1" lang="en-US" altLang="zh-CN" sz="2400" dirty="0" smtClean="0">
                <a:solidFill>
                  <a:srgbClr val="0000FF"/>
                </a:solidFill>
              </a:rPr>
              <a:t>How to estimate the </a:t>
            </a:r>
            <a:r>
              <a:rPr kumimoji="1" lang="en-US" altLang="zh-CN" sz="2400" dirty="0" err="1" smtClean="0">
                <a:solidFill>
                  <a:srgbClr val="0000FF"/>
                </a:solidFill>
              </a:rPr>
              <a:t>goodput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 based on the probing results while taking into account the effect of aggregation.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20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909"/>
            <a:ext cx="7772400" cy="90931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Design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477" y="1150193"/>
            <a:ext cx="847179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dirty="0" smtClean="0"/>
              <a:t>The first issue:</a:t>
            </a:r>
          </a:p>
          <a:p>
            <a:pPr algn="just"/>
            <a:r>
              <a:rPr kumimoji="1" lang="en-US" altLang="zh-CN" dirty="0" smtClean="0"/>
              <a:t>1.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Prioritized Probing</a:t>
            </a:r>
            <a:r>
              <a:rPr kumimoji="1" lang="en-US" altLang="zh-CN" dirty="0" smtClean="0"/>
              <a:t>: Different from existing RA solutions,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devises a novel, prioritized probing scheme to address MIMO-related cross-mode characteristics. It also applies adaptive probing to dynamically adjust the probing history in order to reduce excessive probing to bad rates.</a:t>
            </a:r>
          </a:p>
          <a:p>
            <a:pPr algn="just"/>
            <a:r>
              <a:rPr kumimoji="1" lang="en-US" altLang="zh-CN" dirty="0" smtClean="0"/>
              <a:t>2.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Probing Triggers</a:t>
            </a:r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triggers probing and subsequent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estimation using both event-driven and time-driven mechanisms. Specially, it probes downward when                                          </a:t>
            </a:r>
          </a:p>
          <a:p>
            <a:pPr algn="just"/>
            <a:r>
              <a:rPr kumimoji="1" lang="en-US" altLang="zh-CN" dirty="0" smtClean="0"/>
              <a:t>3.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Candidate Rates for Probing</a:t>
            </a:r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opportunistically selects the candidate set of rates to probe at a given time. </a:t>
            </a:r>
          </a:p>
          <a:p>
            <a:pPr algn="just"/>
            <a:r>
              <a:rPr kumimoji="1" lang="en-US" altLang="zh-CN" dirty="0" smtClean="0"/>
              <a:t>4.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Two-Level Probing Priority</a:t>
            </a:r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ranks the sequence of rates to be probed within each mode and across modes using a two-level priority scheme. The first-level priority addresses </a:t>
            </a:r>
            <a:r>
              <a:rPr kumimoji="1" lang="en-US" altLang="zh-CN" dirty="0" err="1" smtClean="0"/>
              <a:t>intramode</a:t>
            </a:r>
            <a:r>
              <a:rPr kumimoji="1" lang="en-US" altLang="zh-CN" dirty="0" smtClean="0"/>
              <a:t> and </a:t>
            </a:r>
            <a:r>
              <a:rPr kumimoji="1" lang="en-US" altLang="zh-CN" dirty="0" err="1" smtClean="0"/>
              <a:t>intermode</a:t>
            </a:r>
            <a:r>
              <a:rPr kumimoji="1" lang="en-US" altLang="zh-CN" dirty="0" smtClean="0"/>
              <a:t> probing. The second-level priority manages probing order among candidate rates in the same mode.</a:t>
            </a:r>
          </a:p>
          <a:p>
            <a:pPr algn="just"/>
            <a:r>
              <a:rPr kumimoji="1" lang="en-US" altLang="zh-CN" dirty="0" smtClean="0"/>
              <a:t>5.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Adaptive Probing Interval</a:t>
            </a:r>
            <a:r>
              <a:rPr kumimoji="1" lang="en-US" altLang="zh-CN" dirty="0" smtClean="0"/>
              <a:t>: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uses two mechanisms of loss-</a:t>
            </a:r>
            <a:r>
              <a:rPr kumimoji="1" lang="en-US" altLang="zh-CN" dirty="0" err="1" smtClean="0"/>
              <a:t>proporitional</a:t>
            </a:r>
            <a:r>
              <a:rPr kumimoji="1" lang="en-US" altLang="zh-CN" dirty="0" smtClean="0"/>
              <a:t> and binary exponential growth to adaptively set the probing intervals for three eligible rates: the two adjacent </a:t>
            </a:r>
            <a:r>
              <a:rPr kumimoji="1" lang="en-US" altLang="zh-CN" dirty="0" err="1" smtClean="0"/>
              <a:t>intramode</a:t>
            </a:r>
            <a:r>
              <a:rPr kumimoji="1" lang="en-US" altLang="zh-CN" dirty="0" smtClean="0"/>
              <a:t> rates and on </a:t>
            </a:r>
            <a:r>
              <a:rPr kumimoji="1" lang="en-US" altLang="zh-CN" dirty="0" err="1" smtClean="0"/>
              <a:t>intermode</a:t>
            </a:r>
            <a:r>
              <a:rPr kumimoji="1" lang="en-US" altLang="zh-CN" dirty="0" smtClean="0"/>
              <a:t> rate.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75" y="3155950"/>
            <a:ext cx="2743200" cy="266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4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3737" y="26018"/>
            <a:ext cx="7772400" cy="995055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Design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162" y="1215898"/>
            <a:ext cx="87420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issue:</a:t>
            </a:r>
          </a:p>
          <a:p>
            <a:pPr marL="342900" indent="-342900">
              <a:buAutoNum type="arabicPeriod"/>
            </a:pP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Estimation: The moving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deviations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goodput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follow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r>
              <a:rPr kumimoji="1" lang="en-US" altLang="zh-CN" dirty="0" smtClean="0"/>
              <a:t>However,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don’t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mention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α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β.</a:t>
            </a: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 smtClean="0"/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54" y="2139228"/>
            <a:ext cx="4813300" cy="76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104428"/>
            <a:ext cx="3822700" cy="40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524222"/>
            <a:ext cx="3886200" cy="76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013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9889"/>
            <a:ext cx="7664391" cy="96335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Design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726"/>
            <a:ext cx="4945744" cy="5073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8166" y="1269937"/>
            <a:ext cx="3404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Handling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Hidden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Terminals</a:t>
            </a:r>
            <a:r>
              <a:rPr kumimoji="1" lang="en-US" altLang="zh-CN" dirty="0" smtClean="0"/>
              <a:t>:</a:t>
            </a:r>
          </a:p>
          <a:p>
            <a:r>
              <a:rPr kumimoji="1" lang="en-US" altLang="zh-CN" b="1" i="1" dirty="0" smtClean="0"/>
              <a:t>A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good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RA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design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should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differentiate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between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channel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fading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and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collision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losses</a:t>
            </a:r>
            <a:endParaRPr kumimoji="1" lang="zh-CN" altLang="en-US" b="1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5418166" y="3539613"/>
            <a:ext cx="3725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repeated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indications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during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timespan,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instance.</a:t>
            </a:r>
          </a:p>
          <a:p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421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3399"/>
            <a:ext cx="7772400" cy="90931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Design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7855" y="1143676"/>
            <a:ext cx="6897521" cy="69368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Window-Based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802.11n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RA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6" y="1837356"/>
            <a:ext cx="4269958" cy="4634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8166" y="2012986"/>
            <a:ext cx="27833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overcome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nonmonotonicity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cross-mode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WRA</a:t>
            </a:r>
            <a:r>
              <a:rPr kumimoji="1" lang="zh-CN" altLang="en-US" dirty="0"/>
              <a:t> </a:t>
            </a:r>
            <a:r>
              <a:rPr kumimoji="1" lang="en-US" altLang="zh-CN" dirty="0"/>
              <a:t>maintains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adjusts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RSWnds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modes.</a:t>
            </a:r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6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628" y="36379"/>
            <a:ext cx="8715005" cy="101739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Implementation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512" y="1621197"/>
            <a:ext cx="7806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Implementation:</a:t>
            </a:r>
          </a:p>
          <a:p>
            <a:pPr algn="just"/>
            <a:r>
              <a:rPr kumimoji="1" lang="en-US" altLang="zh-CN" dirty="0" smtClean="0">
                <a:solidFill>
                  <a:srgbClr val="3366FF"/>
                </a:solidFill>
              </a:rPr>
              <a:t>First,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its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probing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mechanism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requires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frame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transmission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and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rate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control,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which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are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two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separate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modules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in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driver,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to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be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synchronized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on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a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per-AMPDU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basis.</a:t>
            </a:r>
          </a:p>
          <a:p>
            <a:pPr algn="just"/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maintain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additional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binary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client,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losses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AMPDU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transmission.</a:t>
            </a:r>
          </a:p>
          <a:p>
            <a:pPr algn="just"/>
            <a:r>
              <a:rPr kumimoji="1" lang="en-US" altLang="zh-CN" dirty="0" smtClean="0">
                <a:solidFill>
                  <a:srgbClr val="3366FF"/>
                </a:solidFill>
              </a:rPr>
              <a:t>Second,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challenge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is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that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NAV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for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RTS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cannot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be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directly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set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by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transmission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module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of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the</a:t>
            </a:r>
            <a:r>
              <a:rPr kumimoji="1" lang="zh-CN" altLang="en-US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dirty="0" smtClean="0">
                <a:solidFill>
                  <a:srgbClr val="3366FF"/>
                </a:solidFill>
              </a:rPr>
              <a:t>driver</a:t>
            </a:r>
            <a:r>
              <a:rPr kumimoji="1" lang="zh-CN" altLang="en-US" dirty="0" smtClean="0">
                <a:solidFill>
                  <a:srgbClr val="3366FF"/>
                </a:solidFill>
              </a:rPr>
              <a:t>.</a:t>
            </a:r>
            <a:endParaRPr kumimoji="1" lang="en-US" altLang="zh-CN" dirty="0" smtClean="0">
              <a:solidFill>
                <a:srgbClr val="3366FF"/>
              </a:solidFill>
            </a:endParaRPr>
          </a:p>
          <a:p>
            <a:pPr algn="just"/>
            <a:r>
              <a:rPr kumimoji="1" lang="en-US" altLang="zh-CN" dirty="0" smtClean="0">
                <a:solidFill>
                  <a:srgbClr val="000000"/>
                </a:solidFill>
              </a:rPr>
              <a:t>To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reserve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wireless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channel,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use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Atheros’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Virtual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more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Fragment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interface,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which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consists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virtual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more-fragment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burst-duration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parameter.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878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3399"/>
            <a:ext cx="7772400" cy="93633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31672"/>
            <a:ext cx="7950200" cy="2692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5280" y="4093522"/>
            <a:ext cx="770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authors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compare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RRAA,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SampleRate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Atheros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MIMO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5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6379"/>
            <a:ext cx="7772400" cy="94984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4" y="1122751"/>
            <a:ext cx="4280187" cy="2425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61" y="1122751"/>
            <a:ext cx="4563555" cy="25634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874" y="3686179"/>
            <a:ext cx="4280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UDP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goodput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*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antennas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5-GHz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maximum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goodput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gains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design.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02050" y="3836832"/>
            <a:ext cx="427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MiRA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gives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significant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TCP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goodput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others,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107.9%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Atheros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MIMO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37.5% over RRAA, and 124.8% over </a:t>
            </a:r>
            <a:r>
              <a:rPr kumimoji="1" lang="en-US" altLang="zh-CN" dirty="0" err="1" smtClean="0"/>
              <a:t>SampleRate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7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4195" y="1"/>
            <a:ext cx="7880578" cy="97271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Introduction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6785" y="1265266"/>
            <a:ext cx="7437987" cy="480071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kumimoji="1" lang="en-US" altLang="zh-CN" sz="2300" dirty="0" smtClean="0">
                <a:solidFill>
                  <a:schemeClr val="tx1"/>
                </a:solidFill>
              </a:rPr>
              <a:t>Study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MIMO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802.11n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rate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adaptation(RA)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on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programmable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access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point(AP)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platform.</a:t>
            </a:r>
          </a:p>
          <a:p>
            <a:pPr marL="457200" indent="-457200" algn="l">
              <a:buAutoNum type="arabicPeriod"/>
            </a:pPr>
            <a:r>
              <a:rPr kumimoji="1" lang="en-US" altLang="zh-CN" sz="23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existing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RA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solutions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are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MIMO-mode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oblivious</a:t>
            </a:r>
          </a:p>
          <a:p>
            <a:pPr marL="457200" indent="-457200" algn="l">
              <a:buAutoNum type="arabicPeriod"/>
            </a:pPr>
            <a:r>
              <a:rPr kumimoji="1" lang="en-US" altLang="zh-CN" sz="2300" dirty="0" smtClean="0">
                <a:solidFill>
                  <a:schemeClr val="tx1"/>
                </a:solidFill>
              </a:rPr>
              <a:t>Design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err="1" smtClean="0">
                <a:solidFill>
                  <a:schemeClr val="tx1"/>
                </a:solidFill>
              </a:rPr>
              <a:t>MiRA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,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</a:t>
            </a:r>
            <a:r>
              <a:rPr kumimoji="1" lang="zh-CN" altLang="en-US" sz="2300" dirty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novel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MIMO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RA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scheme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that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zigzags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between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intra-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and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inter-MIMO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modes.</a:t>
            </a:r>
          </a:p>
          <a:p>
            <a:pPr marL="457200" indent="-457200" algn="l">
              <a:buAutoNum type="arabicPeriod"/>
            </a:pPr>
            <a:r>
              <a:rPr kumimoji="1" lang="en-US" altLang="zh-CN" sz="23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experiments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show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that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MIMO-mode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aware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designs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outperform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MIMO-mode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oblivious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err="1" smtClean="0">
                <a:solidFill>
                  <a:schemeClr val="tx1"/>
                </a:solidFill>
              </a:rPr>
              <a:t>Ras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in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various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settings,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with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err="1" smtClean="0">
                <a:solidFill>
                  <a:schemeClr val="tx1"/>
                </a:solidFill>
              </a:rPr>
              <a:t>goodput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gains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up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to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73.5%</a:t>
            </a:r>
            <a:r>
              <a:rPr kumimoji="1" lang="zh-CN" altLang="en-US" sz="2300" dirty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in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field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trials.</a:t>
            </a:r>
          </a:p>
          <a:p>
            <a:pPr marL="457200" indent="-457200" algn="l">
              <a:buAutoNum type="arabicPeriod"/>
            </a:pPr>
            <a:r>
              <a:rPr kumimoji="1" lang="en-US" altLang="zh-CN" sz="2300" dirty="0" smtClean="0">
                <a:solidFill>
                  <a:schemeClr val="tx1"/>
                </a:solidFill>
              </a:rPr>
              <a:t>A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window-based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RA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solution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is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also</a:t>
            </a:r>
            <a:r>
              <a:rPr kumimoji="1" lang="zh-CN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300" dirty="0" smtClean="0">
                <a:solidFill>
                  <a:schemeClr val="tx1"/>
                </a:solidFill>
              </a:rPr>
              <a:t>examined</a:t>
            </a:r>
            <a:r>
              <a:rPr kumimoji="1" lang="zh-CN" alt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09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4569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8489" y="1350997"/>
            <a:ext cx="68774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en-US" altLang="zh-CN" sz="2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</a:t>
            </a:r>
            <a:r>
              <a:rPr kumimoji="1" lang="en-US" altLang="zh-CN" sz="2800" b="1" dirty="0" err="1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MiRA</a:t>
            </a:r>
            <a:r>
              <a:rPr kumimoji="1" lang="en-US" altLang="zh-CN" sz="2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has better </a:t>
            </a:r>
            <a:r>
              <a:rPr kumimoji="1" lang="en-US" altLang="zh-CN" sz="2800" b="1" dirty="0" err="1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goodput</a:t>
            </a:r>
            <a:r>
              <a:rPr kumimoji="1" lang="en-US" altLang="zh-CN" sz="2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gains?</a:t>
            </a:r>
            <a:endParaRPr kumimoji="1" lang="zh-CN" altLang="en-US" sz="28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00" y="2620935"/>
            <a:ext cx="8029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kumimoji="1" lang="en-US" altLang="zh-CN" dirty="0" smtClean="0"/>
              <a:t>Effective Probing: Most existing </a:t>
            </a:r>
            <a:r>
              <a:rPr kumimoji="1" lang="en-US" altLang="zh-CN" dirty="0" err="1" smtClean="0"/>
              <a:t>Ras</a:t>
            </a:r>
            <a:r>
              <a:rPr kumimoji="1" lang="en-US" altLang="zh-CN" dirty="0" smtClean="0"/>
              <a:t> do not have any efficient mechanism to learn from short-term past channel’s performance, which can lead to significant amount of transmissions in low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rates.</a:t>
            </a:r>
          </a:p>
          <a:p>
            <a:pPr marL="342900" indent="-342900" algn="just">
              <a:buAutoNum type="arabicPeriod"/>
            </a:pPr>
            <a:r>
              <a:rPr kumimoji="1" lang="en-US" altLang="zh-CN" dirty="0" smtClean="0"/>
              <a:t>Handling SEFR </a:t>
            </a:r>
            <a:r>
              <a:rPr kumimoji="1" lang="en-US" altLang="zh-CN" dirty="0" err="1" smtClean="0"/>
              <a:t>NonMonotonicity</a:t>
            </a:r>
            <a:r>
              <a:rPr kumimoji="1" lang="en-US" altLang="zh-CN" dirty="0" smtClean="0"/>
              <a:t>: By zigzagging between MIMO modes,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avoids to get trapped at lower rates in loss </a:t>
            </a:r>
            <a:r>
              <a:rPr kumimoji="1" lang="en-US" altLang="zh-CN" dirty="0" err="1" smtClean="0"/>
              <a:t>nonmonotonicity</a:t>
            </a:r>
            <a:r>
              <a:rPr kumimoji="1" lang="en-US" altLang="zh-CN" dirty="0" smtClean="0"/>
              <a:t> scenarios.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2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0419"/>
            <a:ext cx="7772400" cy="92282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Evaluation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39" y="1013248"/>
            <a:ext cx="6042756" cy="3176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9861" y="4189568"/>
            <a:ext cx="7458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Carry a client and walk from P1 to P6 and then come back at approximately constant speed of 1 m/s.</a:t>
            </a:r>
          </a:p>
          <a:p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uses: 1) moving average to detect significant channel changes; 2) only on AMPDU to probe, which is transmitted in a relatively short period and typically contains enough samples; and 3) resetting statistical history upon rate changes.</a:t>
            </a:r>
          </a:p>
          <a:p>
            <a:r>
              <a:rPr kumimoji="1" lang="en-US" altLang="zh-CN" dirty="0" smtClean="0"/>
              <a:t>Consequently, </a:t>
            </a:r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quickly adapts to channel dynamics due to mobility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50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99" y="92981"/>
            <a:ext cx="7772400" cy="906757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0" y="1227591"/>
            <a:ext cx="6832600" cy="3822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828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909"/>
            <a:ext cx="7772400" cy="92282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999738"/>
            <a:ext cx="6959600" cy="3771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2536" y="4944650"/>
            <a:ext cx="6849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Conduct uncontrolled field trials under realistic scenarios, where various sources of dynamics coexist in a complex manner. Use 3 static clients.</a:t>
            </a:r>
          </a:p>
          <a:p>
            <a:r>
              <a:rPr kumimoji="1" lang="en-US" altLang="zh-CN" dirty="0" err="1" smtClean="0"/>
              <a:t>MiRA</a:t>
            </a:r>
            <a:r>
              <a:rPr kumimoji="1" lang="en-US" altLang="zh-CN" dirty="0" smtClean="0"/>
              <a:t> gives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gains up to 67.4% over Atheros MIMO RA, 28.9% over RRAA, and 32.1% over </a:t>
            </a:r>
            <a:r>
              <a:rPr kumimoji="1" lang="en-US" altLang="zh-CN" dirty="0" err="1" smtClean="0"/>
              <a:t>SampleRate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2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9889"/>
            <a:ext cx="7772400" cy="96335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" y="1013248"/>
            <a:ext cx="4765357" cy="226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83" y="1013248"/>
            <a:ext cx="4327017" cy="20461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32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439"/>
            <a:ext cx="7772400" cy="82825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Evaluation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24" y="1131832"/>
            <a:ext cx="5049674" cy="55087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7752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622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Related Work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454404"/>
            <a:ext cx="6400800" cy="4706143"/>
          </a:xfrm>
        </p:spPr>
        <p:txBody>
          <a:bodyPr/>
          <a:lstStyle/>
          <a:p>
            <a:pPr algn="just"/>
            <a:r>
              <a:rPr kumimoji="1" lang="en-US" altLang="zh-CN" sz="2400" b="0" dirty="0" smtClean="0">
                <a:solidFill>
                  <a:srgbClr val="000000"/>
                </a:solidFill>
              </a:rPr>
              <a:t>There have been several rate adaptions, however, many of them target the legacy 802.11a/b/g networks or take a cross-layer approach, by using PHY-layer feedback to select the best-</a:t>
            </a:r>
            <a:r>
              <a:rPr kumimoji="1" lang="en-US" altLang="zh-CN" sz="2400" b="0" dirty="0" err="1" smtClean="0">
                <a:solidFill>
                  <a:srgbClr val="000000"/>
                </a:solidFill>
              </a:rPr>
              <a:t>goodput</a:t>
            </a:r>
            <a:r>
              <a:rPr kumimoji="1" lang="en-US" altLang="zh-CN" sz="2400" b="0" dirty="0" smtClean="0">
                <a:solidFill>
                  <a:srgbClr val="000000"/>
                </a:solidFill>
              </a:rPr>
              <a:t> rate. They are not designed for MIMO systems.</a:t>
            </a:r>
          </a:p>
          <a:p>
            <a:pPr algn="just"/>
            <a:endParaRPr kumimoji="1" lang="en-US" altLang="zh-CN" sz="2400" b="0" dirty="0" smtClean="0">
              <a:solidFill>
                <a:srgbClr val="000000"/>
              </a:solidFill>
            </a:endParaRPr>
          </a:p>
          <a:p>
            <a:pPr algn="just"/>
            <a:r>
              <a:rPr kumimoji="1" lang="en-US" altLang="zh-CN" sz="2400" b="0" dirty="0" smtClean="0">
                <a:solidFill>
                  <a:srgbClr val="000000"/>
                </a:solidFill>
              </a:rPr>
              <a:t>Though some schemes are designed for MIMO systems, they have not been widely adopted by commodity 802.11n systems due to their practical limitations.</a:t>
            </a:r>
            <a:endParaRPr kumimoji="1" lang="en-US" altLang="zh-CN" sz="2400" b="0" dirty="0">
              <a:solidFill>
                <a:srgbClr val="000000"/>
              </a:solidFill>
            </a:endParaRPr>
          </a:p>
          <a:p>
            <a:pPr algn="just"/>
            <a:endParaRPr kumimoji="1" lang="zh-CN" altLang="en-US" sz="2400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029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3399"/>
            <a:ext cx="7772400" cy="93633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Conclusions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814" y="1337487"/>
            <a:ext cx="84717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The authors empirically study MIMO rate adaptation, using an IEEE 802.11n compliant, programmable AP platform.</a:t>
            </a:r>
          </a:p>
          <a:p>
            <a:r>
              <a:rPr kumimoji="1" lang="en-US" altLang="zh-CN" sz="2400" dirty="0" smtClean="0"/>
              <a:t>Existing RA solutions do not properly consider characteristics of SS and DS, thus suffering from severe performance degradation.</a:t>
            </a:r>
          </a:p>
          <a:p>
            <a:r>
              <a:rPr kumimoji="1" lang="en-US" altLang="zh-CN" sz="2400" dirty="0" smtClean="0"/>
              <a:t>Propose </a:t>
            </a:r>
            <a:r>
              <a:rPr kumimoji="1" lang="en-US" altLang="zh-CN" sz="2400" dirty="0" err="1" smtClean="0"/>
              <a:t>MiRA</a:t>
            </a:r>
            <a:r>
              <a:rPr kumimoji="1" lang="en-US" altLang="zh-CN" sz="2400" dirty="0" smtClean="0"/>
              <a:t>, a new zigzag RA algorithm that explicitly adapts to the SS and DS modes in 802.11n MIMO systems.</a:t>
            </a:r>
          </a:p>
          <a:p>
            <a:r>
              <a:rPr kumimoji="1" lang="en-US" altLang="zh-CN" sz="2400" dirty="0" smtClean="0"/>
              <a:t>Also design and evaluate window-based and SNR-based MIMO RA solutions.</a:t>
            </a:r>
          </a:p>
          <a:p>
            <a:r>
              <a:rPr kumimoji="1" lang="en-US" altLang="zh-CN" sz="2400" dirty="0" smtClean="0"/>
              <a:t>Experiments show clear gains of MIMO-mode-aware RAs.</a:t>
            </a:r>
            <a:endParaRPr kumimoji="1" lang="zh-CN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890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Questions?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049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0684" y="1"/>
            <a:ext cx="7772400" cy="1040268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B</a:t>
            </a:r>
            <a:r>
              <a:rPr kumimoji="1" lang="en-US" altLang="zh-CN" dirty="0" smtClean="0">
                <a:solidFill>
                  <a:srgbClr val="000000"/>
                </a:solidFill>
              </a:rPr>
              <a:t>ackground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5716" y="1359834"/>
            <a:ext cx="7397368" cy="4652103"/>
          </a:xfrm>
        </p:spPr>
        <p:txBody>
          <a:bodyPr/>
          <a:lstStyle/>
          <a:p>
            <a:pPr algn="l"/>
            <a:r>
              <a:rPr kumimoji="1" lang="en-US" altLang="zh-CN" sz="2400" dirty="0" smtClean="0">
                <a:solidFill>
                  <a:srgbClr val="000000"/>
                </a:solidFill>
              </a:rPr>
              <a:t>A.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IEEE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802.11n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Standard</a:t>
            </a:r>
          </a:p>
          <a:p>
            <a:pPr algn="l"/>
            <a:r>
              <a:rPr kumimoji="1" lang="en-US" altLang="zh-CN" sz="2400" dirty="0" smtClean="0">
                <a:solidFill>
                  <a:srgbClr val="000000"/>
                </a:solidFill>
              </a:rPr>
              <a:t>MIMO: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PHY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uses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multiple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transmit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receive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antennas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to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support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two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MIMO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modes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operation.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Spatial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diversity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Transmit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single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data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stream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from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each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transmit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antenna.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Spatial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multiplexing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: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Transmit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independent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separately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encoded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spatial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streams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from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each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multiple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transmit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antennas.</a:t>
            </a:r>
          </a:p>
          <a:p>
            <a:pPr algn="l"/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79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4026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Background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2436" y="1287613"/>
            <a:ext cx="6829963" cy="4400086"/>
          </a:xfrm>
        </p:spPr>
        <p:txBody>
          <a:bodyPr/>
          <a:lstStyle/>
          <a:p>
            <a:pPr algn="l"/>
            <a:r>
              <a:rPr kumimoji="1" lang="en-US" altLang="zh-CN" sz="2400" dirty="0" smtClean="0">
                <a:solidFill>
                  <a:srgbClr val="000000"/>
                </a:solidFill>
              </a:rPr>
              <a:t>B. Experimental Platform and Setting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A programmable AP platform, which uses Atheros AR5416 2.4/5 GHz MAC/BB MIMO chipset.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Support SS and DS modes.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Available rates can go up to 130 and 300 Mb/s for 20- and 40-MHz channel operations.</a:t>
            </a:r>
          </a:p>
          <a:p>
            <a:pPr marL="457200" indent="-457200" algn="l">
              <a:buAutoNum type="arabicPeriod"/>
            </a:pPr>
            <a:r>
              <a:rPr kumimoji="1" lang="en-US" altLang="zh-CN" sz="2400" dirty="0" smtClean="0">
                <a:solidFill>
                  <a:srgbClr val="000000"/>
                </a:solidFill>
              </a:rPr>
              <a:t>Support frame aggregation with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BlockAck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1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96335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Background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3" y="1092200"/>
            <a:ext cx="8936034" cy="4546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85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2869"/>
            <a:ext cx="7772400" cy="976869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Preliminary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Case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Study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5" y="999738"/>
            <a:ext cx="7772400" cy="48409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386201">
            <a:off x="640216" y="3029638"/>
            <a:ext cx="778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</a:rPr>
              <a:t>These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result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clearly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indicate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that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existing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RA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algorithm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cannot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be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effectively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applied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in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802.11n</a:t>
            </a:r>
            <a:r>
              <a:rPr kumimoji="1"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networks.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7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7706" y="1"/>
            <a:ext cx="7772400" cy="986228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Preliminary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Case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Study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1148" y="1148349"/>
            <a:ext cx="749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factors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critical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role: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nonnegligible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nonmonotonic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relation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SFER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rate,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aggregation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688"/>
            <a:ext cx="5057279" cy="31796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64120" y="2161596"/>
            <a:ext cx="3499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RRAA</a:t>
            </a:r>
            <a:r>
              <a:rPr kumimoji="1" lang="en-US" altLang="zh-CN" dirty="0" smtClean="0"/>
              <a:t>: Assume that SFER monotonically increase with rate.</a:t>
            </a:r>
          </a:p>
          <a:p>
            <a:r>
              <a:rPr kumimoji="1"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Atheros MIMO RA</a:t>
            </a:r>
            <a:r>
              <a:rPr kumimoji="1" lang="en-US" altLang="zh-CN" dirty="0" smtClean="0"/>
              <a:t>: Assume monotonicity in that all rate above the current rate R have no smaller SFER.</a:t>
            </a:r>
          </a:p>
          <a:p>
            <a:r>
              <a:rPr kumimoji="1" lang="en-US" altLang="zh-CN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SampleRate</a:t>
            </a:r>
            <a:r>
              <a:rPr kumimoji="1" lang="en-US" altLang="zh-CN" dirty="0" smtClean="0"/>
              <a:t>: Randomly samples diverse rates via probing, but suffers form stale statistics on the </a:t>
            </a:r>
            <a:r>
              <a:rPr kumimoji="1" lang="en-US" altLang="zh-CN" dirty="0" err="1" smtClean="0"/>
              <a:t>goodput</a:t>
            </a:r>
            <a:r>
              <a:rPr kumimoji="1" lang="en-US" altLang="zh-CN" dirty="0" smtClean="0"/>
              <a:t> and SEFR	at a rate as it updates statistics only by probing these rate.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3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7707" y="1"/>
            <a:ext cx="7772400" cy="101324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Preliminary Case Study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2168" y="2661133"/>
            <a:ext cx="6400800" cy="1752600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841"/>
            <a:ext cx="9144000" cy="36515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675" y="4998690"/>
            <a:ext cx="756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 contrast, their experiments reveal that the monotonicity between SFER and rate still largely holds in individual SS and DS modes.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24140" y="5642873"/>
            <a:ext cx="64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</a:rPr>
              <a:t>An efficient rate adaptation design should be able to handle this </a:t>
            </a:r>
            <a:r>
              <a:rPr kumimoji="1" lang="en-US" altLang="zh-CN" sz="2000" b="1" dirty="0" err="1" smtClean="0">
                <a:solidFill>
                  <a:srgbClr val="FF0000"/>
                </a:solidFill>
              </a:rPr>
              <a:t>nonmonotonic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 SFER behavior.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4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13248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Preliminary Case Study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249"/>
            <a:ext cx="4769608" cy="2226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08" y="1013249"/>
            <a:ext cx="4400975" cy="33774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7791" y="3742262"/>
            <a:ext cx="410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 low-SNR regions(&lt;13dB), SS is more likely to outperform DS.</a:t>
            </a:r>
          </a:p>
          <a:p>
            <a:r>
              <a:rPr kumimoji="1" lang="en-US" altLang="zh-CN" dirty="0" smtClean="0"/>
              <a:t>In high-SNR regions(&gt;16dB), DS is more likely to outperform SS.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9608" y="4755510"/>
            <a:ext cx="413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However, one should be cautious in applying the above findings because they simply show the general trend rather than claim which specific mode is the winner in all cases.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B01-6C85-8F44-9E78-085F357698E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59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i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wpi.thmx</Template>
  <TotalTime>1603</TotalTime>
  <Words>1581</Words>
  <Application>Microsoft Office PowerPoint</Application>
  <PresentationFormat>On-screen Show (4:3)</PresentationFormat>
  <Paragraphs>154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wpi</vt:lpstr>
      <vt:lpstr>Towards MIMO-Aware 802.11n Rate Adaptation</vt:lpstr>
      <vt:lpstr>Introduction</vt:lpstr>
      <vt:lpstr>Background</vt:lpstr>
      <vt:lpstr>Background</vt:lpstr>
      <vt:lpstr>Background</vt:lpstr>
      <vt:lpstr>Preliminary Case Study</vt:lpstr>
      <vt:lpstr>Preliminary Case Study</vt:lpstr>
      <vt:lpstr>Preliminary Case Study</vt:lpstr>
      <vt:lpstr>Preliminary Case Study</vt:lpstr>
      <vt:lpstr>Preliminary Case Study</vt:lpstr>
      <vt:lpstr>Design</vt:lpstr>
      <vt:lpstr>Design</vt:lpstr>
      <vt:lpstr>Design</vt:lpstr>
      <vt:lpstr>Design</vt:lpstr>
      <vt:lpstr>Design</vt:lpstr>
      <vt:lpstr>Design</vt:lpstr>
      <vt:lpstr>Implementation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Related Work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MIMO-Aware 802.11n Rate Adaptation</dc:title>
  <dc:creator>Wang</dc:creator>
  <cp:lastModifiedBy>Professor Kinicki</cp:lastModifiedBy>
  <cp:revision>44</cp:revision>
  <dcterms:created xsi:type="dcterms:W3CDTF">2014-10-24T20:59:20Z</dcterms:created>
  <dcterms:modified xsi:type="dcterms:W3CDTF">2014-10-28T17:53:13Z</dcterms:modified>
</cp:coreProperties>
</file>